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2"/>
    <p:sldId id="257" r:id="rId3"/>
    <p:sldId id="286" r:id="rId4"/>
    <p:sldId id="259" r:id="rId5"/>
    <p:sldId id="287" r:id="rId6"/>
    <p:sldId id="296" r:id="rId7"/>
    <p:sldId id="289" r:id="rId8"/>
    <p:sldId id="290" r:id="rId9"/>
    <p:sldId id="291" r:id="rId10"/>
    <p:sldId id="277" r:id="rId11"/>
    <p:sldId id="284" r:id="rId12"/>
    <p:sldId id="265" r:id="rId13"/>
    <p:sldId id="266" r:id="rId14"/>
    <p:sldId id="267" r:id="rId15"/>
    <p:sldId id="269" r:id="rId16"/>
    <p:sldId id="293" r:id="rId17"/>
    <p:sldId id="294" r:id="rId18"/>
    <p:sldId id="271" r:id="rId19"/>
    <p:sldId id="295" r:id="rId20"/>
    <p:sldId id="273" r:id="rId21"/>
    <p:sldId id="274" r:id="rId22"/>
    <p:sldId id="275" r:id="rId23"/>
    <p:sldId id="276" r:id="rId24"/>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klima Begum Mitu" id="{8A4AA85B-BC6C-4C05-B7CB-8F19789745E6}">
          <p14:sldIdLst>
            <p14:sldId id="260"/>
            <p14:sldId id="257"/>
            <p14:sldId id="286"/>
            <p14:sldId id="259"/>
            <p14:sldId id="287"/>
            <p14:sldId id="296"/>
            <p14:sldId id="289"/>
          </p14:sldIdLst>
        </p14:section>
        <p14:section name="Md Ashraful Hakim Khan Siddiquee" id="{FD3F0C40-ABAB-4960-8198-47AC7642DA93}">
          <p14:sldIdLst>
            <p14:sldId id="290"/>
            <p14:sldId id="291"/>
            <p14:sldId id="277"/>
            <p14:sldId id="284"/>
            <p14:sldId id="265"/>
            <p14:sldId id="266"/>
            <p14:sldId id="267"/>
          </p14:sldIdLst>
        </p14:section>
        <p14:section name="Md Easin" id="{57C08B7B-5834-4A2C-84C4-9DF5F1E34EE2}">
          <p14:sldIdLst>
            <p14:sldId id="269"/>
            <p14:sldId id="293"/>
            <p14:sldId id="294"/>
            <p14:sldId id="271"/>
            <p14:sldId id="295"/>
            <p14:sldId id="273"/>
            <p14:sldId id="274"/>
            <p14:sldId id="275"/>
            <p14:sldId id="276"/>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779" autoAdjust="0"/>
    <p:restoredTop sz="94660"/>
  </p:normalViewPr>
  <p:slideViewPr>
    <p:cSldViewPr>
      <p:cViewPr varScale="1">
        <p:scale>
          <a:sx n="66" d="100"/>
          <a:sy n="66" d="100"/>
        </p:scale>
        <p:origin x="132"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6941FE-8255-43AC-B89C-304D3C0F18FF}"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D23F81BD-1FA4-4BCD-9236-CA2FD036D307}">
      <dgm:prSet custT="1"/>
      <dgm:spPr/>
      <dgm:t>
        <a:bodyPr/>
        <a:lstStyle/>
        <a:p>
          <a:r>
            <a:rPr lang="en-US" sz="1800" dirty="0"/>
            <a:t>Types of Virtual Private Network (VPN) Protocols:</a:t>
          </a:r>
        </a:p>
      </dgm:t>
    </dgm:pt>
    <dgm:pt modelId="{F7A96547-2177-408A-8BD0-C515A6B2255D}" type="parTrans" cxnId="{B38C7D3D-C225-4D94-AE2D-418AD33B7174}">
      <dgm:prSet/>
      <dgm:spPr/>
      <dgm:t>
        <a:bodyPr/>
        <a:lstStyle/>
        <a:p>
          <a:endParaRPr lang="en-US"/>
        </a:p>
      </dgm:t>
    </dgm:pt>
    <dgm:pt modelId="{A4FEA063-C2C1-480D-873D-3F510B4FDD71}" type="sibTrans" cxnId="{B38C7D3D-C225-4D94-AE2D-418AD33B7174}">
      <dgm:prSet/>
      <dgm:spPr/>
      <dgm:t>
        <a:bodyPr/>
        <a:lstStyle/>
        <a:p>
          <a:endParaRPr lang="en-US"/>
        </a:p>
      </dgm:t>
    </dgm:pt>
    <dgm:pt modelId="{A0C48576-70DB-4C24-8CCF-8925D1E54471}">
      <dgm:prSet custT="1"/>
      <dgm:spPr/>
      <dgm:t>
        <a:bodyPr/>
        <a:lstStyle/>
        <a:p>
          <a:r>
            <a:rPr lang="en-US" sz="1900"/>
            <a:t>PPTP - Point-to-point tunneling protocol</a:t>
          </a:r>
        </a:p>
      </dgm:t>
    </dgm:pt>
    <dgm:pt modelId="{C8C07A22-BAE5-4DDD-AF89-E8841FB402EE}" type="parTrans" cxnId="{7C9B1115-F99A-4D4E-BE54-BA899053A9FB}">
      <dgm:prSet/>
      <dgm:spPr/>
      <dgm:t>
        <a:bodyPr/>
        <a:lstStyle/>
        <a:p>
          <a:endParaRPr lang="en-US"/>
        </a:p>
      </dgm:t>
    </dgm:pt>
    <dgm:pt modelId="{6ADBB6C3-DF89-4801-915C-8B40B0448CA9}" type="sibTrans" cxnId="{7C9B1115-F99A-4D4E-BE54-BA899053A9FB}">
      <dgm:prSet/>
      <dgm:spPr/>
      <dgm:t>
        <a:bodyPr/>
        <a:lstStyle/>
        <a:p>
          <a:endParaRPr lang="en-US"/>
        </a:p>
      </dgm:t>
    </dgm:pt>
    <dgm:pt modelId="{D0D51111-8B1E-40E9-B430-C0928DB6A5D1}">
      <dgm:prSet custT="1"/>
      <dgm:spPr/>
      <dgm:t>
        <a:bodyPr/>
        <a:lstStyle/>
        <a:p>
          <a:r>
            <a:rPr lang="en-US" sz="1900"/>
            <a:t>L2TP – Layer 2 Tunneling Protocol</a:t>
          </a:r>
        </a:p>
      </dgm:t>
    </dgm:pt>
    <dgm:pt modelId="{A8094A6C-A03F-41F9-B508-3FEA174ED756}" type="parTrans" cxnId="{E942297F-FFBB-483E-AFDB-99E93C04E7A9}">
      <dgm:prSet/>
      <dgm:spPr/>
      <dgm:t>
        <a:bodyPr/>
        <a:lstStyle/>
        <a:p>
          <a:endParaRPr lang="en-US"/>
        </a:p>
      </dgm:t>
    </dgm:pt>
    <dgm:pt modelId="{76A92397-CDC2-4325-BCA7-64DEF6A293A7}" type="sibTrans" cxnId="{E942297F-FFBB-483E-AFDB-99E93C04E7A9}">
      <dgm:prSet/>
      <dgm:spPr/>
      <dgm:t>
        <a:bodyPr/>
        <a:lstStyle/>
        <a:p>
          <a:endParaRPr lang="en-US"/>
        </a:p>
      </dgm:t>
    </dgm:pt>
    <dgm:pt modelId="{289BAF7F-B381-432B-BB9E-F92795866D97}">
      <dgm:prSet custT="1"/>
      <dgm:spPr/>
      <dgm:t>
        <a:bodyPr/>
        <a:lstStyle/>
        <a:p>
          <a:r>
            <a:rPr lang="en-US" sz="1900" dirty="0"/>
            <a:t>IPsec - Internet protocol security</a:t>
          </a:r>
          <a:br>
            <a:rPr lang="en-US" sz="1900" dirty="0"/>
          </a:br>
          <a:r>
            <a:rPr lang="en-US" sz="1900" dirty="0"/>
            <a:t> IPsec runs in 2 modes:</a:t>
          </a:r>
        </a:p>
      </dgm:t>
    </dgm:pt>
    <dgm:pt modelId="{8A47A1B0-146B-408E-A6CD-AD4AFC0DA923}" type="parTrans" cxnId="{35D38AE7-33BE-4980-A09D-E9B57580658E}">
      <dgm:prSet/>
      <dgm:spPr/>
      <dgm:t>
        <a:bodyPr/>
        <a:lstStyle/>
        <a:p>
          <a:endParaRPr lang="en-US"/>
        </a:p>
      </dgm:t>
    </dgm:pt>
    <dgm:pt modelId="{88B7285C-CA21-4C13-B719-683B9C923580}" type="sibTrans" cxnId="{35D38AE7-33BE-4980-A09D-E9B57580658E}">
      <dgm:prSet/>
      <dgm:spPr/>
      <dgm:t>
        <a:bodyPr/>
        <a:lstStyle/>
        <a:p>
          <a:endParaRPr lang="en-US"/>
        </a:p>
      </dgm:t>
    </dgm:pt>
    <dgm:pt modelId="{CF8FDA00-D711-4C6C-A96B-D47EFB274311}">
      <dgm:prSet custT="1"/>
      <dgm:spPr/>
      <dgm:t>
        <a:bodyPr/>
        <a:lstStyle/>
        <a:p>
          <a:r>
            <a:rPr lang="en-US" sz="1900"/>
            <a:t>(i) Transport mode</a:t>
          </a:r>
        </a:p>
      </dgm:t>
    </dgm:pt>
    <dgm:pt modelId="{21221B9E-8780-4A71-8480-47200F820306}" type="parTrans" cxnId="{726F84F7-1D7D-4C4E-A4AF-7F882E707C4F}">
      <dgm:prSet/>
      <dgm:spPr/>
      <dgm:t>
        <a:bodyPr/>
        <a:lstStyle/>
        <a:p>
          <a:endParaRPr lang="en-US"/>
        </a:p>
      </dgm:t>
    </dgm:pt>
    <dgm:pt modelId="{F346756B-9E53-4515-A95A-00789E6DFCFE}" type="sibTrans" cxnId="{726F84F7-1D7D-4C4E-A4AF-7F882E707C4F}">
      <dgm:prSet/>
      <dgm:spPr/>
      <dgm:t>
        <a:bodyPr/>
        <a:lstStyle/>
        <a:p>
          <a:endParaRPr lang="en-US"/>
        </a:p>
      </dgm:t>
    </dgm:pt>
    <dgm:pt modelId="{3D6FC4EF-D3F1-425B-ACEE-0B8A615B0A21}">
      <dgm:prSet custT="1"/>
      <dgm:spPr/>
      <dgm:t>
        <a:bodyPr/>
        <a:lstStyle/>
        <a:p>
          <a:r>
            <a:rPr lang="en-US" sz="1900"/>
            <a:t>(ii) Tunneling mode</a:t>
          </a:r>
        </a:p>
      </dgm:t>
    </dgm:pt>
    <dgm:pt modelId="{D5464122-D49B-4F0C-B1A6-82FA727A89BE}" type="parTrans" cxnId="{FB1724CE-04BB-4A53-B378-393282EFDD28}">
      <dgm:prSet/>
      <dgm:spPr/>
      <dgm:t>
        <a:bodyPr/>
        <a:lstStyle/>
        <a:p>
          <a:endParaRPr lang="en-US"/>
        </a:p>
      </dgm:t>
    </dgm:pt>
    <dgm:pt modelId="{41453189-7F32-4DE1-ABCB-E328C8DFC601}" type="sibTrans" cxnId="{FB1724CE-04BB-4A53-B378-393282EFDD28}">
      <dgm:prSet/>
      <dgm:spPr/>
      <dgm:t>
        <a:bodyPr/>
        <a:lstStyle/>
        <a:p>
          <a:endParaRPr lang="en-US"/>
        </a:p>
      </dgm:t>
    </dgm:pt>
    <dgm:pt modelId="{7BB33434-72FF-4DC5-99B5-84A670C2B9B3}">
      <dgm:prSet custT="1"/>
      <dgm:spPr/>
      <dgm:t>
        <a:bodyPr/>
        <a:lstStyle/>
        <a:p>
          <a:r>
            <a:rPr lang="en-US" sz="1900"/>
            <a:t>SSL &amp; TSL - SSL (Secure Sockets Layer) and TLS (Transport Layer Security).</a:t>
          </a:r>
        </a:p>
      </dgm:t>
    </dgm:pt>
    <dgm:pt modelId="{29CA26AF-2950-42C7-92E0-4A329E1D2047}" type="parTrans" cxnId="{13977D62-8702-4C54-95E0-ECFCDA5B3411}">
      <dgm:prSet/>
      <dgm:spPr/>
      <dgm:t>
        <a:bodyPr/>
        <a:lstStyle/>
        <a:p>
          <a:endParaRPr lang="en-US"/>
        </a:p>
      </dgm:t>
    </dgm:pt>
    <dgm:pt modelId="{5E5A46A8-C705-4DBF-8E3E-C2C57FBB04A9}" type="sibTrans" cxnId="{13977D62-8702-4C54-95E0-ECFCDA5B3411}">
      <dgm:prSet/>
      <dgm:spPr/>
      <dgm:t>
        <a:bodyPr/>
        <a:lstStyle/>
        <a:p>
          <a:endParaRPr lang="en-US"/>
        </a:p>
      </dgm:t>
    </dgm:pt>
    <dgm:pt modelId="{5D71F48A-B47C-409D-8F17-0890EDB42AB1}">
      <dgm:prSet custT="1"/>
      <dgm:spPr/>
      <dgm:t>
        <a:bodyPr/>
        <a:lstStyle/>
        <a:p>
          <a:r>
            <a:rPr lang="en-US" sz="1900"/>
            <a:t>SSH – Secure Shell</a:t>
          </a:r>
        </a:p>
      </dgm:t>
    </dgm:pt>
    <dgm:pt modelId="{F47685B7-3FAD-4D6D-8333-D891D4DB7B2B}" type="parTrans" cxnId="{9C4FAC5C-5398-4D8E-9926-ADB1EBF391C6}">
      <dgm:prSet/>
      <dgm:spPr/>
      <dgm:t>
        <a:bodyPr/>
        <a:lstStyle/>
        <a:p>
          <a:endParaRPr lang="en-US"/>
        </a:p>
      </dgm:t>
    </dgm:pt>
    <dgm:pt modelId="{D43A5D70-2D46-4DF0-AF1E-A43567C9245D}" type="sibTrans" cxnId="{9C4FAC5C-5398-4D8E-9926-ADB1EBF391C6}">
      <dgm:prSet/>
      <dgm:spPr/>
      <dgm:t>
        <a:bodyPr/>
        <a:lstStyle/>
        <a:p>
          <a:endParaRPr lang="en-US"/>
        </a:p>
      </dgm:t>
    </dgm:pt>
    <dgm:pt modelId="{8BA3BB01-0EB8-4431-BBCC-05AE86A6C5A3}">
      <dgm:prSet custT="1"/>
      <dgm:spPr/>
      <dgm:t>
        <a:bodyPr/>
        <a:lstStyle/>
        <a:p>
          <a:r>
            <a:rPr lang="en-US" sz="1900" dirty="0"/>
            <a:t>Open VPN</a:t>
          </a:r>
        </a:p>
      </dgm:t>
    </dgm:pt>
    <dgm:pt modelId="{9F5773B4-997A-4C25-9D52-24DA1933A6A3}" type="parTrans" cxnId="{3D00312E-E2FE-4DC3-87A5-3D7BD84CB4FE}">
      <dgm:prSet/>
      <dgm:spPr/>
      <dgm:t>
        <a:bodyPr/>
        <a:lstStyle/>
        <a:p>
          <a:endParaRPr lang="en-US"/>
        </a:p>
      </dgm:t>
    </dgm:pt>
    <dgm:pt modelId="{A5D41AB8-C438-422F-9584-2E56862EBCA3}" type="sibTrans" cxnId="{3D00312E-E2FE-4DC3-87A5-3D7BD84CB4FE}">
      <dgm:prSet/>
      <dgm:spPr/>
      <dgm:t>
        <a:bodyPr/>
        <a:lstStyle/>
        <a:p>
          <a:endParaRPr lang="en-US"/>
        </a:p>
      </dgm:t>
    </dgm:pt>
    <dgm:pt modelId="{363904C9-9DBF-4A58-84F9-9F4B9254BA33}" type="pres">
      <dgm:prSet presAssocID="{AE6941FE-8255-43AC-B89C-304D3C0F18FF}" presName="linear" presStyleCnt="0">
        <dgm:presLayoutVars>
          <dgm:dir/>
          <dgm:animLvl val="lvl"/>
          <dgm:resizeHandles val="exact"/>
        </dgm:presLayoutVars>
      </dgm:prSet>
      <dgm:spPr/>
      <dgm:t>
        <a:bodyPr/>
        <a:lstStyle/>
        <a:p>
          <a:endParaRPr lang="en-US"/>
        </a:p>
      </dgm:t>
    </dgm:pt>
    <dgm:pt modelId="{2A4865F6-C491-4767-ADA8-CBA2083276C2}" type="pres">
      <dgm:prSet presAssocID="{D23F81BD-1FA4-4BCD-9236-CA2FD036D307}" presName="parentLin" presStyleCnt="0"/>
      <dgm:spPr/>
    </dgm:pt>
    <dgm:pt modelId="{769842C1-84E0-47C0-A3E7-673B8C04FDFA}" type="pres">
      <dgm:prSet presAssocID="{D23F81BD-1FA4-4BCD-9236-CA2FD036D307}" presName="parentLeftMargin" presStyleLbl="node1" presStyleIdx="0" presStyleCnt="1"/>
      <dgm:spPr/>
      <dgm:t>
        <a:bodyPr/>
        <a:lstStyle/>
        <a:p>
          <a:endParaRPr lang="en-US"/>
        </a:p>
      </dgm:t>
    </dgm:pt>
    <dgm:pt modelId="{C0350BCD-F7F0-49A5-9367-A7E30C5F62C8}" type="pres">
      <dgm:prSet presAssocID="{D23F81BD-1FA4-4BCD-9236-CA2FD036D307}" presName="parentText" presStyleLbl="node1" presStyleIdx="0" presStyleCnt="1">
        <dgm:presLayoutVars>
          <dgm:chMax val="0"/>
          <dgm:bulletEnabled val="1"/>
        </dgm:presLayoutVars>
      </dgm:prSet>
      <dgm:spPr/>
      <dgm:t>
        <a:bodyPr/>
        <a:lstStyle/>
        <a:p>
          <a:endParaRPr lang="en-US"/>
        </a:p>
      </dgm:t>
    </dgm:pt>
    <dgm:pt modelId="{5CAF4583-9A7B-457F-A2BF-C76BE881A703}" type="pres">
      <dgm:prSet presAssocID="{D23F81BD-1FA4-4BCD-9236-CA2FD036D307}" presName="negativeSpace" presStyleCnt="0"/>
      <dgm:spPr/>
    </dgm:pt>
    <dgm:pt modelId="{EC14D42C-61AB-40FE-866E-5CB8C2768B43}" type="pres">
      <dgm:prSet presAssocID="{D23F81BD-1FA4-4BCD-9236-CA2FD036D307}" presName="childText" presStyleLbl="conFgAcc1" presStyleIdx="0" presStyleCnt="1">
        <dgm:presLayoutVars>
          <dgm:bulletEnabled val="1"/>
        </dgm:presLayoutVars>
      </dgm:prSet>
      <dgm:spPr/>
      <dgm:t>
        <a:bodyPr/>
        <a:lstStyle/>
        <a:p>
          <a:endParaRPr lang="en-US"/>
        </a:p>
      </dgm:t>
    </dgm:pt>
  </dgm:ptLst>
  <dgm:cxnLst>
    <dgm:cxn modelId="{13977D62-8702-4C54-95E0-ECFCDA5B3411}" srcId="{D23F81BD-1FA4-4BCD-9236-CA2FD036D307}" destId="{7BB33434-72FF-4DC5-99B5-84A670C2B9B3}" srcOrd="2" destOrd="0" parTransId="{29CA26AF-2950-42C7-92E0-4A329E1D2047}" sibTransId="{5E5A46A8-C705-4DBF-8E3E-C2C57FBB04A9}"/>
    <dgm:cxn modelId="{BE9D655B-6A5E-4852-BBAF-E96D4C36A0D9}" type="presOf" srcId="{3D6FC4EF-D3F1-425B-ACEE-0B8A615B0A21}" destId="{EC14D42C-61AB-40FE-866E-5CB8C2768B43}" srcOrd="0" destOrd="4" presId="urn:microsoft.com/office/officeart/2005/8/layout/list1"/>
    <dgm:cxn modelId="{BF034FDB-D6D1-4C1F-9C72-E0EBCD452DB7}" type="presOf" srcId="{AE6941FE-8255-43AC-B89C-304D3C0F18FF}" destId="{363904C9-9DBF-4A58-84F9-9F4B9254BA33}" srcOrd="0" destOrd="0" presId="urn:microsoft.com/office/officeart/2005/8/layout/list1"/>
    <dgm:cxn modelId="{EA363441-EEA2-4F85-B473-D05F80219FDB}" type="presOf" srcId="{D0D51111-8B1E-40E9-B430-C0928DB6A5D1}" destId="{EC14D42C-61AB-40FE-866E-5CB8C2768B43}" srcOrd="0" destOrd="1" presId="urn:microsoft.com/office/officeart/2005/8/layout/list1"/>
    <dgm:cxn modelId="{62E58EEB-48BA-41CC-9FC5-BF48018F1FE5}" type="presOf" srcId="{D23F81BD-1FA4-4BCD-9236-CA2FD036D307}" destId="{769842C1-84E0-47C0-A3E7-673B8C04FDFA}" srcOrd="0" destOrd="0" presId="urn:microsoft.com/office/officeart/2005/8/layout/list1"/>
    <dgm:cxn modelId="{35D38AE7-33BE-4980-A09D-E9B57580658E}" srcId="{D0D51111-8B1E-40E9-B430-C0928DB6A5D1}" destId="{289BAF7F-B381-432B-BB9E-F92795866D97}" srcOrd="0" destOrd="0" parTransId="{8A47A1B0-146B-408E-A6CD-AD4AFC0DA923}" sibTransId="{88B7285C-CA21-4C13-B719-683B9C923580}"/>
    <dgm:cxn modelId="{E942297F-FFBB-483E-AFDB-99E93C04E7A9}" srcId="{D23F81BD-1FA4-4BCD-9236-CA2FD036D307}" destId="{D0D51111-8B1E-40E9-B430-C0928DB6A5D1}" srcOrd="1" destOrd="0" parTransId="{A8094A6C-A03F-41F9-B508-3FEA174ED756}" sibTransId="{76A92397-CDC2-4325-BCA7-64DEF6A293A7}"/>
    <dgm:cxn modelId="{65715443-003E-41EA-B2A6-DAD12E6DCB55}" type="presOf" srcId="{D23F81BD-1FA4-4BCD-9236-CA2FD036D307}" destId="{C0350BCD-F7F0-49A5-9367-A7E30C5F62C8}" srcOrd="1" destOrd="0" presId="urn:microsoft.com/office/officeart/2005/8/layout/list1"/>
    <dgm:cxn modelId="{A361BCA9-DDD4-4CE6-87C3-E3BB6CEB4292}" type="presOf" srcId="{7BB33434-72FF-4DC5-99B5-84A670C2B9B3}" destId="{EC14D42C-61AB-40FE-866E-5CB8C2768B43}" srcOrd="0" destOrd="5" presId="urn:microsoft.com/office/officeart/2005/8/layout/list1"/>
    <dgm:cxn modelId="{FB1724CE-04BB-4A53-B378-393282EFDD28}" srcId="{289BAF7F-B381-432B-BB9E-F92795866D97}" destId="{3D6FC4EF-D3F1-425B-ACEE-0B8A615B0A21}" srcOrd="1" destOrd="0" parTransId="{D5464122-D49B-4F0C-B1A6-82FA727A89BE}" sibTransId="{41453189-7F32-4DE1-ABCB-E328C8DFC601}"/>
    <dgm:cxn modelId="{3D00312E-E2FE-4DC3-87A5-3D7BD84CB4FE}" srcId="{D23F81BD-1FA4-4BCD-9236-CA2FD036D307}" destId="{8BA3BB01-0EB8-4431-BBCC-05AE86A6C5A3}" srcOrd="4" destOrd="0" parTransId="{9F5773B4-997A-4C25-9D52-24DA1933A6A3}" sibTransId="{A5D41AB8-C438-422F-9584-2E56862EBCA3}"/>
    <dgm:cxn modelId="{9C4FAC5C-5398-4D8E-9926-ADB1EBF391C6}" srcId="{D23F81BD-1FA4-4BCD-9236-CA2FD036D307}" destId="{5D71F48A-B47C-409D-8F17-0890EDB42AB1}" srcOrd="3" destOrd="0" parTransId="{F47685B7-3FAD-4D6D-8333-D891D4DB7B2B}" sibTransId="{D43A5D70-2D46-4DF0-AF1E-A43567C9245D}"/>
    <dgm:cxn modelId="{CD9A3355-601A-4C3F-A143-EC1105CE1E7E}" type="presOf" srcId="{8BA3BB01-0EB8-4431-BBCC-05AE86A6C5A3}" destId="{EC14D42C-61AB-40FE-866E-5CB8C2768B43}" srcOrd="0" destOrd="7" presId="urn:microsoft.com/office/officeart/2005/8/layout/list1"/>
    <dgm:cxn modelId="{9B9D3348-173D-4569-AE1D-21AFC5A88127}" type="presOf" srcId="{5D71F48A-B47C-409D-8F17-0890EDB42AB1}" destId="{EC14D42C-61AB-40FE-866E-5CB8C2768B43}" srcOrd="0" destOrd="6" presId="urn:microsoft.com/office/officeart/2005/8/layout/list1"/>
    <dgm:cxn modelId="{63B3E2E2-9196-42F0-BA36-2DF40754197B}" type="presOf" srcId="{CF8FDA00-D711-4C6C-A96B-D47EFB274311}" destId="{EC14D42C-61AB-40FE-866E-5CB8C2768B43}" srcOrd="0" destOrd="3" presId="urn:microsoft.com/office/officeart/2005/8/layout/list1"/>
    <dgm:cxn modelId="{6C69A919-9643-4B28-A5C2-311FD2F8BEBE}" type="presOf" srcId="{A0C48576-70DB-4C24-8CCF-8925D1E54471}" destId="{EC14D42C-61AB-40FE-866E-5CB8C2768B43}" srcOrd="0" destOrd="0" presId="urn:microsoft.com/office/officeart/2005/8/layout/list1"/>
    <dgm:cxn modelId="{B38C7D3D-C225-4D94-AE2D-418AD33B7174}" srcId="{AE6941FE-8255-43AC-B89C-304D3C0F18FF}" destId="{D23F81BD-1FA4-4BCD-9236-CA2FD036D307}" srcOrd="0" destOrd="0" parTransId="{F7A96547-2177-408A-8BD0-C515A6B2255D}" sibTransId="{A4FEA063-C2C1-480D-873D-3F510B4FDD71}"/>
    <dgm:cxn modelId="{7C9B1115-F99A-4D4E-BE54-BA899053A9FB}" srcId="{D23F81BD-1FA4-4BCD-9236-CA2FD036D307}" destId="{A0C48576-70DB-4C24-8CCF-8925D1E54471}" srcOrd="0" destOrd="0" parTransId="{C8C07A22-BAE5-4DDD-AF89-E8841FB402EE}" sibTransId="{6ADBB6C3-DF89-4801-915C-8B40B0448CA9}"/>
    <dgm:cxn modelId="{726F84F7-1D7D-4C4E-A4AF-7F882E707C4F}" srcId="{289BAF7F-B381-432B-BB9E-F92795866D97}" destId="{CF8FDA00-D711-4C6C-A96B-D47EFB274311}" srcOrd="0" destOrd="0" parTransId="{21221B9E-8780-4A71-8480-47200F820306}" sibTransId="{F346756B-9E53-4515-A95A-00789E6DFCFE}"/>
    <dgm:cxn modelId="{9F45E158-A23F-4D00-ABA0-DBEF6F810B6E}" type="presOf" srcId="{289BAF7F-B381-432B-BB9E-F92795866D97}" destId="{EC14D42C-61AB-40FE-866E-5CB8C2768B43}" srcOrd="0" destOrd="2" presId="urn:microsoft.com/office/officeart/2005/8/layout/list1"/>
    <dgm:cxn modelId="{B21F8A58-D6DC-4858-AE47-E22854DE05F9}" type="presParOf" srcId="{363904C9-9DBF-4A58-84F9-9F4B9254BA33}" destId="{2A4865F6-C491-4767-ADA8-CBA2083276C2}" srcOrd="0" destOrd="0" presId="urn:microsoft.com/office/officeart/2005/8/layout/list1"/>
    <dgm:cxn modelId="{645B7E15-A1F3-4E86-BBDD-102942EF17E3}" type="presParOf" srcId="{2A4865F6-C491-4767-ADA8-CBA2083276C2}" destId="{769842C1-84E0-47C0-A3E7-673B8C04FDFA}" srcOrd="0" destOrd="0" presId="urn:microsoft.com/office/officeart/2005/8/layout/list1"/>
    <dgm:cxn modelId="{08266E3B-A5C5-4BD0-8C8A-B5349DB27625}" type="presParOf" srcId="{2A4865F6-C491-4767-ADA8-CBA2083276C2}" destId="{C0350BCD-F7F0-49A5-9367-A7E30C5F62C8}" srcOrd="1" destOrd="0" presId="urn:microsoft.com/office/officeart/2005/8/layout/list1"/>
    <dgm:cxn modelId="{6271F403-EBB8-4A4D-8A9A-042B1B273DD9}" type="presParOf" srcId="{363904C9-9DBF-4A58-84F9-9F4B9254BA33}" destId="{5CAF4583-9A7B-457F-A2BF-C76BE881A703}" srcOrd="1" destOrd="0" presId="urn:microsoft.com/office/officeart/2005/8/layout/list1"/>
    <dgm:cxn modelId="{F1763DD1-7021-44EE-9B82-7CC135130F1D}" type="presParOf" srcId="{363904C9-9DBF-4A58-84F9-9F4B9254BA33}" destId="{EC14D42C-61AB-40FE-866E-5CB8C2768B43}"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446615-53CB-4E19-B536-3662346580F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FBB70F2-5248-46C2-8A6E-45B19322579A}">
      <dgm:prSet/>
      <dgm:spPr/>
      <dgm:t>
        <a:bodyPr/>
        <a:lstStyle/>
        <a:p>
          <a:r>
            <a:rPr lang="en-US"/>
            <a:t>Whether you’re considering a VPN for personal use or your company, there are various benefits to a VPN. such as,</a:t>
          </a:r>
        </a:p>
      </dgm:t>
    </dgm:pt>
    <dgm:pt modelId="{E67CA271-0C82-44C6-B2DA-5F0D17603350}" type="parTrans" cxnId="{D38CAA95-2B97-436D-B6A7-74C53036D2B2}">
      <dgm:prSet/>
      <dgm:spPr/>
      <dgm:t>
        <a:bodyPr/>
        <a:lstStyle/>
        <a:p>
          <a:endParaRPr lang="en-US"/>
        </a:p>
      </dgm:t>
    </dgm:pt>
    <dgm:pt modelId="{4A95F003-5CD5-451A-9AE6-0A81435D1953}" type="sibTrans" cxnId="{D38CAA95-2B97-436D-B6A7-74C53036D2B2}">
      <dgm:prSet/>
      <dgm:spPr/>
      <dgm:t>
        <a:bodyPr/>
        <a:lstStyle/>
        <a:p>
          <a:endParaRPr lang="en-US"/>
        </a:p>
      </dgm:t>
    </dgm:pt>
    <dgm:pt modelId="{C049588A-B3B0-40A7-BC59-C2230B67FE5E}">
      <dgm:prSet/>
      <dgm:spPr/>
      <dgm:t>
        <a:bodyPr/>
        <a:lstStyle/>
        <a:p>
          <a:r>
            <a:rPr lang="en-US" b="1"/>
            <a:t>Secure encryption: </a:t>
          </a:r>
          <a:r>
            <a:rPr lang="en-US"/>
            <a:t>To read the data, you need an encryption key. Without one, it would take millions of years for a computer to decipher the code. </a:t>
          </a:r>
        </a:p>
      </dgm:t>
    </dgm:pt>
    <dgm:pt modelId="{2B2DF087-8E92-416D-A29B-6F81CCB6E386}" type="parTrans" cxnId="{07F5207C-974A-4AB6-959B-2A63271939FA}">
      <dgm:prSet/>
      <dgm:spPr/>
      <dgm:t>
        <a:bodyPr/>
        <a:lstStyle/>
        <a:p>
          <a:endParaRPr lang="en-US"/>
        </a:p>
      </dgm:t>
    </dgm:pt>
    <dgm:pt modelId="{CAAF9FFE-437A-47C7-95D1-0A31DB0AEE8E}" type="sibTrans" cxnId="{07F5207C-974A-4AB6-959B-2A63271939FA}">
      <dgm:prSet/>
      <dgm:spPr/>
      <dgm:t>
        <a:bodyPr/>
        <a:lstStyle/>
        <a:p>
          <a:endParaRPr lang="en-US"/>
        </a:p>
      </dgm:t>
    </dgm:pt>
    <dgm:pt modelId="{21ADD0D6-8E5A-4209-B13F-4471194BDE52}">
      <dgm:prSet/>
      <dgm:spPr/>
      <dgm:t>
        <a:bodyPr/>
        <a:lstStyle/>
        <a:p>
          <a:r>
            <a:rPr lang="en-US" b="1"/>
            <a:t>Disguising your whereabouts: </a:t>
          </a:r>
          <a:r>
            <a:rPr lang="en-US"/>
            <a:t>VPN servers essentially act as your proxies on the internet. Because the demographic location data comes from a server in another country, your actual location cannot be determined. </a:t>
          </a:r>
        </a:p>
      </dgm:t>
    </dgm:pt>
    <dgm:pt modelId="{B67E4D33-8030-4F8D-8730-0484008B6F74}" type="parTrans" cxnId="{7C4ABEB1-6A4C-4CCD-9045-B6BF4A0D4C7B}">
      <dgm:prSet/>
      <dgm:spPr/>
      <dgm:t>
        <a:bodyPr/>
        <a:lstStyle/>
        <a:p>
          <a:endParaRPr lang="en-US"/>
        </a:p>
      </dgm:t>
    </dgm:pt>
    <dgm:pt modelId="{DF65EF1B-0D92-47F9-B5B1-0383E40A2D8C}" type="sibTrans" cxnId="{7C4ABEB1-6A4C-4CCD-9045-B6BF4A0D4C7B}">
      <dgm:prSet/>
      <dgm:spPr/>
      <dgm:t>
        <a:bodyPr/>
        <a:lstStyle/>
        <a:p>
          <a:endParaRPr lang="en-US"/>
        </a:p>
      </dgm:t>
    </dgm:pt>
    <dgm:pt modelId="{6D30C00B-1AF9-4560-9409-7B2C5EF5756C}">
      <dgm:prSet/>
      <dgm:spPr/>
      <dgm:t>
        <a:bodyPr/>
        <a:lstStyle/>
        <a:p>
          <a:r>
            <a:rPr lang="en-US" b="1"/>
            <a:t>Access to regional content: </a:t>
          </a:r>
          <a:r>
            <a:rPr lang="en-US"/>
            <a:t>Regional web content is not always accessible from everywhere. With VPN location spoofing , you can switch to a server to another country and effectively “change” your location. </a:t>
          </a:r>
        </a:p>
      </dgm:t>
    </dgm:pt>
    <dgm:pt modelId="{7C3890DC-77AD-462D-AD71-1FB46F750EDD}" type="parTrans" cxnId="{D5F93166-73C7-45E5-830E-08E699D0C3B9}">
      <dgm:prSet/>
      <dgm:spPr/>
      <dgm:t>
        <a:bodyPr/>
        <a:lstStyle/>
        <a:p>
          <a:endParaRPr lang="en-US"/>
        </a:p>
      </dgm:t>
    </dgm:pt>
    <dgm:pt modelId="{B790A915-696D-464E-9534-C09E8C908B88}" type="sibTrans" cxnId="{D5F93166-73C7-45E5-830E-08E699D0C3B9}">
      <dgm:prSet/>
      <dgm:spPr/>
      <dgm:t>
        <a:bodyPr/>
        <a:lstStyle/>
        <a:p>
          <a:endParaRPr lang="en-US"/>
        </a:p>
      </dgm:t>
    </dgm:pt>
    <dgm:pt modelId="{CFC275F7-B9E8-4AB5-86C4-9DFFB10FA5AC}">
      <dgm:prSet/>
      <dgm:spPr/>
      <dgm:t>
        <a:bodyPr/>
        <a:lstStyle/>
        <a:p>
          <a:r>
            <a:rPr lang="en-US" b="1"/>
            <a:t>Secure data transfer: </a:t>
          </a:r>
          <a:r>
            <a:rPr lang="en-US"/>
            <a:t>If you work remotely, you may need to access important files on your company’s network. VPN services connect to private servers and use encryption methods to reduce the risk of data leakage.</a:t>
          </a:r>
        </a:p>
      </dgm:t>
    </dgm:pt>
    <dgm:pt modelId="{8FD35830-54E2-4B76-B25E-97373F6B6DA5}" type="parTrans" cxnId="{9AF7C925-D6A9-4AD9-ADE7-EA4095444733}">
      <dgm:prSet/>
      <dgm:spPr/>
      <dgm:t>
        <a:bodyPr/>
        <a:lstStyle/>
        <a:p>
          <a:endParaRPr lang="en-US"/>
        </a:p>
      </dgm:t>
    </dgm:pt>
    <dgm:pt modelId="{9DD4C9CF-F81F-42DA-8E74-6980B812FCD5}" type="sibTrans" cxnId="{9AF7C925-D6A9-4AD9-ADE7-EA4095444733}">
      <dgm:prSet/>
      <dgm:spPr/>
      <dgm:t>
        <a:bodyPr/>
        <a:lstStyle/>
        <a:p>
          <a:endParaRPr lang="en-US"/>
        </a:p>
      </dgm:t>
    </dgm:pt>
    <dgm:pt modelId="{FA5B653E-0717-4D99-BC3D-E15EAECCC183}" type="pres">
      <dgm:prSet presAssocID="{65446615-53CB-4E19-B536-3662346580FB}" presName="vert0" presStyleCnt="0">
        <dgm:presLayoutVars>
          <dgm:dir/>
          <dgm:animOne val="branch"/>
          <dgm:animLvl val="lvl"/>
        </dgm:presLayoutVars>
      </dgm:prSet>
      <dgm:spPr/>
      <dgm:t>
        <a:bodyPr/>
        <a:lstStyle/>
        <a:p>
          <a:endParaRPr lang="en-US"/>
        </a:p>
      </dgm:t>
    </dgm:pt>
    <dgm:pt modelId="{CA14EB7D-17CE-42E9-AD19-0E88DC3A0AC1}" type="pres">
      <dgm:prSet presAssocID="{6FBB70F2-5248-46C2-8A6E-45B19322579A}" presName="thickLine" presStyleLbl="alignNode1" presStyleIdx="0" presStyleCnt="1"/>
      <dgm:spPr/>
    </dgm:pt>
    <dgm:pt modelId="{013CF1B7-1116-42A7-9C33-C9FEC426E4DC}" type="pres">
      <dgm:prSet presAssocID="{6FBB70F2-5248-46C2-8A6E-45B19322579A}" presName="horz1" presStyleCnt="0"/>
      <dgm:spPr/>
    </dgm:pt>
    <dgm:pt modelId="{4DE6291C-653F-4E06-ACE2-BB1789F96098}" type="pres">
      <dgm:prSet presAssocID="{6FBB70F2-5248-46C2-8A6E-45B19322579A}" presName="tx1" presStyleLbl="revTx" presStyleIdx="0" presStyleCnt="5"/>
      <dgm:spPr/>
      <dgm:t>
        <a:bodyPr/>
        <a:lstStyle/>
        <a:p>
          <a:endParaRPr lang="en-US"/>
        </a:p>
      </dgm:t>
    </dgm:pt>
    <dgm:pt modelId="{B4AAE03D-BD4E-4B77-9F0A-CB2B3CEF4631}" type="pres">
      <dgm:prSet presAssocID="{6FBB70F2-5248-46C2-8A6E-45B19322579A}" presName="vert1" presStyleCnt="0"/>
      <dgm:spPr/>
    </dgm:pt>
    <dgm:pt modelId="{7736174C-F925-4577-B325-9593B1656A0D}" type="pres">
      <dgm:prSet presAssocID="{C049588A-B3B0-40A7-BC59-C2230B67FE5E}" presName="vertSpace2a" presStyleCnt="0"/>
      <dgm:spPr/>
    </dgm:pt>
    <dgm:pt modelId="{689D7561-93FE-41F3-965D-DBC0053C0168}" type="pres">
      <dgm:prSet presAssocID="{C049588A-B3B0-40A7-BC59-C2230B67FE5E}" presName="horz2" presStyleCnt="0"/>
      <dgm:spPr/>
    </dgm:pt>
    <dgm:pt modelId="{A7E5E0EB-52B8-4EC9-AD81-186C1ED328D8}" type="pres">
      <dgm:prSet presAssocID="{C049588A-B3B0-40A7-BC59-C2230B67FE5E}" presName="horzSpace2" presStyleCnt="0"/>
      <dgm:spPr/>
    </dgm:pt>
    <dgm:pt modelId="{C2E7F8AC-FD5B-44EC-8715-731233EDC5AF}" type="pres">
      <dgm:prSet presAssocID="{C049588A-B3B0-40A7-BC59-C2230B67FE5E}" presName="tx2" presStyleLbl="revTx" presStyleIdx="1" presStyleCnt="5"/>
      <dgm:spPr/>
      <dgm:t>
        <a:bodyPr/>
        <a:lstStyle/>
        <a:p>
          <a:endParaRPr lang="en-US"/>
        </a:p>
      </dgm:t>
    </dgm:pt>
    <dgm:pt modelId="{802F1941-DBB5-414B-AD2E-C1428C7B8C67}" type="pres">
      <dgm:prSet presAssocID="{C049588A-B3B0-40A7-BC59-C2230B67FE5E}" presName="vert2" presStyleCnt="0"/>
      <dgm:spPr/>
    </dgm:pt>
    <dgm:pt modelId="{E772D7B7-CA97-4A59-AA8A-B1291C8471D6}" type="pres">
      <dgm:prSet presAssocID="{C049588A-B3B0-40A7-BC59-C2230B67FE5E}" presName="thinLine2b" presStyleLbl="callout" presStyleIdx="0" presStyleCnt="4"/>
      <dgm:spPr/>
    </dgm:pt>
    <dgm:pt modelId="{24945180-09B7-4C53-8EA5-124C9297DB31}" type="pres">
      <dgm:prSet presAssocID="{C049588A-B3B0-40A7-BC59-C2230B67FE5E}" presName="vertSpace2b" presStyleCnt="0"/>
      <dgm:spPr/>
    </dgm:pt>
    <dgm:pt modelId="{99B09CA5-DA2C-4E5C-8868-123DB6F67565}" type="pres">
      <dgm:prSet presAssocID="{21ADD0D6-8E5A-4209-B13F-4471194BDE52}" presName="horz2" presStyleCnt="0"/>
      <dgm:spPr/>
    </dgm:pt>
    <dgm:pt modelId="{61451147-873A-4039-8127-FF63E8848E8C}" type="pres">
      <dgm:prSet presAssocID="{21ADD0D6-8E5A-4209-B13F-4471194BDE52}" presName="horzSpace2" presStyleCnt="0"/>
      <dgm:spPr/>
    </dgm:pt>
    <dgm:pt modelId="{55AFFE1A-1C9A-4B20-A1D3-5964C9A7912B}" type="pres">
      <dgm:prSet presAssocID="{21ADD0D6-8E5A-4209-B13F-4471194BDE52}" presName="tx2" presStyleLbl="revTx" presStyleIdx="2" presStyleCnt="5"/>
      <dgm:spPr/>
      <dgm:t>
        <a:bodyPr/>
        <a:lstStyle/>
        <a:p>
          <a:endParaRPr lang="en-US"/>
        </a:p>
      </dgm:t>
    </dgm:pt>
    <dgm:pt modelId="{B359B756-3398-4D77-924E-76706541C05E}" type="pres">
      <dgm:prSet presAssocID="{21ADD0D6-8E5A-4209-B13F-4471194BDE52}" presName="vert2" presStyleCnt="0"/>
      <dgm:spPr/>
    </dgm:pt>
    <dgm:pt modelId="{79C02F9D-D6DF-4C5E-8D61-33B08B6C204A}" type="pres">
      <dgm:prSet presAssocID="{21ADD0D6-8E5A-4209-B13F-4471194BDE52}" presName="thinLine2b" presStyleLbl="callout" presStyleIdx="1" presStyleCnt="4"/>
      <dgm:spPr/>
    </dgm:pt>
    <dgm:pt modelId="{AD482C67-76DE-4660-A347-6549F9FF0C8C}" type="pres">
      <dgm:prSet presAssocID="{21ADD0D6-8E5A-4209-B13F-4471194BDE52}" presName="vertSpace2b" presStyleCnt="0"/>
      <dgm:spPr/>
    </dgm:pt>
    <dgm:pt modelId="{7402D1FE-746E-4F3C-8C03-813DB7741823}" type="pres">
      <dgm:prSet presAssocID="{6D30C00B-1AF9-4560-9409-7B2C5EF5756C}" presName="horz2" presStyleCnt="0"/>
      <dgm:spPr/>
    </dgm:pt>
    <dgm:pt modelId="{6E6FB807-02C5-4D01-A3A8-0CFEB19EE099}" type="pres">
      <dgm:prSet presAssocID="{6D30C00B-1AF9-4560-9409-7B2C5EF5756C}" presName="horzSpace2" presStyleCnt="0"/>
      <dgm:spPr/>
    </dgm:pt>
    <dgm:pt modelId="{00112D29-4882-4D99-9779-6C23DED2628D}" type="pres">
      <dgm:prSet presAssocID="{6D30C00B-1AF9-4560-9409-7B2C5EF5756C}" presName="tx2" presStyleLbl="revTx" presStyleIdx="3" presStyleCnt="5"/>
      <dgm:spPr/>
      <dgm:t>
        <a:bodyPr/>
        <a:lstStyle/>
        <a:p>
          <a:endParaRPr lang="en-US"/>
        </a:p>
      </dgm:t>
    </dgm:pt>
    <dgm:pt modelId="{FE16FA9B-2DC6-45C9-BE33-B5C2DCCDAC41}" type="pres">
      <dgm:prSet presAssocID="{6D30C00B-1AF9-4560-9409-7B2C5EF5756C}" presName="vert2" presStyleCnt="0"/>
      <dgm:spPr/>
    </dgm:pt>
    <dgm:pt modelId="{CD3F4DF6-5B56-4377-B0D6-0B32E41F12F6}" type="pres">
      <dgm:prSet presAssocID="{6D30C00B-1AF9-4560-9409-7B2C5EF5756C}" presName="thinLine2b" presStyleLbl="callout" presStyleIdx="2" presStyleCnt="4"/>
      <dgm:spPr/>
    </dgm:pt>
    <dgm:pt modelId="{C4A9C21D-7C9C-4BF1-9402-F224524FF613}" type="pres">
      <dgm:prSet presAssocID="{6D30C00B-1AF9-4560-9409-7B2C5EF5756C}" presName="vertSpace2b" presStyleCnt="0"/>
      <dgm:spPr/>
    </dgm:pt>
    <dgm:pt modelId="{8B919D84-216B-4F0B-A196-D099CBFAC300}" type="pres">
      <dgm:prSet presAssocID="{CFC275F7-B9E8-4AB5-86C4-9DFFB10FA5AC}" presName="horz2" presStyleCnt="0"/>
      <dgm:spPr/>
    </dgm:pt>
    <dgm:pt modelId="{4B1186AE-33C2-4F4D-92AD-383312768D47}" type="pres">
      <dgm:prSet presAssocID="{CFC275F7-B9E8-4AB5-86C4-9DFFB10FA5AC}" presName="horzSpace2" presStyleCnt="0"/>
      <dgm:spPr/>
    </dgm:pt>
    <dgm:pt modelId="{63C8E798-34B7-450D-9CFD-FDC3D2EDE1A2}" type="pres">
      <dgm:prSet presAssocID="{CFC275F7-B9E8-4AB5-86C4-9DFFB10FA5AC}" presName="tx2" presStyleLbl="revTx" presStyleIdx="4" presStyleCnt="5"/>
      <dgm:spPr/>
      <dgm:t>
        <a:bodyPr/>
        <a:lstStyle/>
        <a:p>
          <a:endParaRPr lang="en-US"/>
        </a:p>
      </dgm:t>
    </dgm:pt>
    <dgm:pt modelId="{1176843C-BF96-4286-A42E-D6F8ECEB2F90}" type="pres">
      <dgm:prSet presAssocID="{CFC275F7-B9E8-4AB5-86C4-9DFFB10FA5AC}" presName="vert2" presStyleCnt="0"/>
      <dgm:spPr/>
    </dgm:pt>
    <dgm:pt modelId="{4E138A36-F323-401B-B51E-343EBAFF279E}" type="pres">
      <dgm:prSet presAssocID="{CFC275F7-B9E8-4AB5-86C4-9DFFB10FA5AC}" presName="thinLine2b" presStyleLbl="callout" presStyleIdx="3" presStyleCnt="4"/>
      <dgm:spPr/>
    </dgm:pt>
    <dgm:pt modelId="{85F26B21-FBD6-4876-A364-E0921DBE7BEF}" type="pres">
      <dgm:prSet presAssocID="{CFC275F7-B9E8-4AB5-86C4-9DFFB10FA5AC}" presName="vertSpace2b" presStyleCnt="0"/>
      <dgm:spPr/>
    </dgm:pt>
  </dgm:ptLst>
  <dgm:cxnLst>
    <dgm:cxn modelId="{07F5207C-974A-4AB6-959B-2A63271939FA}" srcId="{6FBB70F2-5248-46C2-8A6E-45B19322579A}" destId="{C049588A-B3B0-40A7-BC59-C2230B67FE5E}" srcOrd="0" destOrd="0" parTransId="{2B2DF087-8E92-416D-A29B-6F81CCB6E386}" sibTransId="{CAAF9FFE-437A-47C7-95D1-0A31DB0AEE8E}"/>
    <dgm:cxn modelId="{CC3C4D8D-625E-4B2A-A6FF-C6B3574D6185}" type="presOf" srcId="{21ADD0D6-8E5A-4209-B13F-4471194BDE52}" destId="{55AFFE1A-1C9A-4B20-A1D3-5964C9A7912B}" srcOrd="0" destOrd="0" presId="urn:microsoft.com/office/officeart/2008/layout/LinedList"/>
    <dgm:cxn modelId="{D5F93166-73C7-45E5-830E-08E699D0C3B9}" srcId="{6FBB70F2-5248-46C2-8A6E-45B19322579A}" destId="{6D30C00B-1AF9-4560-9409-7B2C5EF5756C}" srcOrd="2" destOrd="0" parTransId="{7C3890DC-77AD-462D-AD71-1FB46F750EDD}" sibTransId="{B790A915-696D-464E-9534-C09E8C908B88}"/>
    <dgm:cxn modelId="{F9C577C0-8649-494C-B13D-91BE819F053C}" type="presOf" srcId="{C049588A-B3B0-40A7-BC59-C2230B67FE5E}" destId="{C2E7F8AC-FD5B-44EC-8715-731233EDC5AF}" srcOrd="0" destOrd="0" presId="urn:microsoft.com/office/officeart/2008/layout/LinedList"/>
    <dgm:cxn modelId="{7C4ABEB1-6A4C-4CCD-9045-B6BF4A0D4C7B}" srcId="{6FBB70F2-5248-46C2-8A6E-45B19322579A}" destId="{21ADD0D6-8E5A-4209-B13F-4471194BDE52}" srcOrd="1" destOrd="0" parTransId="{B67E4D33-8030-4F8D-8730-0484008B6F74}" sibTransId="{DF65EF1B-0D92-47F9-B5B1-0383E40A2D8C}"/>
    <dgm:cxn modelId="{D38CAA95-2B97-436D-B6A7-74C53036D2B2}" srcId="{65446615-53CB-4E19-B536-3662346580FB}" destId="{6FBB70F2-5248-46C2-8A6E-45B19322579A}" srcOrd="0" destOrd="0" parTransId="{E67CA271-0C82-44C6-B2DA-5F0D17603350}" sibTransId="{4A95F003-5CD5-451A-9AE6-0A81435D1953}"/>
    <dgm:cxn modelId="{7ACC4061-13C0-453F-BFA7-B1E2412A7A5A}" type="presOf" srcId="{6D30C00B-1AF9-4560-9409-7B2C5EF5756C}" destId="{00112D29-4882-4D99-9779-6C23DED2628D}" srcOrd="0" destOrd="0" presId="urn:microsoft.com/office/officeart/2008/layout/LinedList"/>
    <dgm:cxn modelId="{1FA47E62-9D16-4E59-896F-FF3327E0A994}" type="presOf" srcId="{6FBB70F2-5248-46C2-8A6E-45B19322579A}" destId="{4DE6291C-653F-4E06-ACE2-BB1789F96098}" srcOrd="0" destOrd="0" presId="urn:microsoft.com/office/officeart/2008/layout/LinedList"/>
    <dgm:cxn modelId="{90A45BAE-DB4C-4998-BA57-6E9C00E9B2FF}" type="presOf" srcId="{CFC275F7-B9E8-4AB5-86C4-9DFFB10FA5AC}" destId="{63C8E798-34B7-450D-9CFD-FDC3D2EDE1A2}" srcOrd="0" destOrd="0" presId="urn:microsoft.com/office/officeart/2008/layout/LinedList"/>
    <dgm:cxn modelId="{E5D1A188-B5EA-4062-9316-91E8B5B51245}" type="presOf" srcId="{65446615-53CB-4E19-B536-3662346580FB}" destId="{FA5B653E-0717-4D99-BC3D-E15EAECCC183}" srcOrd="0" destOrd="0" presId="urn:microsoft.com/office/officeart/2008/layout/LinedList"/>
    <dgm:cxn modelId="{9AF7C925-D6A9-4AD9-ADE7-EA4095444733}" srcId="{6FBB70F2-5248-46C2-8A6E-45B19322579A}" destId="{CFC275F7-B9E8-4AB5-86C4-9DFFB10FA5AC}" srcOrd="3" destOrd="0" parTransId="{8FD35830-54E2-4B76-B25E-97373F6B6DA5}" sibTransId="{9DD4C9CF-F81F-42DA-8E74-6980B812FCD5}"/>
    <dgm:cxn modelId="{94263880-2E56-40FC-B05B-2A984EAE4D61}" type="presParOf" srcId="{FA5B653E-0717-4D99-BC3D-E15EAECCC183}" destId="{CA14EB7D-17CE-42E9-AD19-0E88DC3A0AC1}" srcOrd="0" destOrd="0" presId="urn:microsoft.com/office/officeart/2008/layout/LinedList"/>
    <dgm:cxn modelId="{FDF1E4A0-532E-4FD7-94F0-149DD1F75378}" type="presParOf" srcId="{FA5B653E-0717-4D99-BC3D-E15EAECCC183}" destId="{013CF1B7-1116-42A7-9C33-C9FEC426E4DC}" srcOrd="1" destOrd="0" presId="urn:microsoft.com/office/officeart/2008/layout/LinedList"/>
    <dgm:cxn modelId="{190F4C7F-95A2-4BEF-BF14-11F05123E0EB}" type="presParOf" srcId="{013CF1B7-1116-42A7-9C33-C9FEC426E4DC}" destId="{4DE6291C-653F-4E06-ACE2-BB1789F96098}" srcOrd="0" destOrd="0" presId="urn:microsoft.com/office/officeart/2008/layout/LinedList"/>
    <dgm:cxn modelId="{B24EC70C-2580-4C7E-9644-8C927A032C5D}" type="presParOf" srcId="{013CF1B7-1116-42A7-9C33-C9FEC426E4DC}" destId="{B4AAE03D-BD4E-4B77-9F0A-CB2B3CEF4631}" srcOrd="1" destOrd="0" presId="urn:microsoft.com/office/officeart/2008/layout/LinedList"/>
    <dgm:cxn modelId="{3BE807D8-0654-4879-A953-7601B49E2FAA}" type="presParOf" srcId="{B4AAE03D-BD4E-4B77-9F0A-CB2B3CEF4631}" destId="{7736174C-F925-4577-B325-9593B1656A0D}" srcOrd="0" destOrd="0" presId="urn:microsoft.com/office/officeart/2008/layout/LinedList"/>
    <dgm:cxn modelId="{CA71D655-94D5-4CD0-A976-BFF477C029AE}" type="presParOf" srcId="{B4AAE03D-BD4E-4B77-9F0A-CB2B3CEF4631}" destId="{689D7561-93FE-41F3-965D-DBC0053C0168}" srcOrd="1" destOrd="0" presId="urn:microsoft.com/office/officeart/2008/layout/LinedList"/>
    <dgm:cxn modelId="{3781A284-78F8-4C05-BAFA-1DEC7AF4CE19}" type="presParOf" srcId="{689D7561-93FE-41F3-965D-DBC0053C0168}" destId="{A7E5E0EB-52B8-4EC9-AD81-186C1ED328D8}" srcOrd="0" destOrd="0" presId="urn:microsoft.com/office/officeart/2008/layout/LinedList"/>
    <dgm:cxn modelId="{1FC1DBED-5955-4720-9150-544DDC44F3A7}" type="presParOf" srcId="{689D7561-93FE-41F3-965D-DBC0053C0168}" destId="{C2E7F8AC-FD5B-44EC-8715-731233EDC5AF}" srcOrd="1" destOrd="0" presId="urn:microsoft.com/office/officeart/2008/layout/LinedList"/>
    <dgm:cxn modelId="{7D5130B3-2F6B-4BAC-B662-788789F192B3}" type="presParOf" srcId="{689D7561-93FE-41F3-965D-DBC0053C0168}" destId="{802F1941-DBB5-414B-AD2E-C1428C7B8C67}" srcOrd="2" destOrd="0" presId="urn:microsoft.com/office/officeart/2008/layout/LinedList"/>
    <dgm:cxn modelId="{3575C3E7-36E1-42BF-AE2E-BFFEA701575A}" type="presParOf" srcId="{B4AAE03D-BD4E-4B77-9F0A-CB2B3CEF4631}" destId="{E772D7B7-CA97-4A59-AA8A-B1291C8471D6}" srcOrd="2" destOrd="0" presId="urn:microsoft.com/office/officeart/2008/layout/LinedList"/>
    <dgm:cxn modelId="{B0FA32FB-B996-40B3-9187-74C178D4C1DB}" type="presParOf" srcId="{B4AAE03D-BD4E-4B77-9F0A-CB2B3CEF4631}" destId="{24945180-09B7-4C53-8EA5-124C9297DB31}" srcOrd="3" destOrd="0" presId="urn:microsoft.com/office/officeart/2008/layout/LinedList"/>
    <dgm:cxn modelId="{69CE7172-93E8-4D6E-A6EB-3240703B9B2D}" type="presParOf" srcId="{B4AAE03D-BD4E-4B77-9F0A-CB2B3CEF4631}" destId="{99B09CA5-DA2C-4E5C-8868-123DB6F67565}" srcOrd="4" destOrd="0" presId="urn:microsoft.com/office/officeart/2008/layout/LinedList"/>
    <dgm:cxn modelId="{C4DF6A66-DBAE-43D3-AFBC-968D17ABB15F}" type="presParOf" srcId="{99B09CA5-DA2C-4E5C-8868-123DB6F67565}" destId="{61451147-873A-4039-8127-FF63E8848E8C}" srcOrd="0" destOrd="0" presId="urn:microsoft.com/office/officeart/2008/layout/LinedList"/>
    <dgm:cxn modelId="{B4B80C65-63B3-484D-B416-8BF68C1B1EC2}" type="presParOf" srcId="{99B09CA5-DA2C-4E5C-8868-123DB6F67565}" destId="{55AFFE1A-1C9A-4B20-A1D3-5964C9A7912B}" srcOrd="1" destOrd="0" presId="urn:microsoft.com/office/officeart/2008/layout/LinedList"/>
    <dgm:cxn modelId="{152308CA-D8D6-47B5-9D4E-AFBF7D9A9114}" type="presParOf" srcId="{99B09CA5-DA2C-4E5C-8868-123DB6F67565}" destId="{B359B756-3398-4D77-924E-76706541C05E}" srcOrd="2" destOrd="0" presId="urn:microsoft.com/office/officeart/2008/layout/LinedList"/>
    <dgm:cxn modelId="{3BBE7541-ECF8-4DD0-B973-20653977E652}" type="presParOf" srcId="{B4AAE03D-BD4E-4B77-9F0A-CB2B3CEF4631}" destId="{79C02F9D-D6DF-4C5E-8D61-33B08B6C204A}" srcOrd="5" destOrd="0" presId="urn:microsoft.com/office/officeart/2008/layout/LinedList"/>
    <dgm:cxn modelId="{C684DF2F-0F78-4F49-81E8-4F2AF5BAD39C}" type="presParOf" srcId="{B4AAE03D-BD4E-4B77-9F0A-CB2B3CEF4631}" destId="{AD482C67-76DE-4660-A347-6549F9FF0C8C}" srcOrd="6" destOrd="0" presId="urn:microsoft.com/office/officeart/2008/layout/LinedList"/>
    <dgm:cxn modelId="{E8A4D31E-7248-4CCB-BD47-91AD59DFA078}" type="presParOf" srcId="{B4AAE03D-BD4E-4B77-9F0A-CB2B3CEF4631}" destId="{7402D1FE-746E-4F3C-8C03-813DB7741823}" srcOrd="7" destOrd="0" presId="urn:microsoft.com/office/officeart/2008/layout/LinedList"/>
    <dgm:cxn modelId="{E21B6BD1-5980-4E71-8DAD-FFED875EB36B}" type="presParOf" srcId="{7402D1FE-746E-4F3C-8C03-813DB7741823}" destId="{6E6FB807-02C5-4D01-A3A8-0CFEB19EE099}" srcOrd="0" destOrd="0" presId="urn:microsoft.com/office/officeart/2008/layout/LinedList"/>
    <dgm:cxn modelId="{5139A504-21BC-4F27-850F-50447D27F025}" type="presParOf" srcId="{7402D1FE-746E-4F3C-8C03-813DB7741823}" destId="{00112D29-4882-4D99-9779-6C23DED2628D}" srcOrd="1" destOrd="0" presId="urn:microsoft.com/office/officeart/2008/layout/LinedList"/>
    <dgm:cxn modelId="{0A5CF85E-EBEF-4581-B088-F343FB14CDD3}" type="presParOf" srcId="{7402D1FE-746E-4F3C-8C03-813DB7741823}" destId="{FE16FA9B-2DC6-45C9-BE33-B5C2DCCDAC41}" srcOrd="2" destOrd="0" presId="urn:microsoft.com/office/officeart/2008/layout/LinedList"/>
    <dgm:cxn modelId="{B40BE31A-642F-4434-B2EE-791787C002A5}" type="presParOf" srcId="{B4AAE03D-BD4E-4B77-9F0A-CB2B3CEF4631}" destId="{CD3F4DF6-5B56-4377-B0D6-0B32E41F12F6}" srcOrd="8" destOrd="0" presId="urn:microsoft.com/office/officeart/2008/layout/LinedList"/>
    <dgm:cxn modelId="{647F51D8-12D9-4E7F-8FAA-74CAE0D5C0A1}" type="presParOf" srcId="{B4AAE03D-BD4E-4B77-9F0A-CB2B3CEF4631}" destId="{C4A9C21D-7C9C-4BF1-9402-F224524FF613}" srcOrd="9" destOrd="0" presId="urn:microsoft.com/office/officeart/2008/layout/LinedList"/>
    <dgm:cxn modelId="{A994BD58-9FD7-47AE-852A-C5CD0920F365}" type="presParOf" srcId="{B4AAE03D-BD4E-4B77-9F0A-CB2B3CEF4631}" destId="{8B919D84-216B-4F0B-A196-D099CBFAC300}" srcOrd="10" destOrd="0" presId="urn:microsoft.com/office/officeart/2008/layout/LinedList"/>
    <dgm:cxn modelId="{FFF5A4FA-5024-45B2-AD92-9469387837D7}" type="presParOf" srcId="{8B919D84-216B-4F0B-A196-D099CBFAC300}" destId="{4B1186AE-33C2-4F4D-92AD-383312768D47}" srcOrd="0" destOrd="0" presId="urn:microsoft.com/office/officeart/2008/layout/LinedList"/>
    <dgm:cxn modelId="{3768E269-B80A-436F-AB55-8D865C97CC76}" type="presParOf" srcId="{8B919D84-216B-4F0B-A196-D099CBFAC300}" destId="{63C8E798-34B7-450D-9CFD-FDC3D2EDE1A2}" srcOrd="1" destOrd="0" presId="urn:microsoft.com/office/officeart/2008/layout/LinedList"/>
    <dgm:cxn modelId="{E9AFB9F8-4464-4BD1-B5A0-CA9E20755A8F}" type="presParOf" srcId="{8B919D84-216B-4F0B-A196-D099CBFAC300}" destId="{1176843C-BF96-4286-A42E-D6F8ECEB2F90}" srcOrd="2" destOrd="0" presId="urn:microsoft.com/office/officeart/2008/layout/LinedList"/>
    <dgm:cxn modelId="{79B96CEC-C25E-43D9-8E5B-47DCFAD5744E}" type="presParOf" srcId="{B4AAE03D-BD4E-4B77-9F0A-CB2B3CEF4631}" destId="{4E138A36-F323-401B-B51E-343EBAFF279E}" srcOrd="11" destOrd="0" presId="urn:microsoft.com/office/officeart/2008/layout/LinedList"/>
    <dgm:cxn modelId="{090FC5FE-3A81-4355-AF10-C183AD677E13}" type="presParOf" srcId="{B4AAE03D-BD4E-4B77-9F0A-CB2B3CEF4631}" destId="{85F26B21-FBD6-4876-A364-E0921DBE7BEF}"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14D42C-61AB-40FE-866E-5CB8C2768B43}">
      <dsp:nvSpPr>
        <dsp:cNvPr id="0" name=""/>
        <dsp:cNvSpPr/>
      </dsp:nvSpPr>
      <dsp:spPr>
        <a:xfrm>
          <a:off x="0" y="233085"/>
          <a:ext cx="8458200" cy="3496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6450" tIns="312420" rIns="656450"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PPTP - Point-to-point tunneling protocol</a:t>
          </a:r>
        </a:p>
        <a:p>
          <a:pPr marL="171450" lvl="1" indent="-171450" algn="l" defTabSz="844550">
            <a:lnSpc>
              <a:spcPct val="90000"/>
            </a:lnSpc>
            <a:spcBef>
              <a:spcPct val="0"/>
            </a:spcBef>
            <a:spcAft>
              <a:spcPct val="15000"/>
            </a:spcAft>
            <a:buChar char="••"/>
          </a:pPr>
          <a:r>
            <a:rPr lang="en-US" sz="1900" kern="1200"/>
            <a:t>L2TP – Layer 2 Tunneling Protocol</a:t>
          </a:r>
        </a:p>
        <a:p>
          <a:pPr marL="342900" lvl="2" indent="-171450" algn="l" defTabSz="844550">
            <a:lnSpc>
              <a:spcPct val="90000"/>
            </a:lnSpc>
            <a:spcBef>
              <a:spcPct val="0"/>
            </a:spcBef>
            <a:spcAft>
              <a:spcPct val="15000"/>
            </a:spcAft>
            <a:buChar char="••"/>
          </a:pPr>
          <a:r>
            <a:rPr lang="en-US" sz="1900" kern="1200" dirty="0"/>
            <a:t>IPsec - Internet protocol security</a:t>
          </a:r>
          <a:br>
            <a:rPr lang="en-US" sz="1900" kern="1200" dirty="0"/>
          </a:br>
          <a:r>
            <a:rPr lang="en-US" sz="1900" kern="1200" dirty="0"/>
            <a:t> IPsec runs in 2 modes:</a:t>
          </a:r>
        </a:p>
        <a:p>
          <a:pPr marL="514350" lvl="3" indent="-171450" algn="l" defTabSz="844550">
            <a:lnSpc>
              <a:spcPct val="90000"/>
            </a:lnSpc>
            <a:spcBef>
              <a:spcPct val="0"/>
            </a:spcBef>
            <a:spcAft>
              <a:spcPct val="15000"/>
            </a:spcAft>
            <a:buChar char="••"/>
          </a:pPr>
          <a:r>
            <a:rPr lang="en-US" sz="1900" kern="1200"/>
            <a:t>(i) Transport mode</a:t>
          </a:r>
        </a:p>
        <a:p>
          <a:pPr marL="514350" lvl="3" indent="-171450" algn="l" defTabSz="844550">
            <a:lnSpc>
              <a:spcPct val="90000"/>
            </a:lnSpc>
            <a:spcBef>
              <a:spcPct val="0"/>
            </a:spcBef>
            <a:spcAft>
              <a:spcPct val="15000"/>
            </a:spcAft>
            <a:buChar char="••"/>
          </a:pPr>
          <a:r>
            <a:rPr lang="en-US" sz="1900" kern="1200"/>
            <a:t>(ii) Tunneling mode</a:t>
          </a:r>
        </a:p>
        <a:p>
          <a:pPr marL="171450" lvl="1" indent="-171450" algn="l" defTabSz="844550">
            <a:lnSpc>
              <a:spcPct val="90000"/>
            </a:lnSpc>
            <a:spcBef>
              <a:spcPct val="0"/>
            </a:spcBef>
            <a:spcAft>
              <a:spcPct val="15000"/>
            </a:spcAft>
            <a:buChar char="••"/>
          </a:pPr>
          <a:r>
            <a:rPr lang="en-US" sz="1900" kern="1200"/>
            <a:t>SSL &amp; TSL - SSL (Secure Sockets Layer) and TLS (Transport Layer Security).</a:t>
          </a:r>
        </a:p>
        <a:p>
          <a:pPr marL="171450" lvl="1" indent="-171450" algn="l" defTabSz="844550">
            <a:lnSpc>
              <a:spcPct val="90000"/>
            </a:lnSpc>
            <a:spcBef>
              <a:spcPct val="0"/>
            </a:spcBef>
            <a:spcAft>
              <a:spcPct val="15000"/>
            </a:spcAft>
            <a:buChar char="••"/>
          </a:pPr>
          <a:r>
            <a:rPr lang="en-US" sz="1900" kern="1200"/>
            <a:t>SSH – Secure Shell</a:t>
          </a:r>
        </a:p>
        <a:p>
          <a:pPr marL="171450" lvl="1" indent="-171450" algn="l" defTabSz="844550">
            <a:lnSpc>
              <a:spcPct val="90000"/>
            </a:lnSpc>
            <a:spcBef>
              <a:spcPct val="0"/>
            </a:spcBef>
            <a:spcAft>
              <a:spcPct val="15000"/>
            </a:spcAft>
            <a:buChar char="••"/>
          </a:pPr>
          <a:r>
            <a:rPr lang="en-US" sz="1900" kern="1200" dirty="0"/>
            <a:t>Open VPN</a:t>
          </a:r>
        </a:p>
      </dsp:txBody>
      <dsp:txXfrm>
        <a:off x="0" y="233085"/>
        <a:ext cx="8458200" cy="3496500"/>
      </dsp:txXfrm>
    </dsp:sp>
    <dsp:sp modelId="{C0350BCD-F7F0-49A5-9367-A7E30C5F62C8}">
      <dsp:nvSpPr>
        <dsp:cNvPr id="0" name=""/>
        <dsp:cNvSpPr/>
      </dsp:nvSpPr>
      <dsp:spPr>
        <a:xfrm>
          <a:off x="422910" y="11685"/>
          <a:ext cx="5920740" cy="442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lvl="0" algn="l" defTabSz="800100">
            <a:lnSpc>
              <a:spcPct val="90000"/>
            </a:lnSpc>
            <a:spcBef>
              <a:spcPct val="0"/>
            </a:spcBef>
            <a:spcAft>
              <a:spcPct val="35000"/>
            </a:spcAft>
          </a:pPr>
          <a:r>
            <a:rPr lang="en-US" sz="1800" kern="1200" dirty="0"/>
            <a:t>Types of Virtual Private Network (VPN) Protocols:</a:t>
          </a:r>
        </a:p>
      </dsp:txBody>
      <dsp:txXfrm>
        <a:off x="444526" y="33301"/>
        <a:ext cx="5877508"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4EB7D-17CE-42E9-AD19-0E88DC3A0AC1}">
      <dsp:nvSpPr>
        <dsp:cNvPr id="0" name=""/>
        <dsp:cNvSpPr/>
      </dsp:nvSpPr>
      <dsp:spPr>
        <a:xfrm>
          <a:off x="0" y="0"/>
          <a:ext cx="1001522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E6291C-653F-4E06-ACE2-BB1789F96098}">
      <dsp:nvSpPr>
        <dsp:cNvPr id="0" name=""/>
        <dsp:cNvSpPr/>
      </dsp:nvSpPr>
      <dsp:spPr>
        <a:xfrm>
          <a:off x="0" y="0"/>
          <a:ext cx="2003044" cy="4861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US" sz="2700" kern="1200"/>
            <a:t>Whether you’re considering a VPN for personal use or your company, there are various benefits to a VPN. such as,</a:t>
          </a:r>
        </a:p>
      </dsp:txBody>
      <dsp:txXfrm>
        <a:off x="0" y="0"/>
        <a:ext cx="2003044" cy="4861331"/>
      </dsp:txXfrm>
    </dsp:sp>
    <dsp:sp modelId="{C2E7F8AC-FD5B-44EC-8715-731233EDC5AF}">
      <dsp:nvSpPr>
        <dsp:cNvPr id="0" name=""/>
        <dsp:cNvSpPr/>
      </dsp:nvSpPr>
      <dsp:spPr>
        <a:xfrm>
          <a:off x="2153272" y="57146"/>
          <a:ext cx="7861947" cy="1142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1" kern="1200"/>
            <a:t>Secure encryption: </a:t>
          </a:r>
          <a:r>
            <a:rPr lang="en-US" sz="1900" kern="1200"/>
            <a:t>To read the data, you need an encryption key. Without one, it would take millions of years for a computer to decipher the code. </a:t>
          </a:r>
        </a:p>
      </dsp:txBody>
      <dsp:txXfrm>
        <a:off x="2153272" y="57146"/>
        <a:ext cx="7861947" cy="1142934"/>
      </dsp:txXfrm>
    </dsp:sp>
    <dsp:sp modelId="{E772D7B7-CA97-4A59-AA8A-B1291C8471D6}">
      <dsp:nvSpPr>
        <dsp:cNvPr id="0" name=""/>
        <dsp:cNvSpPr/>
      </dsp:nvSpPr>
      <dsp:spPr>
        <a:xfrm>
          <a:off x="2003044" y="1200081"/>
          <a:ext cx="8012176"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AFFE1A-1C9A-4B20-A1D3-5964C9A7912B}">
      <dsp:nvSpPr>
        <dsp:cNvPr id="0" name=""/>
        <dsp:cNvSpPr/>
      </dsp:nvSpPr>
      <dsp:spPr>
        <a:xfrm>
          <a:off x="2153272" y="1257228"/>
          <a:ext cx="7861947" cy="1142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1" kern="1200"/>
            <a:t>Disguising your whereabouts: </a:t>
          </a:r>
          <a:r>
            <a:rPr lang="en-US" sz="1900" kern="1200"/>
            <a:t>VPN servers essentially act as your proxies on the internet. Because the demographic location data comes from a server in another country, your actual location cannot be determined. </a:t>
          </a:r>
        </a:p>
      </dsp:txBody>
      <dsp:txXfrm>
        <a:off x="2153272" y="1257228"/>
        <a:ext cx="7861947" cy="1142934"/>
      </dsp:txXfrm>
    </dsp:sp>
    <dsp:sp modelId="{79C02F9D-D6DF-4C5E-8D61-33B08B6C204A}">
      <dsp:nvSpPr>
        <dsp:cNvPr id="0" name=""/>
        <dsp:cNvSpPr/>
      </dsp:nvSpPr>
      <dsp:spPr>
        <a:xfrm>
          <a:off x="2003044" y="2400163"/>
          <a:ext cx="8012176"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112D29-4882-4D99-9779-6C23DED2628D}">
      <dsp:nvSpPr>
        <dsp:cNvPr id="0" name=""/>
        <dsp:cNvSpPr/>
      </dsp:nvSpPr>
      <dsp:spPr>
        <a:xfrm>
          <a:off x="2153272" y="2457310"/>
          <a:ext cx="7861947" cy="1142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1" kern="1200"/>
            <a:t>Access to regional content: </a:t>
          </a:r>
          <a:r>
            <a:rPr lang="en-US" sz="1900" kern="1200"/>
            <a:t>Regional web content is not always accessible from everywhere. With VPN location spoofing , you can switch to a server to another country and effectively “change” your location. </a:t>
          </a:r>
        </a:p>
      </dsp:txBody>
      <dsp:txXfrm>
        <a:off x="2153272" y="2457310"/>
        <a:ext cx="7861947" cy="1142934"/>
      </dsp:txXfrm>
    </dsp:sp>
    <dsp:sp modelId="{CD3F4DF6-5B56-4377-B0D6-0B32E41F12F6}">
      <dsp:nvSpPr>
        <dsp:cNvPr id="0" name=""/>
        <dsp:cNvSpPr/>
      </dsp:nvSpPr>
      <dsp:spPr>
        <a:xfrm>
          <a:off x="2003044" y="3600245"/>
          <a:ext cx="8012176"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C8E798-34B7-450D-9CFD-FDC3D2EDE1A2}">
      <dsp:nvSpPr>
        <dsp:cNvPr id="0" name=""/>
        <dsp:cNvSpPr/>
      </dsp:nvSpPr>
      <dsp:spPr>
        <a:xfrm>
          <a:off x="2153272" y="3657391"/>
          <a:ext cx="7861947" cy="1142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1" kern="1200"/>
            <a:t>Secure data transfer: </a:t>
          </a:r>
          <a:r>
            <a:rPr lang="en-US" sz="1900" kern="1200"/>
            <a:t>If you work remotely, you may need to access important files on your company’s network. VPN services connect to private servers and use encryption methods to reduce the risk of data leakage.</a:t>
          </a:r>
        </a:p>
      </dsp:txBody>
      <dsp:txXfrm>
        <a:off x="2153272" y="3657391"/>
        <a:ext cx="7861947" cy="1142934"/>
      </dsp:txXfrm>
    </dsp:sp>
    <dsp:sp modelId="{4E138A36-F323-401B-B51E-343EBAFF279E}">
      <dsp:nvSpPr>
        <dsp:cNvPr id="0" name=""/>
        <dsp:cNvSpPr/>
      </dsp:nvSpPr>
      <dsp:spPr>
        <a:xfrm>
          <a:off x="2003044" y="4800326"/>
          <a:ext cx="8012176"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6939" y="1004138"/>
            <a:ext cx="10358120" cy="5746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dirty="0"/>
              <a:t>4/1/2023</a:t>
            </a:r>
            <a:endParaRPr dirty="0"/>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dirty="0"/>
              <a:t>Group- 4 (Site to Site IPsec VPN Design &amp; Simulation)</a:t>
            </a:r>
            <a:endParaRPr spc="-5"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pPr marL="38100">
                <a:lnSpc>
                  <a:spcPts val="1240"/>
                </a:lnSpc>
              </a:pPr>
              <a:t>‹#›</a:t>
            </a:fld>
            <a:endParaRPr dirty="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dirty="0"/>
              <a:t>4/1/2023</a:t>
            </a:r>
            <a:endParaRPr dirty="0"/>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dirty="0"/>
              <a:t>Group- 4 (Site to Site IPsec VPN Design &amp; Simulation)</a:t>
            </a:r>
            <a:endParaRPr spc="-5"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pPr marL="38100">
                <a:lnSpc>
                  <a:spcPts val="1240"/>
                </a:lnSpc>
              </a:pPr>
              <a:t>‹#›</a:t>
            </a:fld>
            <a:endParaRPr dirty="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dirty="0"/>
              <a:t>4/1/2023</a:t>
            </a:r>
            <a:endParaRPr dirty="0"/>
          </a:p>
        </p:txBody>
      </p:sp>
      <p:sp>
        <p:nvSpPr>
          <p:cNvPr id="6" name="Holder 6"/>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dirty="0"/>
              <a:t>Group- 4 (Site to Site IPsec VPN Design &amp; Simulation)</a:t>
            </a:r>
            <a:endParaRPr spc="-5" dirty="0"/>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pPr marL="38100">
                <a:lnSpc>
                  <a:spcPts val="1240"/>
                </a:lnSpc>
              </a:pPr>
              <a:t>‹#›</a:t>
            </a:fld>
            <a:endParaRPr dirty="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dirty="0"/>
              <a:t>4/1/2023</a:t>
            </a:r>
            <a:endParaRPr dirty="0"/>
          </a:p>
        </p:txBody>
      </p:sp>
      <p:sp>
        <p:nvSpPr>
          <p:cNvPr id="4" name="Holder 4"/>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dirty="0"/>
              <a:t>Group- 4 (Site to Site IPsec VPN Design &amp; Simulation)</a:t>
            </a:r>
            <a:endParaRPr spc="-5" dirty="0"/>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pPr marL="38100">
                <a:lnSpc>
                  <a:spcPts val="1240"/>
                </a:lnSpc>
              </a:pPr>
              <a:t>‹#›</a:t>
            </a:fld>
            <a:endParaRPr dirty="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dirty="0"/>
              <a:t>4/1/2023</a:t>
            </a:r>
            <a:endParaRPr dirty="0"/>
          </a:p>
        </p:txBody>
      </p:sp>
      <p:sp>
        <p:nvSpPr>
          <p:cNvPr id="3" name="Holder 3"/>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dirty="0"/>
              <a:t>Group- 4 (Site to Site IPsec VPN Design &amp; Simulation)</a:t>
            </a:r>
            <a:endParaRPr spc="-5" dirty="0"/>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pPr marL="38100">
                <a:lnSpc>
                  <a:spcPts val="1240"/>
                </a:lnSpc>
              </a:pPr>
              <a:t>‹#›</a:t>
            </a:fld>
            <a:endParaRPr dirty="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6939" y="962659"/>
            <a:ext cx="2646045" cy="574040"/>
          </a:xfrm>
          <a:prstGeom prst="rect">
            <a:avLst/>
          </a:prstGeom>
        </p:spPr>
        <p:txBody>
          <a:bodyPr wrap="square" lIns="0" tIns="0" rIns="0" bIns="0">
            <a:spAutoFit/>
          </a:bodyPr>
          <a:lstStyle>
            <a:lvl1pPr>
              <a:defRPr sz="36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2259076" y="2629789"/>
            <a:ext cx="7169784" cy="33000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916939" y="6465214"/>
            <a:ext cx="688975" cy="156068"/>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lang="en-US" dirty="0"/>
              <a:t>4/1/2023</a:t>
            </a:r>
            <a:endParaRPr dirty="0"/>
          </a:p>
        </p:txBody>
      </p:sp>
      <p:sp>
        <p:nvSpPr>
          <p:cNvPr id="5" name="Holder 5"/>
          <p:cNvSpPr>
            <a:spLocks noGrp="1"/>
          </p:cNvSpPr>
          <p:nvPr>
            <p:ph type="dt" sz="half" idx="6"/>
          </p:nvPr>
        </p:nvSpPr>
        <p:spPr>
          <a:xfrm>
            <a:off x="4909565" y="6465214"/>
            <a:ext cx="2372995" cy="309957"/>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lang="en-US" spc="-5" dirty="0"/>
              <a:t>Group- 4 (Site to Site IPsec VPN Design &amp; Simulation)</a:t>
            </a:r>
            <a:endParaRPr spc="-5" dirty="0"/>
          </a:p>
        </p:txBody>
      </p:sp>
      <p:sp>
        <p:nvSpPr>
          <p:cNvPr id="6" name="Holder 6"/>
          <p:cNvSpPr>
            <a:spLocks noGrp="1"/>
          </p:cNvSpPr>
          <p:nvPr>
            <p:ph type="sldNum" sz="quarter" idx="7"/>
          </p:nvPr>
        </p:nvSpPr>
        <p:spPr>
          <a:xfrm>
            <a:off x="11068811" y="6465214"/>
            <a:ext cx="231775"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pPr marL="38100">
                <a:lnSpc>
                  <a:spcPts val="124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8" Type="http://schemas.openxmlformats.org/officeDocument/2006/relationships/hyperlink" Target="https://www.cloudflare.com/learning/network-layer/what-is-ipsec/" TargetMode="External"/><Relationship Id="rId3" Type="http://schemas.openxmlformats.org/officeDocument/2006/relationships/hyperlink" Target="https://www.geeksforgeeks.org/types-of-virtual-private-network-vpn-and-its-protocols/" TargetMode="External"/><Relationship Id="rId7" Type="http://schemas.openxmlformats.org/officeDocument/2006/relationships/hyperlink" Target="https://csrc.nist.gov/glossary/term/virtual_private_network" TargetMode="External"/><Relationship Id="rId2" Type="http://schemas.openxmlformats.org/officeDocument/2006/relationships/hyperlink" Target="https://www.kaspersky.com/resource-center/definitions/what-is-a-vpn" TargetMode="External"/><Relationship Id="rId1" Type="http://schemas.openxmlformats.org/officeDocument/2006/relationships/slideLayout" Target="../slideLayouts/slideLayout2.xml"/><Relationship Id="rId6" Type="http://schemas.openxmlformats.org/officeDocument/2006/relationships/hyperlink" Target="https://en.wikipedia.org/wiki/Virtual_private_network" TargetMode="External"/><Relationship Id="rId5" Type="http://schemas.openxmlformats.org/officeDocument/2006/relationships/hyperlink" Target="https://www.cisco.com/c/en/us/solutions/small-business/resource-center/security/how-does-a-vpn-work.html" TargetMode="External"/><Relationship Id="rId4" Type="http://schemas.openxmlformats.org/officeDocument/2006/relationships/hyperlink" Target="https://vpnpro.com/guides-and-tutorials/vpn-firewall/" TargetMode="External"/><Relationship Id="rId9"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4">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16">
            <a:extLst>
              <a:ext uri="{FF2B5EF4-FFF2-40B4-BE49-F238E27FC236}">
                <a16:creationId xmlns:a16="http://schemas.microsoft.com/office/drawing/2014/main" id="{5995D10D-E9C9-47DB-AE7E-801FEF38F5C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8">
              <a:extLst>
                <a:ext uri="{FF2B5EF4-FFF2-40B4-BE49-F238E27FC236}">
                  <a16:creationId xmlns:a16="http://schemas.microsoft.com/office/drawing/2014/main" id="{0B0DA1F1-C391-4EDF-9FE0-23E86E13776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object 7"/>
          <p:cNvSpPr txBox="1">
            <a:spLocks noGrp="1"/>
          </p:cNvSpPr>
          <p:nvPr>
            <p:ph type="dt" sz="half" idx="6"/>
          </p:nvPr>
        </p:nvSpPr>
        <p:spPr>
          <a:xfrm>
            <a:off x="643467" y="6356350"/>
            <a:ext cx="2743200" cy="365125"/>
          </a:xfrm>
          <a:prstGeom prst="rect">
            <a:avLst/>
          </a:prstGeom>
        </p:spPr>
        <p:txBody>
          <a:bodyPr vert="horz" lIns="91440" tIns="45720" rIns="91440" bIns="45720" rtlCol="0" anchor="ctr">
            <a:normAutofit/>
          </a:bodyPr>
          <a:lstStyle/>
          <a:p>
            <a:pPr>
              <a:lnSpc>
                <a:spcPct val="90000"/>
              </a:lnSpc>
              <a:spcAft>
                <a:spcPts val="600"/>
              </a:spcAft>
            </a:pPr>
            <a:r>
              <a:rPr lang="en-US" sz="900" spc="-5">
                <a:solidFill>
                  <a:schemeClr val="tx1">
                    <a:tint val="75000"/>
                  </a:schemeClr>
                </a:solidFill>
                <a:latin typeface="+mn-lt"/>
                <a:cs typeface="+mn-cs"/>
              </a:rPr>
              <a:t>Group- 4 (Site to Site IPsec VPN Design &amp; Simulation)</a:t>
            </a:r>
          </a:p>
        </p:txBody>
      </p:sp>
      <p:grpSp>
        <p:nvGrpSpPr>
          <p:cNvPr id="28" name="Group 20">
            <a:extLst>
              <a:ext uri="{FF2B5EF4-FFF2-40B4-BE49-F238E27FC236}">
                <a16:creationId xmlns:a16="http://schemas.microsoft.com/office/drawing/2014/main" id="{828A5161-06F1-46CF-8AD7-844680A59E1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9" name="Isosceles Triangle 21">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2">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descr="Text&#10;&#10;Description automatically generated">
            <a:extLst>
              <a:ext uri="{FF2B5EF4-FFF2-40B4-BE49-F238E27FC236}">
                <a16:creationId xmlns:a16="http://schemas.microsoft.com/office/drawing/2014/main" id="{8C8C0479-7D16-098C-7BAD-876254CF4D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012" y="-179467"/>
            <a:ext cx="4254012" cy="2084467"/>
          </a:xfrm>
          <a:prstGeom prst="rect">
            <a:avLst/>
          </a:prstGeom>
        </p:spPr>
      </p:pic>
      <p:sp>
        <p:nvSpPr>
          <p:cNvPr id="6" name="object 6"/>
          <p:cNvSpPr txBox="1">
            <a:spLocks noGrp="1"/>
          </p:cNvSpPr>
          <p:nvPr>
            <p:ph type="ftr" sz="quarter" idx="5"/>
          </p:nvPr>
        </p:nvSpPr>
        <p:spPr>
          <a:xfrm>
            <a:off x="4038600" y="6356350"/>
            <a:ext cx="4114800" cy="365125"/>
          </a:xfrm>
          <a:prstGeom prst="rect">
            <a:avLst/>
          </a:prstGeom>
        </p:spPr>
        <p:txBody>
          <a:bodyPr vert="horz" lIns="91440" tIns="45720" rIns="91440" bIns="45720" rtlCol="0" anchor="ctr">
            <a:normAutofit/>
          </a:bodyPr>
          <a:lstStyle/>
          <a:p>
            <a:pPr algn="ctr">
              <a:spcAft>
                <a:spcPts val="600"/>
              </a:spcAft>
            </a:pPr>
            <a:r>
              <a:rPr lang="en-US" kern="1200">
                <a:solidFill>
                  <a:schemeClr val="tx1">
                    <a:tint val="75000"/>
                  </a:schemeClr>
                </a:solidFill>
                <a:latin typeface="+mn-lt"/>
                <a:ea typeface="+mn-ea"/>
                <a:cs typeface="+mn-cs"/>
              </a:rPr>
              <a:t>4/1/2023</a:t>
            </a:r>
          </a:p>
        </p:txBody>
      </p:sp>
      <p:sp>
        <p:nvSpPr>
          <p:cNvPr id="8" name="object 8"/>
          <p:cNvSpPr txBox="1">
            <a:spLocks noGrp="1"/>
          </p:cNvSpPr>
          <p:nvPr>
            <p:ph type="sldNum" sz="quarter" idx="7"/>
          </p:nvPr>
        </p:nvSpPr>
        <p:spPr>
          <a:xfrm>
            <a:off x="8805333" y="6356350"/>
            <a:ext cx="2743200" cy="365125"/>
          </a:xfrm>
          <a:prstGeom prst="rect">
            <a:avLst/>
          </a:prstGeom>
        </p:spPr>
        <p:txBody>
          <a:bodyPr vert="horz" lIns="91440" tIns="45720" rIns="91440" bIns="45720" rtlCol="0" anchor="ctr">
            <a:normAutofit/>
          </a:bodyPr>
          <a:lstStyle/>
          <a:p>
            <a:pPr algn="r">
              <a:spcAft>
                <a:spcPts val="600"/>
              </a:spcAft>
            </a:pPr>
            <a:fld id="{81D60167-4931-47E6-BA6A-407CBD079E47}" type="slidenum">
              <a:rPr lang="en-US">
                <a:solidFill>
                  <a:schemeClr val="tx1">
                    <a:tint val="75000"/>
                  </a:schemeClr>
                </a:solidFill>
                <a:latin typeface="+mn-lt"/>
                <a:cs typeface="+mn-cs"/>
              </a:rPr>
              <a:pPr algn="r">
                <a:spcAft>
                  <a:spcPts val="600"/>
                </a:spcAft>
              </a:pPr>
              <a:t>1</a:t>
            </a:fld>
            <a:endParaRPr lang="en-US">
              <a:solidFill>
                <a:schemeClr val="tx1">
                  <a:tint val="75000"/>
                </a:schemeClr>
              </a:solidFill>
              <a:latin typeface="+mn-lt"/>
              <a:cs typeface="+mn-cs"/>
            </a:endParaRPr>
          </a:p>
        </p:txBody>
      </p:sp>
      <p:sp>
        <p:nvSpPr>
          <p:cNvPr id="31" name="object 3">
            <a:extLst>
              <a:ext uri="{FF2B5EF4-FFF2-40B4-BE49-F238E27FC236}">
                <a16:creationId xmlns:a16="http://schemas.microsoft.com/office/drawing/2014/main" id="{A579D2FF-1365-F9F5-D35C-641632F67622}"/>
              </a:ext>
            </a:extLst>
          </p:cNvPr>
          <p:cNvSpPr txBox="1">
            <a:spLocks/>
          </p:cNvSpPr>
          <p:nvPr/>
        </p:nvSpPr>
        <p:spPr>
          <a:xfrm>
            <a:off x="4333748" y="1227495"/>
            <a:ext cx="4719574" cy="689291"/>
          </a:xfrm>
          <a:prstGeom prst="rect">
            <a:avLst/>
          </a:prstGeom>
        </p:spPr>
        <p:txBody>
          <a:bodyPr vert="horz" wrap="square" lIns="0" tIns="12065" rIns="0" bIns="0" rtlCol="0">
            <a:spAutoFit/>
          </a:bodyPr>
          <a:lstStyle>
            <a:lvl1pPr>
              <a:defRPr sz="3600" b="0" i="0">
                <a:solidFill>
                  <a:schemeClr val="tx1"/>
                </a:solidFill>
                <a:latin typeface="Calibri Light"/>
                <a:ea typeface="+mj-ea"/>
                <a:cs typeface="Calibri Light"/>
              </a:defRPr>
            </a:lvl1pPr>
          </a:lstStyle>
          <a:p>
            <a:pPr marL="12700">
              <a:spcBef>
                <a:spcPts val="95"/>
              </a:spcBef>
            </a:pPr>
            <a:r>
              <a:rPr lang="en-US" sz="4400" b="1" kern="0" spc="-254"/>
              <a:t>M</a:t>
            </a:r>
            <a:r>
              <a:rPr lang="en-US" sz="4400" b="1" kern="0" spc="-245"/>
              <a:t>a</a:t>
            </a:r>
            <a:r>
              <a:rPr lang="en-US" sz="4400" b="1" kern="0" spc="-295"/>
              <a:t>s</a:t>
            </a:r>
            <a:r>
              <a:rPr lang="en-US" sz="4400" b="1" kern="0" spc="-290"/>
              <a:t>t</a:t>
            </a:r>
            <a:r>
              <a:rPr lang="en-US" sz="4400" b="1" kern="0" spc="-245"/>
              <a:t>e</a:t>
            </a:r>
            <a:r>
              <a:rPr lang="en-US" sz="4400" b="1" kern="0" spc="-320"/>
              <a:t>r</a:t>
            </a:r>
            <a:r>
              <a:rPr lang="en-US" sz="4400" b="1" kern="0" spc="-5"/>
              <a:t>s</a:t>
            </a:r>
            <a:r>
              <a:rPr lang="en-US" sz="4400" b="1" kern="0" spc="-480"/>
              <a:t> </a:t>
            </a:r>
            <a:r>
              <a:rPr lang="en-US" sz="4400" b="1" kern="0" spc="-215"/>
              <a:t>C</a:t>
            </a:r>
            <a:r>
              <a:rPr lang="en-US" sz="4400" b="1" kern="0" spc="-210"/>
              <a:t>o</a:t>
            </a:r>
            <a:r>
              <a:rPr lang="en-US" sz="4400" b="1" kern="0" spc="-204"/>
              <a:t>ll</a:t>
            </a:r>
            <a:r>
              <a:rPr lang="en-US" sz="4400" b="1" kern="0" spc="-210"/>
              <a:t>o</a:t>
            </a:r>
            <a:r>
              <a:rPr lang="en-US" sz="4400" b="1" kern="0" spc="-215"/>
              <a:t>qu</a:t>
            </a:r>
            <a:r>
              <a:rPr lang="en-US" sz="4400" b="1" kern="0" spc="-204"/>
              <a:t>i</a:t>
            </a:r>
            <a:r>
              <a:rPr lang="en-US" sz="4400" b="1" kern="0" spc="-215"/>
              <a:t>u</a:t>
            </a:r>
            <a:r>
              <a:rPr lang="en-US" sz="4400" b="1" kern="0" spc="-5"/>
              <a:t>m A</a:t>
            </a:r>
            <a:endParaRPr lang="en-US" sz="4400" b="1" kern="0" dirty="0"/>
          </a:p>
        </p:txBody>
      </p:sp>
      <p:sp>
        <p:nvSpPr>
          <p:cNvPr id="32" name="object 4">
            <a:extLst>
              <a:ext uri="{FF2B5EF4-FFF2-40B4-BE49-F238E27FC236}">
                <a16:creationId xmlns:a16="http://schemas.microsoft.com/office/drawing/2014/main" id="{62723402-5A64-7FB2-5A6E-77133524F955}"/>
              </a:ext>
            </a:extLst>
          </p:cNvPr>
          <p:cNvSpPr txBox="1"/>
          <p:nvPr/>
        </p:nvSpPr>
        <p:spPr>
          <a:xfrm>
            <a:off x="2962148" y="2164884"/>
            <a:ext cx="7096252" cy="2287165"/>
          </a:xfrm>
          <a:prstGeom prst="rect">
            <a:avLst/>
          </a:prstGeom>
        </p:spPr>
        <p:txBody>
          <a:bodyPr vert="horz" wrap="square" lIns="0" tIns="12065" rIns="0" bIns="0" rtlCol="0">
            <a:spAutoFit/>
          </a:bodyPr>
          <a:lstStyle/>
          <a:p>
            <a:pPr algn="ctr">
              <a:lnSpc>
                <a:spcPct val="100000"/>
              </a:lnSpc>
              <a:spcBef>
                <a:spcPts val="95"/>
              </a:spcBef>
            </a:pPr>
            <a:r>
              <a:rPr sz="4000" spc="-250" dirty="0">
                <a:cs typeface="Calibri Light"/>
              </a:rPr>
              <a:t>P</a:t>
            </a:r>
            <a:r>
              <a:rPr sz="4000" spc="-280" dirty="0">
                <a:cs typeface="Calibri Light"/>
              </a:rPr>
              <a:t>r</a:t>
            </a:r>
            <a:r>
              <a:rPr sz="4000" spc="-210" dirty="0">
                <a:cs typeface="Calibri Light"/>
              </a:rPr>
              <a:t>o</a:t>
            </a:r>
            <a:r>
              <a:rPr sz="4000" spc="-204" dirty="0">
                <a:cs typeface="Calibri Light"/>
              </a:rPr>
              <a:t>j</a:t>
            </a:r>
            <a:r>
              <a:rPr sz="4000" spc="-210" dirty="0">
                <a:cs typeface="Calibri Light"/>
              </a:rPr>
              <a:t>ec</a:t>
            </a:r>
            <a:r>
              <a:rPr sz="4000" spc="-5" dirty="0">
                <a:cs typeface="Calibri Light"/>
              </a:rPr>
              <a:t>t</a:t>
            </a:r>
            <a:r>
              <a:rPr sz="4000" spc="-434" dirty="0">
                <a:cs typeface="Calibri Light"/>
              </a:rPr>
              <a:t> </a:t>
            </a:r>
            <a:r>
              <a:rPr sz="4000" spc="-215" dirty="0">
                <a:cs typeface="Calibri Light"/>
              </a:rPr>
              <a:t>T</a:t>
            </a:r>
            <a:r>
              <a:rPr sz="4000" spc="-204" dirty="0">
                <a:cs typeface="Calibri Light"/>
              </a:rPr>
              <a:t>i</a:t>
            </a:r>
            <a:r>
              <a:rPr sz="4000" spc="-220" dirty="0">
                <a:cs typeface="Calibri Light"/>
              </a:rPr>
              <a:t>t</a:t>
            </a:r>
            <a:r>
              <a:rPr sz="4000" spc="-204" dirty="0">
                <a:cs typeface="Calibri Light"/>
              </a:rPr>
              <a:t>l</a:t>
            </a:r>
            <a:r>
              <a:rPr sz="4000" spc="-210" dirty="0">
                <a:cs typeface="Calibri Light"/>
              </a:rPr>
              <a:t>e</a:t>
            </a:r>
            <a:r>
              <a:rPr sz="4000" spc="-5" dirty="0">
                <a:cs typeface="Calibri Light"/>
              </a:rPr>
              <a:t>:</a:t>
            </a:r>
            <a:r>
              <a:rPr sz="4000" spc="305" dirty="0">
                <a:cs typeface="Calibri Light"/>
              </a:rPr>
              <a:t> </a:t>
            </a:r>
            <a:r>
              <a:rPr sz="4000" spc="-5" dirty="0">
                <a:cs typeface="Calibri Light"/>
              </a:rPr>
              <a:t>“</a:t>
            </a:r>
            <a:r>
              <a:rPr lang="en-US" sz="4000" dirty="0"/>
              <a:t>Site to Site IPsec VPN Design and Simulation</a:t>
            </a:r>
            <a:r>
              <a:rPr sz="4000" spc="-5" dirty="0">
                <a:cs typeface="Calibri Light"/>
              </a:rPr>
              <a:t>”</a:t>
            </a:r>
            <a:endParaRPr sz="4000" dirty="0">
              <a:cs typeface="Calibri Light"/>
            </a:endParaRPr>
          </a:p>
          <a:p>
            <a:pPr marR="42545" algn="ctr">
              <a:lnSpc>
                <a:spcPct val="100000"/>
              </a:lnSpc>
              <a:spcBef>
                <a:spcPts val="2775"/>
              </a:spcBef>
            </a:pPr>
            <a:r>
              <a:rPr sz="2400" spc="-65" dirty="0">
                <a:cs typeface="Arial MT"/>
              </a:rPr>
              <a:t>P</a:t>
            </a:r>
            <a:r>
              <a:rPr sz="2400" spc="-60" dirty="0">
                <a:cs typeface="Arial MT"/>
              </a:rPr>
              <a:t>r</a:t>
            </a:r>
            <a:r>
              <a:rPr sz="2400" spc="-70" dirty="0">
                <a:cs typeface="Arial MT"/>
              </a:rPr>
              <a:t>o</a:t>
            </a:r>
            <a:r>
              <a:rPr sz="2400" spc="-60" dirty="0">
                <a:cs typeface="Arial MT"/>
              </a:rPr>
              <a:t>f</a:t>
            </a:r>
            <a:r>
              <a:rPr sz="2400" dirty="0">
                <a:cs typeface="Arial MT"/>
              </a:rPr>
              <a:t>.</a:t>
            </a:r>
            <a:r>
              <a:rPr sz="2400" spc="-100" dirty="0">
                <a:cs typeface="Arial MT"/>
              </a:rPr>
              <a:t> </a:t>
            </a:r>
            <a:r>
              <a:rPr sz="2400" spc="-120" dirty="0">
                <a:cs typeface="Arial MT"/>
              </a:rPr>
              <a:t>D</a:t>
            </a:r>
            <a:r>
              <a:rPr sz="2400" spc="-240" dirty="0">
                <a:cs typeface="Arial MT"/>
              </a:rPr>
              <a:t>r</a:t>
            </a:r>
            <a:r>
              <a:rPr sz="2400" dirty="0">
                <a:cs typeface="Arial MT"/>
              </a:rPr>
              <a:t>.</a:t>
            </a:r>
            <a:r>
              <a:rPr sz="2400" spc="-254" dirty="0">
                <a:cs typeface="Arial MT"/>
              </a:rPr>
              <a:t> </a:t>
            </a:r>
            <a:r>
              <a:rPr sz="2400" dirty="0">
                <a:cs typeface="Arial MT"/>
              </a:rPr>
              <a:t>Ing.</a:t>
            </a:r>
            <a:r>
              <a:rPr sz="2400" spc="-25" dirty="0">
                <a:cs typeface="Arial MT"/>
              </a:rPr>
              <a:t> </a:t>
            </a:r>
            <a:r>
              <a:rPr sz="2400" spc="-10" dirty="0">
                <a:cs typeface="Arial MT"/>
              </a:rPr>
              <a:t>M</a:t>
            </a:r>
            <a:r>
              <a:rPr sz="2400" spc="-20" dirty="0">
                <a:cs typeface="Arial MT"/>
              </a:rPr>
              <a:t>a</a:t>
            </a:r>
            <a:r>
              <a:rPr sz="2400" dirty="0">
                <a:cs typeface="Arial MT"/>
              </a:rPr>
              <a:t>r</a:t>
            </a:r>
            <a:r>
              <a:rPr sz="2400" spc="-20" dirty="0">
                <a:cs typeface="Arial MT"/>
              </a:rPr>
              <a:t>cu</a:t>
            </a:r>
            <a:r>
              <a:rPr sz="2400" dirty="0">
                <a:cs typeface="Arial MT"/>
              </a:rPr>
              <a:t>s</a:t>
            </a:r>
            <a:r>
              <a:rPr sz="2400" spc="170" dirty="0">
                <a:cs typeface="Arial MT"/>
              </a:rPr>
              <a:t> </a:t>
            </a:r>
            <a:r>
              <a:rPr sz="2400" spc="-30" dirty="0">
                <a:cs typeface="Arial MT"/>
              </a:rPr>
              <a:t>P</a:t>
            </a:r>
            <a:r>
              <a:rPr sz="2400" spc="-35" dirty="0">
                <a:cs typeface="Arial MT"/>
              </a:rPr>
              <a:t>u</a:t>
            </a:r>
            <a:r>
              <a:rPr sz="2400" spc="-20" dirty="0">
                <a:cs typeface="Arial MT"/>
              </a:rPr>
              <a:t>r</a:t>
            </a:r>
            <a:r>
              <a:rPr sz="2400" spc="-35" dirty="0">
                <a:cs typeface="Arial MT"/>
              </a:rPr>
              <a:t>a</a:t>
            </a:r>
            <a:r>
              <a:rPr sz="2400" dirty="0">
                <a:cs typeface="Arial MT"/>
              </a:rPr>
              <a:t>t</a:t>
            </a:r>
          </a:p>
          <a:p>
            <a:pPr marR="2540" algn="ctr">
              <a:lnSpc>
                <a:spcPct val="100000"/>
              </a:lnSpc>
              <a:spcBef>
                <a:spcPts val="275"/>
              </a:spcBef>
            </a:pPr>
            <a:r>
              <a:rPr sz="1800" spc="105" dirty="0">
                <a:solidFill>
                  <a:srgbClr val="006EC0"/>
                </a:solidFill>
                <a:cs typeface="Cambria"/>
              </a:rPr>
              <a:t>B</a:t>
            </a:r>
            <a:r>
              <a:rPr sz="1800" spc="-55" dirty="0">
                <a:solidFill>
                  <a:srgbClr val="006EC0"/>
                </a:solidFill>
                <a:cs typeface="Cambria"/>
              </a:rPr>
              <a:t>e</a:t>
            </a:r>
            <a:r>
              <a:rPr sz="1800" spc="-80" dirty="0">
                <a:solidFill>
                  <a:srgbClr val="006EC0"/>
                </a:solidFill>
                <a:cs typeface="Cambria"/>
              </a:rPr>
              <a:t>r</a:t>
            </a:r>
            <a:r>
              <a:rPr sz="1800" spc="-75" dirty="0">
                <a:solidFill>
                  <a:srgbClr val="006EC0"/>
                </a:solidFill>
                <a:cs typeface="Cambria"/>
              </a:rPr>
              <a:t>l</a:t>
            </a:r>
            <a:r>
              <a:rPr sz="1800" spc="-85" dirty="0">
                <a:solidFill>
                  <a:srgbClr val="006EC0"/>
                </a:solidFill>
                <a:cs typeface="Cambria"/>
              </a:rPr>
              <a:t>i</a:t>
            </a:r>
            <a:r>
              <a:rPr sz="1800" spc="50" dirty="0">
                <a:solidFill>
                  <a:srgbClr val="006EC0"/>
                </a:solidFill>
                <a:cs typeface="Cambria"/>
              </a:rPr>
              <a:t>n</a:t>
            </a:r>
            <a:r>
              <a:rPr sz="1800" spc="-70" dirty="0">
                <a:solidFill>
                  <a:srgbClr val="006EC0"/>
                </a:solidFill>
                <a:cs typeface="Cambria"/>
              </a:rPr>
              <a:t>e</a:t>
            </a:r>
            <a:r>
              <a:rPr sz="1800" spc="45" dirty="0">
                <a:solidFill>
                  <a:srgbClr val="006EC0"/>
                </a:solidFill>
                <a:cs typeface="Cambria"/>
              </a:rPr>
              <a:t>r</a:t>
            </a:r>
            <a:r>
              <a:rPr sz="1800" spc="-110" dirty="0">
                <a:solidFill>
                  <a:srgbClr val="006EC0"/>
                </a:solidFill>
                <a:cs typeface="Cambria"/>
              </a:rPr>
              <a:t> </a:t>
            </a:r>
            <a:r>
              <a:rPr sz="1800" spc="-45" dirty="0">
                <a:solidFill>
                  <a:srgbClr val="006EC0"/>
                </a:solidFill>
                <a:cs typeface="Cambria"/>
              </a:rPr>
              <a:t>Hochschul</a:t>
            </a:r>
            <a:r>
              <a:rPr sz="1800" spc="140" dirty="0">
                <a:solidFill>
                  <a:srgbClr val="006EC0"/>
                </a:solidFill>
                <a:cs typeface="Cambria"/>
              </a:rPr>
              <a:t>e</a:t>
            </a:r>
            <a:r>
              <a:rPr sz="1800" spc="-180" dirty="0">
                <a:solidFill>
                  <a:srgbClr val="006EC0"/>
                </a:solidFill>
                <a:cs typeface="Cambria"/>
              </a:rPr>
              <a:t> </a:t>
            </a:r>
            <a:r>
              <a:rPr sz="1800" spc="5" dirty="0">
                <a:solidFill>
                  <a:srgbClr val="006EC0"/>
                </a:solidFill>
                <a:cs typeface="Cambria"/>
              </a:rPr>
              <a:t>fü</a:t>
            </a:r>
            <a:r>
              <a:rPr sz="1800" spc="100" dirty="0">
                <a:solidFill>
                  <a:srgbClr val="006EC0"/>
                </a:solidFill>
                <a:cs typeface="Cambria"/>
              </a:rPr>
              <a:t>r</a:t>
            </a:r>
            <a:r>
              <a:rPr sz="1800" spc="-40" dirty="0">
                <a:solidFill>
                  <a:srgbClr val="006EC0"/>
                </a:solidFill>
                <a:cs typeface="Cambria"/>
              </a:rPr>
              <a:t> </a:t>
            </a:r>
            <a:r>
              <a:rPr sz="1800" spc="-135" dirty="0">
                <a:solidFill>
                  <a:srgbClr val="006EC0"/>
                </a:solidFill>
                <a:cs typeface="Cambria"/>
              </a:rPr>
              <a:t>T</a:t>
            </a:r>
            <a:r>
              <a:rPr sz="1800" spc="-105" dirty="0">
                <a:solidFill>
                  <a:srgbClr val="006EC0"/>
                </a:solidFill>
                <a:cs typeface="Cambria"/>
              </a:rPr>
              <a:t>e</a:t>
            </a:r>
            <a:r>
              <a:rPr sz="1800" spc="-30" dirty="0">
                <a:solidFill>
                  <a:srgbClr val="006EC0"/>
                </a:solidFill>
                <a:cs typeface="Cambria"/>
              </a:rPr>
              <a:t>c</a:t>
            </a:r>
            <a:r>
              <a:rPr sz="1800" spc="25" dirty="0">
                <a:solidFill>
                  <a:srgbClr val="006EC0"/>
                </a:solidFill>
                <a:cs typeface="Cambria"/>
              </a:rPr>
              <a:t>h</a:t>
            </a:r>
            <a:r>
              <a:rPr sz="1800" spc="15" dirty="0">
                <a:solidFill>
                  <a:srgbClr val="006EC0"/>
                </a:solidFill>
                <a:cs typeface="Cambria"/>
              </a:rPr>
              <a:t>n</a:t>
            </a:r>
            <a:r>
              <a:rPr sz="1800" spc="-130" dirty="0">
                <a:solidFill>
                  <a:srgbClr val="006EC0"/>
                </a:solidFill>
                <a:cs typeface="Cambria"/>
              </a:rPr>
              <a:t>i</a:t>
            </a:r>
            <a:r>
              <a:rPr sz="1800" spc="170" dirty="0">
                <a:solidFill>
                  <a:srgbClr val="006EC0"/>
                </a:solidFill>
                <a:cs typeface="Cambria"/>
              </a:rPr>
              <a:t>k</a:t>
            </a:r>
            <a:endParaRPr sz="1800" dirty="0">
              <a:cs typeface="Cambria"/>
            </a:endParaRPr>
          </a:p>
        </p:txBody>
      </p:sp>
      <p:sp>
        <p:nvSpPr>
          <p:cNvPr id="33" name="object 5">
            <a:extLst>
              <a:ext uri="{FF2B5EF4-FFF2-40B4-BE49-F238E27FC236}">
                <a16:creationId xmlns:a16="http://schemas.microsoft.com/office/drawing/2014/main" id="{9F61F002-7A28-B82C-60AF-54E9B97281ED}"/>
              </a:ext>
            </a:extLst>
          </p:cNvPr>
          <p:cNvSpPr txBox="1"/>
          <p:nvPr/>
        </p:nvSpPr>
        <p:spPr>
          <a:xfrm>
            <a:off x="1361948" y="4450884"/>
            <a:ext cx="3581400" cy="1492716"/>
          </a:xfrm>
          <a:prstGeom prst="rect">
            <a:avLst/>
          </a:prstGeom>
        </p:spPr>
        <p:txBody>
          <a:bodyPr vert="horz" wrap="square" lIns="0" tIns="172720" rIns="0" bIns="0" rtlCol="0">
            <a:spAutoFit/>
          </a:bodyPr>
          <a:lstStyle/>
          <a:p>
            <a:pPr marL="12700">
              <a:lnSpc>
                <a:spcPct val="100000"/>
              </a:lnSpc>
              <a:spcBef>
                <a:spcPts val="1360"/>
              </a:spcBef>
            </a:pPr>
            <a:r>
              <a:rPr b="1" u="heavy" spc="-10" dirty="0">
                <a:uFill>
                  <a:solidFill>
                    <a:srgbClr val="000000"/>
                  </a:solidFill>
                </a:uFill>
                <a:cs typeface="Calibri"/>
              </a:rPr>
              <a:t>Group</a:t>
            </a:r>
            <a:r>
              <a:rPr lang="en-US" b="1" u="heavy" spc="-10" dirty="0">
                <a:uFill>
                  <a:solidFill>
                    <a:srgbClr val="000000"/>
                  </a:solidFill>
                </a:uFill>
                <a:cs typeface="Calibri"/>
              </a:rPr>
              <a:t>-4</a:t>
            </a:r>
            <a:r>
              <a:rPr b="1" u="heavy" spc="-40" dirty="0">
                <a:uFill>
                  <a:solidFill>
                    <a:srgbClr val="000000"/>
                  </a:solidFill>
                </a:uFill>
                <a:cs typeface="Calibri"/>
              </a:rPr>
              <a:t> </a:t>
            </a:r>
            <a:r>
              <a:rPr b="1" u="heavy" spc="-5" dirty="0">
                <a:uFill>
                  <a:solidFill>
                    <a:srgbClr val="000000"/>
                  </a:solidFill>
                </a:uFill>
                <a:cs typeface="Calibri"/>
              </a:rPr>
              <a:t>Members:</a:t>
            </a:r>
            <a:endParaRPr dirty="0">
              <a:cs typeface="Calibri"/>
            </a:endParaRPr>
          </a:p>
          <a:p>
            <a:pPr marL="299085" indent="-287020">
              <a:lnSpc>
                <a:spcPct val="100000"/>
              </a:lnSpc>
              <a:spcBef>
                <a:spcPts val="1140"/>
              </a:spcBef>
              <a:buFont typeface="Arial MT"/>
              <a:buChar char="•"/>
              <a:tabLst>
                <a:tab pos="299085" algn="l"/>
                <a:tab pos="299720" algn="l"/>
              </a:tabLst>
            </a:pPr>
            <a:r>
              <a:rPr dirty="0" err="1">
                <a:cs typeface="Calibri"/>
              </a:rPr>
              <a:t>A</a:t>
            </a:r>
            <a:r>
              <a:rPr lang="en-US" dirty="0" err="1">
                <a:cs typeface="Calibri"/>
              </a:rPr>
              <a:t>klima</a:t>
            </a:r>
            <a:r>
              <a:rPr lang="en-US" dirty="0">
                <a:cs typeface="Calibri"/>
              </a:rPr>
              <a:t> Begum </a:t>
            </a:r>
            <a:r>
              <a:rPr lang="en-US" dirty="0" err="1">
                <a:cs typeface="Calibri"/>
              </a:rPr>
              <a:t>Mitu</a:t>
            </a:r>
            <a:endParaRPr dirty="0">
              <a:cs typeface="Calibri"/>
            </a:endParaRPr>
          </a:p>
          <a:p>
            <a:pPr marL="299085" indent="-287020">
              <a:lnSpc>
                <a:spcPct val="100000"/>
              </a:lnSpc>
              <a:spcBef>
                <a:spcPts val="325"/>
              </a:spcBef>
              <a:buFont typeface="Arial MT"/>
              <a:buChar char="•"/>
              <a:tabLst>
                <a:tab pos="299085" algn="l"/>
                <a:tab pos="299720" algn="l"/>
              </a:tabLst>
            </a:pPr>
            <a:r>
              <a:rPr lang="en-US" spc="-10" dirty="0">
                <a:cs typeface="Calibri"/>
              </a:rPr>
              <a:t>Md </a:t>
            </a:r>
            <a:r>
              <a:rPr lang="en-US" dirty="0">
                <a:cs typeface="Calibri"/>
              </a:rPr>
              <a:t>Ashraful Hakim Khan Siddiquee</a:t>
            </a:r>
            <a:endParaRPr dirty="0">
              <a:cs typeface="Calibri"/>
            </a:endParaRPr>
          </a:p>
          <a:p>
            <a:pPr marL="299085" indent="-287020">
              <a:lnSpc>
                <a:spcPct val="100000"/>
              </a:lnSpc>
              <a:buFont typeface="Arial MT"/>
              <a:buChar char="•"/>
              <a:tabLst>
                <a:tab pos="299085" algn="l"/>
                <a:tab pos="299720" algn="l"/>
              </a:tabLst>
            </a:pPr>
            <a:r>
              <a:rPr lang="en-US" dirty="0">
                <a:cs typeface="Calibri"/>
              </a:rPr>
              <a:t>Md </a:t>
            </a:r>
            <a:r>
              <a:rPr lang="en-US" dirty="0" err="1">
                <a:cs typeface="Calibri"/>
              </a:rPr>
              <a:t>Easin</a:t>
            </a:r>
            <a:endParaRPr dirty="0">
              <a:cs typeface="Calibri"/>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288C6B4-AFC3-407F-A595-EFFD38D4CCA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CF236821-17FE-429B-8D2C-08E13A64EA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C0BDBCD2-E081-43AB-9119-C55465E597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bject 2"/>
          <p:cNvSpPr txBox="1">
            <a:spLocks noGrp="1"/>
          </p:cNvSpPr>
          <p:nvPr>
            <p:ph type="title"/>
          </p:nvPr>
        </p:nvSpPr>
        <p:spPr>
          <a:xfrm>
            <a:off x="371094" y="1161288"/>
            <a:ext cx="3438144" cy="1239012"/>
          </a:xfrm>
          <a:prstGeom prst="rect">
            <a:avLst/>
          </a:prstGeom>
        </p:spPr>
        <p:txBody>
          <a:bodyPr vert="horz" lIns="91440" tIns="45720" rIns="91440" bIns="45720" rtlCol="0" anchor="ctr">
            <a:normAutofit/>
          </a:bodyPr>
          <a:lstStyle/>
          <a:p>
            <a:pPr marL="12700" algn="l" rtl="0">
              <a:lnSpc>
                <a:spcPct val="90000"/>
              </a:lnSpc>
              <a:spcBef>
                <a:spcPct val="0"/>
              </a:spcBef>
            </a:pPr>
            <a:r>
              <a:rPr lang="en-US" sz="3200" kern="1200" spc="-40" dirty="0">
                <a:solidFill>
                  <a:schemeClr val="tx1"/>
                </a:solidFill>
                <a:latin typeface="+mj-lt"/>
                <a:ea typeface="+mj-ea"/>
                <a:cs typeface="+mj-cs"/>
              </a:rPr>
              <a:t>Remote-access</a:t>
            </a:r>
            <a:r>
              <a:rPr lang="en-US" sz="2800" kern="1200" spc="-45" dirty="0">
                <a:solidFill>
                  <a:schemeClr val="tx1"/>
                </a:solidFill>
                <a:latin typeface="+mj-lt"/>
                <a:ea typeface="+mj-ea"/>
                <a:cs typeface="+mj-cs"/>
              </a:rPr>
              <a:t> </a:t>
            </a:r>
            <a:r>
              <a:rPr lang="en-US" sz="2800" kern="1200" spc="-5" dirty="0">
                <a:solidFill>
                  <a:schemeClr val="tx1"/>
                </a:solidFill>
                <a:latin typeface="+mj-lt"/>
                <a:ea typeface="+mj-ea"/>
                <a:cs typeface="+mj-cs"/>
              </a:rPr>
              <a:t>VPN:</a:t>
            </a:r>
          </a:p>
        </p:txBody>
      </p:sp>
      <p:sp>
        <p:nvSpPr>
          <p:cNvPr id="25" name="Rectangle 24">
            <a:extLst>
              <a:ext uri="{FF2B5EF4-FFF2-40B4-BE49-F238E27FC236}">
                <a16:creationId xmlns:a16="http://schemas.microsoft.com/office/drawing/2014/main" id="{98E79BE4-34FE-485A-98A5-92CE8F7C47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7A5F0580-5EE9-419F-96EE-B6529EF6E7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object 3"/>
          <p:cNvSpPr txBox="1"/>
          <p:nvPr/>
        </p:nvSpPr>
        <p:spPr>
          <a:xfrm>
            <a:off x="371094" y="2581910"/>
            <a:ext cx="3438906" cy="3619626"/>
          </a:xfrm>
          <a:prstGeom prst="rect">
            <a:avLst/>
          </a:prstGeom>
        </p:spPr>
        <p:txBody>
          <a:bodyPr vert="horz" lIns="91440" tIns="45720" rIns="91440" bIns="45720" rtlCol="0" anchor="t">
            <a:noAutofit/>
          </a:bodyPr>
          <a:lstStyle/>
          <a:p>
            <a:pPr marL="12700" marR="5080">
              <a:lnSpc>
                <a:spcPct val="90000"/>
              </a:lnSpc>
              <a:spcBef>
                <a:spcPts val="1420"/>
              </a:spcBef>
              <a:tabLst>
                <a:tab pos="287655" algn="l"/>
              </a:tabLst>
            </a:pPr>
            <a:r>
              <a:rPr lang="en-US" b="1" spc="-10" dirty="0"/>
              <a:t>Remote-access</a:t>
            </a:r>
            <a:r>
              <a:rPr lang="en-US" b="1" dirty="0"/>
              <a:t> </a:t>
            </a:r>
            <a:r>
              <a:rPr lang="en-US" b="1" spc="-5" dirty="0"/>
              <a:t>VPN</a:t>
            </a:r>
            <a:r>
              <a:rPr lang="en-US" b="1" spc="5" dirty="0"/>
              <a:t> </a:t>
            </a:r>
            <a:r>
              <a:rPr lang="en-US" b="1" spc="-5" dirty="0"/>
              <a:t>:</a:t>
            </a:r>
            <a:r>
              <a:rPr lang="en-US" b="1" spc="5" dirty="0"/>
              <a:t> </a:t>
            </a:r>
            <a:r>
              <a:rPr lang="en-US" dirty="0"/>
              <a:t>A </a:t>
            </a:r>
            <a:r>
              <a:rPr lang="en-US" b="1" dirty="0"/>
              <a:t>remote access</a:t>
            </a:r>
            <a:r>
              <a:rPr lang="en-US" dirty="0"/>
              <a:t> virtual private network (</a:t>
            </a:r>
            <a:r>
              <a:rPr lang="en-US" b="1" dirty="0"/>
              <a:t>VPN</a:t>
            </a:r>
            <a:r>
              <a:rPr lang="en-US" dirty="0"/>
              <a:t>) enables users who are working remotely to securely access and use data from a corporate data center.</a:t>
            </a:r>
            <a:r>
              <a:rPr lang="en-US" spc="-10" dirty="0"/>
              <a:t> A remote</a:t>
            </a:r>
            <a:r>
              <a:rPr lang="en-US" spc="25" dirty="0"/>
              <a:t> </a:t>
            </a:r>
            <a:r>
              <a:rPr lang="en-US" spc="-10" dirty="0"/>
              <a:t>user</a:t>
            </a:r>
            <a:r>
              <a:rPr lang="en-US" spc="20" dirty="0"/>
              <a:t> </a:t>
            </a:r>
            <a:r>
              <a:rPr lang="en-US" spc="-5" dirty="0"/>
              <a:t>or</a:t>
            </a:r>
            <a:r>
              <a:rPr lang="en-US" spc="10" dirty="0"/>
              <a:t> </a:t>
            </a:r>
            <a:r>
              <a:rPr lang="en-US" spc="-15" dirty="0"/>
              <a:t>private</a:t>
            </a:r>
            <a:r>
              <a:rPr lang="en-US" spc="15" dirty="0"/>
              <a:t> </a:t>
            </a:r>
            <a:r>
              <a:rPr lang="en-US" spc="-10" dirty="0"/>
              <a:t>user</a:t>
            </a:r>
            <a:r>
              <a:rPr lang="en-US" spc="20" dirty="0"/>
              <a:t> </a:t>
            </a:r>
            <a:r>
              <a:rPr lang="en-US" spc="-10" dirty="0"/>
              <a:t>uses</a:t>
            </a:r>
            <a:r>
              <a:rPr lang="en-US" spc="15" dirty="0"/>
              <a:t> </a:t>
            </a:r>
            <a:r>
              <a:rPr lang="en-US" spc="-5" dirty="0"/>
              <a:t>this </a:t>
            </a:r>
            <a:r>
              <a:rPr lang="en-US" spc="-10" dirty="0"/>
              <a:t>VPN</a:t>
            </a:r>
            <a:r>
              <a:rPr lang="en-US" spc="25" dirty="0"/>
              <a:t> </a:t>
            </a:r>
            <a:r>
              <a:rPr lang="en-US" spc="-10" dirty="0"/>
              <a:t>to</a:t>
            </a:r>
            <a:r>
              <a:rPr lang="en-US" spc="15" dirty="0"/>
              <a:t> </a:t>
            </a:r>
            <a:r>
              <a:rPr lang="en-US" spc="-5" dirty="0"/>
              <a:t>access</a:t>
            </a:r>
            <a:r>
              <a:rPr lang="en-US" spc="15" dirty="0"/>
              <a:t> </a:t>
            </a:r>
            <a:r>
              <a:rPr lang="en-US" spc="-15" dirty="0"/>
              <a:t>blocked</a:t>
            </a:r>
            <a:r>
              <a:rPr lang="en-US" spc="25" dirty="0"/>
              <a:t> </a:t>
            </a:r>
            <a:r>
              <a:rPr lang="en-US" spc="-10" dirty="0"/>
              <a:t>websites.</a:t>
            </a:r>
            <a:r>
              <a:rPr lang="en-US" spc="85" dirty="0"/>
              <a:t> </a:t>
            </a:r>
            <a:r>
              <a:rPr lang="en-US" dirty="0"/>
              <a:t>A corporate employee, while traveling, uses a VPN to connect to his/her company’s private network and remotely access files and resources on the private network.</a:t>
            </a:r>
          </a:p>
        </p:txBody>
      </p:sp>
      <p:sp>
        <p:nvSpPr>
          <p:cNvPr id="7" name="object 7"/>
          <p:cNvSpPr txBox="1">
            <a:spLocks noGrp="1"/>
          </p:cNvSpPr>
          <p:nvPr>
            <p:ph type="dt" sz="half" idx="6"/>
          </p:nvPr>
        </p:nvSpPr>
        <p:spPr>
          <a:xfrm>
            <a:off x="374904" y="6356350"/>
            <a:ext cx="2743200" cy="365125"/>
          </a:xfrm>
          <a:prstGeom prst="rect">
            <a:avLst/>
          </a:prstGeom>
        </p:spPr>
        <p:txBody>
          <a:bodyPr vert="horz" lIns="91440" tIns="45720" rIns="91440" bIns="45720" rtlCol="0" anchor="ctr">
            <a:normAutofit/>
          </a:bodyPr>
          <a:lstStyle/>
          <a:p>
            <a:pPr>
              <a:lnSpc>
                <a:spcPct val="90000"/>
              </a:lnSpc>
              <a:spcAft>
                <a:spcPts val="600"/>
              </a:spcAft>
            </a:pPr>
            <a:r>
              <a:rPr lang="en-US" sz="900" spc="-5">
                <a:solidFill>
                  <a:schemeClr val="tx1">
                    <a:lumMod val="50000"/>
                    <a:lumOff val="50000"/>
                  </a:schemeClr>
                </a:solidFill>
                <a:latin typeface="+mn-lt"/>
                <a:cs typeface="+mn-cs"/>
              </a:rPr>
              <a:t>Group- 4 (Site to Site IPsec VPN Design &amp; Simulation)</a:t>
            </a:r>
          </a:p>
        </p:txBody>
      </p:sp>
      <p:sp>
        <p:nvSpPr>
          <p:cNvPr id="6" name="object 6"/>
          <p:cNvSpPr txBox="1">
            <a:spLocks noGrp="1"/>
          </p:cNvSpPr>
          <p:nvPr>
            <p:ph type="ftr" sz="quarter" idx="5"/>
          </p:nvPr>
        </p:nvSpPr>
        <p:spPr>
          <a:xfrm>
            <a:off x="4901184" y="6356350"/>
            <a:ext cx="4114800" cy="365125"/>
          </a:xfrm>
          <a:prstGeom prst="rect">
            <a:avLst/>
          </a:prstGeo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4/1/2023</a:t>
            </a:r>
          </a:p>
        </p:txBody>
      </p:sp>
      <p:sp>
        <p:nvSpPr>
          <p:cNvPr id="8" name="object 8"/>
          <p:cNvSpPr txBox="1">
            <a:spLocks noGrp="1"/>
          </p:cNvSpPr>
          <p:nvPr>
            <p:ph type="sldNum" sz="quarter" idx="7"/>
          </p:nvPr>
        </p:nvSpPr>
        <p:spPr>
          <a:xfrm>
            <a:off x="9695688" y="6356350"/>
            <a:ext cx="2121408" cy="365125"/>
          </a:xfrm>
          <a:prstGeom prst="ellipse">
            <a:avLst/>
          </a:prstGeom>
        </p:spPr>
        <p:txBody>
          <a:bodyPr vert="horz" lIns="91440" tIns="45720" rIns="91440" bIns="45720" rtlCol="0" anchor="ctr">
            <a:normAutofit/>
          </a:bodyPr>
          <a:lstStyle/>
          <a:p>
            <a:pPr algn="r">
              <a:lnSpc>
                <a:spcPct val="90000"/>
              </a:lnSpc>
              <a:spcAft>
                <a:spcPts val="600"/>
              </a:spcAft>
            </a:pPr>
            <a:fld id="{81D60167-4931-47E6-BA6A-407CBD079E47}" type="slidenum">
              <a:rPr lang="en-US" smtClean="0">
                <a:solidFill>
                  <a:schemeClr val="tx1">
                    <a:lumMod val="50000"/>
                    <a:lumOff val="50000"/>
                  </a:schemeClr>
                </a:solidFill>
                <a:latin typeface="+mn-lt"/>
                <a:cs typeface="+mn-cs"/>
              </a:rPr>
              <a:pPr algn="r">
                <a:lnSpc>
                  <a:spcPct val="90000"/>
                </a:lnSpc>
                <a:spcAft>
                  <a:spcPts val="600"/>
                </a:spcAft>
              </a:pPr>
              <a:t>10</a:t>
            </a:fld>
            <a:endParaRPr lang="en-US">
              <a:solidFill>
                <a:schemeClr val="tx1">
                  <a:lumMod val="50000"/>
                  <a:lumOff val="50000"/>
                </a:schemeClr>
              </a:solidFill>
              <a:latin typeface="+mn-lt"/>
              <a:cs typeface="+mn-cs"/>
            </a:endParaRPr>
          </a:p>
        </p:txBody>
      </p:sp>
      <p:pic>
        <p:nvPicPr>
          <p:cNvPr id="12" name="Picture 11" descr="Diagram&#10;&#10;Description automatically generated">
            <a:extLst>
              <a:ext uri="{FF2B5EF4-FFF2-40B4-BE49-F238E27FC236}">
                <a16:creationId xmlns:a16="http://schemas.microsoft.com/office/drawing/2014/main" id="{EB6417F5-E879-3E55-8D3E-27172AED6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1339342"/>
            <a:ext cx="7510840" cy="4604258"/>
          </a:xfrm>
          <a:prstGeom prst="rect">
            <a:avLst/>
          </a:prstGeom>
        </p:spPr>
      </p:pic>
      <p:pic>
        <p:nvPicPr>
          <p:cNvPr id="22" name="Picture 21" descr="Text&#10;&#10;Description automatically generated">
            <a:extLst>
              <a:ext uri="{FF2B5EF4-FFF2-40B4-BE49-F238E27FC236}">
                <a16:creationId xmlns:a16="http://schemas.microsoft.com/office/drawing/2014/main" id="{FA31CFF4-9476-954A-F525-3EA6EBC229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161" y="-457200"/>
            <a:ext cx="3703936" cy="19353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1942232-83D0-49E2-AF9B-1F97E3C1EF8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9E70D72-6E23-4015-A4A6-85C120C191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C9576C6F-D5B2-DD99-1105-B5E6ED6B3245}"/>
              </a:ext>
            </a:extLst>
          </p:cNvPr>
          <p:cNvSpPr>
            <a:spLocks noGrp="1"/>
          </p:cNvSpPr>
          <p:nvPr>
            <p:ph type="title"/>
          </p:nvPr>
        </p:nvSpPr>
        <p:spPr>
          <a:xfrm>
            <a:off x="1411224" y="1320272"/>
            <a:ext cx="4532376" cy="660928"/>
          </a:xfrm>
        </p:spPr>
        <p:txBody>
          <a:bodyPr anchor="b">
            <a:normAutofit/>
          </a:bodyPr>
          <a:lstStyle/>
          <a:p>
            <a:pPr algn="ctr"/>
            <a:r>
              <a:rPr lang="en-US" kern="0" spc="-40" dirty="0">
                <a:solidFill>
                  <a:schemeClr val="tx2"/>
                </a:solidFill>
                <a:latin typeface="Calibri (Headings)"/>
              </a:rPr>
              <a:t>Protocols</a:t>
            </a:r>
            <a:endParaRPr lang="en-US" dirty="0">
              <a:solidFill>
                <a:schemeClr val="tx2"/>
              </a:solidFill>
              <a:latin typeface="Calibri (Headings)"/>
            </a:endParaRPr>
          </a:p>
        </p:txBody>
      </p:sp>
      <p:grpSp>
        <p:nvGrpSpPr>
          <p:cNvPr id="27" name="Group 26">
            <a:extLst>
              <a:ext uri="{FF2B5EF4-FFF2-40B4-BE49-F238E27FC236}">
                <a16:creationId xmlns:a16="http://schemas.microsoft.com/office/drawing/2014/main" id="{C28A977F-B603-4D81-B0FC-C8DE048A793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28" name="Freeform: Shape 27">
              <a:extLst>
                <a:ext uri="{FF2B5EF4-FFF2-40B4-BE49-F238E27FC236}">
                  <a16:creationId xmlns:a16="http://schemas.microsoft.com/office/drawing/2014/main" id="{0183CE8C-E039-4B2F-A36E-5FD5CD5DE19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3EB77281-FAB4-40D0-B3F3-264EC4AB202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815E59F3-75FC-494F-8737-5F00A4964FE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43ADDCFA-B066-4D79-AB71-062E66E58FE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object 7"/>
          <p:cNvSpPr txBox="1">
            <a:spLocks noGrp="1"/>
          </p:cNvSpPr>
          <p:nvPr>
            <p:ph type="dt" sz="half" idx="6"/>
          </p:nvPr>
        </p:nvSpPr>
        <p:spPr>
          <a:xfrm>
            <a:off x="804672" y="6356350"/>
            <a:ext cx="2743200" cy="365125"/>
          </a:xfrm>
          <a:prstGeom prst="rect">
            <a:avLst/>
          </a:prstGeom>
        </p:spPr>
        <p:txBody>
          <a:bodyPr vert="horz" lIns="0" tIns="0" rIns="0" bIns="0" rtlCol="0">
            <a:normAutofit/>
          </a:bodyPr>
          <a:lstStyle/>
          <a:p>
            <a:pPr marL="12700">
              <a:lnSpc>
                <a:spcPct val="90000"/>
              </a:lnSpc>
              <a:spcAft>
                <a:spcPts val="600"/>
              </a:spcAft>
            </a:pPr>
            <a:r>
              <a:rPr lang="en-US" spc="-5"/>
              <a:t>Group- 4 (Site to Site IPsec VPN Design &amp; Simulation)</a:t>
            </a:r>
          </a:p>
        </p:txBody>
      </p:sp>
      <p:sp>
        <p:nvSpPr>
          <p:cNvPr id="6" name="object 6"/>
          <p:cNvSpPr txBox="1">
            <a:spLocks noGrp="1"/>
          </p:cNvSpPr>
          <p:nvPr>
            <p:ph type="ftr" sz="quarter" idx="5"/>
          </p:nvPr>
        </p:nvSpPr>
        <p:spPr>
          <a:xfrm>
            <a:off x="4038600" y="6356350"/>
            <a:ext cx="4114800" cy="365125"/>
          </a:xfrm>
          <a:prstGeom prst="rect">
            <a:avLst/>
          </a:prstGeom>
        </p:spPr>
        <p:txBody>
          <a:bodyPr vert="horz" lIns="0" tIns="0" rIns="0" bIns="0" rtlCol="0">
            <a:normAutofit/>
          </a:bodyPr>
          <a:lstStyle/>
          <a:p>
            <a:pPr marL="12700">
              <a:spcAft>
                <a:spcPts val="600"/>
              </a:spcAft>
            </a:pPr>
            <a:r>
              <a:rPr lang="en-US"/>
              <a:t>4/1/2023</a:t>
            </a:r>
          </a:p>
        </p:txBody>
      </p:sp>
      <p:sp>
        <p:nvSpPr>
          <p:cNvPr id="8" name="object 8"/>
          <p:cNvSpPr txBox="1">
            <a:spLocks noGrp="1"/>
          </p:cNvSpPr>
          <p:nvPr>
            <p:ph type="sldNum" sz="quarter" idx="7"/>
          </p:nvPr>
        </p:nvSpPr>
        <p:spPr>
          <a:xfrm>
            <a:off x="8610600" y="6356350"/>
            <a:ext cx="2743200" cy="365125"/>
          </a:xfrm>
          <a:prstGeom prst="rect">
            <a:avLst/>
          </a:prstGeom>
        </p:spPr>
        <p:txBody>
          <a:bodyPr vert="horz" lIns="0" tIns="0" rIns="0" bIns="0" rtlCol="0">
            <a:normAutofit/>
          </a:bodyPr>
          <a:lstStyle/>
          <a:p>
            <a:pPr marL="38100">
              <a:spcAft>
                <a:spcPts val="600"/>
              </a:spcAft>
            </a:pPr>
            <a:fld id="{81D60167-4931-47E6-BA6A-407CBD079E47}" type="slidenum">
              <a:rPr lang="en-US" smtClean="0"/>
              <a:pPr marL="38100">
                <a:spcAft>
                  <a:spcPts val="600"/>
                </a:spcAft>
              </a:pPr>
              <a:t>11</a:t>
            </a:fld>
            <a:endParaRPr lang="en-US"/>
          </a:p>
        </p:txBody>
      </p:sp>
      <p:grpSp>
        <p:nvGrpSpPr>
          <p:cNvPr id="33" name="Group 32">
            <a:extLst>
              <a:ext uri="{FF2B5EF4-FFF2-40B4-BE49-F238E27FC236}">
                <a16:creationId xmlns:a16="http://schemas.microsoft.com/office/drawing/2014/main" id="{C78D9229-E61D-4FEE-8321-2F8B64A8CAD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34" name="Freeform: Shape 33">
              <a:extLst>
                <a:ext uri="{FF2B5EF4-FFF2-40B4-BE49-F238E27FC236}">
                  <a16:creationId xmlns:a16="http://schemas.microsoft.com/office/drawing/2014/main" id="{1FDD3CCB-26A3-4D79-AEB6-7A60CF980DC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E9AC4470-5113-4709-B29F-CDB937F2545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3E0D146C-9DAB-421E-AE88-5F854BF3F7E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7" name="Freeform: Shape 36">
              <a:extLst>
                <a:ext uri="{FF2B5EF4-FFF2-40B4-BE49-F238E27FC236}">
                  <a16:creationId xmlns:a16="http://schemas.microsoft.com/office/drawing/2014/main" id="{12EB32A5-4408-4F6C-84B2-F9A908237A6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38" name="object 3">
            <a:extLst>
              <a:ext uri="{FF2B5EF4-FFF2-40B4-BE49-F238E27FC236}">
                <a16:creationId xmlns:a16="http://schemas.microsoft.com/office/drawing/2014/main" id="{B41FF6EC-D89F-5CAA-B0EB-206A85A78AE3}"/>
              </a:ext>
            </a:extLst>
          </p:cNvPr>
          <p:cNvGraphicFramePr/>
          <p:nvPr>
            <p:extLst>
              <p:ext uri="{D42A27DB-BD31-4B8C-83A1-F6EECF244321}">
                <p14:modId xmlns:p14="http://schemas.microsoft.com/office/powerpoint/2010/main" val="1420331640"/>
              </p:ext>
            </p:extLst>
          </p:nvPr>
        </p:nvGraphicFramePr>
        <p:xfrm>
          <a:off x="2057400" y="2202328"/>
          <a:ext cx="8458200" cy="3741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8" name="Picture 47" descr="Text&#10;&#10;Description automatically generated">
            <a:extLst>
              <a:ext uri="{FF2B5EF4-FFF2-40B4-BE49-F238E27FC236}">
                <a16:creationId xmlns:a16="http://schemas.microsoft.com/office/drawing/2014/main" id="{0F6CF032-BD90-2135-5544-80382BFD02F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4161" y="-457200"/>
            <a:ext cx="3703936" cy="1935307"/>
          </a:xfrm>
          <a:prstGeom prst="rect">
            <a:avLst/>
          </a:prstGeom>
        </p:spPr>
      </p:pic>
    </p:spTree>
    <p:extLst>
      <p:ext uri="{BB962C8B-B14F-4D97-AF65-F5344CB8AC3E}">
        <p14:creationId xmlns:p14="http://schemas.microsoft.com/office/powerpoint/2010/main" val="43755815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914400"/>
            <a:ext cx="3992626" cy="566822"/>
          </a:xfrm>
          <a:prstGeom prst="rect">
            <a:avLst/>
          </a:prstGeom>
        </p:spPr>
        <p:txBody>
          <a:bodyPr vert="horz" wrap="square" lIns="0" tIns="12700" rIns="0" bIns="0" rtlCol="0">
            <a:spAutoFit/>
          </a:bodyPr>
          <a:lstStyle/>
          <a:p>
            <a:pPr marL="12700">
              <a:lnSpc>
                <a:spcPct val="100000"/>
              </a:lnSpc>
              <a:spcBef>
                <a:spcPts val="100"/>
              </a:spcBef>
            </a:pPr>
            <a:r>
              <a:rPr lang="en-US" spc="-10" dirty="0">
                <a:latin typeface="Calibri (Headings)"/>
              </a:rPr>
              <a:t>Benefits</a:t>
            </a:r>
            <a:r>
              <a:rPr lang="en-US" spc="-30" dirty="0">
                <a:latin typeface="Calibri (Headings)"/>
              </a:rPr>
              <a:t> </a:t>
            </a:r>
            <a:r>
              <a:rPr lang="en-US" spc="-5" dirty="0">
                <a:latin typeface="Calibri (Headings)"/>
              </a:rPr>
              <a:t>of</a:t>
            </a:r>
            <a:r>
              <a:rPr lang="en-US" spc="-35" dirty="0">
                <a:latin typeface="Calibri (Headings)"/>
              </a:rPr>
              <a:t> </a:t>
            </a:r>
            <a:r>
              <a:rPr lang="en-US" spc="-5" dirty="0">
                <a:latin typeface="Calibri (Headings)"/>
              </a:rPr>
              <a:t>VPN:</a:t>
            </a:r>
          </a:p>
        </p:txBody>
      </p:sp>
      <p:sp>
        <p:nvSpPr>
          <p:cNvPr id="5" name="object 5"/>
          <p:cNvSpPr txBox="1">
            <a:spLocks noGrp="1"/>
          </p:cNvSpPr>
          <p:nvPr>
            <p:ph type="ftr" sz="quarter" idx="5"/>
          </p:nvPr>
        </p:nvSpPr>
        <p:spPr>
          <a:xfrm>
            <a:off x="916939" y="6465214"/>
            <a:ext cx="688975" cy="156068"/>
          </a:xfrm>
          <a:prstGeom prst="rect">
            <a:avLst/>
          </a:prstGeom>
        </p:spPr>
        <p:txBody>
          <a:bodyPr vert="horz" wrap="square" lIns="0" tIns="0" rIns="0" bIns="0" rtlCol="0">
            <a:spAutoFit/>
          </a:bodyPr>
          <a:lstStyle/>
          <a:p>
            <a:pPr marL="12700">
              <a:lnSpc>
                <a:spcPts val="1240"/>
              </a:lnSpc>
            </a:pPr>
            <a:r>
              <a:rPr lang="en-US"/>
              <a:t>4/1/2023</a:t>
            </a:r>
            <a:endParaRPr lang="en-US" dirty="0"/>
          </a:p>
        </p:txBody>
      </p:sp>
      <p:sp>
        <p:nvSpPr>
          <p:cNvPr id="6" name="object 6"/>
          <p:cNvSpPr txBox="1">
            <a:spLocks noGrp="1"/>
          </p:cNvSpPr>
          <p:nvPr>
            <p:ph type="dt" sz="half" idx="6"/>
          </p:nvPr>
        </p:nvSpPr>
        <p:spPr>
          <a:xfrm>
            <a:off x="4909565" y="6465214"/>
            <a:ext cx="2372995" cy="309957"/>
          </a:xfrm>
          <a:prstGeom prst="rect">
            <a:avLst/>
          </a:prstGeom>
        </p:spPr>
        <p:txBody>
          <a:bodyPr vert="horz" wrap="square" lIns="0" tIns="0" rIns="0" bIns="0" rtlCol="0">
            <a:spAutoFit/>
          </a:bodyPr>
          <a:lstStyle/>
          <a:p>
            <a:pPr marL="12700">
              <a:lnSpc>
                <a:spcPts val="1240"/>
              </a:lnSpc>
            </a:pPr>
            <a:r>
              <a:rPr lang="en-US" spc="-5"/>
              <a:t>Group- 4 (Site to Site IPsec VPN Design &amp; Simulation)</a:t>
            </a:r>
            <a:endParaRPr lang="en-US" spc="-5"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lang="en-US" smtClean="0"/>
              <a:pPr marL="38100">
                <a:lnSpc>
                  <a:spcPts val="1240"/>
                </a:lnSpc>
              </a:pPr>
              <a:t>12</a:t>
            </a:fld>
            <a:endParaRPr lang="en-US" dirty="0"/>
          </a:p>
        </p:txBody>
      </p:sp>
      <p:graphicFrame>
        <p:nvGraphicFramePr>
          <p:cNvPr id="9" name="object 3">
            <a:extLst>
              <a:ext uri="{FF2B5EF4-FFF2-40B4-BE49-F238E27FC236}">
                <a16:creationId xmlns:a16="http://schemas.microsoft.com/office/drawing/2014/main" id="{21AC7722-379A-6223-6EE5-0BA7049AACF6}"/>
              </a:ext>
            </a:extLst>
          </p:cNvPr>
          <p:cNvGraphicFramePr/>
          <p:nvPr/>
        </p:nvGraphicFramePr>
        <p:xfrm>
          <a:off x="914400" y="1447800"/>
          <a:ext cx="10015220" cy="4861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Text&#10;&#10;Description automatically generated">
            <a:extLst>
              <a:ext uri="{FF2B5EF4-FFF2-40B4-BE49-F238E27FC236}">
                <a16:creationId xmlns:a16="http://schemas.microsoft.com/office/drawing/2014/main" id="{75575B60-4E80-E79A-85F6-DCA577F403A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4161" y="-457200"/>
            <a:ext cx="3703936" cy="19353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695F26-39DB-450E-B464-9C76CD233B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F42E55F-A297-474F-AF2D-6D3A15822B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2869946" y="228600"/>
            <a:ext cx="8636254" cy="1143000"/>
          </a:xfrm>
          <a:prstGeom prst="rect">
            <a:avLst/>
          </a:prstGeom>
        </p:spPr>
        <p:txBody>
          <a:bodyPr vert="horz" lIns="91440" tIns="45720" rIns="91440" bIns="45720" rtlCol="0" anchor="ctr">
            <a:normAutofit/>
          </a:bodyPr>
          <a:lstStyle/>
          <a:p>
            <a:pPr marL="12700" algn="l" rtl="0">
              <a:lnSpc>
                <a:spcPct val="90000"/>
              </a:lnSpc>
              <a:spcBef>
                <a:spcPct val="0"/>
              </a:spcBef>
            </a:pPr>
            <a:r>
              <a:rPr lang="en-US" kern="1200" spc="-5" dirty="0">
                <a:solidFill>
                  <a:schemeClr val="tx2"/>
                </a:solidFill>
                <a:latin typeface="+mj-lt"/>
                <a:cs typeface="+mj-cs"/>
              </a:rPr>
              <a:t>VP</a:t>
            </a:r>
            <a:r>
              <a:rPr lang="en-US" kern="1200" dirty="0">
                <a:solidFill>
                  <a:schemeClr val="tx2"/>
                </a:solidFill>
                <a:latin typeface="+mj-lt"/>
                <a:cs typeface="+mj-cs"/>
              </a:rPr>
              <a:t>N</a:t>
            </a:r>
            <a:r>
              <a:rPr lang="en-US" kern="1200" spc="-5" dirty="0">
                <a:solidFill>
                  <a:schemeClr val="tx2"/>
                </a:solidFill>
                <a:latin typeface="+mj-lt"/>
                <a:cs typeface="+mj-cs"/>
              </a:rPr>
              <a:t> </a:t>
            </a:r>
            <a:r>
              <a:rPr lang="en-US" kern="1200" spc="5" dirty="0">
                <a:solidFill>
                  <a:schemeClr val="tx2"/>
                </a:solidFill>
                <a:latin typeface="+mj-lt"/>
                <a:cs typeface="+mj-cs"/>
              </a:rPr>
              <a:t>C</a:t>
            </a:r>
            <a:r>
              <a:rPr lang="en-US" kern="1200" spc="-5" dirty="0">
                <a:solidFill>
                  <a:schemeClr val="tx2"/>
                </a:solidFill>
                <a:latin typeface="+mj-lt"/>
                <a:cs typeface="+mj-cs"/>
              </a:rPr>
              <a:t>o</a:t>
            </a:r>
            <a:r>
              <a:rPr lang="en-US" kern="1200" spc="-20" dirty="0">
                <a:solidFill>
                  <a:schemeClr val="tx2"/>
                </a:solidFill>
                <a:latin typeface="+mj-lt"/>
                <a:cs typeface="+mj-cs"/>
              </a:rPr>
              <a:t>n</a:t>
            </a:r>
            <a:r>
              <a:rPr lang="en-US" kern="1200" dirty="0">
                <a:solidFill>
                  <a:schemeClr val="tx2"/>
                </a:solidFill>
                <a:latin typeface="+mj-lt"/>
                <a:cs typeface="+mj-cs"/>
              </a:rPr>
              <a:t>figu</a:t>
            </a:r>
            <a:r>
              <a:rPr lang="en-US" kern="1200" spc="-75" dirty="0">
                <a:solidFill>
                  <a:schemeClr val="tx2"/>
                </a:solidFill>
                <a:latin typeface="+mj-lt"/>
                <a:cs typeface="+mj-cs"/>
              </a:rPr>
              <a:t>r</a:t>
            </a:r>
            <a:r>
              <a:rPr lang="en-US" kern="1200" spc="-40" dirty="0">
                <a:solidFill>
                  <a:schemeClr val="tx2"/>
                </a:solidFill>
                <a:latin typeface="+mj-lt"/>
                <a:cs typeface="+mj-cs"/>
              </a:rPr>
              <a:t>a</a:t>
            </a:r>
            <a:r>
              <a:rPr lang="en-US" kern="1200" dirty="0">
                <a:solidFill>
                  <a:schemeClr val="tx2"/>
                </a:solidFill>
                <a:latin typeface="+mj-lt"/>
                <a:cs typeface="+mj-cs"/>
              </a:rPr>
              <a:t>tion</a:t>
            </a:r>
            <a:r>
              <a:rPr lang="en-US" kern="1200" spc="10" dirty="0">
                <a:solidFill>
                  <a:schemeClr val="tx2"/>
                </a:solidFill>
                <a:latin typeface="+mj-lt"/>
                <a:cs typeface="+mj-cs"/>
              </a:rPr>
              <a:t> </a:t>
            </a:r>
            <a:r>
              <a:rPr lang="en-US" kern="1200" spc="-5" dirty="0">
                <a:solidFill>
                  <a:schemeClr val="tx2"/>
                </a:solidFill>
                <a:latin typeface="+mj-lt"/>
                <a:cs typeface="+mj-cs"/>
              </a:rPr>
              <a:t>o</a:t>
            </a:r>
            <a:r>
              <a:rPr lang="en-US" kern="1200" dirty="0">
                <a:solidFill>
                  <a:schemeClr val="tx2"/>
                </a:solidFill>
                <a:latin typeface="+mj-lt"/>
                <a:cs typeface="+mj-cs"/>
              </a:rPr>
              <a:t>n</a:t>
            </a:r>
            <a:r>
              <a:rPr lang="en-US" kern="1200" spc="-229" dirty="0">
                <a:solidFill>
                  <a:schemeClr val="tx2"/>
                </a:solidFill>
                <a:latin typeface="+mj-lt"/>
                <a:cs typeface="+mj-cs"/>
              </a:rPr>
              <a:t> </a:t>
            </a:r>
            <a:r>
              <a:rPr lang="en-US" kern="1200" spc="-5" dirty="0">
                <a:solidFill>
                  <a:schemeClr val="tx2"/>
                </a:solidFill>
                <a:latin typeface="+mj-lt"/>
                <a:cs typeface="+mj-cs"/>
              </a:rPr>
              <a:t>Cis</a:t>
            </a:r>
            <a:r>
              <a:rPr lang="en-US" kern="1200" spc="-35" dirty="0">
                <a:solidFill>
                  <a:schemeClr val="tx2"/>
                </a:solidFill>
                <a:latin typeface="+mj-lt"/>
                <a:cs typeface="+mj-cs"/>
              </a:rPr>
              <a:t>c</a:t>
            </a:r>
            <a:r>
              <a:rPr lang="en-US" kern="1200" dirty="0">
                <a:solidFill>
                  <a:schemeClr val="tx2"/>
                </a:solidFill>
                <a:latin typeface="+mj-lt"/>
                <a:cs typeface="+mj-cs"/>
              </a:rPr>
              <a:t>o</a:t>
            </a:r>
            <a:r>
              <a:rPr lang="en-US" kern="1200" spc="-15" dirty="0">
                <a:solidFill>
                  <a:schemeClr val="tx2"/>
                </a:solidFill>
                <a:latin typeface="+mj-lt"/>
                <a:cs typeface="+mj-cs"/>
              </a:rPr>
              <a:t> </a:t>
            </a:r>
            <a:r>
              <a:rPr lang="en-US" kern="1200" spc="-90" dirty="0">
                <a:solidFill>
                  <a:schemeClr val="tx2"/>
                </a:solidFill>
                <a:latin typeface="+mj-lt"/>
                <a:cs typeface="+mj-cs"/>
              </a:rPr>
              <a:t>P</a:t>
            </a:r>
            <a:r>
              <a:rPr lang="en-US" kern="1200" dirty="0">
                <a:solidFill>
                  <a:schemeClr val="tx2"/>
                </a:solidFill>
                <a:latin typeface="+mj-lt"/>
                <a:cs typeface="+mj-cs"/>
              </a:rPr>
              <a:t>ac</a:t>
            </a:r>
            <a:r>
              <a:rPr lang="en-US" kern="1200" spc="-125" dirty="0">
                <a:solidFill>
                  <a:schemeClr val="tx2"/>
                </a:solidFill>
                <a:latin typeface="+mj-lt"/>
                <a:cs typeface="+mj-cs"/>
              </a:rPr>
              <a:t>k</a:t>
            </a:r>
            <a:r>
              <a:rPr lang="en-US" kern="1200" spc="-15" dirty="0">
                <a:solidFill>
                  <a:schemeClr val="tx2"/>
                </a:solidFill>
                <a:latin typeface="+mj-lt"/>
                <a:cs typeface="+mj-cs"/>
              </a:rPr>
              <a:t>e</a:t>
            </a:r>
            <a:r>
              <a:rPr lang="en-US" kern="1200" dirty="0">
                <a:solidFill>
                  <a:schemeClr val="tx2"/>
                </a:solidFill>
                <a:latin typeface="+mj-lt"/>
                <a:cs typeface="+mj-cs"/>
              </a:rPr>
              <a:t>t t</a:t>
            </a:r>
            <a:r>
              <a:rPr lang="en-US" kern="1200" spc="-85" dirty="0">
                <a:solidFill>
                  <a:schemeClr val="tx2"/>
                </a:solidFill>
                <a:latin typeface="+mj-lt"/>
                <a:cs typeface="+mj-cs"/>
              </a:rPr>
              <a:t>r</a:t>
            </a:r>
            <a:r>
              <a:rPr lang="en-US" kern="1200" dirty="0">
                <a:solidFill>
                  <a:schemeClr val="tx2"/>
                </a:solidFill>
                <a:latin typeface="+mj-lt"/>
                <a:cs typeface="+mj-cs"/>
              </a:rPr>
              <a:t>acer</a:t>
            </a:r>
          </a:p>
        </p:txBody>
      </p:sp>
      <p:grpSp>
        <p:nvGrpSpPr>
          <p:cNvPr id="18" name="Group 17">
            <a:extLst>
              <a:ext uri="{FF2B5EF4-FFF2-40B4-BE49-F238E27FC236}">
                <a16:creationId xmlns:a16="http://schemas.microsoft.com/office/drawing/2014/main" id="{972070F7-E065-4D60-8938-9FB8CDB8ACB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19" name="Freeform: Shape 18">
              <a:extLst>
                <a:ext uri="{FF2B5EF4-FFF2-40B4-BE49-F238E27FC236}">
                  <a16:creationId xmlns:a16="http://schemas.microsoft.com/office/drawing/2014/main" id="{4F672C03-E63A-4F6B-96BD-0C4E3F1B82B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BB94CDF-5C33-4B0A-B53F-50762639C1C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3C92F9D-544D-4691-94A7-B937CF4BE36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DCA4DEE4-B7B4-47F4-A9C5-31AED8369A8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object 3"/>
          <p:cNvSpPr txBox="1"/>
          <p:nvPr/>
        </p:nvSpPr>
        <p:spPr>
          <a:xfrm>
            <a:off x="9916" y="1935306"/>
            <a:ext cx="4327033" cy="3373061"/>
          </a:xfrm>
          <a:prstGeom prst="rect">
            <a:avLst/>
          </a:prstGeom>
        </p:spPr>
        <p:txBody>
          <a:bodyPr vert="horz" lIns="91440" tIns="45720" rIns="91440" bIns="45720" rtlCol="0" anchor="ctr">
            <a:normAutofit/>
          </a:bodyPr>
          <a:lstStyle/>
          <a:p>
            <a:pPr marL="241300" indent="-228600">
              <a:spcBef>
                <a:spcPts val="105"/>
              </a:spcBef>
              <a:buClr>
                <a:schemeClr val="tx2">
                  <a:lumMod val="60000"/>
                  <a:lumOff val="40000"/>
                </a:schemeClr>
              </a:buClr>
              <a:buSzPct val="160000"/>
              <a:buFont typeface="Arial" panose="020B0604020202020204" pitchFamily="34" charset="0"/>
              <a:buChar char="•"/>
              <a:tabLst>
                <a:tab pos="241300" algn="l"/>
                <a:tab pos="241935" algn="l"/>
              </a:tabLst>
            </a:pPr>
            <a:r>
              <a:rPr lang="en-US" sz="2000" spc="-5" dirty="0">
                <a:solidFill>
                  <a:schemeClr val="tx2"/>
                </a:solidFill>
              </a:rPr>
              <a:t>The</a:t>
            </a:r>
            <a:r>
              <a:rPr lang="en-US" sz="2000" dirty="0">
                <a:solidFill>
                  <a:schemeClr val="tx2"/>
                </a:solidFill>
              </a:rPr>
              <a:t> </a:t>
            </a:r>
            <a:r>
              <a:rPr lang="en-US" sz="2000" spc="-10" dirty="0">
                <a:solidFill>
                  <a:schemeClr val="tx2"/>
                </a:solidFill>
              </a:rPr>
              <a:t>Configuration</a:t>
            </a:r>
            <a:r>
              <a:rPr lang="en-US" sz="2000" spc="-30" dirty="0">
                <a:solidFill>
                  <a:schemeClr val="tx2"/>
                </a:solidFill>
              </a:rPr>
              <a:t> </a:t>
            </a:r>
            <a:r>
              <a:rPr lang="en-US" sz="2000" spc="-5" dirty="0">
                <a:solidFill>
                  <a:schemeClr val="tx2"/>
                </a:solidFill>
              </a:rPr>
              <a:t>of </a:t>
            </a:r>
            <a:r>
              <a:rPr lang="en-US" sz="2000" dirty="0">
                <a:solidFill>
                  <a:schemeClr val="tx2"/>
                </a:solidFill>
              </a:rPr>
              <a:t>a</a:t>
            </a:r>
            <a:r>
              <a:rPr lang="en-US" sz="2000" spc="10" dirty="0">
                <a:solidFill>
                  <a:schemeClr val="tx2"/>
                </a:solidFill>
              </a:rPr>
              <a:t> </a:t>
            </a:r>
            <a:r>
              <a:rPr lang="en-US" sz="2000" dirty="0">
                <a:solidFill>
                  <a:schemeClr val="tx2"/>
                </a:solidFill>
              </a:rPr>
              <a:t>VPN</a:t>
            </a:r>
            <a:r>
              <a:rPr lang="en-US" sz="2000" spc="-5" dirty="0">
                <a:solidFill>
                  <a:schemeClr val="tx2"/>
                </a:solidFill>
              </a:rPr>
              <a:t> </a:t>
            </a:r>
            <a:r>
              <a:rPr lang="en-US" sz="2000" spc="-10" dirty="0">
                <a:solidFill>
                  <a:schemeClr val="tx2"/>
                </a:solidFill>
              </a:rPr>
              <a:t>Site</a:t>
            </a:r>
            <a:r>
              <a:rPr lang="en-US" sz="2000" spc="20" dirty="0">
                <a:solidFill>
                  <a:schemeClr val="tx2"/>
                </a:solidFill>
              </a:rPr>
              <a:t> </a:t>
            </a:r>
            <a:r>
              <a:rPr lang="en-US" sz="2000" spc="-15" dirty="0">
                <a:solidFill>
                  <a:schemeClr val="tx2"/>
                </a:solidFill>
              </a:rPr>
              <a:t>to</a:t>
            </a:r>
            <a:r>
              <a:rPr lang="en-US" sz="2000" dirty="0">
                <a:solidFill>
                  <a:schemeClr val="tx2"/>
                </a:solidFill>
              </a:rPr>
              <a:t> </a:t>
            </a:r>
            <a:r>
              <a:rPr lang="en-US" sz="2000" spc="-5" dirty="0">
                <a:solidFill>
                  <a:schemeClr val="tx2"/>
                </a:solidFill>
              </a:rPr>
              <a:t>Site</a:t>
            </a:r>
            <a:r>
              <a:rPr lang="en-US" sz="2000" spc="15" dirty="0">
                <a:solidFill>
                  <a:schemeClr val="tx2"/>
                </a:solidFill>
              </a:rPr>
              <a:t> </a:t>
            </a:r>
            <a:r>
              <a:rPr lang="en-US" sz="2000" spc="-10" dirty="0">
                <a:solidFill>
                  <a:schemeClr val="tx2"/>
                </a:solidFill>
              </a:rPr>
              <a:t>network</a:t>
            </a:r>
            <a:r>
              <a:rPr lang="en-US" sz="2000" spc="-5" dirty="0">
                <a:solidFill>
                  <a:schemeClr val="tx2"/>
                </a:solidFill>
              </a:rPr>
              <a:t> using</a:t>
            </a:r>
            <a:r>
              <a:rPr lang="en-US" sz="2000" dirty="0">
                <a:solidFill>
                  <a:schemeClr val="tx2"/>
                </a:solidFill>
              </a:rPr>
              <a:t> </a:t>
            </a:r>
            <a:r>
              <a:rPr lang="en-US" sz="2000" spc="-5" dirty="0">
                <a:solidFill>
                  <a:schemeClr val="tx2"/>
                </a:solidFill>
              </a:rPr>
              <a:t>cisco</a:t>
            </a:r>
            <a:r>
              <a:rPr lang="en-US" sz="2000" dirty="0">
                <a:solidFill>
                  <a:schemeClr val="tx2"/>
                </a:solidFill>
              </a:rPr>
              <a:t> </a:t>
            </a:r>
            <a:r>
              <a:rPr lang="en-US" sz="2000" spc="-15" dirty="0">
                <a:solidFill>
                  <a:schemeClr val="tx2"/>
                </a:solidFill>
              </a:rPr>
              <a:t>packet</a:t>
            </a:r>
            <a:r>
              <a:rPr lang="en-US" sz="2000" dirty="0">
                <a:solidFill>
                  <a:schemeClr val="tx2"/>
                </a:solidFill>
              </a:rPr>
              <a:t> </a:t>
            </a:r>
            <a:r>
              <a:rPr lang="en-US" sz="2000" spc="-35" dirty="0">
                <a:solidFill>
                  <a:schemeClr val="tx2"/>
                </a:solidFill>
              </a:rPr>
              <a:t>tracer.</a:t>
            </a:r>
            <a:r>
              <a:rPr lang="en-US" sz="2000" dirty="0">
                <a:solidFill>
                  <a:schemeClr val="tx2"/>
                </a:solidFill>
              </a:rPr>
              <a:t> </a:t>
            </a:r>
            <a:r>
              <a:rPr lang="en-US" sz="2000" spc="-10" dirty="0">
                <a:solidFill>
                  <a:schemeClr val="tx2"/>
                </a:solidFill>
              </a:rPr>
              <a:t>There</a:t>
            </a:r>
            <a:r>
              <a:rPr lang="en-US" sz="2000" spc="5" dirty="0">
                <a:solidFill>
                  <a:schemeClr val="tx2"/>
                </a:solidFill>
              </a:rPr>
              <a:t> </a:t>
            </a:r>
            <a:r>
              <a:rPr lang="en-US" sz="2000" spc="-10" dirty="0">
                <a:solidFill>
                  <a:schemeClr val="tx2"/>
                </a:solidFill>
              </a:rPr>
              <a:t>are</a:t>
            </a:r>
            <a:r>
              <a:rPr lang="en-US" sz="2000" spc="10" dirty="0">
                <a:solidFill>
                  <a:schemeClr val="tx2"/>
                </a:solidFill>
              </a:rPr>
              <a:t> </a:t>
            </a:r>
            <a:r>
              <a:rPr lang="en-US" sz="2000" spc="-10" dirty="0">
                <a:solidFill>
                  <a:schemeClr val="tx2"/>
                </a:solidFill>
              </a:rPr>
              <a:t>two</a:t>
            </a:r>
            <a:r>
              <a:rPr lang="en-US" sz="2000" dirty="0">
                <a:solidFill>
                  <a:schemeClr val="tx2"/>
                </a:solidFill>
              </a:rPr>
              <a:t> </a:t>
            </a:r>
            <a:r>
              <a:rPr lang="en-US" sz="2000" spc="-15" dirty="0">
                <a:solidFill>
                  <a:schemeClr val="tx2"/>
                </a:solidFill>
              </a:rPr>
              <a:t>different</a:t>
            </a:r>
            <a:r>
              <a:rPr lang="en-US" sz="2000" dirty="0">
                <a:solidFill>
                  <a:schemeClr val="tx2"/>
                </a:solidFill>
              </a:rPr>
              <a:t> </a:t>
            </a:r>
            <a:r>
              <a:rPr lang="en-US" sz="2000" spc="-10" dirty="0">
                <a:solidFill>
                  <a:schemeClr val="tx2"/>
                </a:solidFill>
              </a:rPr>
              <a:t>sites</a:t>
            </a:r>
            <a:r>
              <a:rPr lang="en-US" sz="2000" spc="10" dirty="0">
                <a:solidFill>
                  <a:schemeClr val="tx2"/>
                </a:solidFill>
              </a:rPr>
              <a:t> HQ( PC)</a:t>
            </a:r>
            <a:r>
              <a:rPr lang="en-US" sz="2000" spc="-15" dirty="0">
                <a:solidFill>
                  <a:schemeClr val="tx2"/>
                </a:solidFill>
              </a:rPr>
              <a:t> </a:t>
            </a:r>
            <a:r>
              <a:rPr lang="en-US" sz="2000" dirty="0">
                <a:solidFill>
                  <a:schemeClr val="tx2"/>
                </a:solidFill>
              </a:rPr>
              <a:t>&amp; Branch(PC)</a:t>
            </a:r>
            <a:r>
              <a:rPr lang="en-US" sz="2000" spc="-15" dirty="0">
                <a:solidFill>
                  <a:schemeClr val="tx2"/>
                </a:solidFill>
              </a:rPr>
              <a:t> </a:t>
            </a:r>
            <a:r>
              <a:rPr lang="en-US" sz="2000" spc="-10" dirty="0">
                <a:solidFill>
                  <a:schemeClr val="tx2"/>
                </a:solidFill>
              </a:rPr>
              <a:t>are</a:t>
            </a:r>
            <a:r>
              <a:rPr lang="en-US" sz="2000" dirty="0">
                <a:solidFill>
                  <a:schemeClr val="tx2"/>
                </a:solidFill>
              </a:rPr>
              <a:t> </a:t>
            </a:r>
            <a:r>
              <a:rPr lang="en-US" sz="2000" spc="-5" dirty="0">
                <a:solidFill>
                  <a:schemeClr val="tx2"/>
                </a:solidFill>
              </a:rPr>
              <a:t>connected</a:t>
            </a:r>
            <a:r>
              <a:rPr lang="en-US" sz="2000" spc="-25" dirty="0">
                <a:solidFill>
                  <a:schemeClr val="tx2"/>
                </a:solidFill>
              </a:rPr>
              <a:t> </a:t>
            </a:r>
            <a:r>
              <a:rPr lang="en-US" sz="2000" dirty="0">
                <a:solidFill>
                  <a:schemeClr val="tx2"/>
                </a:solidFill>
              </a:rPr>
              <a:t>through</a:t>
            </a:r>
            <a:r>
              <a:rPr lang="en-US" sz="2000" spc="-10" dirty="0">
                <a:solidFill>
                  <a:schemeClr val="tx2"/>
                </a:solidFill>
              </a:rPr>
              <a:t> IPsec</a:t>
            </a:r>
            <a:r>
              <a:rPr lang="en-US" sz="2000" spc="10" dirty="0">
                <a:solidFill>
                  <a:schemeClr val="tx2"/>
                </a:solidFill>
              </a:rPr>
              <a:t> </a:t>
            </a:r>
            <a:r>
              <a:rPr lang="en-US" sz="2000" dirty="0">
                <a:solidFill>
                  <a:schemeClr val="tx2"/>
                </a:solidFill>
              </a:rPr>
              <a:t>VPN</a:t>
            </a:r>
            <a:r>
              <a:rPr lang="en-US" sz="2000" spc="-20" dirty="0">
                <a:solidFill>
                  <a:schemeClr val="tx2"/>
                </a:solidFill>
              </a:rPr>
              <a:t> </a:t>
            </a:r>
            <a:r>
              <a:rPr lang="en-US" sz="2000" dirty="0">
                <a:solidFill>
                  <a:schemeClr val="tx2"/>
                </a:solidFill>
              </a:rPr>
              <a:t>tunnel.</a:t>
            </a:r>
          </a:p>
        </p:txBody>
      </p:sp>
      <p:pic>
        <p:nvPicPr>
          <p:cNvPr id="5" name="object 5"/>
          <p:cNvPicPr/>
          <p:nvPr/>
        </p:nvPicPr>
        <p:blipFill>
          <a:blip r:embed="rId2">
            <a:extLst>
              <a:ext uri="{28A0092B-C50C-407E-A947-70E740481C1C}">
                <a14:useLocalDpi xmlns:a14="http://schemas.microsoft.com/office/drawing/2010/main" val="0"/>
              </a:ext>
            </a:extLst>
          </a:blip>
          <a:srcRect/>
          <a:stretch/>
        </p:blipFill>
        <p:spPr>
          <a:xfrm>
            <a:off x="4038600" y="1459617"/>
            <a:ext cx="8305800" cy="4712583"/>
          </a:xfrm>
          <a:prstGeom prst="rect">
            <a:avLst/>
          </a:prstGeom>
        </p:spPr>
      </p:pic>
      <p:sp>
        <p:nvSpPr>
          <p:cNvPr id="7" name="object 7"/>
          <p:cNvSpPr txBox="1">
            <a:spLocks noGrp="1"/>
          </p:cNvSpPr>
          <p:nvPr>
            <p:ph type="dt" sz="half" idx="6"/>
          </p:nvPr>
        </p:nvSpPr>
        <p:spPr>
          <a:xfrm>
            <a:off x="804672" y="6356350"/>
            <a:ext cx="2743200" cy="365125"/>
          </a:xfrm>
          <a:prstGeom prst="rect">
            <a:avLst/>
          </a:prstGeom>
        </p:spPr>
        <p:txBody>
          <a:bodyPr vert="horz" lIns="91440" tIns="45720" rIns="91440" bIns="45720" rtlCol="0" anchor="ctr">
            <a:normAutofit/>
          </a:bodyPr>
          <a:lstStyle/>
          <a:p>
            <a:pPr>
              <a:lnSpc>
                <a:spcPct val="90000"/>
              </a:lnSpc>
              <a:spcAft>
                <a:spcPts val="600"/>
              </a:spcAft>
            </a:pPr>
            <a:r>
              <a:rPr lang="en-US" sz="900" spc="-5">
                <a:solidFill>
                  <a:schemeClr val="tx1">
                    <a:tint val="75000"/>
                  </a:schemeClr>
                </a:solidFill>
                <a:latin typeface="+mn-lt"/>
                <a:cs typeface="+mn-cs"/>
              </a:rPr>
              <a:t>Group- 4 (Site to Site IPsec VPN Design &amp; Simulation)</a:t>
            </a:r>
          </a:p>
        </p:txBody>
      </p:sp>
      <p:sp>
        <p:nvSpPr>
          <p:cNvPr id="6" name="object 6"/>
          <p:cNvSpPr txBox="1">
            <a:spLocks noGrp="1"/>
          </p:cNvSpPr>
          <p:nvPr>
            <p:ph type="ftr" sz="quarter" idx="5"/>
          </p:nvPr>
        </p:nvSpPr>
        <p:spPr>
          <a:xfrm>
            <a:off x="4038600" y="6356350"/>
            <a:ext cx="4114800" cy="365125"/>
          </a:xfrm>
          <a:prstGeom prst="rect">
            <a:avLst/>
          </a:prstGeom>
        </p:spPr>
        <p:txBody>
          <a:bodyPr vert="horz" lIns="91440" tIns="45720" rIns="91440" bIns="45720" rtlCol="0" anchor="ctr">
            <a:normAutofit/>
          </a:bodyPr>
          <a:lstStyle/>
          <a:p>
            <a:pPr algn="ctr">
              <a:spcAft>
                <a:spcPts val="600"/>
              </a:spcAft>
            </a:pPr>
            <a:r>
              <a:rPr lang="en-US" kern="1200">
                <a:solidFill>
                  <a:schemeClr val="tx1">
                    <a:tint val="75000"/>
                  </a:schemeClr>
                </a:solidFill>
                <a:latin typeface="+mn-lt"/>
                <a:ea typeface="+mn-ea"/>
                <a:cs typeface="+mn-cs"/>
              </a:rPr>
              <a:t>4/1/2023</a:t>
            </a:r>
          </a:p>
        </p:txBody>
      </p:sp>
      <p:sp>
        <p:nvSpPr>
          <p:cNvPr id="8" name="object 8"/>
          <p:cNvSpPr txBox="1">
            <a:spLocks noGrp="1"/>
          </p:cNvSpPr>
          <p:nvPr>
            <p:ph type="sldNum" sz="quarter" idx="7"/>
          </p:nvPr>
        </p:nvSpPr>
        <p:spPr>
          <a:xfrm>
            <a:off x="8610600" y="6356350"/>
            <a:ext cx="2743200" cy="365125"/>
          </a:xfrm>
          <a:prstGeom prst="rect">
            <a:avLst/>
          </a:prstGeom>
        </p:spPr>
        <p:txBody>
          <a:bodyPr vert="horz" lIns="91440" tIns="45720" rIns="91440" bIns="45720" rtlCol="0" anchor="ctr">
            <a:normAutofit/>
          </a:bodyPr>
          <a:lstStyle/>
          <a:p>
            <a:pPr algn="r">
              <a:spcAft>
                <a:spcPts val="600"/>
              </a:spcAft>
            </a:pPr>
            <a:fld id="{81D60167-4931-47E6-BA6A-407CBD079E47}" type="slidenum">
              <a:rPr lang="en-US">
                <a:solidFill>
                  <a:schemeClr val="tx1">
                    <a:tint val="75000"/>
                  </a:schemeClr>
                </a:solidFill>
                <a:latin typeface="+mn-lt"/>
                <a:cs typeface="+mn-cs"/>
              </a:rPr>
              <a:pPr algn="r">
                <a:spcAft>
                  <a:spcPts val="600"/>
                </a:spcAft>
              </a:pPr>
              <a:t>13</a:t>
            </a:fld>
            <a:endParaRPr lang="en-US">
              <a:solidFill>
                <a:schemeClr val="tx1">
                  <a:tint val="75000"/>
                </a:schemeClr>
              </a:solidFill>
              <a:latin typeface="+mn-lt"/>
              <a:cs typeface="+mn-cs"/>
            </a:endParaRPr>
          </a:p>
        </p:txBody>
      </p:sp>
      <p:pic>
        <p:nvPicPr>
          <p:cNvPr id="17" name="Picture 16" descr="Text&#10;&#10;Description automatically generated">
            <a:extLst>
              <a:ext uri="{FF2B5EF4-FFF2-40B4-BE49-F238E27FC236}">
                <a16:creationId xmlns:a16="http://schemas.microsoft.com/office/drawing/2014/main" id="{5E6AA15A-9EA5-0949-1A28-08EFD6A6FC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161" y="-457200"/>
            <a:ext cx="3703936" cy="19353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1E020063-2385-44AC-BD67-258E1F0B9FC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E014A0B-5338-4077-AFE9-A90D04D4492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3131284" y="533400"/>
            <a:ext cx="8603516" cy="662940"/>
          </a:xfrm>
          <a:prstGeom prst="rect">
            <a:avLst/>
          </a:prstGeom>
        </p:spPr>
        <p:txBody>
          <a:bodyPr vert="horz" lIns="91440" tIns="45720" rIns="91440" bIns="45720" rtlCol="0" anchor="b">
            <a:normAutofit/>
          </a:bodyPr>
          <a:lstStyle/>
          <a:p>
            <a:pPr marL="12700" algn="ctr" rtl="0">
              <a:lnSpc>
                <a:spcPct val="90000"/>
              </a:lnSpc>
              <a:spcBef>
                <a:spcPct val="0"/>
              </a:spcBef>
            </a:pPr>
            <a:r>
              <a:rPr lang="en-US" kern="1200" spc="-5" dirty="0">
                <a:solidFill>
                  <a:schemeClr val="tx2"/>
                </a:solidFill>
                <a:latin typeface="+mj-lt"/>
                <a:ea typeface="+mj-ea"/>
                <a:cs typeface="+mj-cs"/>
              </a:rPr>
              <a:t>VPN</a:t>
            </a:r>
            <a:r>
              <a:rPr lang="en-US" kern="1200" spc="-15" dirty="0">
                <a:solidFill>
                  <a:schemeClr val="tx2"/>
                </a:solidFill>
                <a:latin typeface="+mj-lt"/>
                <a:ea typeface="+mj-ea"/>
                <a:cs typeface="+mj-cs"/>
              </a:rPr>
              <a:t> </a:t>
            </a:r>
            <a:r>
              <a:rPr lang="en-US" kern="1200" spc="-10" dirty="0">
                <a:solidFill>
                  <a:schemeClr val="tx2"/>
                </a:solidFill>
                <a:latin typeface="+mj-lt"/>
                <a:ea typeface="+mj-ea"/>
                <a:cs typeface="+mj-cs"/>
              </a:rPr>
              <a:t>Configuration</a:t>
            </a:r>
            <a:r>
              <a:rPr lang="en-US" kern="1200" spc="15" dirty="0">
                <a:solidFill>
                  <a:schemeClr val="tx2"/>
                </a:solidFill>
                <a:latin typeface="+mj-lt"/>
                <a:ea typeface="+mj-ea"/>
                <a:cs typeface="+mj-cs"/>
              </a:rPr>
              <a:t> </a:t>
            </a:r>
            <a:r>
              <a:rPr lang="en-US" kern="1200" spc="-5" dirty="0">
                <a:solidFill>
                  <a:schemeClr val="tx2"/>
                </a:solidFill>
                <a:latin typeface="+mj-lt"/>
                <a:ea typeface="+mj-ea"/>
                <a:cs typeface="+mj-cs"/>
              </a:rPr>
              <a:t>on</a:t>
            </a:r>
            <a:r>
              <a:rPr lang="en-US" kern="1200" spc="-155" dirty="0">
                <a:solidFill>
                  <a:schemeClr val="tx2"/>
                </a:solidFill>
                <a:latin typeface="+mj-lt"/>
                <a:ea typeface="+mj-ea"/>
                <a:cs typeface="+mj-cs"/>
              </a:rPr>
              <a:t> </a:t>
            </a:r>
            <a:r>
              <a:rPr lang="en-US" kern="1200" spc="-10" dirty="0">
                <a:solidFill>
                  <a:schemeClr val="tx2"/>
                </a:solidFill>
                <a:latin typeface="+mj-lt"/>
                <a:ea typeface="+mj-ea"/>
                <a:cs typeface="+mj-cs"/>
              </a:rPr>
              <a:t>Cisco</a:t>
            </a:r>
            <a:r>
              <a:rPr lang="en-US" kern="1200" spc="-25" dirty="0">
                <a:solidFill>
                  <a:schemeClr val="tx2"/>
                </a:solidFill>
                <a:latin typeface="+mj-lt"/>
                <a:ea typeface="+mj-ea"/>
                <a:cs typeface="+mj-cs"/>
              </a:rPr>
              <a:t> </a:t>
            </a:r>
            <a:r>
              <a:rPr lang="en-US" kern="1200" spc="-40" dirty="0">
                <a:solidFill>
                  <a:schemeClr val="tx2"/>
                </a:solidFill>
                <a:latin typeface="+mj-lt"/>
                <a:ea typeface="+mj-ea"/>
                <a:cs typeface="+mj-cs"/>
              </a:rPr>
              <a:t>Packet</a:t>
            </a:r>
            <a:r>
              <a:rPr lang="en-US" kern="1200" spc="-5" dirty="0">
                <a:solidFill>
                  <a:schemeClr val="tx2"/>
                </a:solidFill>
                <a:latin typeface="+mj-lt"/>
                <a:ea typeface="+mj-ea"/>
                <a:cs typeface="+mj-cs"/>
              </a:rPr>
              <a:t> </a:t>
            </a:r>
            <a:r>
              <a:rPr lang="en-US" kern="1200" spc="-15" dirty="0">
                <a:solidFill>
                  <a:schemeClr val="tx2"/>
                </a:solidFill>
                <a:latin typeface="+mj-lt"/>
                <a:ea typeface="+mj-ea"/>
                <a:cs typeface="+mj-cs"/>
              </a:rPr>
              <a:t>tracer</a:t>
            </a:r>
          </a:p>
        </p:txBody>
      </p:sp>
      <p:grpSp>
        <p:nvGrpSpPr>
          <p:cNvPr id="55" name="Group 54">
            <a:extLst>
              <a:ext uri="{FF2B5EF4-FFF2-40B4-BE49-F238E27FC236}">
                <a16:creationId xmlns:a16="http://schemas.microsoft.com/office/drawing/2014/main" id="{78127680-150F-4A90-9950-F6639257811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56" name="Freeform: Shape 55">
              <a:extLst>
                <a:ext uri="{FF2B5EF4-FFF2-40B4-BE49-F238E27FC236}">
                  <a16:creationId xmlns:a16="http://schemas.microsoft.com/office/drawing/2014/main" id="{5088F97A-8362-4967-B664-D748B846EC5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30F9DEDE-4318-412A-81C5-C8C90F68976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Shape 57">
              <a:extLst>
                <a:ext uri="{FF2B5EF4-FFF2-40B4-BE49-F238E27FC236}">
                  <a16:creationId xmlns:a16="http://schemas.microsoft.com/office/drawing/2014/main" id="{09E97DE9-7844-4707-8928-1CD88ADB722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EC58954E-44A5-4A0D-97A9-8A2BB43D683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object 3"/>
          <p:cNvSpPr txBox="1"/>
          <p:nvPr/>
        </p:nvSpPr>
        <p:spPr>
          <a:xfrm>
            <a:off x="240537" y="2404885"/>
            <a:ext cx="4114800" cy="2369960"/>
          </a:xfrm>
          <a:prstGeom prst="rect">
            <a:avLst/>
          </a:prstGeom>
        </p:spPr>
        <p:txBody>
          <a:bodyPr vert="horz" lIns="91440" tIns="45720" rIns="91440" bIns="45720" rtlCol="0" anchor="ctr">
            <a:normAutofit/>
          </a:bodyPr>
          <a:lstStyle/>
          <a:p>
            <a:pPr marL="241300" marR="5080" indent="-228600">
              <a:spcBef>
                <a:spcPts val="345"/>
              </a:spcBef>
              <a:buFont typeface="Arial" panose="020B0604020202020204" pitchFamily="34" charset="0"/>
              <a:buChar char="•"/>
              <a:tabLst>
                <a:tab pos="346075" algn="l"/>
                <a:tab pos="347345" algn="l"/>
              </a:tabLst>
            </a:pPr>
            <a:r>
              <a:rPr lang="en-US" spc="-5" dirty="0">
                <a:solidFill>
                  <a:schemeClr val="tx2"/>
                </a:solidFill>
              </a:rPr>
              <a:t>The</a:t>
            </a:r>
            <a:r>
              <a:rPr lang="en-US" spc="5" dirty="0">
                <a:solidFill>
                  <a:schemeClr val="tx2"/>
                </a:solidFill>
              </a:rPr>
              <a:t> </a:t>
            </a:r>
            <a:r>
              <a:rPr lang="en-US" spc="-10" dirty="0">
                <a:solidFill>
                  <a:schemeClr val="tx2"/>
                </a:solidFill>
              </a:rPr>
              <a:t>connections</a:t>
            </a:r>
            <a:r>
              <a:rPr lang="en-US" spc="30" dirty="0">
                <a:solidFill>
                  <a:schemeClr val="tx2"/>
                </a:solidFill>
              </a:rPr>
              <a:t> </a:t>
            </a:r>
            <a:r>
              <a:rPr lang="en-US" spc="-5" dirty="0">
                <a:solidFill>
                  <a:schemeClr val="tx2"/>
                </a:solidFill>
              </a:rPr>
              <a:t>between</a:t>
            </a:r>
            <a:r>
              <a:rPr lang="en-US" spc="15" dirty="0">
                <a:solidFill>
                  <a:schemeClr val="tx2"/>
                </a:solidFill>
              </a:rPr>
              <a:t> </a:t>
            </a:r>
            <a:r>
              <a:rPr lang="en-US" dirty="0">
                <a:solidFill>
                  <a:schemeClr val="tx2"/>
                </a:solidFill>
              </a:rPr>
              <a:t>the</a:t>
            </a:r>
            <a:r>
              <a:rPr lang="en-US" spc="5" dirty="0">
                <a:solidFill>
                  <a:schemeClr val="tx2"/>
                </a:solidFill>
              </a:rPr>
              <a:t> </a:t>
            </a:r>
            <a:r>
              <a:rPr lang="en-US" dirty="0">
                <a:solidFill>
                  <a:schemeClr val="tx2"/>
                </a:solidFill>
              </a:rPr>
              <a:t>PCs,</a:t>
            </a:r>
            <a:r>
              <a:rPr lang="en-US" spc="15" dirty="0">
                <a:solidFill>
                  <a:schemeClr val="tx2"/>
                </a:solidFill>
              </a:rPr>
              <a:t> </a:t>
            </a:r>
            <a:r>
              <a:rPr lang="en-US" spc="-10" dirty="0">
                <a:solidFill>
                  <a:schemeClr val="tx2"/>
                </a:solidFill>
              </a:rPr>
              <a:t>switches,</a:t>
            </a:r>
            <a:r>
              <a:rPr lang="en-US" spc="15" dirty="0">
                <a:solidFill>
                  <a:schemeClr val="tx2"/>
                </a:solidFill>
              </a:rPr>
              <a:t> </a:t>
            </a:r>
            <a:r>
              <a:rPr lang="en-US" dirty="0">
                <a:solidFill>
                  <a:schemeClr val="tx2"/>
                </a:solidFill>
              </a:rPr>
              <a:t>and</a:t>
            </a:r>
            <a:r>
              <a:rPr lang="en-US" spc="10" dirty="0">
                <a:solidFill>
                  <a:schemeClr val="tx2"/>
                </a:solidFill>
              </a:rPr>
              <a:t> </a:t>
            </a:r>
            <a:r>
              <a:rPr lang="en-US" dirty="0">
                <a:solidFill>
                  <a:schemeClr val="tx2"/>
                </a:solidFill>
              </a:rPr>
              <a:t>the</a:t>
            </a:r>
            <a:r>
              <a:rPr lang="en-US" spc="20" dirty="0">
                <a:solidFill>
                  <a:schemeClr val="tx2"/>
                </a:solidFill>
              </a:rPr>
              <a:t> </a:t>
            </a:r>
            <a:r>
              <a:rPr lang="en-US" spc="-10" dirty="0">
                <a:solidFill>
                  <a:schemeClr val="tx2"/>
                </a:solidFill>
              </a:rPr>
              <a:t>two</a:t>
            </a:r>
            <a:r>
              <a:rPr lang="en-US" dirty="0">
                <a:solidFill>
                  <a:schemeClr val="tx2"/>
                </a:solidFill>
              </a:rPr>
              <a:t> </a:t>
            </a:r>
            <a:r>
              <a:rPr lang="en-US" spc="-20" dirty="0">
                <a:solidFill>
                  <a:schemeClr val="tx2"/>
                </a:solidFill>
              </a:rPr>
              <a:t>routers</a:t>
            </a:r>
            <a:r>
              <a:rPr lang="en-US" spc="15" dirty="0">
                <a:solidFill>
                  <a:schemeClr val="tx2"/>
                </a:solidFill>
              </a:rPr>
              <a:t> </a:t>
            </a:r>
            <a:r>
              <a:rPr lang="en-US" spc="5" dirty="0">
                <a:solidFill>
                  <a:schemeClr val="tx2"/>
                </a:solidFill>
              </a:rPr>
              <a:t>HQ</a:t>
            </a:r>
            <a:r>
              <a:rPr lang="en-US" spc="15" dirty="0">
                <a:solidFill>
                  <a:schemeClr val="tx2"/>
                </a:solidFill>
              </a:rPr>
              <a:t> </a:t>
            </a:r>
            <a:r>
              <a:rPr lang="en-US" spc="-5" dirty="0">
                <a:solidFill>
                  <a:schemeClr val="tx2"/>
                </a:solidFill>
              </a:rPr>
              <a:t>(2811),</a:t>
            </a:r>
            <a:r>
              <a:rPr lang="en-US" spc="15" dirty="0">
                <a:solidFill>
                  <a:schemeClr val="tx2"/>
                </a:solidFill>
              </a:rPr>
              <a:t> and </a:t>
            </a:r>
            <a:r>
              <a:rPr lang="en-US" spc="-5" dirty="0">
                <a:solidFill>
                  <a:schemeClr val="tx2"/>
                </a:solidFill>
              </a:rPr>
              <a:t>Branch</a:t>
            </a:r>
            <a:r>
              <a:rPr lang="en-US" spc="15" dirty="0">
                <a:solidFill>
                  <a:schemeClr val="tx2"/>
                </a:solidFill>
              </a:rPr>
              <a:t> </a:t>
            </a:r>
            <a:r>
              <a:rPr lang="en-US" spc="-5" dirty="0">
                <a:solidFill>
                  <a:schemeClr val="tx2"/>
                </a:solidFill>
              </a:rPr>
              <a:t>(2811)</a:t>
            </a:r>
            <a:r>
              <a:rPr lang="en-US" spc="20" dirty="0">
                <a:solidFill>
                  <a:schemeClr val="tx2"/>
                </a:solidFill>
              </a:rPr>
              <a:t> </a:t>
            </a:r>
            <a:r>
              <a:rPr lang="en-US" spc="-5" dirty="0">
                <a:solidFill>
                  <a:schemeClr val="tx2"/>
                </a:solidFill>
              </a:rPr>
              <a:t>with</a:t>
            </a:r>
            <a:r>
              <a:rPr lang="en-US" spc="10" dirty="0">
                <a:solidFill>
                  <a:schemeClr val="tx2"/>
                </a:solidFill>
              </a:rPr>
              <a:t> </a:t>
            </a:r>
            <a:r>
              <a:rPr lang="en-US" dirty="0">
                <a:solidFill>
                  <a:schemeClr val="tx2"/>
                </a:solidFill>
              </a:rPr>
              <a:t>ISP</a:t>
            </a:r>
            <a:r>
              <a:rPr lang="en-US" spc="5" dirty="0">
                <a:solidFill>
                  <a:schemeClr val="tx2"/>
                </a:solidFill>
              </a:rPr>
              <a:t> </a:t>
            </a:r>
            <a:r>
              <a:rPr lang="en-US" spc="-15" dirty="0">
                <a:solidFill>
                  <a:schemeClr val="tx2"/>
                </a:solidFill>
              </a:rPr>
              <a:t>router</a:t>
            </a:r>
            <a:r>
              <a:rPr lang="en-US" spc="15" dirty="0">
                <a:solidFill>
                  <a:schemeClr val="tx2"/>
                </a:solidFill>
              </a:rPr>
              <a:t> </a:t>
            </a:r>
            <a:r>
              <a:rPr lang="en-US" spc="-5" dirty="0">
                <a:solidFill>
                  <a:schemeClr val="tx2"/>
                </a:solidFill>
              </a:rPr>
              <a:t>(2811) </a:t>
            </a:r>
            <a:r>
              <a:rPr lang="en-US" spc="-390" dirty="0">
                <a:solidFill>
                  <a:schemeClr val="tx2"/>
                </a:solidFill>
              </a:rPr>
              <a:t> </a:t>
            </a:r>
            <a:r>
              <a:rPr lang="en-US" spc="-5" dirty="0">
                <a:solidFill>
                  <a:schemeClr val="tx2"/>
                </a:solidFill>
              </a:rPr>
              <a:t>using</a:t>
            </a:r>
            <a:r>
              <a:rPr lang="en-US" spc="5" dirty="0">
                <a:solidFill>
                  <a:schemeClr val="tx2"/>
                </a:solidFill>
              </a:rPr>
              <a:t> </a:t>
            </a:r>
            <a:r>
              <a:rPr lang="en-US" spc="-10" dirty="0">
                <a:solidFill>
                  <a:schemeClr val="tx2"/>
                </a:solidFill>
              </a:rPr>
              <a:t>straight</a:t>
            </a:r>
            <a:r>
              <a:rPr lang="en-US" dirty="0">
                <a:solidFill>
                  <a:schemeClr val="tx2"/>
                </a:solidFill>
              </a:rPr>
              <a:t> </a:t>
            </a:r>
            <a:r>
              <a:rPr lang="en-US" spc="-10" dirty="0">
                <a:solidFill>
                  <a:schemeClr val="tx2"/>
                </a:solidFill>
              </a:rPr>
              <a:t>through</a:t>
            </a:r>
            <a:r>
              <a:rPr lang="en-US" spc="10" dirty="0">
                <a:solidFill>
                  <a:schemeClr val="tx2"/>
                </a:solidFill>
              </a:rPr>
              <a:t> &amp; serial </a:t>
            </a:r>
            <a:r>
              <a:rPr lang="en-US" spc="-5" dirty="0">
                <a:solidFill>
                  <a:schemeClr val="tx2"/>
                </a:solidFill>
              </a:rPr>
              <a:t>cable</a:t>
            </a:r>
            <a:r>
              <a:rPr lang="en-US" spc="10" dirty="0">
                <a:solidFill>
                  <a:schemeClr val="tx2"/>
                </a:solidFill>
              </a:rPr>
              <a:t> </a:t>
            </a:r>
            <a:r>
              <a:rPr lang="en-US" dirty="0">
                <a:solidFill>
                  <a:schemeClr val="tx2"/>
                </a:solidFill>
              </a:rPr>
              <a:t>and</a:t>
            </a:r>
            <a:r>
              <a:rPr lang="en-US" spc="15" dirty="0">
                <a:solidFill>
                  <a:schemeClr val="tx2"/>
                </a:solidFill>
              </a:rPr>
              <a:t> </a:t>
            </a:r>
            <a:r>
              <a:rPr lang="en-US" spc="-10" dirty="0">
                <a:solidFill>
                  <a:schemeClr val="tx2"/>
                </a:solidFill>
              </a:rPr>
              <a:t>following</a:t>
            </a:r>
            <a:r>
              <a:rPr lang="en-US" spc="25" dirty="0">
                <a:solidFill>
                  <a:schemeClr val="tx2"/>
                </a:solidFill>
              </a:rPr>
              <a:t> </a:t>
            </a:r>
            <a:r>
              <a:rPr lang="en-US" dirty="0">
                <a:solidFill>
                  <a:schemeClr val="tx2"/>
                </a:solidFill>
              </a:rPr>
              <a:t>the </a:t>
            </a:r>
            <a:r>
              <a:rPr lang="en-US" spc="-5" dirty="0">
                <a:solidFill>
                  <a:schemeClr val="tx2"/>
                </a:solidFill>
              </a:rPr>
              <a:t>addressing</a:t>
            </a:r>
            <a:r>
              <a:rPr lang="en-US" dirty="0">
                <a:solidFill>
                  <a:schemeClr val="tx2"/>
                </a:solidFill>
              </a:rPr>
              <a:t> </a:t>
            </a:r>
            <a:r>
              <a:rPr lang="en-US" spc="-5" dirty="0">
                <a:solidFill>
                  <a:schemeClr val="tx2"/>
                </a:solidFill>
              </a:rPr>
              <a:t>table.</a:t>
            </a:r>
            <a:endParaRPr lang="en-US" dirty="0">
              <a:solidFill>
                <a:schemeClr val="tx2"/>
              </a:solidFill>
            </a:endParaRPr>
          </a:p>
        </p:txBody>
      </p:sp>
      <p:sp>
        <p:nvSpPr>
          <p:cNvPr id="7" name="object 7"/>
          <p:cNvSpPr txBox="1">
            <a:spLocks noGrp="1"/>
          </p:cNvSpPr>
          <p:nvPr>
            <p:ph type="dt" sz="half" idx="6"/>
          </p:nvPr>
        </p:nvSpPr>
        <p:spPr>
          <a:xfrm>
            <a:off x="804672" y="6356350"/>
            <a:ext cx="2743200" cy="365125"/>
          </a:xfrm>
          <a:prstGeom prst="rect">
            <a:avLst/>
          </a:prstGeom>
        </p:spPr>
        <p:txBody>
          <a:bodyPr vert="horz" lIns="91440" tIns="45720" rIns="91440" bIns="45720" rtlCol="0" anchor="ctr">
            <a:normAutofit/>
          </a:bodyPr>
          <a:lstStyle/>
          <a:p>
            <a:pPr>
              <a:lnSpc>
                <a:spcPct val="90000"/>
              </a:lnSpc>
              <a:spcAft>
                <a:spcPts val="600"/>
              </a:spcAft>
            </a:pPr>
            <a:r>
              <a:rPr lang="en-US" sz="900" spc="-5">
                <a:solidFill>
                  <a:schemeClr val="tx1">
                    <a:tint val="75000"/>
                  </a:schemeClr>
                </a:solidFill>
                <a:latin typeface="+mn-lt"/>
                <a:cs typeface="+mn-cs"/>
              </a:rPr>
              <a:t>Group- 4 (Site to Site IPsec VPN Design &amp; Simulation)</a:t>
            </a:r>
          </a:p>
        </p:txBody>
      </p:sp>
      <p:sp>
        <p:nvSpPr>
          <p:cNvPr id="6" name="object 6"/>
          <p:cNvSpPr txBox="1">
            <a:spLocks noGrp="1"/>
          </p:cNvSpPr>
          <p:nvPr>
            <p:ph type="ftr" sz="quarter" idx="5"/>
          </p:nvPr>
        </p:nvSpPr>
        <p:spPr>
          <a:xfrm>
            <a:off x="4038600" y="6356350"/>
            <a:ext cx="4114800" cy="365125"/>
          </a:xfrm>
          <a:prstGeom prst="rect">
            <a:avLst/>
          </a:prstGeom>
        </p:spPr>
        <p:txBody>
          <a:bodyPr vert="horz" lIns="91440" tIns="45720" rIns="91440" bIns="45720" rtlCol="0" anchor="ctr">
            <a:normAutofit/>
          </a:bodyPr>
          <a:lstStyle/>
          <a:p>
            <a:pPr algn="ctr">
              <a:spcAft>
                <a:spcPts val="600"/>
              </a:spcAft>
            </a:pPr>
            <a:r>
              <a:rPr lang="en-US" kern="1200">
                <a:solidFill>
                  <a:schemeClr val="tx1">
                    <a:tint val="75000"/>
                  </a:schemeClr>
                </a:solidFill>
                <a:latin typeface="+mn-lt"/>
                <a:ea typeface="+mn-ea"/>
                <a:cs typeface="+mn-cs"/>
              </a:rPr>
              <a:t>4/1/2023</a:t>
            </a:r>
          </a:p>
        </p:txBody>
      </p:sp>
      <p:grpSp>
        <p:nvGrpSpPr>
          <p:cNvPr id="61" name="Group 60">
            <a:extLst>
              <a:ext uri="{FF2B5EF4-FFF2-40B4-BE49-F238E27FC236}">
                <a16:creationId xmlns:a16="http://schemas.microsoft.com/office/drawing/2014/main" id="{466920E5-8640-4C24-A775-8647637094A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62" name="Freeform: Shape 61">
              <a:extLst>
                <a:ext uri="{FF2B5EF4-FFF2-40B4-BE49-F238E27FC236}">
                  <a16:creationId xmlns:a16="http://schemas.microsoft.com/office/drawing/2014/main" id="{2CBA3142-5A82-43CE-87A2-EB14B17A511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AEF5A1C7-9938-4A33-A5A4-2B05353B311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262A936D-E9F6-4A68-82C2-1D1CC777226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5" name="Freeform: Shape 64">
              <a:extLst>
                <a:ext uri="{FF2B5EF4-FFF2-40B4-BE49-F238E27FC236}">
                  <a16:creationId xmlns:a16="http://schemas.microsoft.com/office/drawing/2014/main" id="{C68A9229-BBBE-4934-9700-BA72A1BB03A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object 8"/>
          <p:cNvSpPr txBox="1">
            <a:spLocks noGrp="1"/>
          </p:cNvSpPr>
          <p:nvPr>
            <p:ph type="sldNum" sz="quarter" idx="7"/>
          </p:nvPr>
        </p:nvSpPr>
        <p:spPr>
          <a:xfrm>
            <a:off x="8610600" y="6356350"/>
            <a:ext cx="2743200" cy="365125"/>
          </a:xfrm>
          <a:prstGeom prst="rect">
            <a:avLst/>
          </a:prstGeom>
        </p:spPr>
        <p:txBody>
          <a:bodyPr vert="horz" lIns="91440" tIns="45720" rIns="91440" bIns="45720" rtlCol="0" anchor="ctr">
            <a:normAutofit/>
          </a:bodyPr>
          <a:lstStyle/>
          <a:p>
            <a:pPr algn="r">
              <a:spcAft>
                <a:spcPts val="600"/>
              </a:spcAft>
            </a:pPr>
            <a:fld id="{81D60167-4931-47E6-BA6A-407CBD079E47}" type="slidenum">
              <a:rPr lang="en-US" smtClean="0">
                <a:solidFill>
                  <a:schemeClr val="tx1">
                    <a:tint val="75000"/>
                  </a:schemeClr>
                </a:solidFill>
                <a:latin typeface="+mn-lt"/>
                <a:cs typeface="+mn-cs"/>
              </a:rPr>
              <a:pPr algn="r">
                <a:spcAft>
                  <a:spcPts val="600"/>
                </a:spcAft>
              </a:pPr>
              <a:t>14</a:t>
            </a:fld>
            <a:endParaRPr lang="en-US">
              <a:solidFill>
                <a:schemeClr val="tx1">
                  <a:tint val="75000"/>
                </a:schemeClr>
              </a:solidFill>
              <a:latin typeface="+mn-lt"/>
              <a:cs typeface="+mn-cs"/>
            </a:endParaRPr>
          </a:p>
        </p:txBody>
      </p:sp>
      <p:graphicFrame>
        <p:nvGraphicFramePr>
          <p:cNvPr id="5" name="object 5"/>
          <p:cNvGraphicFramePr>
            <a:graphicFrameLocks noGrp="1"/>
          </p:cNvGraphicFramePr>
          <p:nvPr>
            <p:extLst>
              <p:ext uri="{D42A27DB-BD31-4B8C-83A1-F6EECF244321}">
                <p14:modId xmlns:p14="http://schemas.microsoft.com/office/powerpoint/2010/main" val="3693513401"/>
              </p:ext>
            </p:extLst>
          </p:nvPr>
        </p:nvGraphicFramePr>
        <p:xfrm>
          <a:off x="4355337" y="1842465"/>
          <a:ext cx="6312663" cy="4007460"/>
        </p:xfrm>
        <a:graphic>
          <a:graphicData uri="http://schemas.openxmlformats.org/drawingml/2006/table">
            <a:tbl>
              <a:tblPr firstRow="1" bandRow="1">
                <a:solidFill>
                  <a:srgbClr val="F2F2F2">
                    <a:alpha val="30196"/>
                  </a:srgbClr>
                </a:solidFill>
                <a:tableStyleId>{8799B23B-EC83-4686-B30A-512413B5E67A}</a:tableStyleId>
              </a:tblPr>
              <a:tblGrid>
                <a:gridCol w="650685">
                  <a:extLst>
                    <a:ext uri="{9D8B030D-6E8A-4147-A177-3AD203B41FA5}">
                      <a16:colId xmlns:a16="http://schemas.microsoft.com/office/drawing/2014/main" val="20000"/>
                    </a:ext>
                  </a:extLst>
                </a:gridCol>
                <a:gridCol w="1316299">
                  <a:extLst>
                    <a:ext uri="{9D8B030D-6E8A-4147-A177-3AD203B41FA5}">
                      <a16:colId xmlns:a16="http://schemas.microsoft.com/office/drawing/2014/main" val="20001"/>
                    </a:ext>
                  </a:extLst>
                </a:gridCol>
                <a:gridCol w="1758195">
                  <a:extLst>
                    <a:ext uri="{9D8B030D-6E8A-4147-A177-3AD203B41FA5}">
                      <a16:colId xmlns:a16="http://schemas.microsoft.com/office/drawing/2014/main" val="20002"/>
                    </a:ext>
                  </a:extLst>
                </a:gridCol>
                <a:gridCol w="1238033">
                  <a:extLst>
                    <a:ext uri="{9D8B030D-6E8A-4147-A177-3AD203B41FA5}">
                      <a16:colId xmlns:a16="http://schemas.microsoft.com/office/drawing/2014/main" val="20003"/>
                    </a:ext>
                  </a:extLst>
                </a:gridCol>
                <a:gridCol w="1349451">
                  <a:extLst>
                    <a:ext uri="{9D8B030D-6E8A-4147-A177-3AD203B41FA5}">
                      <a16:colId xmlns:a16="http://schemas.microsoft.com/office/drawing/2014/main" val="20004"/>
                    </a:ext>
                  </a:extLst>
                </a:gridCol>
              </a:tblGrid>
              <a:tr h="625276">
                <a:tc>
                  <a:txBody>
                    <a:bodyPr/>
                    <a:lstStyle/>
                    <a:p>
                      <a:pPr>
                        <a:lnSpc>
                          <a:spcPct val="100000"/>
                        </a:lnSpc>
                        <a:spcBef>
                          <a:spcPts val="45"/>
                        </a:spcBef>
                      </a:pPr>
                      <a:endParaRPr sz="1200" b="0" cap="none" spc="0">
                        <a:solidFill>
                          <a:schemeClr val="bg1"/>
                        </a:solidFill>
                      </a:endParaRPr>
                    </a:p>
                    <a:p>
                      <a:pPr algn="ctr">
                        <a:lnSpc>
                          <a:spcPct val="100000"/>
                        </a:lnSpc>
                      </a:pPr>
                      <a:r>
                        <a:rPr sz="1200" b="0" cap="none" spc="0">
                          <a:solidFill>
                            <a:schemeClr val="bg1"/>
                          </a:solidFill>
                        </a:rPr>
                        <a:t>Device</a:t>
                      </a:r>
                      <a:endParaRPr sz="1200" b="0" cap="none" spc="0">
                        <a:solidFill>
                          <a:schemeClr val="bg1"/>
                        </a:solidFill>
                        <a:latin typeface="Calibri"/>
                        <a:cs typeface="Calibri"/>
                      </a:endParaRPr>
                    </a:p>
                  </a:txBody>
                  <a:tcPr marL="77526" marR="46798" marT="59635" marB="59635"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pPr>
                        <a:lnSpc>
                          <a:spcPct val="100000"/>
                        </a:lnSpc>
                        <a:spcBef>
                          <a:spcPts val="45"/>
                        </a:spcBef>
                      </a:pPr>
                      <a:endParaRPr sz="1200" b="0" cap="none" spc="0" dirty="0">
                        <a:solidFill>
                          <a:schemeClr val="bg1"/>
                        </a:solidFill>
                      </a:endParaRPr>
                    </a:p>
                    <a:p>
                      <a:pPr algn="ctr">
                        <a:lnSpc>
                          <a:spcPct val="100000"/>
                        </a:lnSpc>
                      </a:pPr>
                      <a:r>
                        <a:rPr sz="1200" b="0" cap="none" spc="0" dirty="0">
                          <a:solidFill>
                            <a:schemeClr val="bg1"/>
                          </a:solidFill>
                        </a:rPr>
                        <a:t>Interface</a:t>
                      </a:r>
                      <a:endParaRPr sz="1200" b="0" cap="none" spc="0" dirty="0">
                        <a:solidFill>
                          <a:schemeClr val="bg1"/>
                        </a:solidFill>
                        <a:latin typeface="Calibri"/>
                        <a:cs typeface="Calibri"/>
                      </a:endParaRPr>
                    </a:p>
                  </a:txBody>
                  <a:tcPr marL="77526" marR="46798" marT="59635" marB="59635" anchor="ctr">
                    <a:lnL w="12700" cmpd="sng">
                      <a:noFill/>
                    </a:lnL>
                    <a:lnR w="12700" cmpd="sng">
                      <a:noFill/>
                    </a:lnR>
                    <a:lnT w="19050" cap="flat" cmpd="sng" algn="ctr">
                      <a:noFill/>
                      <a:prstDash val="solid"/>
                    </a:lnT>
                    <a:lnB w="38100" cmpd="sng">
                      <a:noFill/>
                    </a:lnB>
                    <a:solidFill>
                      <a:schemeClr val="accent1"/>
                    </a:solidFill>
                  </a:tcPr>
                </a:tc>
                <a:tc>
                  <a:txBody>
                    <a:bodyPr/>
                    <a:lstStyle/>
                    <a:p>
                      <a:pPr>
                        <a:lnSpc>
                          <a:spcPct val="100000"/>
                        </a:lnSpc>
                        <a:spcBef>
                          <a:spcPts val="45"/>
                        </a:spcBef>
                      </a:pPr>
                      <a:endParaRPr sz="1200" b="0" cap="none" spc="0">
                        <a:solidFill>
                          <a:schemeClr val="bg1"/>
                        </a:solidFill>
                      </a:endParaRPr>
                    </a:p>
                    <a:p>
                      <a:pPr algn="ctr">
                        <a:lnSpc>
                          <a:spcPct val="100000"/>
                        </a:lnSpc>
                      </a:pPr>
                      <a:r>
                        <a:rPr sz="1200" b="0" cap="none" spc="0">
                          <a:solidFill>
                            <a:schemeClr val="bg1"/>
                          </a:solidFill>
                        </a:rPr>
                        <a:t>IP Address</a:t>
                      </a:r>
                      <a:endParaRPr sz="1200" b="0" cap="none" spc="0">
                        <a:solidFill>
                          <a:schemeClr val="bg1"/>
                        </a:solidFill>
                        <a:latin typeface="Calibri"/>
                        <a:cs typeface="Calibri"/>
                      </a:endParaRPr>
                    </a:p>
                  </a:txBody>
                  <a:tcPr marL="77526" marR="46798" marT="59635" marB="59635" anchor="ctr">
                    <a:lnL w="12700" cmpd="sng">
                      <a:noFill/>
                    </a:lnL>
                    <a:lnR w="12700" cmpd="sng">
                      <a:noFill/>
                    </a:lnR>
                    <a:lnT w="19050" cap="flat" cmpd="sng" algn="ctr">
                      <a:noFill/>
                      <a:prstDash val="solid"/>
                    </a:lnT>
                    <a:lnB w="38100" cmpd="sng">
                      <a:noFill/>
                    </a:lnB>
                    <a:solidFill>
                      <a:schemeClr val="accent1"/>
                    </a:solidFill>
                  </a:tcPr>
                </a:tc>
                <a:tc>
                  <a:txBody>
                    <a:bodyPr/>
                    <a:lstStyle/>
                    <a:p>
                      <a:pPr>
                        <a:lnSpc>
                          <a:spcPct val="100000"/>
                        </a:lnSpc>
                        <a:spcBef>
                          <a:spcPts val="45"/>
                        </a:spcBef>
                      </a:pPr>
                      <a:endParaRPr sz="1200" b="0" cap="none" spc="0">
                        <a:solidFill>
                          <a:schemeClr val="bg1"/>
                        </a:solidFill>
                      </a:endParaRPr>
                    </a:p>
                    <a:p>
                      <a:pPr marL="361315">
                        <a:lnSpc>
                          <a:spcPct val="100000"/>
                        </a:lnSpc>
                      </a:pPr>
                      <a:r>
                        <a:rPr sz="1200" b="0" cap="none" spc="0">
                          <a:solidFill>
                            <a:schemeClr val="bg1"/>
                          </a:solidFill>
                        </a:rPr>
                        <a:t>Subnet Mask</a:t>
                      </a:r>
                      <a:endParaRPr sz="1200" b="0" cap="none" spc="0">
                        <a:solidFill>
                          <a:schemeClr val="bg1"/>
                        </a:solidFill>
                        <a:latin typeface="Calibri"/>
                        <a:cs typeface="Calibri"/>
                      </a:endParaRPr>
                    </a:p>
                  </a:txBody>
                  <a:tcPr marL="77526" marR="46798" marT="59635" marB="59635" anchor="ctr">
                    <a:lnL w="12700" cmpd="sng">
                      <a:noFill/>
                    </a:lnL>
                    <a:lnR w="12700" cmpd="sng">
                      <a:noFill/>
                    </a:lnR>
                    <a:lnT w="19050" cap="flat" cmpd="sng" algn="ctr">
                      <a:noFill/>
                      <a:prstDash val="solid"/>
                    </a:lnT>
                    <a:lnB w="38100" cmpd="sng">
                      <a:noFill/>
                    </a:lnB>
                    <a:solidFill>
                      <a:schemeClr val="accent1"/>
                    </a:solidFill>
                  </a:tcPr>
                </a:tc>
                <a:tc>
                  <a:txBody>
                    <a:bodyPr/>
                    <a:lstStyle/>
                    <a:p>
                      <a:pPr>
                        <a:lnSpc>
                          <a:spcPct val="100000"/>
                        </a:lnSpc>
                        <a:spcBef>
                          <a:spcPts val="45"/>
                        </a:spcBef>
                      </a:pPr>
                      <a:endParaRPr sz="1200" b="0" cap="none" spc="0" dirty="0">
                        <a:solidFill>
                          <a:schemeClr val="bg1"/>
                        </a:solidFill>
                      </a:endParaRPr>
                    </a:p>
                    <a:p>
                      <a:pPr algn="ctr">
                        <a:lnSpc>
                          <a:spcPct val="100000"/>
                        </a:lnSpc>
                      </a:pPr>
                      <a:r>
                        <a:rPr sz="1200" b="0" cap="none" spc="0" dirty="0">
                          <a:solidFill>
                            <a:schemeClr val="bg1"/>
                          </a:solidFill>
                        </a:rPr>
                        <a:t>Default Gateway</a:t>
                      </a:r>
                      <a:endParaRPr sz="1200" b="0" cap="none" spc="0" dirty="0">
                        <a:solidFill>
                          <a:schemeClr val="bg1"/>
                        </a:solidFill>
                        <a:latin typeface="Calibri"/>
                        <a:cs typeface="Calibri"/>
                      </a:endParaRPr>
                    </a:p>
                  </a:txBody>
                  <a:tcPr marL="77526" marR="46798" marT="59635" marB="59635"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10000"/>
                  </a:ext>
                </a:extLst>
              </a:tr>
              <a:tr h="626283">
                <a:tc>
                  <a:txBody>
                    <a:bodyPr/>
                    <a:lstStyle/>
                    <a:p>
                      <a:pPr>
                        <a:lnSpc>
                          <a:spcPct val="100000"/>
                        </a:lnSpc>
                        <a:spcBef>
                          <a:spcPts val="30"/>
                        </a:spcBef>
                      </a:pPr>
                      <a:endParaRPr sz="1200" cap="none" spc="0">
                        <a:solidFill>
                          <a:schemeClr val="tx1"/>
                        </a:solidFill>
                      </a:endParaRPr>
                    </a:p>
                    <a:p>
                      <a:pPr marL="635" algn="ctr">
                        <a:lnSpc>
                          <a:spcPct val="100000"/>
                        </a:lnSpc>
                      </a:pPr>
                      <a:r>
                        <a:rPr lang="en-US" sz="1200" b="1" cap="none" spc="0">
                          <a:solidFill>
                            <a:schemeClr val="tx1"/>
                          </a:solidFill>
                        </a:rPr>
                        <a:t>HQ</a:t>
                      </a:r>
                      <a:endParaRPr sz="1200" cap="none" spc="0">
                        <a:solidFill>
                          <a:schemeClr val="tx1"/>
                        </a:solidFill>
                        <a:latin typeface="Calibri"/>
                        <a:cs typeface="Calibri"/>
                      </a:endParaRPr>
                    </a:p>
                  </a:txBody>
                  <a:tcPr marL="77526" marR="0" marT="59635" marB="59635">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marL="68580">
                        <a:lnSpc>
                          <a:spcPct val="100000"/>
                        </a:lnSpc>
                        <a:spcBef>
                          <a:spcPts val="895"/>
                        </a:spcBef>
                      </a:pPr>
                      <a:r>
                        <a:rPr lang="en-US" sz="1200" cap="none" spc="0" dirty="0">
                          <a:solidFill>
                            <a:schemeClr val="tx1"/>
                          </a:solidFill>
                        </a:rPr>
                        <a:t>fa</a:t>
                      </a:r>
                      <a:r>
                        <a:rPr sz="1200" cap="none" spc="0" dirty="0">
                          <a:solidFill>
                            <a:schemeClr val="tx1"/>
                          </a:solidFill>
                        </a:rPr>
                        <a:t>0/</a:t>
                      </a:r>
                      <a:r>
                        <a:rPr lang="en-US" sz="1200" cap="none" spc="0" dirty="0">
                          <a:solidFill>
                            <a:schemeClr val="tx1"/>
                          </a:solidFill>
                        </a:rPr>
                        <a:t>0</a:t>
                      </a:r>
                      <a:r>
                        <a:rPr sz="1200" cap="none" spc="0" dirty="0">
                          <a:solidFill>
                            <a:schemeClr val="tx1"/>
                          </a:solidFill>
                        </a:rPr>
                        <a:t> /</a:t>
                      </a:r>
                    </a:p>
                    <a:p>
                      <a:pPr marL="682625" indent="0">
                        <a:lnSpc>
                          <a:spcPct val="100000"/>
                        </a:lnSpc>
                        <a:spcBef>
                          <a:spcPts val="180"/>
                        </a:spcBef>
                      </a:pPr>
                      <a:r>
                        <a:rPr lang="en-US" sz="1200" cap="none" spc="0" dirty="0">
                          <a:solidFill>
                            <a:schemeClr val="tx1"/>
                          </a:solidFill>
                        </a:rPr>
                        <a:t>fa</a:t>
                      </a:r>
                      <a:r>
                        <a:rPr sz="1200" cap="none" spc="0" dirty="0">
                          <a:solidFill>
                            <a:schemeClr val="tx1"/>
                          </a:solidFill>
                        </a:rPr>
                        <a:t>0/</a:t>
                      </a:r>
                      <a:r>
                        <a:rPr lang="en-US" sz="1200" cap="none" spc="0" dirty="0">
                          <a:solidFill>
                            <a:schemeClr val="tx1"/>
                          </a:solidFill>
                        </a:rPr>
                        <a:t>1</a:t>
                      </a:r>
                      <a:endParaRPr sz="1200" cap="none" spc="0" dirty="0">
                        <a:solidFill>
                          <a:schemeClr val="tx1"/>
                        </a:solidFill>
                        <a:latin typeface="Calibri"/>
                        <a:cs typeface="Calibri"/>
                      </a:endParaRPr>
                    </a:p>
                  </a:txBody>
                  <a:tcPr marL="77526" marR="0" marT="59635" marB="59635">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marL="69215">
                        <a:lnSpc>
                          <a:spcPct val="100000"/>
                        </a:lnSpc>
                        <a:spcBef>
                          <a:spcPts val="895"/>
                        </a:spcBef>
                      </a:pPr>
                      <a:r>
                        <a:rPr lang="en-US" sz="1200" cap="none" spc="0" dirty="0">
                          <a:solidFill>
                            <a:schemeClr val="tx1"/>
                          </a:solidFill>
                        </a:rPr>
                        <a:t>172.16.1.1</a:t>
                      </a:r>
                      <a:r>
                        <a:rPr sz="1200" cap="none" spc="0" dirty="0">
                          <a:solidFill>
                            <a:schemeClr val="tx1"/>
                          </a:solidFill>
                        </a:rPr>
                        <a:t>/</a:t>
                      </a:r>
                      <a:endParaRPr lang="en-US" sz="1200" cap="none" spc="0" dirty="0">
                        <a:solidFill>
                          <a:schemeClr val="tx1"/>
                        </a:solidFill>
                      </a:endParaRPr>
                    </a:p>
                    <a:p>
                      <a:pPr marL="69215" defTabSz="973138">
                        <a:lnSpc>
                          <a:spcPct val="100000"/>
                        </a:lnSpc>
                        <a:spcBef>
                          <a:spcPts val="895"/>
                        </a:spcBef>
                        <a:tabLst/>
                      </a:pPr>
                      <a:r>
                        <a:rPr lang="en-US" sz="1200" cap="none" spc="0" dirty="0">
                          <a:solidFill>
                            <a:schemeClr val="tx1"/>
                          </a:solidFill>
                        </a:rPr>
                        <a:t>	10.10.10.1</a:t>
                      </a:r>
                      <a:endParaRPr sz="1200" cap="none" spc="0" dirty="0">
                        <a:solidFill>
                          <a:schemeClr val="tx1"/>
                        </a:solidFill>
                        <a:latin typeface="Calibri"/>
                        <a:cs typeface="Calibri"/>
                      </a:endParaRPr>
                    </a:p>
                  </a:txBody>
                  <a:tcPr marL="77526" marR="0" marT="59635" marB="59635">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lnSpc>
                          <a:spcPct val="100000"/>
                        </a:lnSpc>
                        <a:spcBef>
                          <a:spcPts val="30"/>
                        </a:spcBef>
                      </a:pPr>
                      <a:endParaRPr sz="1200" cap="none" spc="0" dirty="0">
                        <a:solidFill>
                          <a:schemeClr val="tx1"/>
                        </a:solidFill>
                      </a:endParaRPr>
                    </a:p>
                    <a:p>
                      <a:pPr marL="335280">
                        <a:lnSpc>
                          <a:spcPct val="100000"/>
                        </a:lnSpc>
                      </a:pPr>
                      <a:r>
                        <a:rPr sz="1200" cap="none" spc="0" dirty="0">
                          <a:solidFill>
                            <a:schemeClr val="tx1"/>
                          </a:solidFill>
                        </a:rPr>
                        <a:t>255.255.255.0</a:t>
                      </a:r>
                      <a:endParaRPr sz="1200" cap="none" spc="0" dirty="0">
                        <a:solidFill>
                          <a:schemeClr val="tx1"/>
                        </a:solidFill>
                        <a:latin typeface="Calibri"/>
                        <a:cs typeface="Calibri"/>
                      </a:endParaRPr>
                    </a:p>
                  </a:txBody>
                  <a:tcPr marL="77526" marR="0" marT="59635" marB="59635">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lnSpc>
                          <a:spcPct val="100000"/>
                        </a:lnSpc>
                        <a:spcBef>
                          <a:spcPts val="30"/>
                        </a:spcBef>
                      </a:pPr>
                      <a:endParaRPr sz="1200" cap="none" spc="0">
                        <a:solidFill>
                          <a:schemeClr val="tx1"/>
                        </a:solidFill>
                      </a:endParaRPr>
                    </a:p>
                    <a:p>
                      <a:pPr marL="1270" algn="ctr">
                        <a:lnSpc>
                          <a:spcPct val="100000"/>
                        </a:lnSpc>
                      </a:pPr>
                      <a:r>
                        <a:rPr sz="1200" cap="none" spc="0">
                          <a:solidFill>
                            <a:schemeClr val="tx1"/>
                          </a:solidFill>
                        </a:rPr>
                        <a:t>-</a:t>
                      </a:r>
                      <a:endParaRPr sz="1200" cap="none" spc="0">
                        <a:solidFill>
                          <a:schemeClr val="tx1"/>
                        </a:solidFill>
                        <a:latin typeface="Calibri"/>
                        <a:cs typeface="Calibri"/>
                      </a:endParaRPr>
                    </a:p>
                  </a:txBody>
                  <a:tcPr marL="77526" marR="0" marT="59635" marB="59635">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10001"/>
                  </a:ext>
                </a:extLst>
              </a:tr>
              <a:tr h="540086">
                <a:tc>
                  <a:txBody>
                    <a:bodyPr/>
                    <a:lstStyle/>
                    <a:p>
                      <a:pPr>
                        <a:lnSpc>
                          <a:spcPct val="100000"/>
                        </a:lnSpc>
                        <a:spcBef>
                          <a:spcPts val="35"/>
                        </a:spcBef>
                      </a:pPr>
                      <a:endParaRPr sz="1200" cap="none" spc="0">
                        <a:solidFill>
                          <a:schemeClr val="tx1"/>
                        </a:solidFill>
                      </a:endParaRPr>
                    </a:p>
                    <a:p>
                      <a:pPr marL="1270" algn="ctr">
                        <a:lnSpc>
                          <a:spcPct val="100000"/>
                        </a:lnSpc>
                      </a:pPr>
                      <a:r>
                        <a:rPr sz="1200" b="1" cap="none" spc="0">
                          <a:solidFill>
                            <a:schemeClr val="tx1"/>
                          </a:solidFill>
                        </a:rPr>
                        <a:t>ISP</a:t>
                      </a:r>
                      <a:endParaRPr sz="1200" cap="none" spc="0">
                        <a:solidFill>
                          <a:schemeClr val="tx1"/>
                        </a:solidFill>
                        <a:latin typeface="Calibri"/>
                        <a:cs typeface="Calibri"/>
                      </a:endParaRPr>
                    </a:p>
                  </a:txBody>
                  <a:tcPr marL="77526" marR="0" marT="59635" marB="59635">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68580">
                        <a:lnSpc>
                          <a:spcPct val="100000"/>
                        </a:lnSpc>
                        <a:spcBef>
                          <a:spcPts val="894"/>
                        </a:spcBef>
                      </a:pPr>
                      <a:r>
                        <a:rPr lang="en-US" sz="1200" cap="none" spc="0" dirty="0">
                          <a:solidFill>
                            <a:schemeClr val="tx1"/>
                          </a:solidFill>
                        </a:rPr>
                        <a:t>fa</a:t>
                      </a:r>
                      <a:r>
                        <a:rPr sz="1200" cap="none" spc="0" dirty="0">
                          <a:solidFill>
                            <a:schemeClr val="tx1"/>
                          </a:solidFill>
                        </a:rPr>
                        <a:t>0/0 /</a:t>
                      </a:r>
                    </a:p>
                    <a:p>
                      <a:pPr marL="682625" indent="0">
                        <a:lnSpc>
                          <a:spcPct val="100000"/>
                        </a:lnSpc>
                        <a:spcBef>
                          <a:spcPts val="180"/>
                        </a:spcBef>
                      </a:pPr>
                      <a:r>
                        <a:rPr lang="en-US" sz="1200" cap="none" spc="0" dirty="0">
                          <a:solidFill>
                            <a:schemeClr val="tx1"/>
                          </a:solidFill>
                        </a:rPr>
                        <a:t>Se</a:t>
                      </a:r>
                      <a:r>
                        <a:rPr sz="1200" cap="none" spc="0" dirty="0">
                          <a:solidFill>
                            <a:schemeClr val="tx1"/>
                          </a:solidFill>
                        </a:rPr>
                        <a:t>0/</a:t>
                      </a:r>
                      <a:r>
                        <a:rPr lang="en-US" sz="1200" cap="none" spc="0" dirty="0">
                          <a:solidFill>
                            <a:schemeClr val="tx1"/>
                          </a:solidFill>
                        </a:rPr>
                        <a:t>3/1</a:t>
                      </a:r>
                      <a:endParaRPr sz="1200" cap="none" spc="0" dirty="0">
                        <a:solidFill>
                          <a:schemeClr val="tx1"/>
                        </a:solidFill>
                        <a:latin typeface="Calibri"/>
                        <a:cs typeface="Calibri"/>
                      </a:endParaRPr>
                    </a:p>
                  </a:txBody>
                  <a:tcPr marL="77526" marR="0" marT="59635" marB="59635">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69215">
                        <a:lnSpc>
                          <a:spcPct val="100000"/>
                        </a:lnSpc>
                        <a:spcBef>
                          <a:spcPts val="894"/>
                        </a:spcBef>
                      </a:pPr>
                      <a:r>
                        <a:rPr lang="en-US" sz="1200" cap="none" spc="0" dirty="0">
                          <a:solidFill>
                            <a:schemeClr val="tx1"/>
                          </a:solidFill>
                        </a:rPr>
                        <a:t>10.10.10.2</a:t>
                      </a:r>
                      <a:r>
                        <a:rPr sz="1200" cap="none" spc="0" dirty="0">
                          <a:solidFill>
                            <a:schemeClr val="tx1"/>
                          </a:solidFill>
                        </a:rPr>
                        <a:t> /</a:t>
                      </a:r>
                    </a:p>
                    <a:p>
                      <a:pPr marL="991235">
                        <a:lnSpc>
                          <a:spcPct val="100000"/>
                        </a:lnSpc>
                        <a:spcBef>
                          <a:spcPts val="180"/>
                        </a:spcBef>
                      </a:pPr>
                      <a:r>
                        <a:rPr lang="en-US" sz="1200" cap="none" spc="0" dirty="0">
                          <a:solidFill>
                            <a:schemeClr val="tx1"/>
                          </a:solidFill>
                        </a:rPr>
                        <a:t>11.11.11.2</a:t>
                      </a:r>
                      <a:endParaRPr sz="1200" cap="none" spc="0" dirty="0">
                        <a:solidFill>
                          <a:schemeClr val="tx1"/>
                        </a:solidFill>
                        <a:latin typeface="Calibri"/>
                        <a:cs typeface="Calibri"/>
                      </a:endParaRPr>
                    </a:p>
                  </a:txBody>
                  <a:tcPr marL="77526" marR="0" marT="59635" marB="59635">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nSpc>
                          <a:spcPct val="100000"/>
                        </a:lnSpc>
                        <a:spcBef>
                          <a:spcPts val="35"/>
                        </a:spcBef>
                      </a:pPr>
                      <a:endParaRPr sz="1200" cap="none" spc="0">
                        <a:solidFill>
                          <a:schemeClr val="tx1"/>
                        </a:solidFill>
                      </a:endParaRPr>
                    </a:p>
                    <a:p>
                      <a:pPr marL="335280">
                        <a:lnSpc>
                          <a:spcPct val="100000"/>
                        </a:lnSpc>
                      </a:pPr>
                      <a:r>
                        <a:rPr sz="1200" cap="none" spc="0">
                          <a:solidFill>
                            <a:schemeClr val="tx1"/>
                          </a:solidFill>
                        </a:rPr>
                        <a:t>255.255.255.0</a:t>
                      </a:r>
                      <a:endParaRPr sz="1200" cap="none" spc="0">
                        <a:solidFill>
                          <a:schemeClr val="tx1"/>
                        </a:solidFill>
                        <a:latin typeface="Calibri"/>
                        <a:cs typeface="Calibri"/>
                      </a:endParaRPr>
                    </a:p>
                  </a:txBody>
                  <a:tcPr marL="77526" marR="0" marT="59635" marB="59635">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nSpc>
                          <a:spcPct val="100000"/>
                        </a:lnSpc>
                        <a:spcBef>
                          <a:spcPts val="35"/>
                        </a:spcBef>
                      </a:pPr>
                      <a:endParaRPr sz="1200" cap="none" spc="0" dirty="0">
                        <a:solidFill>
                          <a:schemeClr val="tx1"/>
                        </a:solidFill>
                      </a:endParaRPr>
                    </a:p>
                    <a:p>
                      <a:pPr marL="1270" algn="ctr">
                        <a:lnSpc>
                          <a:spcPct val="100000"/>
                        </a:lnSpc>
                      </a:pPr>
                      <a:r>
                        <a:rPr sz="1200" cap="none" spc="0" dirty="0">
                          <a:solidFill>
                            <a:schemeClr val="tx1"/>
                          </a:solidFill>
                        </a:rPr>
                        <a:t>-</a:t>
                      </a:r>
                      <a:endParaRPr sz="1200" cap="none" spc="0" dirty="0">
                        <a:solidFill>
                          <a:schemeClr val="tx1"/>
                        </a:solidFill>
                        <a:latin typeface="Calibri"/>
                        <a:cs typeface="Calibri"/>
                      </a:endParaRPr>
                    </a:p>
                  </a:txBody>
                  <a:tcPr marL="77526" marR="0" marT="59635" marB="59635">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0002"/>
                  </a:ext>
                </a:extLst>
              </a:tr>
              <a:tr h="540086">
                <a:tc>
                  <a:txBody>
                    <a:bodyPr/>
                    <a:lstStyle/>
                    <a:p>
                      <a:pPr>
                        <a:lnSpc>
                          <a:spcPct val="100000"/>
                        </a:lnSpc>
                        <a:spcBef>
                          <a:spcPts val="30"/>
                        </a:spcBef>
                      </a:pPr>
                      <a:endParaRPr sz="1200" cap="none" spc="0">
                        <a:solidFill>
                          <a:schemeClr val="tx1"/>
                        </a:solidFill>
                      </a:endParaRPr>
                    </a:p>
                    <a:p>
                      <a:pPr marL="635" algn="ctr">
                        <a:lnSpc>
                          <a:spcPct val="100000"/>
                        </a:lnSpc>
                        <a:spcBef>
                          <a:spcPts val="5"/>
                        </a:spcBef>
                      </a:pPr>
                      <a:r>
                        <a:rPr lang="en-US" sz="1200" b="1" cap="none" spc="0">
                          <a:solidFill>
                            <a:schemeClr val="tx1"/>
                          </a:solidFill>
                        </a:rPr>
                        <a:t>Branch</a:t>
                      </a:r>
                      <a:endParaRPr sz="1200" cap="none" spc="0">
                        <a:solidFill>
                          <a:schemeClr val="tx1"/>
                        </a:solidFill>
                        <a:latin typeface="Calibri"/>
                        <a:cs typeface="Calibri"/>
                      </a:endParaRPr>
                    </a:p>
                  </a:txBody>
                  <a:tcPr marL="77526" marR="0" marT="59635" marB="59635">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marL="68580">
                        <a:lnSpc>
                          <a:spcPct val="100000"/>
                        </a:lnSpc>
                        <a:spcBef>
                          <a:spcPts val="894"/>
                        </a:spcBef>
                      </a:pPr>
                      <a:r>
                        <a:rPr lang="en-US" sz="1200" cap="none" spc="0" dirty="0">
                          <a:solidFill>
                            <a:schemeClr val="tx1"/>
                          </a:solidFill>
                        </a:rPr>
                        <a:t>fa</a:t>
                      </a:r>
                      <a:r>
                        <a:rPr sz="1200" cap="none" spc="0" dirty="0">
                          <a:solidFill>
                            <a:schemeClr val="tx1"/>
                          </a:solidFill>
                        </a:rPr>
                        <a:t>0/0 /</a:t>
                      </a:r>
                    </a:p>
                    <a:p>
                      <a:pPr marL="682625" indent="0">
                        <a:lnSpc>
                          <a:spcPct val="100000"/>
                        </a:lnSpc>
                        <a:spcBef>
                          <a:spcPts val="180"/>
                        </a:spcBef>
                      </a:pPr>
                      <a:r>
                        <a:rPr lang="en-US" sz="1200" cap="none" spc="0" dirty="0">
                          <a:solidFill>
                            <a:schemeClr val="tx1"/>
                          </a:solidFill>
                        </a:rPr>
                        <a:t>Se0/3</a:t>
                      </a:r>
                      <a:r>
                        <a:rPr sz="1200" cap="none" spc="0" dirty="0">
                          <a:solidFill>
                            <a:schemeClr val="tx1"/>
                          </a:solidFill>
                        </a:rPr>
                        <a:t>/1</a:t>
                      </a:r>
                      <a:endParaRPr sz="1200" cap="none" spc="0" dirty="0">
                        <a:solidFill>
                          <a:schemeClr val="tx1"/>
                        </a:solidFill>
                        <a:latin typeface="Calibri"/>
                        <a:cs typeface="Calibri"/>
                      </a:endParaRPr>
                    </a:p>
                  </a:txBody>
                  <a:tcPr marL="77526" marR="0" marT="59635" marB="59635">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marL="69215">
                        <a:lnSpc>
                          <a:spcPct val="100000"/>
                        </a:lnSpc>
                        <a:spcBef>
                          <a:spcPts val="894"/>
                        </a:spcBef>
                      </a:pPr>
                      <a:r>
                        <a:rPr lang="en-US" sz="1200" cap="none" spc="0" dirty="0">
                          <a:solidFill>
                            <a:schemeClr val="tx1"/>
                          </a:solidFill>
                        </a:rPr>
                        <a:t>192.168.10.1</a:t>
                      </a:r>
                      <a:r>
                        <a:rPr sz="1200" cap="none" spc="0" dirty="0">
                          <a:solidFill>
                            <a:schemeClr val="tx1"/>
                          </a:solidFill>
                        </a:rPr>
                        <a:t> /</a:t>
                      </a:r>
                    </a:p>
                    <a:p>
                      <a:pPr marL="973138" indent="0">
                        <a:lnSpc>
                          <a:spcPct val="100000"/>
                        </a:lnSpc>
                        <a:spcBef>
                          <a:spcPts val="180"/>
                        </a:spcBef>
                      </a:pPr>
                      <a:r>
                        <a:rPr lang="en-US" sz="1200" cap="none" spc="0" dirty="0">
                          <a:solidFill>
                            <a:schemeClr val="tx1"/>
                          </a:solidFill>
                        </a:rPr>
                        <a:t>11.11.11.1</a:t>
                      </a:r>
                      <a:endParaRPr sz="1200" cap="none" spc="0" dirty="0">
                        <a:solidFill>
                          <a:schemeClr val="tx1"/>
                        </a:solidFill>
                        <a:latin typeface="Calibri"/>
                        <a:cs typeface="Calibri"/>
                      </a:endParaRPr>
                    </a:p>
                  </a:txBody>
                  <a:tcPr marL="77526" marR="0" marT="59635" marB="59635">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nSpc>
                          <a:spcPct val="100000"/>
                        </a:lnSpc>
                        <a:spcBef>
                          <a:spcPts val="30"/>
                        </a:spcBef>
                      </a:pPr>
                      <a:endParaRPr sz="1200" cap="none" spc="0">
                        <a:solidFill>
                          <a:schemeClr val="tx1"/>
                        </a:solidFill>
                      </a:endParaRPr>
                    </a:p>
                    <a:p>
                      <a:pPr marL="335280">
                        <a:lnSpc>
                          <a:spcPct val="100000"/>
                        </a:lnSpc>
                        <a:spcBef>
                          <a:spcPts val="5"/>
                        </a:spcBef>
                      </a:pPr>
                      <a:r>
                        <a:rPr sz="1200" cap="none" spc="0">
                          <a:solidFill>
                            <a:schemeClr val="tx1"/>
                          </a:solidFill>
                        </a:rPr>
                        <a:t>255.255.255.0</a:t>
                      </a:r>
                      <a:endParaRPr sz="1200" cap="none" spc="0">
                        <a:solidFill>
                          <a:schemeClr val="tx1"/>
                        </a:solidFill>
                        <a:latin typeface="Calibri"/>
                        <a:cs typeface="Calibri"/>
                      </a:endParaRPr>
                    </a:p>
                  </a:txBody>
                  <a:tcPr marL="77526" marR="0" marT="59635" marB="59635">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nSpc>
                          <a:spcPct val="100000"/>
                        </a:lnSpc>
                        <a:spcBef>
                          <a:spcPts val="30"/>
                        </a:spcBef>
                      </a:pPr>
                      <a:endParaRPr sz="1200" cap="none" spc="0">
                        <a:solidFill>
                          <a:schemeClr val="tx1"/>
                        </a:solidFill>
                      </a:endParaRPr>
                    </a:p>
                    <a:p>
                      <a:pPr marL="1270" algn="ctr">
                        <a:lnSpc>
                          <a:spcPct val="100000"/>
                        </a:lnSpc>
                        <a:spcBef>
                          <a:spcPts val="5"/>
                        </a:spcBef>
                      </a:pPr>
                      <a:r>
                        <a:rPr sz="1200" cap="none" spc="0">
                          <a:solidFill>
                            <a:schemeClr val="tx1"/>
                          </a:solidFill>
                        </a:rPr>
                        <a:t>-</a:t>
                      </a:r>
                      <a:endParaRPr sz="1200" cap="none" spc="0">
                        <a:solidFill>
                          <a:schemeClr val="tx1"/>
                        </a:solidFill>
                        <a:latin typeface="Calibri"/>
                        <a:cs typeface="Calibri"/>
                      </a:endParaRPr>
                    </a:p>
                  </a:txBody>
                  <a:tcPr marL="77526" marR="0" marT="59635" marB="59635">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10003"/>
                  </a:ext>
                </a:extLst>
              </a:tr>
              <a:tr h="519659">
                <a:tc>
                  <a:txBody>
                    <a:bodyPr/>
                    <a:lstStyle/>
                    <a:p>
                      <a:pPr>
                        <a:lnSpc>
                          <a:spcPct val="100000"/>
                        </a:lnSpc>
                        <a:spcBef>
                          <a:spcPts val="50"/>
                        </a:spcBef>
                      </a:pPr>
                      <a:endParaRPr sz="1200" cap="none" spc="0">
                        <a:solidFill>
                          <a:schemeClr val="tx1"/>
                        </a:solidFill>
                      </a:endParaRPr>
                    </a:p>
                    <a:p>
                      <a:pPr marL="1270" algn="ctr">
                        <a:lnSpc>
                          <a:spcPct val="100000"/>
                        </a:lnSpc>
                        <a:spcBef>
                          <a:spcPts val="5"/>
                        </a:spcBef>
                      </a:pPr>
                      <a:r>
                        <a:rPr sz="1200" b="1" cap="none" spc="0">
                          <a:solidFill>
                            <a:schemeClr val="tx1"/>
                          </a:solidFill>
                        </a:rPr>
                        <a:t>PC-A</a:t>
                      </a:r>
                      <a:endParaRPr sz="1200" cap="none" spc="0">
                        <a:solidFill>
                          <a:schemeClr val="tx1"/>
                        </a:solidFill>
                        <a:latin typeface="Calibri"/>
                        <a:cs typeface="Calibri"/>
                      </a:endParaRPr>
                    </a:p>
                  </a:txBody>
                  <a:tcPr marL="77526" marR="0" marT="59635" marB="59635">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nSpc>
                          <a:spcPct val="100000"/>
                        </a:lnSpc>
                        <a:spcBef>
                          <a:spcPts val="50"/>
                        </a:spcBef>
                      </a:pPr>
                      <a:endParaRPr sz="1200" cap="none" spc="0">
                        <a:solidFill>
                          <a:schemeClr val="tx1"/>
                        </a:solidFill>
                      </a:endParaRPr>
                    </a:p>
                    <a:p>
                      <a:pPr marL="1270" algn="ctr">
                        <a:lnSpc>
                          <a:spcPct val="100000"/>
                        </a:lnSpc>
                        <a:spcBef>
                          <a:spcPts val="5"/>
                        </a:spcBef>
                      </a:pPr>
                      <a:r>
                        <a:rPr sz="1200" cap="none" spc="0">
                          <a:solidFill>
                            <a:schemeClr val="tx1"/>
                          </a:solidFill>
                        </a:rPr>
                        <a:t>FastEthernet0</a:t>
                      </a:r>
                      <a:endParaRPr sz="1200" cap="none" spc="0">
                        <a:solidFill>
                          <a:schemeClr val="tx1"/>
                        </a:solidFill>
                        <a:latin typeface="Calibri"/>
                        <a:cs typeface="Calibri"/>
                      </a:endParaRPr>
                    </a:p>
                  </a:txBody>
                  <a:tcPr marL="77526" marR="0" marT="59635" marB="59635">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nSpc>
                          <a:spcPct val="100000"/>
                        </a:lnSpc>
                        <a:spcBef>
                          <a:spcPts val="50"/>
                        </a:spcBef>
                      </a:pPr>
                      <a:endParaRPr sz="1200" cap="none" spc="0">
                        <a:solidFill>
                          <a:schemeClr val="tx1"/>
                        </a:solidFill>
                      </a:endParaRPr>
                    </a:p>
                    <a:p>
                      <a:pPr marL="1905" algn="ctr">
                        <a:lnSpc>
                          <a:spcPct val="100000"/>
                        </a:lnSpc>
                        <a:spcBef>
                          <a:spcPts val="5"/>
                        </a:spcBef>
                      </a:pPr>
                      <a:r>
                        <a:rPr lang="en-US" sz="1200" cap="none" spc="0">
                          <a:solidFill>
                            <a:schemeClr val="tx1"/>
                          </a:solidFill>
                        </a:rPr>
                        <a:t>172.16.1.10</a:t>
                      </a:r>
                      <a:endParaRPr sz="1200" cap="none" spc="0">
                        <a:solidFill>
                          <a:schemeClr val="tx1"/>
                        </a:solidFill>
                        <a:latin typeface="Calibri"/>
                        <a:cs typeface="Calibri"/>
                      </a:endParaRPr>
                    </a:p>
                  </a:txBody>
                  <a:tcPr marL="77526" marR="0" marT="59635" marB="59635">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nSpc>
                          <a:spcPct val="100000"/>
                        </a:lnSpc>
                        <a:spcBef>
                          <a:spcPts val="50"/>
                        </a:spcBef>
                      </a:pPr>
                      <a:endParaRPr sz="1200" cap="none" spc="0">
                        <a:solidFill>
                          <a:schemeClr val="tx1"/>
                        </a:solidFill>
                      </a:endParaRPr>
                    </a:p>
                    <a:p>
                      <a:pPr marL="335280">
                        <a:lnSpc>
                          <a:spcPct val="100000"/>
                        </a:lnSpc>
                        <a:spcBef>
                          <a:spcPts val="5"/>
                        </a:spcBef>
                      </a:pPr>
                      <a:r>
                        <a:rPr sz="1200" cap="none" spc="0">
                          <a:solidFill>
                            <a:schemeClr val="tx1"/>
                          </a:solidFill>
                        </a:rPr>
                        <a:t>255.255.255.0</a:t>
                      </a:r>
                      <a:endParaRPr sz="1200" cap="none" spc="0">
                        <a:solidFill>
                          <a:schemeClr val="tx1"/>
                        </a:solidFill>
                        <a:latin typeface="Calibri"/>
                        <a:cs typeface="Calibri"/>
                      </a:endParaRPr>
                    </a:p>
                  </a:txBody>
                  <a:tcPr marL="77526" marR="0" marT="59635" marB="59635">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nSpc>
                          <a:spcPct val="100000"/>
                        </a:lnSpc>
                        <a:spcBef>
                          <a:spcPts val="50"/>
                        </a:spcBef>
                      </a:pPr>
                      <a:endParaRPr sz="1200" cap="none" spc="0">
                        <a:solidFill>
                          <a:schemeClr val="tx1"/>
                        </a:solidFill>
                      </a:endParaRPr>
                    </a:p>
                    <a:p>
                      <a:pPr marL="635" algn="ctr">
                        <a:lnSpc>
                          <a:spcPct val="100000"/>
                        </a:lnSpc>
                        <a:spcBef>
                          <a:spcPts val="5"/>
                        </a:spcBef>
                      </a:pPr>
                      <a:r>
                        <a:rPr lang="en-US" sz="1200" cap="none" spc="0">
                          <a:solidFill>
                            <a:schemeClr val="tx1"/>
                          </a:solidFill>
                        </a:rPr>
                        <a:t>172.16.1.1</a:t>
                      </a:r>
                      <a:endParaRPr sz="1200" cap="none" spc="0">
                        <a:solidFill>
                          <a:schemeClr val="tx1"/>
                        </a:solidFill>
                        <a:latin typeface="Calibri"/>
                        <a:cs typeface="Calibri"/>
                      </a:endParaRPr>
                    </a:p>
                  </a:txBody>
                  <a:tcPr marL="77526" marR="0" marT="59635" marB="59635">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0004"/>
                  </a:ext>
                </a:extLst>
              </a:tr>
              <a:tr h="519659">
                <a:tc>
                  <a:txBody>
                    <a:bodyPr/>
                    <a:lstStyle/>
                    <a:p>
                      <a:pPr>
                        <a:lnSpc>
                          <a:spcPct val="100000"/>
                        </a:lnSpc>
                        <a:spcBef>
                          <a:spcPts val="35"/>
                        </a:spcBef>
                      </a:pPr>
                      <a:endParaRPr sz="1200" cap="none" spc="0">
                        <a:solidFill>
                          <a:schemeClr val="tx1"/>
                        </a:solidFill>
                      </a:endParaRPr>
                    </a:p>
                    <a:p>
                      <a:pPr algn="ctr">
                        <a:lnSpc>
                          <a:spcPct val="100000"/>
                        </a:lnSpc>
                      </a:pPr>
                      <a:r>
                        <a:rPr sz="1200" b="1" cap="none" spc="0">
                          <a:solidFill>
                            <a:schemeClr val="tx1"/>
                          </a:solidFill>
                        </a:rPr>
                        <a:t>PC-B</a:t>
                      </a:r>
                      <a:endParaRPr sz="1200" cap="none" spc="0">
                        <a:solidFill>
                          <a:schemeClr val="tx1"/>
                        </a:solidFill>
                        <a:latin typeface="Calibri"/>
                        <a:cs typeface="Calibri"/>
                      </a:endParaRPr>
                    </a:p>
                  </a:txBody>
                  <a:tcPr marL="77526" marR="0" marT="59635" marB="59635">
                    <a:lnL w="38100" cap="flat" cmpd="sng" algn="ctr">
                      <a:no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pPr>
                        <a:lnSpc>
                          <a:spcPct val="100000"/>
                        </a:lnSpc>
                        <a:spcBef>
                          <a:spcPts val="35"/>
                        </a:spcBef>
                      </a:pPr>
                      <a:endParaRPr sz="1200" cap="none" spc="0">
                        <a:solidFill>
                          <a:schemeClr val="tx1"/>
                        </a:solidFill>
                      </a:endParaRPr>
                    </a:p>
                    <a:p>
                      <a:pPr marL="1270" algn="ctr">
                        <a:lnSpc>
                          <a:spcPct val="100000"/>
                        </a:lnSpc>
                      </a:pPr>
                      <a:r>
                        <a:rPr sz="1200" cap="none" spc="0">
                          <a:solidFill>
                            <a:schemeClr val="tx1"/>
                          </a:solidFill>
                        </a:rPr>
                        <a:t>FastEthernet0</a:t>
                      </a:r>
                      <a:endParaRPr sz="1200" cap="none" spc="0">
                        <a:solidFill>
                          <a:schemeClr val="tx1"/>
                        </a:solidFill>
                        <a:latin typeface="Calibri"/>
                        <a:cs typeface="Calibri"/>
                      </a:endParaRPr>
                    </a:p>
                  </a:txBody>
                  <a:tcPr marL="77526" marR="0" marT="59635" marB="59635">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pPr>
                        <a:lnSpc>
                          <a:spcPct val="100000"/>
                        </a:lnSpc>
                        <a:spcBef>
                          <a:spcPts val="35"/>
                        </a:spcBef>
                      </a:pPr>
                      <a:endParaRPr sz="1200" cap="none" spc="0">
                        <a:solidFill>
                          <a:schemeClr val="tx1"/>
                        </a:solidFill>
                      </a:endParaRPr>
                    </a:p>
                    <a:p>
                      <a:pPr marL="1905" algn="ctr">
                        <a:lnSpc>
                          <a:spcPct val="100000"/>
                        </a:lnSpc>
                      </a:pPr>
                      <a:r>
                        <a:rPr lang="en-US" sz="1200" cap="none" spc="0">
                          <a:solidFill>
                            <a:schemeClr val="tx1"/>
                          </a:solidFill>
                        </a:rPr>
                        <a:t>192.168.10.10</a:t>
                      </a:r>
                      <a:endParaRPr sz="1200" cap="none" spc="0">
                        <a:solidFill>
                          <a:schemeClr val="tx1"/>
                        </a:solidFill>
                        <a:latin typeface="Calibri"/>
                        <a:cs typeface="Calibri"/>
                      </a:endParaRPr>
                    </a:p>
                  </a:txBody>
                  <a:tcPr marL="77526" marR="0" marT="59635" marB="59635">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pPr>
                        <a:lnSpc>
                          <a:spcPct val="100000"/>
                        </a:lnSpc>
                        <a:spcBef>
                          <a:spcPts val="35"/>
                        </a:spcBef>
                      </a:pPr>
                      <a:endParaRPr sz="1200" cap="none" spc="0">
                        <a:solidFill>
                          <a:schemeClr val="tx1"/>
                        </a:solidFill>
                      </a:endParaRPr>
                    </a:p>
                    <a:p>
                      <a:pPr marL="335280">
                        <a:lnSpc>
                          <a:spcPct val="100000"/>
                        </a:lnSpc>
                      </a:pPr>
                      <a:r>
                        <a:rPr sz="1200" cap="none" spc="0">
                          <a:solidFill>
                            <a:schemeClr val="tx1"/>
                          </a:solidFill>
                        </a:rPr>
                        <a:t>255.255.255.0</a:t>
                      </a:r>
                      <a:endParaRPr sz="1200" cap="none" spc="0">
                        <a:solidFill>
                          <a:schemeClr val="tx1"/>
                        </a:solidFill>
                        <a:latin typeface="Calibri"/>
                        <a:cs typeface="Calibri"/>
                      </a:endParaRPr>
                    </a:p>
                  </a:txBody>
                  <a:tcPr marL="77526" marR="0" marT="59635" marB="59635">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pPr>
                        <a:lnSpc>
                          <a:spcPct val="100000"/>
                        </a:lnSpc>
                        <a:spcBef>
                          <a:spcPts val="35"/>
                        </a:spcBef>
                      </a:pPr>
                      <a:endParaRPr sz="1200" cap="none" spc="0" dirty="0">
                        <a:solidFill>
                          <a:schemeClr val="tx1"/>
                        </a:solidFill>
                      </a:endParaRPr>
                    </a:p>
                    <a:p>
                      <a:pPr marL="635" algn="ctr">
                        <a:lnSpc>
                          <a:spcPct val="100000"/>
                        </a:lnSpc>
                      </a:pPr>
                      <a:r>
                        <a:rPr lang="en-US" sz="1200" cap="none" spc="0" dirty="0">
                          <a:solidFill>
                            <a:schemeClr val="tx1"/>
                          </a:solidFill>
                        </a:rPr>
                        <a:t>192.168.10.1</a:t>
                      </a:r>
                      <a:endParaRPr sz="1200" cap="none" spc="0" dirty="0">
                        <a:solidFill>
                          <a:schemeClr val="tx1"/>
                        </a:solidFill>
                        <a:latin typeface="Calibri"/>
                        <a:cs typeface="Calibri"/>
                      </a:endParaRPr>
                    </a:p>
                  </a:txBody>
                  <a:tcPr marL="77526" marR="0" marT="59635" marB="59635">
                    <a:lnL w="6350" cap="flat" cmpd="sng" algn="ctr">
                      <a:solidFill>
                        <a:schemeClr val="tx1">
                          <a:lumMod val="75000"/>
                          <a:lumOff val="25000"/>
                        </a:schemeClr>
                      </a:solidFill>
                      <a:prstDash val="solid"/>
                    </a:lnL>
                    <a:lnR w="38100" cap="flat" cmpd="sng" algn="ctr">
                      <a:noFill/>
                      <a:prstDash val="solid"/>
                    </a:lnR>
                    <a:lnT w="12700" cmpd="sng">
                      <a:no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10005"/>
                  </a:ext>
                </a:extLst>
              </a:tr>
            </a:tbl>
          </a:graphicData>
        </a:graphic>
      </p:graphicFrame>
      <p:pic>
        <p:nvPicPr>
          <p:cNvPr id="60" name="Picture 59" descr="Text&#10;&#10;Description automatically generated">
            <a:extLst>
              <a:ext uri="{FF2B5EF4-FFF2-40B4-BE49-F238E27FC236}">
                <a16:creationId xmlns:a16="http://schemas.microsoft.com/office/drawing/2014/main" id="{CF1DE0BD-524B-35F3-AF0D-D25FEDA706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4161" y="-457200"/>
            <a:ext cx="3703936" cy="19353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1">
            <a:extLst>
              <a:ext uri="{FF2B5EF4-FFF2-40B4-BE49-F238E27FC236}">
                <a16:creationId xmlns:a16="http://schemas.microsoft.com/office/drawing/2014/main" id="{46D6306C-ED4F-4AAE-B4A5-EEA6AFAD72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bject 2"/>
          <p:cNvSpPr txBox="1">
            <a:spLocks noGrp="1"/>
          </p:cNvSpPr>
          <p:nvPr>
            <p:ph type="title"/>
          </p:nvPr>
        </p:nvSpPr>
        <p:spPr>
          <a:xfrm>
            <a:off x="2739984" y="623271"/>
            <a:ext cx="8079946" cy="1292333"/>
          </a:xfrm>
          <a:prstGeom prst="rect">
            <a:avLst/>
          </a:prstGeom>
        </p:spPr>
        <p:txBody>
          <a:bodyPr vert="horz" lIns="91440" tIns="45720" rIns="91440" bIns="45720" rtlCol="0" anchor="t">
            <a:normAutofit/>
          </a:bodyPr>
          <a:lstStyle/>
          <a:p>
            <a:pPr marL="12700" algn="l" rtl="0">
              <a:spcBef>
                <a:spcPct val="0"/>
              </a:spcBef>
            </a:pPr>
            <a:r>
              <a:rPr lang="en-US" sz="3200" spc="-20" dirty="0" smtClean="0">
                <a:latin typeface="Calibri (Headings)"/>
                <a:cs typeface="Calibri Light" panose="020F0302020204030204" pitchFamily="34" charset="0"/>
              </a:rPr>
              <a:t>ISAKMP</a:t>
            </a:r>
            <a:r>
              <a:rPr lang="en-US" sz="3200" spc="-45" dirty="0" smtClean="0">
                <a:latin typeface="Calibri (Headings)"/>
                <a:cs typeface="Calibri Light" panose="020F0302020204030204" pitchFamily="34" charset="0"/>
              </a:rPr>
              <a:t> </a:t>
            </a:r>
            <a:r>
              <a:rPr lang="en-US" sz="3200" spc="-20" dirty="0" smtClean="0">
                <a:latin typeface="Calibri (Headings)"/>
                <a:cs typeface="Calibri Light" panose="020F0302020204030204" pitchFamily="34" charset="0"/>
              </a:rPr>
              <a:t>(Internet</a:t>
            </a:r>
            <a:r>
              <a:rPr lang="en-US" sz="3200" spc="-45" dirty="0" smtClean="0">
                <a:latin typeface="Calibri (Headings)"/>
                <a:cs typeface="Calibri Light" panose="020F0302020204030204" pitchFamily="34" charset="0"/>
              </a:rPr>
              <a:t> </a:t>
            </a:r>
            <a:r>
              <a:rPr lang="en-US" sz="3200" spc="-15" dirty="0" smtClean="0">
                <a:latin typeface="Calibri (Headings)"/>
                <a:cs typeface="Calibri Light" panose="020F0302020204030204" pitchFamily="34" charset="0"/>
              </a:rPr>
              <a:t>Security</a:t>
            </a:r>
            <a:r>
              <a:rPr lang="en-US" sz="3200" spc="-50" dirty="0" smtClean="0">
                <a:latin typeface="Calibri (Headings)"/>
                <a:cs typeface="Calibri Light" panose="020F0302020204030204" pitchFamily="34" charset="0"/>
              </a:rPr>
              <a:t> </a:t>
            </a:r>
            <a:r>
              <a:rPr lang="en-US" sz="3200" spc="-20" dirty="0" smtClean="0">
                <a:latin typeface="Calibri (Headings)"/>
                <a:cs typeface="Calibri Light" panose="020F0302020204030204" pitchFamily="34" charset="0"/>
              </a:rPr>
              <a:t>Association</a:t>
            </a:r>
            <a:r>
              <a:rPr lang="en-US" sz="3200" spc="-45" dirty="0" smtClean="0">
                <a:latin typeface="Calibri (Headings)"/>
                <a:cs typeface="Calibri Light" panose="020F0302020204030204" pitchFamily="34" charset="0"/>
              </a:rPr>
              <a:t> </a:t>
            </a:r>
            <a:r>
              <a:rPr lang="en-US" sz="3200" spc="-30" dirty="0" smtClean="0">
                <a:latin typeface="Calibri (Headings)"/>
                <a:cs typeface="Calibri Light" panose="020F0302020204030204" pitchFamily="34" charset="0"/>
              </a:rPr>
              <a:t>Key Management</a:t>
            </a:r>
            <a:r>
              <a:rPr lang="en-US" sz="3200" spc="-60" dirty="0" smtClean="0">
                <a:latin typeface="Calibri (Headings)"/>
                <a:cs typeface="Calibri Light" panose="020F0302020204030204" pitchFamily="34" charset="0"/>
              </a:rPr>
              <a:t> </a:t>
            </a:r>
            <a:r>
              <a:rPr lang="en-US" sz="3200" spc="-30" dirty="0" smtClean="0">
                <a:latin typeface="Calibri (Headings)"/>
                <a:cs typeface="Calibri Light" panose="020F0302020204030204" pitchFamily="34" charset="0"/>
              </a:rPr>
              <a:t>Protocol)</a:t>
            </a:r>
            <a:r>
              <a:rPr lang="en-US" sz="3200" spc="-60" dirty="0" smtClean="0">
                <a:latin typeface="Calibri (Headings)"/>
                <a:cs typeface="Calibri Light" panose="020F0302020204030204" pitchFamily="34" charset="0"/>
              </a:rPr>
              <a:t> </a:t>
            </a:r>
            <a:r>
              <a:rPr lang="en-US" sz="3200" spc="-15" dirty="0" smtClean="0">
                <a:latin typeface="Calibri (Headings)"/>
                <a:cs typeface="Calibri Light" panose="020F0302020204030204" pitchFamily="34" charset="0"/>
              </a:rPr>
              <a:t>policies</a:t>
            </a:r>
            <a:endParaRPr lang="en-US" sz="3200" kern="1200" dirty="0">
              <a:latin typeface="+mj-lt"/>
              <a:ea typeface="+mj-ea"/>
              <a:cs typeface="+mj-cs"/>
            </a:endParaRPr>
          </a:p>
        </p:txBody>
      </p:sp>
      <p:sp>
        <p:nvSpPr>
          <p:cNvPr id="29" name="Rectangle 13">
            <a:extLst>
              <a:ext uri="{FF2B5EF4-FFF2-40B4-BE49-F238E27FC236}">
                <a16:creationId xmlns:a16="http://schemas.microsoft.com/office/drawing/2014/main" id="{0EC5361D-F897-4856-B945-0455A365EB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5">
            <a:extLst>
              <a:ext uri="{FF2B5EF4-FFF2-40B4-BE49-F238E27FC236}">
                <a16:creationId xmlns:a16="http://schemas.microsoft.com/office/drawing/2014/main" id="{4508C0C5-2268-42B5-B3C8-4D0899E05F8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17">
            <a:extLst>
              <a:ext uri="{FF2B5EF4-FFF2-40B4-BE49-F238E27FC236}">
                <a16:creationId xmlns:a16="http://schemas.microsoft.com/office/drawing/2014/main" id="{141ACBDB-38F8-4B34-8183-BD95B4E55A6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Rectangle 19">
            <a:extLst>
              <a:ext uri="{FF2B5EF4-FFF2-40B4-BE49-F238E27FC236}">
                <a16:creationId xmlns:a16="http://schemas.microsoft.com/office/drawing/2014/main" id="{DE00DB52-3455-4E2F-867B-A6D0516E17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object 3"/>
          <p:cNvSpPr txBox="1"/>
          <p:nvPr/>
        </p:nvSpPr>
        <p:spPr>
          <a:xfrm>
            <a:off x="76200" y="2250390"/>
            <a:ext cx="4645296" cy="4345179"/>
          </a:xfrm>
          <a:prstGeom prst="rect">
            <a:avLst/>
          </a:prstGeom>
        </p:spPr>
        <p:txBody>
          <a:bodyPr vert="horz" lIns="91440" tIns="45720" rIns="91440" bIns="45720" rtlCol="0">
            <a:noAutofit/>
          </a:bodyPr>
          <a:lstStyle/>
          <a:p>
            <a:r>
              <a:rPr lang="en-US" cap="all" dirty="0"/>
              <a:t>CONFIGURE ISAKMP (IKE) - (ISAKMP PHASE 1)</a:t>
            </a:r>
          </a:p>
          <a:p>
            <a:r>
              <a:rPr lang="en-US" dirty="0"/>
              <a:t>IKE exists only to establish SAs (Security Association) for IPsec. Before it can do this, IKE must negotiate an SA (an ISAKMP SA) relationship with the peer.</a:t>
            </a:r>
          </a:p>
          <a:p>
            <a:r>
              <a:rPr lang="en-US" dirty="0"/>
              <a:t>To begin, we’ll start working on the Site 1 router </a:t>
            </a:r>
            <a:r>
              <a:rPr lang="en-US" dirty="0" smtClean="0"/>
              <a:t>(HQ).</a:t>
            </a:r>
            <a:endParaRPr lang="en-US" dirty="0"/>
          </a:p>
          <a:p>
            <a:r>
              <a:rPr lang="en-US" dirty="0"/>
              <a:t>First step is to configure an ISAKMP Phase 1 policy:</a:t>
            </a:r>
          </a:p>
          <a:p>
            <a:r>
              <a:rPr lang="en-US" dirty="0" smtClean="0"/>
              <a:t>HQ(</a:t>
            </a:r>
            <a:r>
              <a:rPr lang="en-US" dirty="0" err="1" smtClean="0"/>
              <a:t>config</a:t>
            </a:r>
            <a:r>
              <a:rPr lang="en-US" dirty="0"/>
              <a:t>)# </a:t>
            </a:r>
            <a:r>
              <a:rPr lang="en-US" b="1" dirty="0"/>
              <a:t> crypto </a:t>
            </a:r>
            <a:r>
              <a:rPr lang="en-US" b="1" dirty="0" err="1"/>
              <a:t>isakmp</a:t>
            </a:r>
            <a:r>
              <a:rPr lang="en-US" b="1" dirty="0"/>
              <a:t> policy </a:t>
            </a:r>
            <a:r>
              <a:rPr lang="en-US" b="1" dirty="0" smtClean="0"/>
              <a:t>20</a:t>
            </a:r>
            <a:r>
              <a:rPr lang="en-US" dirty="0"/>
              <a:t/>
            </a:r>
            <a:br>
              <a:rPr lang="en-US" dirty="0"/>
            </a:br>
            <a:r>
              <a:rPr lang="en-US" dirty="0" smtClean="0"/>
              <a:t>HQ(</a:t>
            </a:r>
            <a:r>
              <a:rPr lang="en-US" dirty="0" err="1" smtClean="0"/>
              <a:t>config-isakmp</a:t>
            </a:r>
            <a:r>
              <a:rPr lang="en-US" dirty="0"/>
              <a:t>)# </a:t>
            </a:r>
            <a:r>
              <a:rPr lang="en-US" b="1" dirty="0" err="1"/>
              <a:t>encr</a:t>
            </a:r>
            <a:r>
              <a:rPr lang="en-US" b="1" dirty="0"/>
              <a:t> 3des</a:t>
            </a:r>
            <a:endParaRPr lang="en-US" dirty="0"/>
          </a:p>
          <a:p>
            <a:r>
              <a:rPr lang="en-US" dirty="0" smtClean="0"/>
              <a:t>HQ(</a:t>
            </a:r>
            <a:r>
              <a:rPr lang="en-US" dirty="0" err="1" smtClean="0"/>
              <a:t>config-isakmp</a:t>
            </a:r>
            <a:r>
              <a:rPr lang="en-US" dirty="0"/>
              <a:t>)# </a:t>
            </a:r>
            <a:r>
              <a:rPr lang="en-US" b="1" dirty="0"/>
              <a:t>hash md5</a:t>
            </a:r>
            <a:endParaRPr lang="en-US" dirty="0"/>
          </a:p>
          <a:p>
            <a:r>
              <a:rPr lang="en-US" dirty="0" smtClean="0"/>
              <a:t>HQ(</a:t>
            </a:r>
            <a:r>
              <a:rPr lang="en-US" dirty="0" err="1" smtClean="0"/>
              <a:t>config-isakmp</a:t>
            </a:r>
            <a:r>
              <a:rPr lang="en-US" dirty="0"/>
              <a:t>)# </a:t>
            </a:r>
            <a:r>
              <a:rPr lang="en-US" b="1" dirty="0"/>
              <a:t>authentication pre-share</a:t>
            </a:r>
            <a:endParaRPr lang="en-US" dirty="0"/>
          </a:p>
          <a:p>
            <a:r>
              <a:rPr lang="en-US" dirty="0"/>
              <a:t>R1(</a:t>
            </a:r>
            <a:r>
              <a:rPr lang="en-US" dirty="0" err="1"/>
              <a:t>config-isakmp</a:t>
            </a:r>
            <a:r>
              <a:rPr lang="en-US" dirty="0"/>
              <a:t>)# </a:t>
            </a:r>
            <a:r>
              <a:rPr lang="en-US" b="1" dirty="0"/>
              <a:t>group </a:t>
            </a:r>
            <a:r>
              <a:rPr lang="en-US" b="1" dirty="0" smtClean="0"/>
              <a:t>1</a:t>
            </a:r>
            <a:endParaRPr lang="en-US" dirty="0"/>
          </a:p>
          <a:p>
            <a:r>
              <a:rPr lang="en-US" dirty="0"/>
              <a:t>R1(</a:t>
            </a:r>
            <a:r>
              <a:rPr lang="en-US" dirty="0" err="1"/>
              <a:t>config-isakmp</a:t>
            </a:r>
            <a:r>
              <a:rPr lang="en-US" dirty="0"/>
              <a:t>)# </a:t>
            </a:r>
            <a:r>
              <a:rPr lang="en-US" b="1" dirty="0"/>
              <a:t>lifetime </a:t>
            </a:r>
            <a:r>
              <a:rPr lang="en-US" b="1" dirty="0" smtClean="0"/>
              <a:t>3600</a:t>
            </a:r>
            <a:endParaRPr lang="en-US" dirty="0"/>
          </a:p>
          <a:p>
            <a:r>
              <a:rPr lang="en-US" dirty="0"/>
              <a:t> </a:t>
            </a:r>
          </a:p>
          <a:p>
            <a:pPr marL="298450" marR="5080" indent="-228600">
              <a:spcBef>
                <a:spcPts val="315"/>
              </a:spcBef>
              <a:buClr>
                <a:schemeClr val="tx2">
                  <a:lumMod val="60000"/>
                  <a:lumOff val="40000"/>
                </a:schemeClr>
              </a:buClr>
              <a:buSzPct val="150000"/>
              <a:buFont typeface="Arial" panose="020B0604020202020204" pitchFamily="34" charset="0"/>
              <a:buChar char="•"/>
              <a:tabLst>
                <a:tab pos="345440" algn="l"/>
              </a:tabLst>
            </a:pPr>
            <a:endParaRPr lang="en-US" sz="1900" dirty="0"/>
          </a:p>
        </p:txBody>
      </p:sp>
      <p:sp>
        <p:nvSpPr>
          <p:cNvPr id="6" name="object 6"/>
          <p:cNvSpPr txBox="1">
            <a:spLocks noGrp="1"/>
          </p:cNvSpPr>
          <p:nvPr>
            <p:ph type="dt" sz="half" idx="6"/>
          </p:nvPr>
        </p:nvSpPr>
        <p:spPr>
          <a:xfrm>
            <a:off x="643467" y="6356350"/>
            <a:ext cx="2884996" cy="365125"/>
          </a:xfrm>
          <a:prstGeom prst="rect">
            <a:avLst/>
          </a:prstGeom>
        </p:spPr>
        <p:txBody>
          <a:bodyPr vert="horz" lIns="91440" tIns="45720" rIns="91440" bIns="45720" rtlCol="0" anchor="ctr">
            <a:normAutofit/>
          </a:bodyPr>
          <a:lstStyle/>
          <a:p>
            <a:pPr>
              <a:lnSpc>
                <a:spcPct val="90000"/>
              </a:lnSpc>
              <a:spcAft>
                <a:spcPts val="600"/>
              </a:spcAft>
            </a:pPr>
            <a:r>
              <a:rPr lang="en-US" sz="1000" spc="-5">
                <a:solidFill>
                  <a:schemeClr val="tx1">
                    <a:tint val="75000"/>
                  </a:schemeClr>
                </a:solidFill>
                <a:latin typeface="+mn-lt"/>
                <a:cs typeface="+mn-cs"/>
              </a:rPr>
              <a:t>Group- 4 (Site to Site IPsec VPN Design &amp; Simulation)</a:t>
            </a:r>
          </a:p>
        </p:txBody>
      </p:sp>
      <p:sp>
        <p:nvSpPr>
          <p:cNvPr id="5" name="object 5"/>
          <p:cNvSpPr txBox="1">
            <a:spLocks noGrp="1"/>
          </p:cNvSpPr>
          <p:nvPr>
            <p:ph type="ftr" sz="quarter" idx="5"/>
          </p:nvPr>
        </p:nvSpPr>
        <p:spPr>
          <a:xfrm>
            <a:off x="4038600" y="6356350"/>
            <a:ext cx="4114800" cy="365125"/>
          </a:xfrm>
          <a:prstGeom prst="rect">
            <a:avLst/>
          </a:prstGeom>
        </p:spPr>
        <p:txBody>
          <a:bodyPr vert="horz" lIns="91440" tIns="45720" rIns="91440" bIns="45720" rtlCol="0" anchor="ctr">
            <a:normAutofit/>
          </a:bodyPr>
          <a:lstStyle/>
          <a:p>
            <a:pPr algn="ctr">
              <a:spcAft>
                <a:spcPts val="600"/>
              </a:spcAft>
            </a:pPr>
            <a:r>
              <a:rPr lang="en-US" kern="1200">
                <a:solidFill>
                  <a:schemeClr val="tx1">
                    <a:tint val="75000"/>
                  </a:schemeClr>
                </a:solidFill>
                <a:latin typeface="+mn-lt"/>
                <a:ea typeface="+mn-ea"/>
                <a:cs typeface="+mn-cs"/>
              </a:rPr>
              <a:t>4/1/2023</a:t>
            </a:r>
          </a:p>
        </p:txBody>
      </p:sp>
      <p:sp>
        <p:nvSpPr>
          <p:cNvPr id="7" name="object 7"/>
          <p:cNvSpPr txBox="1">
            <a:spLocks noGrp="1"/>
          </p:cNvSpPr>
          <p:nvPr>
            <p:ph type="sldNum" sz="quarter" idx="7"/>
          </p:nvPr>
        </p:nvSpPr>
        <p:spPr>
          <a:xfrm>
            <a:off x="8805333" y="6356350"/>
            <a:ext cx="2743200" cy="365125"/>
          </a:xfrm>
          <a:prstGeom prst="rect">
            <a:avLst/>
          </a:prstGeom>
        </p:spPr>
        <p:txBody>
          <a:bodyPr vert="horz" lIns="91440" tIns="45720" rIns="91440" bIns="45720" rtlCol="0" anchor="ctr">
            <a:normAutofit/>
          </a:bodyPr>
          <a:lstStyle/>
          <a:p>
            <a:pPr algn="r">
              <a:spcAft>
                <a:spcPts val="600"/>
              </a:spcAft>
            </a:pPr>
            <a:fld id="{81D60167-4931-47E6-BA6A-407CBD079E47}" type="slidenum">
              <a:rPr lang="en-US">
                <a:solidFill>
                  <a:schemeClr val="tx1">
                    <a:tint val="75000"/>
                  </a:schemeClr>
                </a:solidFill>
                <a:latin typeface="+mn-lt"/>
                <a:cs typeface="+mn-cs"/>
              </a:rPr>
              <a:pPr algn="r">
                <a:spcAft>
                  <a:spcPts val="600"/>
                </a:spcAft>
              </a:pPr>
              <a:t>15</a:t>
            </a:fld>
            <a:endParaRPr lang="en-US">
              <a:solidFill>
                <a:schemeClr val="tx1">
                  <a:tint val="75000"/>
                </a:schemeClr>
              </a:solidFill>
              <a:latin typeface="+mn-lt"/>
              <a:cs typeface="+mn-cs"/>
            </a:endParaRPr>
          </a:p>
        </p:txBody>
      </p:sp>
      <p:sp>
        <p:nvSpPr>
          <p:cNvPr id="33" name="Isosceles Triangle 21">
            <a:extLst>
              <a:ext uri="{FF2B5EF4-FFF2-40B4-BE49-F238E27FC236}">
                <a16:creationId xmlns:a16="http://schemas.microsoft.com/office/drawing/2014/main" id="{9E914C83-E0D8-4953-92D5-169D28CB43A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Isosceles Triangle 23">
            <a:extLst>
              <a:ext uri="{FF2B5EF4-FFF2-40B4-BE49-F238E27FC236}">
                <a16:creationId xmlns:a16="http://schemas.microsoft.com/office/drawing/2014/main" id="{3512E083-F550-46AF-8490-767ECFD00C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5" name="Picture 34" descr="Text&#10;&#10;Description automatically generated">
            <a:extLst>
              <a:ext uri="{FF2B5EF4-FFF2-40B4-BE49-F238E27FC236}">
                <a16:creationId xmlns:a16="http://schemas.microsoft.com/office/drawing/2014/main" id="{4411575E-545A-4F40-57E6-FB46528596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4161" y="-457200"/>
            <a:ext cx="3703936" cy="1935307"/>
          </a:xfrm>
          <a:prstGeom prst="rect">
            <a:avLst/>
          </a:prstGeom>
        </p:spPr>
      </p:pic>
      <p:pic>
        <p:nvPicPr>
          <p:cNvPr id="36" name="object 5">
            <a:extLst>
              <a:ext uri="{FF2B5EF4-FFF2-40B4-BE49-F238E27FC236}">
                <a16:creationId xmlns:a16="http://schemas.microsoft.com/office/drawing/2014/main" id="{CC78AB80-9BBC-0FA5-70A6-EDE3EA72D39E}"/>
              </a:ext>
            </a:extLst>
          </p:cNvPr>
          <p:cNvPicPr/>
          <p:nvPr/>
        </p:nvPicPr>
        <p:blipFill>
          <a:blip r:embed="rId3" cstate="print"/>
          <a:stretch>
            <a:fillRect/>
          </a:stretch>
        </p:blipFill>
        <p:spPr>
          <a:xfrm>
            <a:off x="5373429" y="2005805"/>
            <a:ext cx="6184938" cy="401575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1">
            <a:extLst>
              <a:ext uri="{FF2B5EF4-FFF2-40B4-BE49-F238E27FC236}">
                <a16:creationId xmlns:a16="http://schemas.microsoft.com/office/drawing/2014/main" id="{46D6306C-ED4F-4AAE-B4A5-EEA6AFAD72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bject 2"/>
          <p:cNvSpPr txBox="1">
            <a:spLocks noGrp="1"/>
          </p:cNvSpPr>
          <p:nvPr>
            <p:ph type="title"/>
          </p:nvPr>
        </p:nvSpPr>
        <p:spPr>
          <a:xfrm>
            <a:off x="214843" y="3038205"/>
            <a:ext cx="3999288" cy="2829195"/>
          </a:xfrm>
          <a:prstGeom prst="rect">
            <a:avLst/>
          </a:prstGeom>
        </p:spPr>
        <p:txBody>
          <a:bodyPr vert="horz" lIns="91440" tIns="45720" rIns="91440" bIns="45720" rtlCol="0" anchor="t">
            <a:normAutofit/>
          </a:bodyPr>
          <a:lstStyle/>
          <a:p>
            <a:pPr marL="12700" algn="l" rtl="0">
              <a:lnSpc>
                <a:spcPct val="150000"/>
              </a:lnSpc>
              <a:spcBef>
                <a:spcPct val="0"/>
              </a:spcBef>
            </a:pPr>
            <a:r>
              <a:rPr lang="en-US" sz="1600" b="1" kern="1200" dirty="0" smtClean="0">
                <a:latin typeface="+mn-lt"/>
                <a:ea typeface="+mn-ea"/>
                <a:cs typeface="+mn-cs"/>
              </a:rPr>
              <a:t>To </a:t>
            </a:r>
            <a:r>
              <a:rPr lang="en-US" sz="1600" b="1" kern="1200" dirty="0">
                <a:latin typeface="+mn-lt"/>
                <a:ea typeface="+mn-ea"/>
                <a:cs typeface="+mn-cs"/>
              </a:rPr>
              <a:t>configure </a:t>
            </a:r>
            <a:r>
              <a:rPr lang="en-US" sz="1600" b="1" kern="1200" dirty="0" err="1">
                <a:latin typeface="+mn-lt"/>
                <a:ea typeface="+mn-ea"/>
                <a:cs typeface="+mn-cs"/>
              </a:rPr>
              <a:t>IPSec</a:t>
            </a:r>
            <a:r>
              <a:rPr lang="en-US" sz="1600" b="1" kern="1200" dirty="0">
                <a:latin typeface="+mn-lt"/>
                <a:ea typeface="+mn-ea"/>
                <a:cs typeface="+mn-cs"/>
              </a:rPr>
              <a:t> we need to setup the following in order</a:t>
            </a:r>
            <a:r>
              <a:rPr lang="en-US" sz="1600" b="1" kern="1200" dirty="0">
                <a:latin typeface="+mn-lt"/>
                <a:ea typeface="+mn-ea"/>
                <a:cs typeface="+mn-cs"/>
              </a:rPr>
              <a:t>:</a:t>
            </a:r>
            <a:br>
              <a:rPr lang="en-US" sz="1600" b="1" kern="1200" dirty="0">
                <a:latin typeface="+mn-lt"/>
                <a:ea typeface="+mn-ea"/>
                <a:cs typeface="+mn-cs"/>
              </a:rPr>
            </a:br>
            <a:r>
              <a:rPr lang="en-US" sz="1600" b="1" kern="1200" dirty="0">
                <a:latin typeface="+mn-lt"/>
                <a:ea typeface="+mn-ea"/>
                <a:cs typeface="+mn-cs"/>
              </a:rPr>
              <a:t/>
            </a:r>
            <a:br>
              <a:rPr lang="en-US" sz="1600" b="1" kern="1200" dirty="0">
                <a:latin typeface="+mn-lt"/>
                <a:ea typeface="+mn-ea"/>
                <a:cs typeface="+mn-cs"/>
              </a:rPr>
            </a:br>
            <a:r>
              <a:rPr lang="en-US" sz="1600" b="1" kern="1200" dirty="0">
                <a:latin typeface="+mn-lt"/>
                <a:ea typeface="+mn-ea"/>
                <a:cs typeface="+mn-cs"/>
              </a:rPr>
              <a:t>- Create </a:t>
            </a:r>
            <a:r>
              <a:rPr lang="en-US" sz="1600" b="1" kern="1200" dirty="0">
                <a:latin typeface="+mn-lt"/>
                <a:ea typeface="+mn-ea"/>
                <a:cs typeface="+mn-cs"/>
              </a:rPr>
              <a:t>extended ACL</a:t>
            </a:r>
            <a:br>
              <a:rPr lang="en-US" sz="1600" b="1" kern="1200" dirty="0">
                <a:latin typeface="+mn-lt"/>
                <a:ea typeface="+mn-ea"/>
                <a:cs typeface="+mn-cs"/>
              </a:rPr>
            </a:br>
            <a:r>
              <a:rPr lang="en-US" sz="1600" b="1" kern="1200" dirty="0">
                <a:latin typeface="+mn-lt"/>
                <a:ea typeface="+mn-ea"/>
                <a:cs typeface="+mn-cs"/>
              </a:rPr>
              <a:t>- Create </a:t>
            </a:r>
            <a:r>
              <a:rPr lang="en-US" sz="1600" b="1" kern="1200" dirty="0" err="1">
                <a:latin typeface="+mn-lt"/>
                <a:ea typeface="+mn-ea"/>
                <a:cs typeface="+mn-cs"/>
              </a:rPr>
              <a:t>IPSec</a:t>
            </a:r>
            <a:r>
              <a:rPr lang="en-US" sz="1600" b="1" kern="1200" dirty="0">
                <a:latin typeface="+mn-lt"/>
                <a:ea typeface="+mn-ea"/>
                <a:cs typeface="+mn-cs"/>
              </a:rPr>
              <a:t> Transform</a:t>
            </a:r>
            <a:br>
              <a:rPr lang="en-US" sz="1600" b="1" kern="1200" dirty="0">
                <a:latin typeface="+mn-lt"/>
                <a:ea typeface="+mn-ea"/>
                <a:cs typeface="+mn-cs"/>
              </a:rPr>
            </a:br>
            <a:r>
              <a:rPr lang="en-US" sz="1600" b="1" kern="1200" dirty="0">
                <a:latin typeface="+mn-lt"/>
                <a:ea typeface="+mn-ea"/>
                <a:cs typeface="+mn-cs"/>
              </a:rPr>
              <a:t>- Create </a:t>
            </a:r>
            <a:r>
              <a:rPr lang="en-US" sz="1600" b="1" kern="1200" dirty="0">
                <a:latin typeface="+mn-lt"/>
                <a:ea typeface="+mn-ea"/>
                <a:cs typeface="+mn-cs"/>
              </a:rPr>
              <a:t>Crypto Map</a:t>
            </a:r>
            <a:br>
              <a:rPr lang="en-US" sz="1600" b="1" kern="1200" dirty="0">
                <a:latin typeface="+mn-lt"/>
                <a:ea typeface="+mn-ea"/>
                <a:cs typeface="+mn-cs"/>
              </a:rPr>
            </a:br>
            <a:r>
              <a:rPr lang="en-US" sz="1600" b="1" kern="1200" dirty="0">
                <a:latin typeface="+mn-lt"/>
                <a:ea typeface="+mn-ea"/>
                <a:cs typeface="+mn-cs"/>
              </a:rPr>
              <a:t>- Apply </a:t>
            </a:r>
            <a:r>
              <a:rPr lang="en-US" sz="1600" b="1" kern="1200" dirty="0">
                <a:latin typeface="+mn-lt"/>
                <a:ea typeface="+mn-ea"/>
                <a:cs typeface="+mn-cs"/>
              </a:rPr>
              <a:t>crypto map to the public interface</a:t>
            </a:r>
          </a:p>
        </p:txBody>
      </p:sp>
      <p:sp>
        <p:nvSpPr>
          <p:cNvPr id="29" name="Rectangle 13">
            <a:extLst>
              <a:ext uri="{FF2B5EF4-FFF2-40B4-BE49-F238E27FC236}">
                <a16:creationId xmlns:a16="http://schemas.microsoft.com/office/drawing/2014/main" id="{0EC5361D-F897-4856-B945-0455A365EB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5">
            <a:extLst>
              <a:ext uri="{FF2B5EF4-FFF2-40B4-BE49-F238E27FC236}">
                <a16:creationId xmlns:a16="http://schemas.microsoft.com/office/drawing/2014/main" id="{4508C0C5-2268-42B5-B3C8-4D0899E05F8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17">
            <a:extLst>
              <a:ext uri="{FF2B5EF4-FFF2-40B4-BE49-F238E27FC236}">
                <a16:creationId xmlns:a16="http://schemas.microsoft.com/office/drawing/2014/main" id="{141ACBDB-38F8-4B34-8183-BD95B4E55A6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Rectangle 19">
            <a:extLst>
              <a:ext uri="{FF2B5EF4-FFF2-40B4-BE49-F238E27FC236}">
                <a16:creationId xmlns:a16="http://schemas.microsoft.com/office/drawing/2014/main" id="{DE00DB52-3455-4E2F-867B-A6D0516E17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object 3"/>
          <p:cNvSpPr txBox="1"/>
          <p:nvPr/>
        </p:nvSpPr>
        <p:spPr>
          <a:xfrm>
            <a:off x="4494287" y="1351039"/>
            <a:ext cx="6478513" cy="4516361"/>
          </a:xfrm>
          <a:prstGeom prst="rect">
            <a:avLst/>
          </a:prstGeom>
        </p:spPr>
        <p:txBody>
          <a:bodyPr vert="horz" lIns="91440" tIns="45720" rIns="91440" bIns="45720" rtlCol="0">
            <a:noAutofit/>
          </a:bodyPr>
          <a:lstStyle/>
          <a:p>
            <a:pPr marL="293370" indent="-228600">
              <a:lnSpc>
                <a:spcPct val="90000"/>
              </a:lnSpc>
              <a:buFont typeface="Arial" panose="020B0604020202020204" pitchFamily="34" charset="0"/>
              <a:buChar char="•"/>
              <a:tabLst>
                <a:tab pos="294005" algn="l"/>
              </a:tabLst>
            </a:pPr>
            <a:r>
              <a:rPr lang="en-US" sz="2000" dirty="0"/>
              <a:t>In </a:t>
            </a:r>
            <a:r>
              <a:rPr lang="en-US" sz="2000" spc="-5" dirty="0"/>
              <a:t>phase</a:t>
            </a:r>
            <a:r>
              <a:rPr lang="en-US" sz="2000" spc="10" dirty="0"/>
              <a:t> </a:t>
            </a:r>
            <a:r>
              <a:rPr lang="en-US" sz="2000" spc="-5" dirty="0"/>
              <a:t>2,</a:t>
            </a:r>
            <a:r>
              <a:rPr lang="en-US" sz="2000" spc="5" dirty="0"/>
              <a:t> </a:t>
            </a:r>
            <a:r>
              <a:rPr lang="en-US" sz="2000" spc="-5" dirty="0"/>
              <a:t>security</a:t>
            </a:r>
            <a:r>
              <a:rPr lang="en-US" sz="2000" spc="10" dirty="0"/>
              <a:t> </a:t>
            </a:r>
            <a:r>
              <a:rPr lang="en-US" sz="2000" spc="-5" dirty="0"/>
              <a:t>associations</a:t>
            </a:r>
            <a:r>
              <a:rPr lang="en-US" sz="2000" spc="10" dirty="0"/>
              <a:t> </a:t>
            </a:r>
            <a:r>
              <a:rPr lang="en-US" sz="2000" spc="-15" dirty="0"/>
              <a:t>for</a:t>
            </a:r>
            <a:r>
              <a:rPr lang="en-US" sz="2000" spc="-5" dirty="0"/>
              <a:t> other</a:t>
            </a:r>
            <a:r>
              <a:rPr lang="en-US" sz="2000" spc="10" dirty="0"/>
              <a:t> </a:t>
            </a:r>
            <a:r>
              <a:rPr lang="en-US" sz="2000" spc="-5" dirty="0"/>
              <a:t>security</a:t>
            </a:r>
            <a:r>
              <a:rPr lang="en-US" sz="2000" spc="10" dirty="0"/>
              <a:t> </a:t>
            </a:r>
            <a:r>
              <a:rPr lang="en-US" sz="2000" spc="-15" dirty="0"/>
              <a:t>protocols</a:t>
            </a:r>
            <a:r>
              <a:rPr lang="en-US" sz="2000" spc="20" dirty="0"/>
              <a:t> </a:t>
            </a:r>
            <a:r>
              <a:rPr lang="en-US" sz="2000" spc="-5" dirty="0"/>
              <a:t>(AH</a:t>
            </a:r>
            <a:r>
              <a:rPr lang="en-US" sz="2000" spc="5" dirty="0"/>
              <a:t> </a:t>
            </a:r>
            <a:r>
              <a:rPr lang="en-US" sz="2000" spc="-5" dirty="0"/>
              <a:t>or</a:t>
            </a:r>
            <a:r>
              <a:rPr lang="en-US" sz="2000" spc="10" dirty="0"/>
              <a:t> </a:t>
            </a:r>
            <a:r>
              <a:rPr lang="en-US" sz="2000" spc="-10" dirty="0"/>
              <a:t>ESP)</a:t>
            </a:r>
            <a:r>
              <a:rPr lang="en-US" sz="2000" spc="-5" dirty="0"/>
              <a:t> </a:t>
            </a:r>
            <a:r>
              <a:rPr lang="en-US" sz="2000" spc="-10" dirty="0"/>
              <a:t>are</a:t>
            </a:r>
            <a:r>
              <a:rPr lang="en-US" sz="2000" spc="15" dirty="0"/>
              <a:t> </a:t>
            </a:r>
            <a:r>
              <a:rPr lang="en-US" sz="2000" spc="-5" dirty="0"/>
              <a:t>established.</a:t>
            </a:r>
          </a:p>
          <a:p>
            <a:pPr marL="64770">
              <a:lnSpc>
                <a:spcPct val="90000"/>
              </a:lnSpc>
              <a:tabLst>
                <a:tab pos="294005" algn="l"/>
              </a:tabLst>
            </a:pPr>
            <a:endParaRPr lang="en-US" sz="1000" dirty="0"/>
          </a:p>
          <a:p>
            <a:pPr marL="293370" indent="-228600">
              <a:lnSpc>
                <a:spcPct val="90000"/>
              </a:lnSpc>
              <a:buFont typeface="Arial" panose="020B0604020202020204" pitchFamily="34" charset="0"/>
              <a:buChar char="•"/>
              <a:tabLst>
                <a:tab pos="294005" algn="l"/>
              </a:tabLst>
            </a:pPr>
            <a:r>
              <a:rPr lang="en-US" sz="2000" spc="-5" dirty="0"/>
              <a:t>The</a:t>
            </a:r>
            <a:r>
              <a:rPr lang="en-US" sz="2000" spc="5" dirty="0"/>
              <a:t> </a:t>
            </a:r>
            <a:r>
              <a:rPr lang="en-US" sz="2000" spc="-10" dirty="0"/>
              <a:t>Pre-shared</a:t>
            </a:r>
            <a:r>
              <a:rPr lang="en-US" sz="2000" dirty="0"/>
              <a:t> </a:t>
            </a:r>
            <a:r>
              <a:rPr lang="en-US" sz="2000" spc="-25" dirty="0"/>
              <a:t>keys</a:t>
            </a:r>
            <a:r>
              <a:rPr lang="en-US" sz="2000" spc="-15" dirty="0"/>
              <a:t> </a:t>
            </a:r>
            <a:r>
              <a:rPr lang="en-US" sz="2000" spc="-5" dirty="0"/>
              <a:t>will</a:t>
            </a:r>
            <a:r>
              <a:rPr lang="en-US" sz="2000" spc="15" dirty="0"/>
              <a:t> </a:t>
            </a:r>
            <a:r>
              <a:rPr lang="en-US" sz="2000" dirty="0"/>
              <a:t>be</a:t>
            </a:r>
            <a:r>
              <a:rPr lang="en-US" sz="2000" spc="-5" dirty="0"/>
              <a:t> </a:t>
            </a:r>
            <a:r>
              <a:rPr lang="en-US" sz="2000" spc="-10" dirty="0"/>
              <a:t>exchanged.</a:t>
            </a:r>
          </a:p>
          <a:p>
            <a:pPr marL="64770">
              <a:lnSpc>
                <a:spcPct val="90000"/>
              </a:lnSpc>
              <a:tabLst>
                <a:tab pos="294005" algn="l"/>
              </a:tabLst>
            </a:pPr>
            <a:endParaRPr lang="en-US" sz="1000" dirty="0"/>
          </a:p>
          <a:p>
            <a:pPr marL="293370" indent="-228600">
              <a:lnSpc>
                <a:spcPct val="90000"/>
              </a:lnSpc>
              <a:buFont typeface="Arial" panose="020B0604020202020204" pitchFamily="34" charset="0"/>
              <a:buChar char="•"/>
              <a:tabLst>
                <a:tab pos="294005" algn="l"/>
              </a:tabLst>
            </a:pPr>
            <a:r>
              <a:rPr lang="en-US" sz="2000" dirty="0"/>
              <a:t>A</a:t>
            </a:r>
            <a:r>
              <a:rPr lang="en-US" sz="2000" spc="5" dirty="0"/>
              <a:t> </a:t>
            </a:r>
            <a:r>
              <a:rPr lang="en-US" sz="2000" spc="-15" dirty="0"/>
              <a:t>transform</a:t>
            </a:r>
            <a:r>
              <a:rPr lang="en-US" sz="2000" spc="-10" dirty="0"/>
              <a:t> </a:t>
            </a:r>
            <a:r>
              <a:rPr lang="en-US" sz="2000" spc="-5" dirty="0"/>
              <a:t>set</a:t>
            </a:r>
            <a:r>
              <a:rPr lang="en-US" sz="2000" dirty="0"/>
              <a:t> </a:t>
            </a:r>
            <a:r>
              <a:rPr lang="en-US" sz="2000" spc="-5" dirty="0"/>
              <a:t>is</a:t>
            </a:r>
            <a:r>
              <a:rPr lang="en-US" sz="2000" spc="10" dirty="0"/>
              <a:t> </a:t>
            </a:r>
            <a:r>
              <a:rPr lang="en-US" sz="2000" dirty="0"/>
              <a:t>a</a:t>
            </a:r>
            <a:r>
              <a:rPr lang="en-US" sz="2000" spc="20" dirty="0"/>
              <a:t> </a:t>
            </a:r>
            <a:r>
              <a:rPr lang="en-US" sz="2000" spc="-10" dirty="0"/>
              <a:t>combination</a:t>
            </a:r>
            <a:r>
              <a:rPr lang="en-US" sz="2000" spc="25" dirty="0"/>
              <a:t> </a:t>
            </a:r>
            <a:r>
              <a:rPr lang="en-US" sz="2000" spc="-5" dirty="0"/>
              <a:t>of</a:t>
            </a:r>
            <a:r>
              <a:rPr lang="en-US" sz="2000" spc="10" dirty="0"/>
              <a:t> </a:t>
            </a:r>
            <a:r>
              <a:rPr lang="en-US" sz="2000" spc="-5" dirty="0"/>
              <a:t>algorithms</a:t>
            </a:r>
            <a:r>
              <a:rPr lang="en-US" sz="2000" spc="30" dirty="0"/>
              <a:t> </a:t>
            </a:r>
            <a:r>
              <a:rPr lang="en-US" sz="2000" dirty="0"/>
              <a:t>and</a:t>
            </a:r>
            <a:r>
              <a:rPr lang="en-US" sz="2000" spc="15" dirty="0"/>
              <a:t> </a:t>
            </a:r>
            <a:r>
              <a:rPr lang="en-US" sz="2000" spc="-15" dirty="0"/>
              <a:t>protocols</a:t>
            </a:r>
            <a:r>
              <a:rPr lang="en-US" sz="2000" spc="25" dirty="0"/>
              <a:t> </a:t>
            </a:r>
            <a:r>
              <a:rPr lang="en-US" sz="2000" spc="-5" dirty="0"/>
              <a:t>that</a:t>
            </a:r>
            <a:r>
              <a:rPr lang="en-US" sz="2000" spc="5" dirty="0"/>
              <a:t> </a:t>
            </a:r>
            <a:r>
              <a:rPr lang="en-US" sz="2000" spc="-10" dirty="0"/>
              <a:t>endorse</a:t>
            </a:r>
            <a:r>
              <a:rPr lang="en-US" sz="2000" spc="15" dirty="0"/>
              <a:t> </a:t>
            </a:r>
            <a:r>
              <a:rPr lang="en-US" sz="2000" dirty="0"/>
              <a:t>a</a:t>
            </a:r>
            <a:r>
              <a:rPr lang="en-US" sz="2000" spc="20" dirty="0"/>
              <a:t> </a:t>
            </a:r>
            <a:r>
              <a:rPr lang="en-US" sz="2000" spc="-5" dirty="0"/>
              <a:t>security</a:t>
            </a:r>
            <a:r>
              <a:rPr lang="en-US" sz="2000" spc="10" dirty="0"/>
              <a:t> </a:t>
            </a:r>
            <a:r>
              <a:rPr lang="en-US" sz="2000" spc="-10" dirty="0"/>
              <a:t>policy</a:t>
            </a:r>
            <a:r>
              <a:rPr lang="en-US" sz="2000" spc="35" dirty="0"/>
              <a:t> </a:t>
            </a:r>
            <a:r>
              <a:rPr lang="en-US" sz="2000" spc="-15" dirty="0"/>
              <a:t>for</a:t>
            </a:r>
            <a:r>
              <a:rPr lang="en-US" sz="2000" dirty="0"/>
              <a:t> </a:t>
            </a:r>
            <a:r>
              <a:rPr lang="en-US" sz="2000" spc="-15" dirty="0"/>
              <a:t>traffic.</a:t>
            </a:r>
            <a:endParaRPr lang="en-US" sz="2000" dirty="0"/>
          </a:p>
          <a:p>
            <a:pPr marL="241300" marR="5080" indent="-228600">
              <a:lnSpc>
                <a:spcPct val="90000"/>
              </a:lnSpc>
              <a:spcBef>
                <a:spcPts val="1000"/>
              </a:spcBef>
              <a:buFont typeface="Arial" panose="020B0604020202020204" pitchFamily="34" charset="0"/>
              <a:buChar char="•"/>
              <a:tabLst>
                <a:tab pos="294005" algn="l"/>
              </a:tabLst>
            </a:pPr>
            <a:r>
              <a:rPr lang="en-US" sz="2000" spc="-15" dirty="0"/>
              <a:t>transform</a:t>
            </a:r>
            <a:r>
              <a:rPr lang="en-US" sz="2000" spc="310" dirty="0"/>
              <a:t> </a:t>
            </a:r>
            <a:r>
              <a:rPr lang="en-US" sz="2000" spc="-5" dirty="0"/>
              <a:t>set</a:t>
            </a:r>
            <a:r>
              <a:rPr lang="en-US" sz="2000" spc="305" dirty="0"/>
              <a:t> </a:t>
            </a:r>
            <a:r>
              <a:rPr lang="en-US" sz="2000" spc="-5" dirty="0"/>
              <a:t>named</a:t>
            </a:r>
            <a:r>
              <a:rPr lang="en-US" sz="2000" spc="325" dirty="0"/>
              <a:t> </a:t>
            </a:r>
            <a:r>
              <a:rPr lang="en-US" sz="2000" spc="-10" dirty="0"/>
              <a:t>‘</a:t>
            </a:r>
            <a:r>
              <a:rPr lang="en-US" sz="2000" spc="-10" dirty="0" err="1"/>
              <a:t>myset</a:t>
            </a:r>
            <a:r>
              <a:rPr lang="en-US" sz="2000" spc="-10" dirty="0"/>
              <a:t>,</a:t>
            </a:r>
            <a:r>
              <a:rPr lang="en-US" sz="2000" spc="310" dirty="0"/>
              <a:t> </a:t>
            </a:r>
            <a:r>
              <a:rPr lang="en-US" sz="2000" spc="-5" dirty="0"/>
              <a:t>which</a:t>
            </a:r>
            <a:r>
              <a:rPr lang="en-US" sz="2000" spc="320" dirty="0"/>
              <a:t> </a:t>
            </a:r>
            <a:r>
              <a:rPr lang="en-US" sz="2000" spc="-5" dirty="0"/>
              <a:t>supports</a:t>
            </a:r>
            <a:r>
              <a:rPr lang="en-US" sz="2000" spc="320" dirty="0"/>
              <a:t> </a:t>
            </a:r>
            <a:r>
              <a:rPr lang="en-US" sz="2000" dirty="0" err="1"/>
              <a:t>esp-aes</a:t>
            </a:r>
            <a:r>
              <a:rPr lang="en-US" sz="2000" spc="320" dirty="0"/>
              <a:t> </a:t>
            </a:r>
            <a:r>
              <a:rPr lang="en-US" sz="2000" spc="-5" dirty="0"/>
              <a:t>encryption</a:t>
            </a:r>
            <a:r>
              <a:rPr lang="en-US" sz="2000" spc="330" dirty="0"/>
              <a:t> </a:t>
            </a:r>
            <a:r>
              <a:rPr lang="en-US" sz="2000" dirty="0"/>
              <a:t>and</a:t>
            </a:r>
            <a:r>
              <a:rPr lang="en-US" sz="2000" spc="335" dirty="0"/>
              <a:t> </a:t>
            </a:r>
            <a:r>
              <a:rPr lang="en-US" sz="2000" dirty="0"/>
              <a:t>the</a:t>
            </a:r>
            <a:r>
              <a:rPr lang="en-US" sz="2000" spc="320" dirty="0"/>
              <a:t> </a:t>
            </a:r>
            <a:r>
              <a:rPr lang="en-US" sz="2000" spc="-5" dirty="0" err="1"/>
              <a:t>esp</a:t>
            </a:r>
            <a:r>
              <a:rPr lang="en-US" sz="2000" spc="-5" dirty="0"/>
              <a:t>-sha-</a:t>
            </a:r>
            <a:r>
              <a:rPr lang="en-US" sz="2000" spc="-5" dirty="0" err="1"/>
              <a:t>hmac</a:t>
            </a:r>
            <a:r>
              <a:rPr lang="en-US" sz="2000" spc="320" dirty="0"/>
              <a:t> </a:t>
            </a:r>
            <a:r>
              <a:rPr lang="en-US" sz="2000" spc="-5" dirty="0"/>
              <a:t>(</a:t>
            </a:r>
            <a:r>
              <a:rPr lang="en-US" sz="2000" b="1" spc="-5" dirty="0"/>
              <a:t>hash-based</a:t>
            </a:r>
            <a:r>
              <a:rPr lang="en-US" sz="2000" b="1" spc="-35" dirty="0"/>
              <a:t> </a:t>
            </a:r>
            <a:r>
              <a:rPr lang="en-US" sz="2000" b="1" spc="-5" dirty="0"/>
              <a:t>message</a:t>
            </a:r>
            <a:r>
              <a:rPr lang="en-US" sz="2000" b="1" spc="-30" dirty="0"/>
              <a:t> </a:t>
            </a:r>
            <a:r>
              <a:rPr lang="en-US" sz="2000" b="1" spc="-5" dirty="0"/>
              <a:t>authentication</a:t>
            </a:r>
            <a:r>
              <a:rPr lang="en-US" sz="2000" b="1" dirty="0"/>
              <a:t> </a:t>
            </a:r>
            <a:r>
              <a:rPr lang="en-US" sz="2000" b="1" spc="-5" dirty="0"/>
              <a:t>code</a:t>
            </a:r>
            <a:r>
              <a:rPr lang="en-US" sz="2000" spc="-5" dirty="0"/>
              <a:t>)</a:t>
            </a:r>
            <a:r>
              <a:rPr lang="en-US" sz="2000" spc="375" dirty="0"/>
              <a:t> </a:t>
            </a:r>
            <a:r>
              <a:rPr lang="en-US" sz="2000" spc="-5" dirty="0"/>
              <a:t>hashing</a:t>
            </a:r>
            <a:r>
              <a:rPr lang="en-US" sz="2000" spc="20" dirty="0"/>
              <a:t> </a:t>
            </a:r>
            <a:r>
              <a:rPr lang="en-US" sz="2000" spc="-5" dirty="0"/>
              <a:t>algorithm.</a:t>
            </a:r>
            <a:endParaRPr lang="en-US" sz="2000" dirty="0"/>
          </a:p>
          <a:p>
            <a:pPr marL="241300" marR="10795" indent="-228600">
              <a:lnSpc>
                <a:spcPct val="90000"/>
              </a:lnSpc>
              <a:spcBef>
                <a:spcPts val="995"/>
              </a:spcBef>
              <a:buFont typeface="Arial" panose="020B0604020202020204" pitchFamily="34" charset="0"/>
              <a:buChar char="•"/>
              <a:tabLst>
                <a:tab pos="294005" algn="l"/>
              </a:tabLst>
            </a:pPr>
            <a:r>
              <a:rPr lang="en-US" sz="2000" spc="-10" dirty="0"/>
              <a:t>For</a:t>
            </a:r>
            <a:r>
              <a:rPr lang="en-US" sz="2000" spc="355" dirty="0"/>
              <a:t> </a:t>
            </a:r>
            <a:r>
              <a:rPr lang="en-US" sz="2000" spc="-10" dirty="0"/>
              <a:t>IPsec</a:t>
            </a:r>
            <a:r>
              <a:rPr lang="en-US" sz="2000" spc="360" dirty="0"/>
              <a:t> </a:t>
            </a:r>
            <a:r>
              <a:rPr lang="en-US" sz="2000" spc="-10" dirty="0"/>
              <a:t>to</a:t>
            </a:r>
            <a:r>
              <a:rPr lang="en-US" sz="2000" spc="360" dirty="0"/>
              <a:t> </a:t>
            </a:r>
            <a:r>
              <a:rPr lang="en-US" sz="2000" spc="-5" dirty="0"/>
              <a:t>succeed</a:t>
            </a:r>
            <a:r>
              <a:rPr lang="en-US" sz="2000" spc="380" dirty="0"/>
              <a:t> </a:t>
            </a:r>
            <a:r>
              <a:rPr lang="en-US" sz="2000" spc="-5" dirty="0"/>
              <a:t>between</a:t>
            </a:r>
            <a:r>
              <a:rPr lang="en-US" sz="2000" spc="380" dirty="0"/>
              <a:t> </a:t>
            </a:r>
            <a:r>
              <a:rPr lang="en-US" sz="2000" spc="-10" dirty="0"/>
              <a:t>two</a:t>
            </a:r>
            <a:r>
              <a:rPr lang="en-US" sz="2000" spc="365" dirty="0"/>
              <a:t> </a:t>
            </a:r>
            <a:r>
              <a:rPr lang="en-US" sz="2000" spc="-10" dirty="0"/>
              <a:t>IPsec</a:t>
            </a:r>
            <a:r>
              <a:rPr lang="en-US" sz="2000" spc="360" dirty="0"/>
              <a:t> </a:t>
            </a:r>
            <a:r>
              <a:rPr lang="en-US" sz="2000" spc="-10" dirty="0"/>
              <a:t>peers,</a:t>
            </a:r>
            <a:r>
              <a:rPr lang="en-US" sz="2000" spc="365" dirty="0"/>
              <a:t> </a:t>
            </a:r>
            <a:r>
              <a:rPr lang="en-US" sz="2000" dirty="0"/>
              <a:t>the</a:t>
            </a:r>
            <a:r>
              <a:rPr lang="en-US" sz="2000" spc="375" dirty="0"/>
              <a:t> </a:t>
            </a:r>
            <a:r>
              <a:rPr lang="en-US" sz="2000" spc="-5" dirty="0"/>
              <a:t>crypto</a:t>
            </a:r>
            <a:r>
              <a:rPr lang="en-US" sz="2000" spc="360" dirty="0"/>
              <a:t> </a:t>
            </a:r>
            <a:r>
              <a:rPr lang="en-US" sz="2000" dirty="0"/>
              <a:t>map</a:t>
            </a:r>
            <a:r>
              <a:rPr lang="en-US" sz="2000" spc="370" dirty="0"/>
              <a:t> </a:t>
            </a:r>
            <a:r>
              <a:rPr lang="en-US" sz="2000" spc="-5" dirty="0"/>
              <a:t>entries</a:t>
            </a:r>
            <a:r>
              <a:rPr lang="en-US" sz="2000" spc="370" dirty="0"/>
              <a:t> </a:t>
            </a:r>
            <a:r>
              <a:rPr lang="en-US" sz="2000" spc="-5" dirty="0"/>
              <a:t>of</a:t>
            </a:r>
            <a:r>
              <a:rPr lang="en-US" sz="2000" spc="375" dirty="0"/>
              <a:t> </a:t>
            </a:r>
            <a:r>
              <a:rPr lang="en-US" sz="2000" dirty="0"/>
              <a:t>both</a:t>
            </a:r>
            <a:r>
              <a:rPr lang="en-US" sz="2000" spc="365" dirty="0"/>
              <a:t> </a:t>
            </a:r>
            <a:r>
              <a:rPr lang="en-US" sz="2000" spc="-10" dirty="0"/>
              <a:t>peers</a:t>
            </a:r>
            <a:r>
              <a:rPr lang="en-US" sz="2000" spc="370" dirty="0"/>
              <a:t> </a:t>
            </a:r>
            <a:r>
              <a:rPr lang="en-US" sz="2000" spc="-5" dirty="0"/>
              <a:t>must</a:t>
            </a:r>
            <a:r>
              <a:rPr lang="en-US" sz="2000" spc="365" dirty="0"/>
              <a:t> </a:t>
            </a:r>
            <a:r>
              <a:rPr lang="en-US" sz="2000" spc="-10" dirty="0"/>
              <a:t>contain </a:t>
            </a:r>
            <a:r>
              <a:rPr lang="en-US" sz="2000" spc="-395" dirty="0"/>
              <a:t> </a:t>
            </a:r>
            <a:r>
              <a:rPr lang="en-US" sz="2000" spc="-10" dirty="0"/>
              <a:t>compatible</a:t>
            </a:r>
            <a:r>
              <a:rPr lang="en-US" sz="2000" spc="10" dirty="0"/>
              <a:t> </a:t>
            </a:r>
            <a:r>
              <a:rPr lang="en-US" sz="2000" spc="-10" dirty="0"/>
              <a:t>configuration</a:t>
            </a:r>
            <a:r>
              <a:rPr lang="en-US" sz="2000" spc="30" dirty="0"/>
              <a:t> </a:t>
            </a:r>
            <a:r>
              <a:rPr lang="en-US" sz="2000" spc="-10" dirty="0"/>
              <a:t>statements</a:t>
            </a:r>
            <a:endParaRPr lang="en-US" sz="2000" dirty="0"/>
          </a:p>
          <a:p>
            <a:pPr marL="241300" marR="7620" indent="-228600">
              <a:lnSpc>
                <a:spcPct val="90000"/>
              </a:lnSpc>
              <a:spcBef>
                <a:spcPts val="1420"/>
              </a:spcBef>
              <a:buFont typeface="Arial" panose="020B0604020202020204" pitchFamily="34" charset="0"/>
              <a:buChar char="•"/>
              <a:tabLst>
                <a:tab pos="294005" algn="l"/>
              </a:tabLst>
            </a:pPr>
            <a:r>
              <a:rPr lang="en-US" sz="2000" spc="-5" dirty="0"/>
              <a:t>The</a:t>
            </a:r>
            <a:r>
              <a:rPr lang="en-US" sz="2000" spc="280" dirty="0"/>
              <a:t> </a:t>
            </a:r>
            <a:r>
              <a:rPr lang="en-US" sz="2000" spc="-5" dirty="0"/>
              <a:t>crypto</a:t>
            </a:r>
            <a:r>
              <a:rPr lang="en-US" sz="2000" spc="280" dirty="0"/>
              <a:t> </a:t>
            </a:r>
            <a:r>
              <a:rPr lang="en-US" sz="2000" dirty="0"/>
              <a:t>map</a:t>
            </a:r>
            <a:r>
              <a:rPr lang="en-US" sz="2000" spc="275" dirty="0"/>
              <a:t> </a:t>
            </a:r>
            <a:r>
              <a:rPr lang="en-US" sz="2000" spc="-5" dirty="0"/>
              <a:t>which</a:t>
            </a:r>
            <a:r>
              <a:rPr lang="en-US" sz="2000" spc="285" dirty="0"/>
              <a:t> </a:t>
            </a:r>
            <a:r>
              <a:rPr lang="en-US" sz="2000" spc="-5" dirty="0"/>
              <a:t>ties</a:t>
            </a:r>
            <a:r>
              <a:rPr lang="en-US" sz="2000" spc="280" dirty="0"/>
              <a:t> </a:t>
            </a:r>
            <a:r>
              <a:rPr lang="en-US" sz="2000" spc="-5" dirty="0"/>
              <a:t>together</a:t>
            </a:r>
            <a:r>
              <a:rPr lang="en-US" sz="2000" spc="280" dirty="0"/>
              <a:t> </a:t>
            </a:r>
            <a:r>
              <a:rPr lang="en-US" sz="2000" dirty="0"/>
              <a:t>all</a:t>
            </a:r>
            <a:r>
              <a:rPr lang="en-US" sz="2000" spc="265" dirty="0"/>
              <a:t> </a:t>
            </a:r>
            <a:r>
              <a:rPr lang="en-US" sz="2000" dirty="0"/>
              <a:t>the</a:t>
            </a:r>
            <a:r>
              <a:rPr lang="en-US" sz="2000" spc="285" dirty="0"/>
              <a:t> </a:t>
            </a:r>
            <a:r>
              <a:rPr lang="en-US" sz="2000" dirty="0"/>
              <a:t>elements</a:t>
            </a:r>
            <a:r>
              <a:rPr lang="en-US" sz="2000" spc="275" dirty="0"/>
              <a:t> </a:t>
            </a:r>
            <a:r>
              <a:rPr lang="en-US" sz="2000" spc="-5" dirty="0"/>
              <a:t>in</a:t>
            </a:r>
            <a:r>
              <a:rPr lang="en-US" sz="2000" spc="280" dirty="0"/>
              <a:t> </a:t>
            </a:r>
            <a:r>
              <a:rPr lang="en-US" sz="2000" spc="-5" dirty="0"/>
              <a:t>our</a:t>
            </a:r>
            <a:r>
              <a:rPr lang="en-US" sz="2000" spc="270" dirty="0"/>
              <a:t> </a:t>
            </a:r>
            <a:r>
              <a:rPr lang="en-US" sz="2000" spc="-10" dirty="0"/>
              <a:t>IPsec</a:t>
            </a:r>
            <a:r>
              <a:rPr lang="en-US" sz="2000" spc="280" dirty="0"/>
              <a:t> </a:t>
            </a:r>
            <a:r>
              <a:rPr lang="en-US" sz="2000" spc="-10" dirty="0"/>
              <a:t>configuration</a:t>
            </a:r>
            <a:r>
              <a:rPr lang="en-US" sz="2000" spc="280" dirty="0"/>
              <a:t> </a:t>
            </a:r>
            <a:r>
              <a:rPr lang="en-US" sz="2000" dirty="0"/>
              <a:t>and</a:t>
            </a:r>
            <a:r>
              <a:rPr lang="en-US" sz="2000" spc="285" dirty="0"/>
              <a:t> </a:t>
            </a:r>
            <a:r>
              <a:rPr lang="en-US" sz="2000" dirty="0"/>
              <a:t>applies</a:t>
            </a:r>
            <a:r>
              <a:rPr lang="en-US" sz="2000" spc="275" dirty="0"/>
              <a:t> </a:t>
            </a:r>
            <a:r>
              <a:rPr lang="en-US" sz="2000" spc="-5" dirty="0"/>
              <a:t>that</a:t>
            </a:r>
            <a:r>
              <a:rPr lang="en-US" sz="2000" spc="275" dirty="0"/>
              <a:t> </a:t>
            </a:r>
            <a:r>
              <a:rPr lang="en-US" sz="2000" spc="-10" dirty="0"/>
              <a:t>to</a:t>
            </a:r>
            <a:r>
              <a:rPr lang="en-US" sz="2000" spc="270" dirty="0"/>
              <a:t> </a:t>
            </a:r>
            <a:r>
              <a:rPr lang="en-US" sz="2000" dirty="0"/>
              <a:t>an </a:t>
            </a:r>
            <a:r>
              <a:rPr lang="en-US" sz="2000" spc="-10" dirty="0"/>
              <a:t>interface.</a:t>
            </a:r>
            <a:endParaRPr lang="en-US" sz="2000" dirty="0"/>
          </a:p>
        </p:txBody>
      </p:sp>
      <p:sp>
        <p:nvSpPr>
          <p:cNvPr id="6" name="object 6"/>
          <p:cNvSpPr txBox="1">
            <a:spLocks noGrp="1"/>
          </p:cNvSpPr>
          <p:nvPr>
            <p:ph type="dt" sz="half" idx="6"/>
          </p:nvPr>
        </p:nvSpPr>
        <p:spPr>
          <a:xfrm>
            <a:off x="643467" y="6356350"/>
            <a:ext cx="2884996" cy="365125"/>
          </a:xfrm>
          <a:prstGeom prst="rect">
            <a:avLst/>
          </a:prstGeom>
        </p:spPr>
        <p:txBody>
          <a:bodyPr vert="horz" lIns="91440" tIns="45720" rIns="91440" bIns="45720" rtlCol="0" anchor="ctr">
            <a:normAutofit/>
          </a:bodyPr>
          <a:lstStyle/>
          <a:p>
            <a:pPr>
              <a:lnSpc>
                <a:spcPct val="90000"/>
              </a:lnSpc>
              <a:spcAft>
                <a:spcPts val="600"/>
              </a:spcAft>
            </a:pPr>
            <a:r>
              <a:rPr lang="en-US" sz="1000" spc="-5">
                <a:solidFill>
                  <a:schemeClr val="tx1">
                    <a:tint val="75000"/>
                  </a:schemeClr>
                </a:solidFill>
                <a:latin typeface="+mn-lt"/>
                <a:cs typeface="+mn-cs"/>
              </a:rPr>
              <a:t>Group- 4 (Site to Site IPsec VPN Design &amp; Simulation)</a:t>
            </a:r>
          </a:p>
        </p:txBody>
      </p:sp>
      <p:sp>
        <p:nvSpPr>
          <p:cNvPr id="5" name="object 5"/>
          <p:cNvSpPr txBox="1">
            <a:spLocks noGrp="1"/>
          </p:cNvSpPr>
          <p:nvPr>
            <p:ph type="ftr" sz="quarter" idx="5"/>
          </p:nvPr>
        </p:nvSpPr>
        <p:spPr>
          <a:xfrm>
            <a:off x="4038600" y="6356350"/>
            <a:ext cx="4114800" cy="365125"/>
          </a:xfrm>
          <a:prstGeom prst="rect">
            <a:avLst/>
          </a:prstGeom>
        </p:spPr>
        <p:txBody>
          <a:bodyPr vert="horz" lIns="91440" tIns="45720" rIns="91440" bIns="45720" rtlCol="0" anchor="ctr">
            <a:normAutofit/>
          </a:bodyPr>
          <a:lstStyle/>
          <a:p>
            <a:pPr algn="ctr">
              <a:spcAft>
                <a:spcPts val="600"/>
              </a:spcAft>
            </a:pPr>
            <a:r>
              <a:rPr lang="en-US" kern="1200">
                <a:solidFill>
                  <a:schemeClr val="tx1">
                    <a:tint val="75000"/>
                  </a:schemeClr>
                </a:solidFill>
                <a:latin typeface="+mn-lt"/>
                <a:ea typeface="+mn-ea"/>
                <a:cs typeface="+mn-cs"/>
              </a:rPr>
              <a:t>4/1/2023</a:t>
            </a:r>
          </a:p>
        </p:txBody>
      </p:sp>
      <p:sp>
        <p:nvSpPr>
          <p:cNvPr id="7" name="object 7"/>
          <p:cNvSpPr txBox="1">
            <a:spLocks noGrp="1"/>
          </p:cNvSpPr>
          <p:nvPr>
            <p:ph type="sldNum" sz="quarter" idx="7"/>
          </p:nvPr>
        </p:nvSpPr>
        <p:spPr>
          <a:xfrm>
            <a:off x="8805333" y="6356350"/>
            <a:ext cx="2743200" cy="365125"/>
          </a:xfrm>
          <a:prstGeom prst="rect">
            <a:avLst/>
          </a:prstGeom>
        </p:spPr>
        <p:txBody>
          <a:bodyPr vert="horz" lIns="91440" tIns="45720" rIns="91440" bIns="45720" rtlCol="0" anchor="ctr">
            <a:normAutofit/>
          </a:bodyPr>
          <a:lstStyle/>
          <a:p>
            <a:pPr algn="r">
              <a:spcAft>
                <a:spcPts val="600"/>
              </a:spcAft>
            </a:pPr>
            <a:fld id="{81D60167-4931-47E6-BA6A-407CBD079E47}" type="slidenum">
              <a:rPr lang="en-US">
                <a:solidFill>
                  <a:schemeClr val="tx1">
                    <a:tint val="75000"/>
                  </a:schemeClr>
                </a:solidFill>
                <a:latin typeface="+mn-lt"/>
                <a:cs typeface="+mn-cs"/>
              </a:rPr>
              <a:pPr algn="r">
                <a:spcAft>
                  <a:spcPts val="600"/>
                </a:spcAft>
              </a:pPr>
              <a:t>16</a:t>
            </a:fld>
            <a:endParaRPr lang="en-US">
              <a:solidFill>
                <a:schemeClr val="tx1">
                  <a:tint val="75000"/>
                </a:schemeClr>
              </a:solidFill>
              <a:latin typeface="+mn-lt"/>
              <a:cs typeface="+mn-cs"/>
            </a:endParaRPr>
          </a:p>
        </p:txBody>
      </p:sp>
      <p:sp>
        <p:nvSpPr>
          <p:cNvPr id="33" name="Isosceles Triangle 21">
            <a:extLst>
              <a:ext uri="{FF2B5EF4-FFF2-40B4-BE49-F238E27FC236}">
                <a16:creationId xmlns:a16="http://schemas.microsoft.com/office/drawing/2014/main" id="{9E914C83-E0D8-4953-92D5-169D28CB43A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Isosceles Triangle 23">
            <a:extLst>
              <a:ext uri="{FF2B5EF4-FFF2-40B4-BE49-F238E27FC236}">
                <a16:creationId xmlns:a16="http://schemas.microsoft.com/office/drawing/2014/main" id="{3512E083-F550-46AF-8490-767ECFD00C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5" name="Picture 34" descr="Text&#10;&#10;Description automatically generated">
            <a:extLst>
              <a:ext uri="{FF2B5EF4-FFF2-40B4-BE49-F238E27FC236}">
                <a16:creationId xmlns:a16="http://schemas.microsoft.com/office/drawing/2014/main" id="{4411575E-545A-4F40-57E6-FB46528596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4161" y="-457200"/>
            <a:ext cx="3703936" cy="1935307"/>
          </a:xfrm>
          <a:prstGeom prst="rect">
            <a:avLst/>
          </a:prstGeom>
        </p:spPr>
      </p:pic>
      <p:sp>
        <p:nvSpPr>
          <p:cNvPr id="15" name="object 2"/>
          <p:cNvSpPr txBox="1">
            <a:spLocks/>
          </p:cNvSpPr>
          <p:nvPr/>
        </p:nvSpPr>
        <p:spPr>
          <a:xfrm>
            <a:off x="1" y="3262189"/>
            <a:ext cx="4542952" cy="3190954"/>
          </a:xfrm>
          <a:prstGeom prst="rect">
            <a:avLst/>
          </a:prstGeom>
        </p:spPr>
        <p:txBody>
          <a:bodyPr vert="horz" wrap="square" lIns="91440" tIns="45720" rIns="91440" bIns="45720" rtlCol="0" anchor="t">
            <a:normAutofit fontScale="97500"/>
          </a:bodyPr>
          <a:lstStyle>
            <a:lvl1pPr>
              <a:defRPr sz="3600" b="0" i="0">
                <a:solidFill>
                  <a:schemeClr val="tx1"/>
                </a:solidFill>
                <a:latin typeface="Calibri Light"/>
                <a:ea typeface="+mj-ea"/>
                <a:cs typeface="Calibri Light"/>
              </a:defRPr>
            </a:lvl1pPr>
          </a:lstStyle>
          <a:p>
            <a:pPr marL="12700" algn="l" rtl="0">
              <a:lnSpc>
                <a:spcPct val="150000"/>
              </a:lnSpc>
              <a:spcBef>
                <a:spcPct val="0"/>
              </a:spcBef>
            </a:pPr>
            <a:endParaRPr lang="en-US" kern="1200" dirty="0">
              <a:latin typeface="+mj-lt"/>
              <a:cs typeface="+mj-cs"/>
            </a:endParaRPr>
          </a:p>
        </p:txBody>
      </p:sp>
      <p:sp>
        <p:nvSpPr>
          <p:cNvPr id="16" name="object 2"/>
          <p:cNvSpPr txBox="1">
            <a:spLocks/>
          </p:cNvSpPr>
          <p:nvPr/>
        </p:nvSpPr>
        <p:spPr>
          <a:xfrm>
            <a:off x="253376" y="1479094"/>
            <a:ext cx="3275087" cy="1330511"/>
          </a:xfrm>
          <a:prstGeom prst="rect">
            <a:avLst/>
          </a:prstGeom>
        </p:spPr>
        <p:txBody>
          <a:bodyPr vert="horz" wrap="square" lIns="91440" tIns="45720" rIns="91440" bIns="45720" rtlCol="0" anchor="t">
            <a:normAutofit fontScale="82500" lnSpcReduction="20000"/>
          </a:bodyPr>
          <a:lstStyle>
            <a:lvl1pPr>
              <a:defRPr sz="3600" b="0" i="0">
                <a:solidFill>
                  <a:schemeClr val="tx1"/>
                </a:solidFill>
                <a:latin typeface="Calibri Light"/>
                <a:ea typeface="+mj-ea"/>
                <a:cs typeface="Calibri Light"/>
              </a:defRPr>
            </a:lvl1pPr>
          </a:lstStyle>
          <a:p>
            <a:pPr marL="12700">
              <a:lnSpc>
                <a:spcPct val="150000"/>
              </a:lnSpc>
              <a:spcBef>
                <a:spcPct val="0"/>
              </a:spcBef>
            </a:pPr>
            <a:r>
              <a:rPr lang="en-US" b="1" spc="-25" dirty="0"/>
              <a:t>CONFIGURE IPSEC - 4 SIMPLE </a:t>
            </a:r>
            <a:r>
              <a:rPr lang="en-US" b="1" spc="-25" dirty="0" smtClean="0"/>
              <a:t>STEPS:</a:t>
            </a:r>
            <a:endParaRPr lang="en-US" kern="1200" dirty="0">
              <a:latin typeface="+mj-lt"/>
              <a:cs typeface="+mj-cs"/>
            </a:endParaRPr>
          </a:p>
        </p:txBody>
      </p:sp>
    </p:spTree>
    <p:extLst>
      <p:ext uri="{BB962C8B-B14F-4D97-AF65-F5344CB8AC3E}">
        <p14:creationId xmlns:p14="http://schemas.microsoft.com/office/powerpoint/2010/main" val="170489022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1">
            <a:extLst>
              <a:ext uri="{FF2B5EF4-FFF2-40B4-BE49-F238E27FC236}">
                <a16:creationId xmlns:a16="http://schemas.microsoft.com/office/drawing/2014/main" id="{46D6306C-ED4F-4AAE-B4A5-EEA6AFAD72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bject 2"/>
          <p:cNvSpPr txBox="1">
            <a:spLocks noGrp="1"/>
          </p:cNvSpPr>
          <p:nvPr>
            <p:ph type="title"/>
          </p:nvPr>
        </p:nvSpPr>
        <p:spPr>
          <a:xfrm>
            <a:off x="2286000" y="859971"/>
            <a:ext cx="8507123" cy="587829"/>
          </a:xfrm>
          <a:prstGeom prst="rect">
            <a:avLst/>
          </a:prstGeom>
        </p:spPr>
        <p:txBody>
          <a:bodyPr vert="horz" lIns="91440" tIns="45720" rIns="91440" bIns="45720" rtlCol="0" anchor="t">
            <a:noAutofit/>
          </a:bodyPr>
          <a:lstStyle/>
          <a:p>
            <a:pPr marL="12700" algn="l" rtl="0">
              <a:spcBef>
                <a:spcPct val="0"/>
              </a:spcBef>
            </a:pPr>
            <a:r>
              <a:rPr lang="en-US" sz="2800" spc="-10" dirty="0">
                <a:latin typeface="Calibri (Headings)"/>
                <a:cs typeface="Calibri Light" panose="020F0302020204030204" pitchFamily="34" charset="0"/>
              </a:rPr>
              <a:t>The</a:t>
            </a:r>
            <a:r>
              <a:rPr lang="en-US" sz="2800" spc="-40" dirty="0">
                <a:latin typeface="Calibri (Headings)"/>
                <a:cs typeface="Calibri Light" panose="020F0302020204030204" pitchFamily="34" charset="0"/>
              </a:rPr>
              <a:t> </a:t>
            </a:r>
            <a:r>
              <a:rPr lang="en-US" sz="2800" spc="-15" dirty="0">
                <a:latin typeface="Calibri (Headings)"/>
                <a:cs typeface="Calibri Light" panose="020F0302020204030204" pitchFamily="34" charset="0"/>
              </a:rPr>
              <a:t>Result</a:t>
            </a:r>
            <a:r>
              <a:rPr lang="en-US" sz="2800" spc="-40" dirty="0">
                <a:latin typeface="Calibri (Headings)"/>
                <a:cs typeface="Calibri Light" panose="020F0302020204030204" pitchFamily="34" charset="0"/>
              </a:rPr>
              <a:t> </a:t>
            </a:r>
            <a:r>
              <a:rPr lang="en-US" sz="2800" dirty="0">
                <a:latin typeface="Calibri (Headings)"/>
                <a:cs typeface="Calibri Light" panose="020F0302020204030204" pitchFamily="34" charset="0"/>
              </a:rPr>
              <a:t>of</a:t>
            </a:r>
            <a:r>
              <a:rPr lang="en-US" sz="2800" spc="-35" dirty="0">
                <a:latin typeface="Calibri (Headings)"/>
                <a:cs typeface="Calibri Light" panose="020F0302020204030204" pitchFamily="34" charset="0"/>
              </a:rPr>
              <a:t> </a:t>
            </a:r>
            <a:r>
              <a:rPr lang="en-US" sz="2800" spc="-5" dirty="0">
                <a:latin typeface="Calibri (Headings)"/>
                <a:cs typeface="Calibri Light" panose="020F0302020204030204" pitchFamily="34" charset="0"/>
              </a:rPr>
              <a:t>VPN</a:t>
            </a:r>
            <a:r>
              <a:rPr lang="en-US" sz="2800" spc="-55" dirty="0">
                <a:latin typeface="Calibri (Headings)"/>
                <a:cs typeface="Calibri Light" panose="020F0302020204030204" pitchFamily="34" charset="0"/>
              </a:rPr>
              <a:t> </a:t>
            </a:r>
            <a:r>
              <a:rPr lang="en-US" sz="2800" spc="-15" dirty="0">
                <a:latin typeface="Calibri (Headings)"/>
                <a:cs typeface="Calibri Light" panose="020F0302020204030204" pitchFamily="34" charset="0"/>
              </a:rPr>
              <a:t>connection</a:t>
            </a:r>
            <a:r>
              <a:rPr lang="en-US" sz="2800" spc="-55" dirty="0">
                <a:latin typeface="Calibri (Headings)"/>
                <a:cs typeface="Calibri Light" panose="020F0302020204030204" pitchFamily="34" charset="0"/>
              </a:rPr>
              <a:t> </a:t>
            </a:r>
            <a:r>
              <a:rPr lang="en-US" sz="2800" spc="-20" dirty="0">
                <a:latin typeface="Calibri (Headings)"/>
                <a:cs typeface="Calibri Light" panose="020F0302020204030204" pitchFamily="34" charset="0"/>
              </a:rPr>
              <a:t>for</a:t>
            </a:r>
            <a:r>
              <a:rPr lang="en-US" sz="2800" spc="-45" dirty="0">
                <a:latin typeface="Calibri (Headings)"/>
                <a:cs typeface="Calibri Light" panose="020F0302020204030204" pitchFamily="34" charset="0"/>
              </a:rPr>
              <a:t> </a:t>
            </a:r>
            <a:r>
              <a:rPr lang="en-US" sz="2800" spc="-10" dirty="0">
                <a:latin typeface="Calibri (Headings)"/>
                <a:cs typeface="Calibri Light" panose="020F0302020204030204" pitchFamily="34" charset="0"/>
              </a:rPr>
              <a:t>HQ</a:t>
            </a:r>
            <a:r>
              <a:rPr lang="en-US" sz="2800" spc="-40" dirty="0">
                <a:latin typeface="Calibri (Headings)"/>
                <a:cs typeface="Calibri Light" panose="020F0302020204030204" pitchFamily="34" charset="0"/>
              </a:rPr>
              <a:t> </a:t>
            </a:r>
            <a:r>
              <a:rPr lang="en-US" sz="2800" spc="-5" dirty="0">
                <a:latin typeface="Calibri (Headings)"/>
                <a:cs typeface="Calibri Light" panose="020F0302020204030204" pitchFamily="34" charset="0"/>
              </a:rPr>
              <a:t>PC</a:t>
            </a:r>
            <a:r>
              <a:rPr lang="en-US" sz="2800" spc="-55" dirty="0">
                <a:latin typeface="Calibri (Headings)"/>
                <a:cs typeface="Calibri Light" panose="020F0302020204030204" pitchFamily="34" charset="0"/>
              </a:rPr>
              <a:t> </a:t>
            </a:r>
            <a:r>
              <a:rPr lang="en-US" sz="2800" spc="-10" dirty="0">
                <a:latin typeface="Calibri (Headings)"/>
                <a:cs typeface="Calibri Light" panose="020F0302020204030204" pitchFamily="34" charset="0"/>
              </a:rPr>
              <a:t>and</a:t>
            </a:r>
            <a:r>
              <a:rPr lang="en-US" sz="2800" spc="415" dirty="0">
                <a:latin typeface="Calibri (Headings)"/>
                <a:cs typeface="Calibri Light" panose="020F0302020204030204" pitchFamily="34" charset="0"/>
              </a:rPr>
              <a:t> </a:t>
            </a:r>
            <a:r>
              <a:rPr lang="en-US" sz="2800" spc="-10" dirty="0">
                <a:latin typeface="Calibri (Headings)"/>
                <a:cs typeface="Calibri Light" panose="020F0302020204030204" pitchFamily="34" charset="0"/>
              </a:rPr>
              <a:t>Branch</a:t>
            </a:r>
            <a:r>
              <a:rPr lang="en-US" sz="2800" spc="-50" dirty="0">
                <a:latin typeface="Calibri (Headings)"/>
                <a:cs typeface="Calibri Light" panose="020F0302020204030204" pitchFamily="34" charset="0"/>
              </a:rPr>
              <a:t> </a:t>
            </a:r>
            <a:r>
              <a:rPr lang="en-US" sz="2800" spc="-15" dirty="0">
                <a:latin typeface="Calibri (Headings)"/>
                <a:cs typeface="Calibri Light" panose="020F0302020204030204" pitchFamily="34" charset="0"/>
              </a:rPr>
              <a:t>PC</a:t>
            </a:r>
            <a:endParaRPr lang="en-US" sz="2800" kern="1200" dirty="0">
              <a:latin typeface="Calibri (Headings)"/>
              <a:cs typeface="Calibri Light" panose="020F0302020204030204" pitchFamily="34" charset="0"/>
            </a:endParaRPr>
          </a:p>
        </p:txBody>
      </p:sp>
      <p:sp>
        <p:nvSpPr>
          <p:cNvPr id="29" name="Rectangle 13">
            <a:extLst>
              <a:ext uri="{FF2B5EF4-FFF2-40B4-BE49-F238E27FC236}">
                <a16:creationId xmlns:a16="http://schemas.microsoft.com/office/drawing/2014/main" id="{0EC5361D-F897-4856-B945-0455A365EB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5">
            <a:extLst>
              <a:ext uri="{FF2B5EF4-FFF2-40B4-BE49-F238E27FC236}">
                <a16:creationId xmlns:a16="http://schemas.microsoft.com/office/drawing/2014/main" id="{4508C0C5-2268-42B5-B3C8-4D0899E05F8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17">
            <a:extLst>
              <a:ext uri="{FF2B5EF4-FFF2-40B4-BE49-F238E27FC236}">
                <a16:creationId xmlns:a16="http://schemas.microsoft.com/office/drawing/2014/main" id="{141ACBDB-38F8-4B34-8183-BD95B4E55A6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Rectangle 19">
            <a:extLst>
              <a:ext uri="{FF2B5EF4-FFF2-40B4-BE49-F238E27FC236}">
                <a16:creationId xmlns:a16="http://schemas.microsoft.com/office/drawing/2014/main" id="{DE00DB52-3455-4E2F-867B-A6D0516E17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object 6"/>
          <p:cNvSpPr txBox="1">
            <a:spLocks noGrp="1"/>
          </p:cNvSpPr>
          <p:nvPr>
            <p:ph type="dt" sz="half" idx="6"/>
          </p:nvPr>
        </p:nvSpPr>
        <p:spPr>
          <a:xfrm>
            <a:off x="643467" y="6356350"/>
            <a:ext cx="2884996" cy="365125"/>
          </a:xfrm>
          <a:prstGeom prst="rect">
            <a:avLst/>
          </a:prstGeom>
        </p:spPr>
        <p:txBody>
          <a:bodyPr vert="horz" lIns="91440" tIns="45720" rIns="91440" bIns="45720" rtlCol="0" anchor="ctr">
            <a:normAutofit/>
          </a:bodyPr>
          <a:lstStyle/>
          <a:p>
            <a:pPr>
              <a:lnSpc>
                <a:spcPct val="90000"/>
              </a:lnSpc>
              <a:spcAft>
                <a:spcPts val="600"/>
              </a:spcAft>
            </a:pPr>
            <a:r>
              <a:rPr lang="en-US" sz="1000" spc="-5">
                <a:solidFill>
                  <a:schemeClr val="tx1">
                    <a:tint val="75000"/>
                  </a:schemeClr>
                </a:solidFill>
                <a:latin typeface="+mn-lt"/>
                <a:cs typeface="+mn-cs"/>
              </a:rPr>
              <a:t>Group- 4 (Site to Site IPsec VPN Design &amp; Simulation)</a:t>
            </a:r>
          </a:p>
        </p:txBody>
      </p:sp>
      <p:sp>
        <p:nvSpPr>
          <p:cNvPr id="5" name="object 5"/>
          <p:cNvSpPr txBox="1">
            <a:spLocks noGrp="1"/>
          </p:cNvSpPr>
          <p:nvPr>
            <p:ph type="ftr" sz="quarter" idx="5"/>
          </p:nvPr>
        </p:nvSpPr>
        <p:spPr>
          <a:xfrm>
            <a:off x="4038600" y="6356350"/>
            <a:ext cx="4114800" cy="365125"/>
          </a:xfrm>
          <a:prstGeom prst="rect">
            <a:avLst/>
          </a:prstGeom>
        </p:spPr>
        <p:txBody>
          <a:bodyPr vert="horz" lIns="91440" tIns="45720" rIns="91440" bIns="45720" rtlCol="0" anchor="ctr">
            <a:normAutofit/>
          </a:bodyPr>
          <a:lstStyle/>
          <a:p>
            <a:pPr algn="ctr">
              <a:spcAft>
                <a:spcPts val="600"/>
              </a:spcAft>
            </a:pPr>
            <a:r>
              <a:rPr lang="en-US" kern="1200">
                <a:solidFill>
                  <a:schemeClr val="tx1">
                    <a:tint val="75000"/>
                  </a:schemeClr>
                </a:solidFill>
                <a:latin typeface="+mn-lt"/>
                <a:ea typeface="+mn-ea"/>
                <a:cs typeface="+mn-cs"/>
              </a:rPr>
              <a:t>4/1/2023</a:t>
            </a:r>
          </a:p>
        </p:txBody>
      </p:sp>
      <p:sp>
        <p:nvSpPr>
          <p:cNvPr id="7" name="object 7"/>
          <p:cNvSpPr txBox="1">
            <a:spLocks noGrp="1"/>
          </p:cNvSpPr>
          <p:nvPr>
            <p:ph type="sldNum" sz="quarter" idx="7"/>
          </p:nvPr>
        </p:nvSpPr>
        <p:spPr>
          <a:xfrm>
            <a:off x="8805333" y="6356350"/>
            <a:ext cx="2743200" cy="365125"/>
          </a:xfrm>
          <a:prstGeom prst="rect">
            <a:avLst/>
          </a:prstGeom>
        </p:spPr>
        <p:txBody>
          <a:bodyPr vert="horz" lIns="91440" tIns="45720" rIns="91440" bIns="45720" rtlCol="0" anchor="ctr">
            <a:normAutofit/>
          </a:bodyPr>
          <a:lstStyle/>
          <a:p>
            <a:pPr algn="r">
              <a:spcAft>
                <a:spcPts val="600"/>
              </a:spcAft>
            </a:pPr>
            <a:fld id="{81D60167-4931-47E6-BA6A-407CBD079E47}" type="slidenum">
              <a:rPr lang="en-US">
                <a:solidFill>
                  <a:schemeClr val="tx1">
                    <a:tint val="75000"/>
                  </a:schemeClr>
                </a:solidFill>
                <a:latin typeface="+mn-lt"/>
                <a:cs typeface="+mn-cs"/>
              </a:rPr>
              <a:pPr algn="r">
                <a:spcAft>
                  <a:spcPts val="600"/>
                </a:spcAft>
              </a:pPr>
              <a:t>17</a:t>
            </a:fld>
            <a:endParaRPr lang="en-US">
              <a:solidFill>
                <a:schemeClr val="tx1">
                  <a:tint val="75000"/>
                </a:schemeClr>
              </a:solidFill>
              <a:latin typeface="+mn-lt"/>
              <a:cs typeface="+mn-cs"/>
            </a:endParaRPr>
          </a:p>
        </p:txBody>
      </p:sp>
      <p:sp>
        <p:nvSpPr>
          <p:cNvPr id="33" name="Isosceles Triangle 21">
            <a:extLst>
              <a:ext uri="{FF2B5EF4-FFF2-40B4-BE49-F238E27FC236}">
                <a16:creationId xmlns:a16="http://schemas.microsoft.com/office/drawing/2014/main" id="{9E914C83-E0D8-4953-92D5-169D28CB43A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Isosceles Triangle 23">
            <a:extLst>
              <a:ext uri="{FF2B5EF4-FFF2-40B4-BE49-F238E27FC236}">
                <a16:creationId xmlns:a16="http://schemas.microsoft.com/office/drawing/2014/main" id="{3512E083-F550-46AF-8490-767ECFD00C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5" name="Picture 34" descr="Text&#10;&#10;Description automatically generated">
            <a:extLst>
              <a:ext uri="{FF2B5EF4-FFF2-40B4-BE49-F238E27FC236}">
                <a16:creationId xmlns:a16="http://schemas.microsoft.com/office/drawing/2014/main" id="{4411575E-545A-4F40-57E6-FB46528596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4161" y="-457200"/>
            <a:ext cx="3703936" cy="1935307"/>
          </a:xfrm>
          <a:prstGeom prst="rect">
            <a:avLst/>
          </a:prstGeom>
        </p:spPr>
      </p:pic>
      <p:pic>
        <p:nvPicPr>
          <p:cNvPr id="15" name="object 5">
            <a:extLst>
              <a:ext uri="{FF2B5EF4-FFF2-40B4-BE49-F238E27FC236}">
                <a16:creationId xmlns:a16="http://schemas.microsoft.com/office/drawing/2014/main" id="{A993F69E-83F3-4EE1-01C9-38EE13A16D49}"/>
              </a:ext>
            </a:extLst>
          </p:cNvPr>
          <p:cNvPicPr/>
          <p:nvPr/>
        </p:nvPicPr>
        <p:blipFill>
          <a:blip r:embed="rId3"/>
          <a:stretch>
            <a:fillRect/>
          </a:stretch>
        </p:blipFill>
        <p:spPr>
          <a:xfrm>
            <a:off x="237818" y="1697636"/>
            <a:ext cx="5840008" cy="4480810"/>
          </a:xfrm>
          <a:prstGeom prst="rect">
            <a:avLst/>
          </a:prstGeom>
        </p:spPr>
      </p:pic>
      <p:pic>
        <p:nvPicPr>
          <p:cNvPr id="16" name="Picture 15" descr="Branch ping.png">
            <a:extLst>
              <a:ext uri="{FF2B5EF4-FFF2-40B4-BE49-F238E27FC236}">
                <a16:creationId xmlns:a16="http://schemas.microsoft.com/office/drawing/2014/main" id="{AE99DD41-C1AB-01B6-3904-FA1E51828572}"/>
              </a:ext>
            </a:extLst>
          </p:cNvPr>
          <p:cNvPicPr>
            <a:picLocks noChangeAspect="1"/>
          </p:cNvPicPr>
          <p:nvPr/>
        </p:nvPicPr>
        <p:blipFill>
          <a:blip r:embed="rId4"/>
          <a:stretch>
            <a:fillRect/>
          </a:stretch>
        </p:blipFill>
        <p:spPr>
          <a:xfrm>
            <a:off x="6181418" y="1676400"/>
            <a:ext cx="5858182" cy="4654446"/>
          </a:xfrm>
          <a:prstGeom prst="rect">
            <a:avLst/>
          </a:prstGeom>
        </p:spPr>
      </p:pic>
    </p:spTree>
    <p:extLst>
      <p:ext uri="{BB962C8B-B14F-4D97-AF65-F5344CB8AC3E}">
        <p14:creationId xmlns:p14="http://schemas.microsoft.com/office/powerpoint/2010/main" val="103185584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695F26-39DB-450E-B464-9C76CD233B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F42E55F-A297-474F-AF2D-6D3A15822B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3326692" y="136525"/>
            <a:ext cx="6122108" cy="1773936"/>
          </a:xfrm>
          <a:prstGeom prst="rect">
            <a:avLst/>
          </a:prstGeom>
        </p:spPr>
        <p:txBody>
          <a:bodyPr vert="horz" lIns="91440" tIns="45720" rIns="91440" bIns="45720" rtlCol="0" anchor="ctr">
            <a:normAutofit/>
          </a:bodyPr>
          <a:lstStyle/>
          <a:p>
            <a:pPr marL="12700" algn="l" rtl="0">
              <a:lnSpc>
                <a:spcPct val="90000"/>
              </a:lnSpc>
              <a:spcBef>
                <a:spcPct val="0"/>
              </a:spcBef>
            </a:pPr>
            <a:r>
              <a:rPr lang="en-US" kern="1200" spc="-40" dirty="0">
                <a:solidFill>
                  <a:schemeClr val="tx2"/>
                </a:solidFill>
                <a:latin typeface="+mj-lt"/>
                <a:cs typeface="+mj-cs"/>
              </a:rPr>
              <a:t>Tracking</a:t>
            </a:r>
            <a:r>
              <a:rPr lang="en-US" kern="1200" spc="-70" dirty="0">
                <a:solidFill>
                  <a:schemeClr val="tx2"/>
                </a:solidFill>
                <a:latin typeface="+mj-lt"/>
                <a:cs typeface="+mj-cs"/>
              </a:rPr>
              <a:t> </a:t>
            </a:r>
            <a:r>
              <a:rPr lang="en-US" kern="1200" spc="-25" dirty="0">
                <a:solidFill>
                  <a:schemeClr val="tx2"/>
                </a:solidFill>
                <a:latin typeface="+mj-lt"/>
                <a:cs typeface="+mj-cs"/>
              </a:rPr>
              <a:t>Network</a:t>
            </a:r>
            <a:r>
              <a:rPr lang="en-US" kern="1200" spc="-65" dirty="0">
                <a:solidFill>
                  <a:schemeClr val="tx2"/>
                </a:solidFill>
                <a:latin typeface="+mj-lt"/>
                <a:cs typeface="+mj-cs"/>
              </a:rPr>
              <a:t> </a:t>
            </a:r>
            <a:r>
              <a:rPr lang="en-US" kern="1200" spc="-5" dirty="0">
                <a:solidFill>
                  <a:schemeClr val="tx2"/>
                </a:solidFill>
                <a:latin typeface="+mj-lt"/>
                <a:cs typeface="+mj-cs"/>
              </a:rPr>
              <a:t>with</a:t>
            </a:r>
            <a:r>
              <a:rPr lang="en-US" kern="1200" spc="-65" dirty="0">
                <a:solidFill>
                  <a:schemeClr val="tx2"/>
                </a:solidFill>
                <a:latin typeface="+mj-lt"/>
                <a:cs typeface="+mj-cs"/>
              </a:rPr>
              <a:t> </a:t>
            </a:r>
            <a:r>
              <a:rPr lang="en-US" kern="1200" spc="-30" dirty="0">
                <a:solidFill>
                  <a:schemeClr val="tx2"/>
                </a:solidFill>
                <a:latin typeface="+mj-lt"/>
                <a:cs typeface="+mj-cs"/>
              </a:rPr>
              <a:t>Sniffer</a:t>
            </a:r>
            <a:r>
              <a:rPr lang="en-US" kern="1200" spc="-65" dirty="0">
                <a:solidFill>
                  <a:schemeClr val="tx2"/>
                </a:solidFill>
                <a:latin typeface="+mj-lt"/>
                <a:cs typeface="+mj-cs"/>
              </a:rPr>
              <a:t> </a:t>
            </a:r>
            <a:r>
              <a:rPr lang="en-US" kern="1200" spc="-5" dirty="0">
                <a:solidFill>
                  <a:schemeClr val="tx2"/>
                </a:solidFill>
                <a:latin typeface="+mj-lt"/>
                <a:cs typeface="+mj-cs"/>
              </a:rPr>
              <a:t>on</a:t>
            </a:r>
            <a:r>
              <a:rPr lang="en-US" kern="1200" spc="-55" dirty="0">
                <a:solidFill>
                  <a:schemeClr val="tx2"/>
                </a:solidFill>
                <a:latin typeface="+mj-lt"/>
                <a:cs typeface="+mj-cs"/>
              </a:rPr>
              <a:t> </a:t>
            </a:r>
            <a:r>
              <a:rPr lang="en-US" kern="1200" spc="-40" dirty="0">
                <a:solidFill>
                  <a:schemeClr val="tx2"/>
                </a:solidFill>
                <a:latin typeface="+mj-lt"/>
                <a:cs typeface="+mj-cs"/>
              </a:rPr>
              <a:t>Packet</a:t>
            </a:r>
            <a:r>
              <a:rPr lang="en-US" kern="1200" spc="-50" dirty="0">
                <a:solidFill>
                  <a:schemeClr val="tx2"/>
                </a:solidFill>
                <a:latin typeface="+mj-lt"/>
                <a:cs typeface="+mj-cs"/>
              </a:rPr>
              <a:t> </a:t>
            </a:r>
            <a:r>
              <a:rPr lang="en-US" kern="1200" spc="-45" dirty="0">
                <a:solidFill>
                  <a:schemeClr val="tx2"/>
                </a:solidFill>
                <a:latin typeface="+mj-lt"/>
                <a:cs typeface="+mj-cs"/>
              </a:rPr>
              <a:t>Tracer</a:t>
            </a:r>
            <a:endParaRPr lang="en-US" kern="1200" dirty="0">
              <a:solidFill>
                <a:schemeClr val="tx2"/>
              </a:solidFill>
              <a:latin typeface="+mj-lt"/>
              <a:cs typeface="+mj-cs"/>
            </a:endParaRPr>
          </a:p>
        </p:txBody>
      </p:sp>
      <p:grpSp>
        <p:nvGrpSpPr>
          <p:cNvPr id="18" name="Group 17">
            <a:extLst>
              <a:ext uri="{FF2B5EF4-FFF2-40B4-BE49-F238E27FC236}">
                <a16:creationId xmlns:a16="http://schemas.microsoft.com/office/drawing/2014/main" id="{972070F7-E065-4D60-8938-9FB8CDB8ACB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19" name="Freeform: Shape 18">
              <a:extLst>
                <a:ext uri="{FF2B5EF4-FFF2-40B4-BE49-F238E27FC236}">
                  <a16:creationId xmlns:a16="http://schemas.microsoft.com/office/drawing/2014/main" id="{4F672C03-E63A-4F6B-96BD-0C4E3F1B82B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BB94CDF-5C33-4B0A-B53F-50762639C1C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3C92F9D-544D-4691-94A7-B937CF4BE36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DCA4DEE4-B7B4-47F4-A9C5-31AED8369A8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object 3"/>
          <p:cNvSpPr txBox="1"/>
          <p:nvPr/>
        </p:nvSpPr>
        <p:spPr>
          <a:xfrm>
            <a:off x="2269884" y="1459915"/>
            <a:ext cx="9236316" cy="895279"/>
          </a:xfrm>
          <a:prstGeom prst="rect">
            <a:avLst/>
          </a:prstGeom>
        </p:spPr>
        <p:txBody>
          <a:bodyPr vert="horz" lIns="91440" tIns="45720" rIns="91440" bIns="45720" rtlCol="0" anchor="ctr">
            <a:normAutofit/>
          </a:bodyPr>
          <a:lstStyle/>
          <a:p>
            <a:pPr marL="287020" indent="-228600">
              <a:spcBef>
                <a:spcPts val="95"/>
              </a:spcBef>
              <a:buFont typeface="Arial" panose="020B0604020202020204" pitchFamily="34" charset="0"/>
              <a:buChar char="•"/>
              <a:tabLst>
                <a:tab pos="287655" algn="l"/>
              </a:tabLst>
            </a:pPr>
            <a:r>
              <a:rPr lang="en-US" spc="-10" dirty="0">
                <a:solidFill>
                  <a:schemeClr val="tx2"/>
                </a:solidFill>
              </a:rPr>
              <a:t>Wireshark</a:t>
            </a:r>
            <a:r>
              <a:rPr lang="en-US" spc="25" dirty="0">
                <a:solidFill>
                  <a:schemeClr val="tx2"/>
                </a:solidFill>
              </a:rPr>
              <a:t> </a:t>
            </a:r>
            <a:r>
              <a:rPr lang="en-US" spc="-5" dirty="0">
                <a:solidFill>
                  <a:schemeClr val="tx2"/>
                </a:solidFill>
              </a:rPr>
              <a:t>is also</a:t>
            </a:r>
            <a:r>
              <a:rPr lang="en-US" spc="5" dirty="0">
                <a:solidFill>
                  <a:schemeClr val="tx2"/>
                </a:solidFill>
              </a:rPr>
              <a:t> a </a:t>
            </a:r>
            <a:r>
              <a:rPr lang="en-US" spc="-10" dirty="0">
                <a:solidFill>
                  <a:schemeClr val="tx2"/>
                </a:solidFill>
              </a:rPr>
              <a:t>sniffer</a:t>
            </a:r>
            <a:r>
              <a:rPr lang="en-US" spc="-5" dirty="0">
                <a:solidFill>
                  <a:schemeClr val="tx2"/>
                </a:solidFill>
              </a:rPr>
              <a:t> </a:t>
            </a:r>
            <a:r>
              <a:rPr lang="en-US" spc="-10" dirty="0">
                <a:solidFill>
                  <a:schemeClr val="tx2"/>
                </a:solidFill>
              </a:rPr>
              <a:t>tool,</a:t>
            </a:r>
            <a:r>
              <a:rPr lang="en-US" spc="5" dirty="0">
                <a:solidFill>
                  <a:schemeClr val="tx2"/>
                </a:solidFill>
              </a:rPr>
              <a:t> </a:t>
            </a:r>
            <a:r>
              <a:rPr lang="en-US" spc="-5" dirty="0">
                <a:solidFill>
                  <a:schemeClr val="tx2"/>
                </a:solidFill>
              </a:rPr>
              <a:t>but</a:t>
            </a:r>
            <a:r>
              <a:rPr lang="en-US" spc="5" dirty="0">
                <a:solidFill>
                  <a:schemeClr val="tx2"/>
                </a:solidFill>
              </a:rPr>
              <a:t> </a:t>
            </a:r>
            <a:r>
              <a:rPr lang="en-US" spc="-10" dirty="0">
                <a:solidFill>
                  <a:schemeClr val="tx2"/>
                </a:solidFill>
              </a:rPr>
              <a:t>Cisco</a:t>
            </a:r>
            <a:r>
              <a:rPr lang="en-US" spc="5" dirty="0">
                <a:solidFill>
                  <a:schemeClr val="tx2"/>
                </a:solidFill>
              </a:rPr>
              <a:t> </a:t>
            </a:r>
            <a:r>
              <a:rPr lang="en-US" spc="-20" dirty="0">
                <a:solidFill>
                  <a:schemeClr val="tx2"/>
                </a:solidFill>
              </a:rPr>
              <a:t>packet</a:t>
            </a:r>
            <a:r>
              <a:rPr lang="en-US" spc="20" dirty="0">
                <a:solidFill>
                  <a:schemeClr val="tx2"/>
                </a:solidFill>
              </a:rPr>
              <a:t> </a:t>
            </a:r>
            <a:r>
              <a:rPr lang="en-US" spc="-10" dirty="0">
                <a:solidFill>
                  <a:schemeClr val="tx2"/>
                </a:solidFill>
              </a:rPr>
              <a:t>tracer</a:t>
            </a:r>
            <a:r>
              <a:rPr lang="en-US" spc="20" dirty="0">
                <a:solidFill>
                  <a:schemeClr val="tx2"/>
                </a:solidFill>
              </a:rPr>
              <a:t> </a:t>
            </a:r>
            <a:r>
              <a:rPr lang="en-US" spc="-5" dirty="0">
                <a:solidFill>
                  <a:schemeClr val="tx2"/>
                </a:solidFill>
              </a:rPr>
              <a:t>is</a:t>
            </a:r>
            <a:r>
              <a:rPr lang="en-US" dirty="0">
                <a:solidFill>
                  <a:schemeClr val="tx2"/>
                </a:solidFill>
              </a:rPr>
              <a:t> </a:t>
            </a:r>
            <a:r>
              <a:rPr lang="en-US" spc="-5" dirty="0">
                <a:solidFill>
                  <a:schemeClr val="tx2"/>
                </a:solidFill>
              </a:rPr>
              <a:t>a</a:t>
            </a:r>
            <a:r>
              <a:rPr lang="en-US" spc="5" dirty="0">
                <a:solidFill>
                  <a:schemeClr val="tx2"/>
                </a:solidFill>
              </a:rPr>
              <a:t> </a:t>
            </a:r>
            <a:r>
              <a:rPr lang="en-US" spc="-5" dirty="0">
                <a:solidFill>
                  <a:schemeClr val="tx2"/>
                </a:solidFill>
              </a:rPr>
              <a:t>simulation</a:t>
            </a:r>
            <a:r>
              <a:rPr lang="en-US" spc="-25" dirty="0">
                <a:solidFill>
                  <a:schemeClr val="tx2"/>
                </a:solidFill>
              </a:rPr>
              <a:t> </a:t>
            </a:r>
            <a:r>
              <a:rPr lang="en-US" spc="-5" dirty="0">
                <a:solidFill>
                  <a:schemeClr val="tx2"/>
                </a:solidFill>
              </a:rPr>
              <a:t>app,</a:t>
            </a:r>
            <a:r>
              <a:rPr lang="en-US" spc="5" dirty="0">
                <a:solidFill>
                  <a:schemeClr val="tx2"/>
                </a:solidFill>
              </a:rPr>
              <a:t> </a:t>
            </a:r>
            <a:r>
              <a:rPr lang="en-US" spc="-5" dirty="0">
                <a:solidFill>
                  <a:schemeClr val="tx2"/>
                </a:solidFill>
              </a:rPr>
              <a:t>and it</a:t>
            </a:r>
            <a:r>
              <a:rPr lang="en-US" spc="-10" dirty="0">
                <a:solidFill>
                  <a:schemeClr val="tx2"/>
                </a:solidFill>
              </a:rPr>
              <a:t> </a:t>
            </a:r>
            <a:r>
              <a:rPr lang="en-US" dirty="0">
                <a:solidFill>
                  <a:schemeClr val="tx2"/>
                </a:solidFill>
              </a:rPr>
              <a:t>can’t</a:t>
            </a:r>
            <a:r>
              <a:rPr lang="en-US" spc="10" dirty="0">
                <a:solidFill>
                  <a:schemeClr val="tx2"/>
                </a:solidFill>
              </a:rPr>
              <a:t> </a:t>
            </a:r>
            <a:r>
              <a:rPr lang="en-US" spc="-10" dirty="0">
                <a:solidFill>
                  <a:schemeClr val="tx2"/>
                </a:solidFill>
              </a:rPr>
              <a:t>track</a:t>
            </a:r>
            <a:r>
              <a:rPr lang="en-US" spc="10" dirty="0">
                <a:solidFill>
                  <a:schemeClr val="tx2"/>
                </a:solidFill>
              </a:rPr>
              <a:t> </a:t>
            </a:r>
            <a:r>
              <a:rPr lang="en-US" spc="-5" dirty="0">
                <a:solidFill>
                  <a:schemeClr val="tx2"/>
                </a:solidFill>
              </a:rPr>
              <a:t>with</a:t>
            </a:r>
            <a:r>
              <a:rPr lang="en-US" spc="10" dirty="0">
                <a:solidFill>
                  <a:schemeClr val="tx2"/>
                </a:solidFill>
              </a:rPr>
              <a:t> </a:t>
            </a:r>
            <a:r>
              <a:rPr lang="en-US" spc="-10" dirty="0">
                <a:solidFill>
                  <a:schemeClr val="tx2"/>
                </a:solidFill>
              </a:rPr>
              <a:t>Wireshark.</a:t>
            </a:r>
            <a:endParaRPr lang="en-US" dirty="0">
              <a:solidFill>
                <a:schemeClr val="tx2"/>
              </a:solidFill>
            </a:endParaRPr>
          </a:p>
        </p:txBody>
      </p:sp>
      <p:pic>
        <p:nvPicPr>
          <p:cNvPr id="5" name="object 5"/>
          <p:cNvPicPr/>
          <p:nvPr/>
        </p:nvPicPr>
        <p:blipFill>
          <a:blip r:embed="rId2">
            <a:extLst>
              <a:ext uri="{28A0092B-C50C-407E-A947-70E740481C1C}">
                <a14:useLocalDpi xmlns:a14="http://schemas.microsoft.com/office/drawing/2010/main" val="0"/>
              </a:ext>
            </a:extLst>
          </a:blip>
          <a:srcRect/>
          <a:stretch/>
        </p:blipFill>
        <p:spPr>
          <a:xfrm>
            <a:off x="1594000" y="1893423"/>
            <a:ext cx="9378800" cy="4828052"/>
          </a:xfrm>
          <a:prstGeom prst="rect">
            <a:avLst/>
          </a:prstGeom>
        </p:spPr>
      </p:pic>
      <p:sp>
        <p:nvSpPr>
          <p:cNvPr id="7" name="object 7"/>
          <p:cNvSpPr txBox="1">
            <a:spLocks noGrp="1"/>
          </p:cNvSpPr>
          <p:nvPr>
            <p:ph type="dt" sz="half" idx="6"/>
          </p:nvPr>
        </p:nvSpPr>
        <p:spPr>
          <a:xfrm>
            <a:off x="804672" y="6356350"/>
            <a:ext cx="2743200" cy="365125"/>
          </a:xfrm>
          <a:prstGeom prst="rect">
            <a:avLst/>
          </a:prstGeom>
        </p:spPr>
        <p:txBody>
          <a:bodyPr vert="horz" lIns="91440" tIns="45720" rIns="91440" bIns="45720" rtlCol="0" anchor="ctr">
            <a:normAutofit/>
          </a:bodyPr>
          <a:lstStyle/>
          <a:p>
            <a:pPr>
              <a:lnSpc>
                <a:spcPct val="90000"/>
              </a:lnSpc>
              <a:spcAft>
                <a:spcPts val="600"/>
              </a:spcAft>
            </a:pPr>
            <a:r>
              <a:rPr lang="en-US" sz="900" spc="-5">
                <a:solidFill>
                  <a:schemeClr val="tx1">
                    <a:tint val="75000"/>
                  </a:schemeClr>
                </a:solidFill>
                <a:latin typeface="+mn-lt"/>
                <a:cs typeface="+mn-cs"/>
              </a:rPr>
              <a:t>Group- 4 (Site to Site IPsec VPN Design &amp; Simulation)</a:t>
            </a:r>
          </a:p>
        </p:txBody>
      </p:sp>
      <p:sp>
        <p:nvSpPr>
          <p:cNvPr id="6" name="object 6"/>
          <p:cNvSpPr txBox="1">
            <a:spLocks noGrp="1"/>
          </p:cNvSpPr>
          <p:nvPr>
            <p:ph type="ftr" sz="quarter" idx="5"/>
          </p:nvPr>
        </p:nvSpPr>
        <p:spPr>
          <a:xfrm>
            <a:off x="4038600" y="6356350"/>
            <a:ext cx="4114800" cy="365125"/>
          </a:xfrm>
          <a:prstGeom prst="rect">
            <a:avLst/>
          </a:prstGeom>
        </p:spPr>
        <p:txBody>
          <a:bodyPr vert="horz" lIns="91440" tIns="45720" rIns="91440" bIns="45720" rtlCol="0" anchor="ctr">
            <a:normAutofit/>
          </a:bodyPr>
          <a:lstStyle/>
          <a:p>
            <a:pPr algn="ctr">
              <a:spcAft>
                <a:spcPts val="600"/>
              </a:spcAft>
            </a:pPr>
            <a:r>
              <a:rPr lang="en-US" kern="1200">
                <a:solidFill>
                  <a:schemeClr val="tx1">
                    <a:tint val="75000"/>
                  </a:schemeClr>
                </a:solidFill>
                <a:latin typeface="+mn-lt"/>
                <a:ea typeface="+mn-ea"/>
                <a:cs typeface="+mn-cs"/>
              </a:rPr>
              <a:t>4/1/2023</a:t>
            </a:r>
          </a:p>
        </p:txBody>
      </p:sp>
      <p:sp>
        <p:nvSpPr>
          <p:cNvPr id="8" name="object 8"/>
          <p:cNvSpPr txBox="1">
            <a:spLocks noGrp="1"/>
          </p:cNvSpPr>
          <p:nvPr>
            <p:ph type="sldNum" sz="quarter" idx="7"/>
          </p:nvPr>
        </p:nvSpPr>
        <p:spPr>
          <a:xfrm>
            <a:off x="8610600" y="6356350"/>
            <a:ext cx="2743200" cy="365125"/>
          </a:xfrm>
          <a:prstGeom prst="rect">
            <a:avLst/>
          </a:prstGeom>
        </p:spPr>
        <p:txBody>
          <a:bodyPr vert="horz" lIns="91440" tIns="45720" rIns="91440" bIns="45720" rtlCol="0" anchor="ctr">
            <a:normAutofit/>
          </a:bodyPr>
          <a:lstStyle/>
          <a:p>
            <a:pPr algn="r">
              <a:spcAft>
                <a:spcPts val="600"/>
              </a:spcAft>
            </a:pPr>
            <a:fld id="{81D60167-4931-47E6-BA6A-407CBD079E47}" type="slidenum">
              <a:rPr lang="en-US">
                <a:solidFill>
                  <a:schemeClr val="tx1">
                    <a:tint val="75000"/>
                  </a:schemeClr>
                </a:solidFill>
                <a:latin typeface="+mn-lt"/>
                <a:cs typeface="+mn-cs"/>
              </a:rPr>
              <a:pPr algn="r">
                <a:spcAft>
                  <a:spcPts val="600"/>
                </a:spcAft>
              </a:pPr>
              <a:t>18</a:t>
            </a:fld>
            <a:endParaRPr lang="en-US">
              <a:solidFill>
                <a:schemeClr val="tx1">
                  <a:tint val="75000"/>
                </a:schemeClr>
              </a:solidFill>
              <a:latin typeface="+mn-lt"/>
              <a:cs typeface="+mn-cs"/>
            </a:endParaRPr>
          </a:p>
        </p:txBody>
      </p:sp>
      <p:pic>
        <p:nvPicPr>
          <p:cNvPr id="17" name="Picture 16" descr="Text&#10;&#10;Description automatically generated">
            <a:extLst>
              <a:ext uri="{FF2B5EF4-FFF2-40B4-BE49-F238E27FC236}">
                <a16:creationId xmlns:a16="http://schemas.microsoft.com/office/drawing/2014/main" id="{E9BE9724-8C79-FCE8-44CB-E570186FD3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161" y="-457200"/>
            <a:ext cx="3703936" cy="19353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695F26-39DB-450E-B464-9C76CD233B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F42E55F-A297-474F-AF2D-6D3A15822B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3326692" y="136525"/>
            <a:ext cx="7271308" cy="1186866"/>
          </a:xfrm>
          <a:prstGeom prst="rect">
            <a:avLst/>
          </a:prstGeom>
        </p:spPr>
        <p:txBody>
          <a:bodyPr vert="horz" lIns="91440" tIns="45720" rIns="91440" bIns="45720" rtlCol="0" anchor="ctr">
            <a:normAutofit/>
          </a:bodyPr>
          <a:lstStyle/>
          <a:p>
            <a:pPr marL="12700" algn="l" rtl="0">
              <a:lnSpc>
                <a:spcPct val="90000"/>
              </a:lnSpc>
              <a:spcBef>
                <a:spcPct val="0"/>
              </a:spcBef>
            </a:pPr>
            <a:r>
              <a:rPr lang="en-US" kern="1200" spc="-15" dirty="0">
                <a:solidFill>
                  <a:schemeClr val="tx1"/>
                </a:solidFill>
                <a:latin typeface="+mj-lt"/>
                <a:ea typeface="+mj-ea"/>
                <a:cs typeface="+mj-cs"/>
              </a:rPr>
              <a:t>Result</a:t>
            </a:r>
            <a:r>
              <a:rPr lang="en-US" kern="1200" spc="-75" dirty="0">
                <a:solidFill>
                  <a:schemeClr val="tx1"/>
                </a:solidFill>
                <a:latin typeface="+mj-lt"/>
                <a:ea typeface="+mj-ea"/>
                <a:cs typeface="+mj-cs"/>
              </a:rPr>
              <a:t> </a:t>
            </a:r>
            <a:r>
              <a:rPr lang="en-US" kern="1200" spc="-5" dirty="0">
                <a:solidFill>
                  <a:schemeClr val="tx1"/>
                </a:solidFill>
                <a:latin typeface="+mj-lt"/>
                <a:ea typeface="+mj-ea"/>
                <a:cs typeface="+mj-cs"/>
              </a:rPr>
              <a:t>of</a:t>
            </a:r>
            <a:r>
              <a:rPr lang="en-US" kern="1200" spc="-50" dirty="0">
                <a:solidFill>
                  <a:schemeClr val="tx1"/>
                </a:solidFill>
                <a:latin typeface="+mj-lt"/>
                <a:ea typeface="+mj-ea"/>
                <a:cs typeface="+mj-cs"/>
              </a:rPr>
              <a:t> </a:t>
            </a:r>
            <a:r>
              <a:rPr lang="en-US" kern="1200" spc="-5" dirty="0">
                <a:solidFill>
                  <a:schemeClr val="tx1"/>
                </a:solidFill>
                <a:latin typeface="+mj-lt"/>
                <a:ea typeface="+mj-ea"/>
                <a:cs typeface="+mj-cs"/>
              </a:rPr>
              <a:t>ICMP</a:t>
            </a:r>
            <a:r>
              <a:rPr lang="en-US" kern="1200" spc="-80" dirty="0">
                <a:solidFill>
                  <a:schemeClr val="tx1"/>
                </a:solidFill>
                <a:latin typeface="+mj-lt"/>
                <a:ea typeface="+mj-ea"/>
                <a:cs typeface="+mj-cs"/>
              </a:rPr>
              <a:t> </a:t>
            </a:r>
            <a:r>
              <a:rPr lang="en-US" kern="1200" spc="-20" dirty="0">
                <a:solidFill>
                  <a:schemeClr val="tx1"/>
                </a:solidFill>
                <a:latin typeface="+mj-lt"/>
                <a:ea typeface="+mj-ea"/>
                <a:cs typeface="+mj-cs"/>
              </a:rPr>
              <a:t>request</a:t>
            </a:r>
            <a:r>
              <a:rPr lang="en-US" kern="1200" spc="-60" dirty="0">
                <a:solidFill>
                  <a:schemeClr val="tx1"/>
                </a:solidFill>
                <a:latin typeface="+mj-lt"/>
                <a:ea typeface="+mj-ea"/>
                <a:cs typeface="+mj-cs"/>
              </a:rPr>
              <a:t> </a:t>
            </a:r>
            <a:r>
              <a:rPr lang="en-US" kern="1200" spc="-15" dirty="0">
                <a:solidFill>
                  <a:schemeClr val="tx1"/>
                </a:solidFill>
                <a:latin typeface="+mj-lt"/>
                <a:ea typeface="+mj-ea"/>
                <a:cs typeface="+mj-cs"/>
              </a:rPr>
              <a:t>between</a:t>
            </a:r>
            <a:r>
              <a:rPr lang="en-US" kern="1200" spc="-70" dirty="0">
                <a:solidFill>
                  <a:schemeClr val="tx1"/>
                </a:solidFill>
                <a:latin typeface="+mj-lt"/>
                <a:ea typeface="+mj-ea"/>
                <a:cs typeface="+mj-cs"/>
              </a:rPr>
              <a:t> </a:t>
            </a:r>
            <a:r>
              <a:rPr lang="en-US" kern="1200" spc="-5" dirty="0">
                <a:solidFill>
                  <a:schemeClr val="tx1"/>
                </a:solidFill>
                <a:latin typeface="+mj-lt"/>
                <a:ea typeface="+mj-ea"/>
                <a:cs typeface="+mj-cs"/>
              </a:rPr>
              <a:t>PCs</a:t>
            </a:r>
            <a:r>
              <a:rPr lang="en-US" kern="1200" spc="-60" dirty="0">
                <a:solidFill>
                  <a:schemeClr val="tx1"/>
                </a:solidFill>
                <a:latin typeface="+mj-lt"/>
                <a:ea typeface="+mj-ea"/>
                <a:cs typeface="+mj-cs"/>
              </a:rPr>
              <a:t> </a:t>
            </a:r>
            <a:r>
              <a:rPr lang="en-US" kern="1200" dirty="0">
                <a:solidFill>
                  <a:schemeClr val="tx1"/>
                </a:solidFill>
                <a:latin typeface="+mj-lt"/>
                <a:ea typeface="+mj-ea"/>
                <a:cs typeface="+mj-cs"/>
              </a:rPr>
              <a:t>:</a:t>
            </a:r>
            <a:endParaRPr lang="en-US" kern="1200" dirty="0">
              <a:solidFill>
                <a:schemeClr val="tx2"/>
              </a:solidFill>
              <a:latin typeface="+mj-lt"/>
              <a:cs typeface="+mj-cs"/>
            </a:endParaRPr>
          </a:p>
        </p:txBody>
      </p:sp>
      <p:grpSp>
        <p:nvGrpSpPr>
          <p:cNvPr id="18" name="Group 17">
            <a:extLst>
              <a:ext uri="{FF2B5EF4-FFF2-40B4-BE49-F238E27FC236}">
                <a16:creationId xmlns:a16="http://schemas.microsoft.com/office/drawing/2014/main" id="{972070F7-E065-4D60-8938-9FB8CDB8ACB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19" name="Freeform: Shape 18">
              <a:extLst>
                <a:ext uri="{FF2B5EF4-FFF2-40B4-BE49-F238E27FC236}">
                  <a16:creationId xmlns:a16="http://schemas.microsoft.com/office/drawing/2014/main" id="{4F672C03-E63A-4F6B-96BD-0C4E3F1B82B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BB94CDF-5C33-4B0A-B53F-50762639C1C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3C92F9D-544D-4691-94A7-B937CF4BE36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DCA4DEE4-B7B4-47F4-A9C5-31AED8369A8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object 3"/>
          <p:cNvSpPr txBox="1"/>
          <p:nvPr/>
        </p:nvSpPr>
        <p:spPr>
          <a:xfrm>
            <a:off x="1947817" y="1098730"/>
            <a:ext cx="9236316" cy="895279"/>
          </a:xfrm>
          <a:prstGeom prst="rect">
            <a:avLst/>
          </a:prstGeom>
        </p:spPr>
        <p:txBody>
          <a:bodyPr vert="horz" lIns="91440" tIns="45720" rIns="91440" bIns="45720" rtlCol="0" anchor="ctr">
            <a:normAutofit lnSpcReduction="10000"/>
          </a:bodyPr>
          <a:lstStyle/>
          <a:p>
            <a:pPr marL="287020" indent="-228600">
              <a:lnSpc>
                <a:spcPct val="90000"/>
              </a:lnSpc>
              <a:spcBef>
                <a:spcPts val="1035"/>
              </a:spcBef>
              <a:buSzPct val="88888"/>
              <a:buFont typeface="Arial" panose="020B0604020202020204" pitchFamily="34" charset="0"/>
              <a:buChar char="•"/>
              <a:tabLst>
                <a:tab pos="287655" algn="l"/>
              </a:tabLst>
            </a:pPr>
            <a:r>
              <a:rPr lang="en-US" sz="1800" dirty="0">
                <a:solidFill>
                  <a:schemeClr val="tx2">
                    <a:lumMod val="75000"/>
                  </a:schemeClr>
                </a:solidFill>
              </a:rPr>
              <a:t>In </a:t>
            </a:r>
            <a:r>
              <a:rPr lang="en-US" sz="1800" spc="-5" dirty="0">
                <a:solidFill>
                  <a:schemeClr val="tx2">
                    <a:lumMod val="75000"/>
                  </a:schemeClr>
                </a:solidFill>
              </a:rPr>
              <a:t>VPN</a:t>
            </a:r>
            <a:r>
              <a:rPr lang="en-US" sz="1800" spc="15" dirty="0">
                <a:solidFill>
                  <a:schemeClr val="tx2">
                    <a:lumMod val="75000"/>
                  </a:schemeClr>
                </a:solidFill>
              </a:rPr>
              <a:t> </a:t>
            </a:r>
            <a:r>
              <a:rPr lang="en-US" sz="1800" dirty="0">
                <a:solidFill>
                  <a:schemeClr val="tx2">
                    <a:lumMod val="75000"/>
                  </a:schemeClr>
                </a:solidFill>
              </a:rPr>
              <a:t>tunnel,</a:t>
            </a:r>
            <a:r>
              <a:rPr lang="en-US" sz="1800" spc="20" dirty="0">
                <a:solidFill>
                  <a:schemeClr val="tx2">
                    <a:lumMod val="75000"/>
                  </a:schemeClr>
                </a:solidFill>
              </a:rPr>
              <a:t> </a:t>
            </a:r>
            <a:r>
              <a:rPr lang="en-US" sz="1800" dirty="0">
                <a:solidFill>
                  <a:schemeClr val="tx2">
                    <a:lumMod val="75000"/>
                  </a:schemeClr>
                </a:solidFill>
              </a:rPr>
              <a:t>ICMP</a:t>
            </a:r>
            <a:r>
              <a:rPr lang="en-US" sz="1800" spc="-5" dirty="0">
                <a:solidFill>
                  <a:schemeClr val="tx2">
                    <a:lumMod val="75000"/>
                  </a:schemeClr>
                </a:solidFill>
              </a:rPr>
              <a:t> </a:t>
            </a:r>
            <a:r>
              <a:rPr lang="en-US" sz="1800" spc="-10" dirty="0">
                <a:solidFill>
                  <a:schemeClr val="tx2">
                    <a:lumMod val="75000"/>
                  </a:schemeClr>
                </a:solidFill>
              </a:rPr>
              <a:t>requests</a:t>
            </a:r>
            <a:r>
              <a:rPr lang="en-US" sz="1800" dirty="0">
                <a:solidFill>
                  <a:schemeClr val="tx2">
                    <a:lumMod val="75000"/>
                  </a:schemeClr>
                </a:solidFill>
              </a:rPr>
              <a:t> </a:t>
            </a:r>
            <a:r>
              <a:rPr lang="en-US" sz="1800" spc="-5" dirty="0">
                <a:solidFill>
                  <a:schemeClr val="tx2">
                    <a:lumMod val="75000"/>
                  </a:schemeClr>
                </a:solidFill>
              </a:rPr>
              <a:t>(simple</a:t>
            </a:r>
            <a:r>
              <a:rPr lang="en-US" sz="1800" spc="20" dirty="0">
                <a:solidFill>
                  <a:schemeClr val="tx2">
                    <a:lumMod val="75000"/>
                  </a:schemeClr>
                </a:solidFill>
              </a:rPr>
              <a:t> </a:t>
            </a:r>
            <a:r>
              <a:rPr lang="en-US" sz="1800" spc="-5" dirty="0">
                <a:solidFill>
                  <a:schemeClr val="tx2">
                    <a:lumMod val="75000"/>
                  </a:schemeClr>
                </a:solidFill>
              </a:rPr>
              <a:t>ping)</a:t>
            </a:r>
            <a:r>
              <a:rPr lang="en-US" sz="1800" spc="25" dirty="0">
                <a:solidFill>
                  <a:schemeClr val="tx2">
                    <a:lumMod val="75000"/>
                  </a:schemeClr>
                </a:solidFill>
              </a:rPr>
              <a:t> </a:t>
            </a:r>
            <a:r>
              <a:rPr lang="en-US" dirty="0" smtClean="0">
                <a:solidFill>
                  <a:schemeClr val="tx2">
                    <a:lumMod val="75000"/>
                  </a:schemeClr>
                </a:solidFill>
              </a:rPr>
              <a:t>HQ PC</a:t>
            </a:r>
            <a:r>
              <a:rPr lang="en-US" sz="1800" spc="5" dirty="0" smtClean="0">
                <a:solidFill>
                  <a:schemeClr val="tx2">
                    <a:lumMod val="75000"/>
                  </a:schemeClr>
                </a:solidFill>
              </a:rPr>
              <a:t> </a:t>
            </a:r>
            <a:r>
              <a:rPr lang="en-US" sz="1800" spc="-10" dirty="0">
                <a:solidFill>
                  <a:schemeClr val="tx2">
                    <a:lumMod val="75000"/>
                  </a:schemeClr>
                </a:solidFill>
              </a:rPr>
              <a:t>to</a:t>
            </a:r>
            <a:r>
              <a:rPr lang="en-US" sz="1800" spc="-5" dirty="0">
                <a:solidFill>
                  <a:schemeClr val="tx2">
                    <a:lumMod val="75000"/>
                  </a:schemeClr>
                </a:solidFill>
              </a:rPr>
              <a:t> </a:t>
            </a:r>
            <a:r>
              <a:rPr lang="en-US" sz="1800" spc="-5" dirty="0" smtClean="0">
                <a:solidFill>
                  <a:schemeClr val="tx2">
                    <a:lumMod val="75000"/>
                  </a:schemeClr>
                </a:solidFill>
              </a:rPr>
              <a:t>Branch PC</a:t>
            </a:r>
            <a:r>
              <a:rPr lang="en-US" sz="1800" spc="5" dirty="0" smtClean="0">
                <a:solidFill>
                  <a:schemeClr val="tx2">
                    <a:lumMod val="75000"/>
                  </a:schemeClr>
                </a:solidFill>
              </a:rPr>
              <a:t> </a:t>
            </a:r>
            <a:r>
              <a:rPr lang="en-US" sz="1800" dirty="0">
                <a:solidFill>
                  <a:schemeClr val="tx2">
                    <a:lumMod val="75000"/>
                  </a:schemeClr>
                </a:solidFill>
              </a:rPr>
              <a:t>and</a:t>
            </a:r>
            <a:r>
              <a:rPr lang="en-US" sz="1800" spc="10" dirty="0">
                <a:solidFill>
                  <a:schemeClr val="tx2">
                    <a:lumMod val="75000"/>
                  </a:schemeClr>
                </a:solidFill>
              </a:rPr>
              <a:t> </a:t>
            </a:r>
            <a:r>
              <a:rPr lang="en-US" sz="1800" spc="-15" dirty="0">
                <a:solidFill>
                  <a:schemeClr val="tx2">
                    <a:lumMod val="75000"/>
                  </a:schemeClr>
                </a:solidFill>
              </a:rPr>
              <a:t>protocol</a:t>
            </a:r>
            <a:r>
              <a:rPr lang="en-US" sz="1800" spc="5" dirty="0">
                <a:solidFill>
                  <a:schemeClr val="tx2">
                    <a:lumMod val="75000"/>
                  </a:schemeClr>
                </a:solidFill>
              </a:rPr>
              <a:t> </a:t>
            </a:r>
            <a:r>
              <a:rPr lang="en-US" sz="1800" spc="-15" dirty="0">
                <a:solidFill>
                  <a:schemeClr val="tx2">
                    <a:lumMod val="75000"/>
                  </a:schemeClr>
                </a:solidFill>
              </a:rPr>
              <a:t>info</a:t>
            </a:r>
            <a:r>
              <a:rPr lang="en-US" sz="1800" spc="5" dirty="0">
                <a:solidFill>
                  <a:schemeClr val="tx2">
                    <a:lumMod val="75000"/>
                  </a:schemeClr>
                </a:solidFill>
              </a:rPr>
              <a:t> </a:t>
            </a:r>
            <a:r>
              <a:rPr lang="en-US" sz="1800" spc="-10" dirty="0">
                <a:solidFill>
                  <a:schemeClr val="tx2">
                    <a:lumMod val="75000"/>
                  </a:schemeClr>
                </a:solidFill>
              </a:rPr>
              <a:t>can</a:t>
            </a:r>
            <a:r>
              <a:rPr lang="en-US" sz="1800" spc="20" dirty="0">
                <a:solidFill>
                  <a:schemeClr val="tx2">
                    <a:lumMod val="75000"/>
                  </a:schemeClr>
                </a:solidFill>
              </a:rPr>
              <a:t> </a:t>
            </a:r>
            <a:r>
              <a:rPr lang="en-US" sz="1800" spc="-5" dirty="0">
                <a:solidFill>
                  <a:schemeClr val="tx2">
                    <a:lumMod val="75000"/>
                  </a:schemeClr>
                </a:solidFill>
              </a:rPr>
              <a:t>be</a:t>
            </a:r>
            <a:r>
              <a:rPr lang="en-US" sz="1800" spc="5" dirty="0">
                <a:solidFill>
                  <a:schemeClr val="tx2">
                    <a:lumMod val="75000"/>
                  </a:schemeClr>
                </a:solidFill>
              </a:rPr>
              <a:t> </a:t>
            </a:r>
            <a:r>
              <a:rPr lang="en-US" sz="1800" spc="-5" dirty="0">
                <a:solidFill>
                  <a:schemeClr val="tx2">
                    <a:lumMod val="75000"/>
                  </a:schemeClr>
                </a:solidFill>
              </a:rPr>
              <a:t>observed.</a:t>
            </a:r>
            <a:endParaRPr lang="en-US" sz="1800" dirty="0">
              <a:solidFill>
                <a:schemeClr val="tx2">
                  <a:lumMod val="75000"/>
                </a:schemeClr>
              </a:solidFill>
            </a:endParaRPr>
          </a:p>
          <a:p>
            <a:pPr marL="241300" indent="-228600">
              <a:lnSpc>
                <a:spcPct val="90000"/>
              </a:lnSpc>
              <a:spcBef>
                <a:spcPts val="825"/>
              </a:spcBef>
              <a:buFont typeface="Arial" panose="020B0604020202020204" pitchFamily="34" charset="0"/>
              <a:buChar char="•"/>
              <a:tabLst>
                <a:tab pos="241935" algn="l"/>
              </a:tabLst>
            </a:pPr>
            <a:r>
              <a:rPr lang="en-US" sz="1800" u="heavy" spc="-25" dirty="0">
                <a:solidFill>
                  <a:schemeClr val="tx2">
                    <a:lumMod val="75000"/>
                  </a:schemeClr>
                </a:solidFill>
                <a:uFill>
                  <a:solidFill>
                    <a:srgbClr val="000000"/>
                  </a:solidFill>
                </a:uFill>
              </a:rPr>
              <a:t>At</a:t>
            </a:r>
            <a:r>
              <a:rPr lang="en-US" sz="1800" u="heavy" dirty="0">
                <a:solidFill>
                  <a:schemeClr val="tx2">
                    <a:lumMod val="75000"/>
                  </a:schemeClr>
                </a:solidFill>
                <a:uFill>
                  <a:solidFill>
                    <a:srgbClr val="000000"/>
                  </a:solidFill>
                </a:uFill>
              </a:rPr>
              <a:t> </a:t>
            </a:r>
            <a:r>
              <a:rPr lang="en-US" sz="1800" b="1" u="heavy" spc="-20" dirty="0">
                <a:solidFill>
                  <a:schemeClr val="tx2">
                    <a:lumMod val="75000"/>
                  </a:schemeClr>
                </a:solidFill>
                <a:uFill>
                  <a:solidFill>
                    <a:srgbClr val="000000"/>
                  </a:solidFill>
                </a:uFill>
              </a:rPr>
              <a:t>Sniffer1-ICMP,</a:t>
            </a:r>
            <a:r>
              <a:rPr lang="en-US" sz="1800" b="1" spc="55" dirty="0">
                <a:solidFill>
                  <a:schemeClr val="tx2">
                    <a:lumMod val="75000"/>
                  </a:schemeClr>
                </a:solidFill>
              </a:rPr>
              <a:t> </a:t>
            </a:r>
            <a:r>
              <a:rPr lang="en-US" sz="1800" spc="-10" dirty="0">
                <a:solidFill>
                  <a:schemeClr val="tx2">
                    <a:lumMod val="75000"/>
                  </a:schemeClr>
                </a:solidFill>
              </a:rPr>
              <a:t>sniffer1</a:t>
            </a:r>
            <a:r>
              <a:rPr lang="en-US" sz="1800" spc="-5" dirty="0">
                <a:solidFill>
                  <a:schemeClr val="tx2">
                    <a:lumMod val="75000"/>
                  </a:schemeClr>
                </a:solidFill>
              </a:rPr>
              <a:t> only</a:t>
            </a:r>
            <a:r>
              <a:rPr lang="en-US" sz="1800" spc="10" dirty="0">
                <a:solidFill>
                  <a:schemeClr val="tx2">
                    <a:lumMod val="75000"/>
                  </a:schemeClr>
                </a:solidFill>
              </a:rPr>
              <a:t> </a:t>
            </a:r>
            <a:r>
              <a:rPr lang="en-US" sz="1800" spc="-10" dirty="0">
                <a:solidFill>
                  <a:schemeClr val="tx2">
                    <a:lumMod val="75000"/>
                  </a:schemeClr>
                </a:solidFill>
              </a:rPr>
              <a:t>can </a:t>
            </a:r>
            <a:r>
              <a:rPr lang="en-US" sz="1800" spc="-15" dirty="0">
                <a:solidFill>
                  <a:schemeClr val="tx2">
                    <a:lumMod val="75000"/>
                  </a:schemeClr>
                </a:solidFill>
              </a:rPr>
              <a:t>track</a:t>
            </a:r>
            <a:r>
              <a:rPr lang="en-US" sz="1800" spc="15" dirty="0">
                <a:solidFill>
                  <a:schemeClr val="tx2">
                    <a:lumMod val="75000"/>
                  </a:schemeClr>
                </a:solidFill>
              </a:rPr>
              <a:t> </a:t>
            </a:r>
            <a:r>
              <a:rPr lang="en-US" sz="1800" spc="-5" dirty="0">
                <a:solidFill>
                  <a:schemeClr val="tx2">
                    <a:lumMod val="75000"/>
                  </a:schemeClr>
                </a:solidFill>
              </a:rPr>
              <a:t>ICMP</a:t>
            </a:r>
            <a:r>
              <a:rPr lang="en-US" sz="1800" spc="-20" dirty="0">
                <a:solidFill>
                  <a:schemeClr val="tx2">
                    <a:lumMod val="75000"/>
                  </a:schemeClr>
                </a:solidFill>
              </a:rPr>
              <a:t> </a:t>
            </a:r>
            <a:r>
              <a:rPr lang="en-US" sz="1800" spc="-15" dirty="0">
                <a:solidFill>
                  <a:schemeClr val="tx2">
                    <a:lumMod val="75000"/>
                  </a:schemeClr>
                </a:solidFill>
              </a:rPr>
              <a:t>protocol</a:t>
            </a:r>
            <a:r>
              <a:rPr lang="en-US" sz="1800" spc="20" dirty="0">
                <a:solidFill>
                  <a:schemeClr val="tx2">
                    <a:lumMod val="75000"/>
                  </a:schemeClr>
                </a:solidFill>
              </a:rPr>
              <a:t> </a:t>
            </a:r>
            <a:r>
              <a:rPr lang="en-US" sz="1800" spc="-5" dirty="0">
                <a:solidFill>
                  <a:schemeClr val="tx2">
                    <a:lumMod val="75000"/>
                  </a:schemeClr>
                </a:solidFill>
              </a:rPr>
              <a:t>without</a:t>
            </a:r>
            <a:r>
              <a:rPr lang="en-US" sz="1800" spc="15" dirty="0">
                <a:solidFill>
                  <a:schemeClr val="tx2">
                    <a:lumMod val="75000"/>
                  </a:schemeClr>
                </a:solidFill>
              </a:rPr>
              <a:t> </a:t>
            </a:r>
            <a:r>
              <a:rPr lang="en-US" sz="1800" spc="-5" dirty="0">
                <a:solidFill>
                  <a:schemeClr val="tx2">
                    <a:lumMod val="75000"/>
                  </a:schemeClr>
                </a:solidFill>
              </a:rPr>
              <a:t>showing </a:t>
            </a:r>
            <a:r>
              <a:rPr lang="en-US" sz="1800" spc="-15" dirty="0">
                <a:solidFill>
                  <a:schemeClr val="tx2">
                    <a:lumMod val="75000"/>
                  </a:schemeClr>
                </a:solidFill>
              </a:rPr>
              <a:t>any</a:t>
            </a:r>
            <a:r>
              <a:rPr lang="en-US" sz="1800" spc="5" dirty="0">
                <a:solidFill>
                  <a:schemeClr val="tx2">
                    <a:lumMod val="75000"/>
                  </a:schemeClr>
                </a:solidFill>
              </a:rPr>
              <a:t> </a:t>
            </a:r>
            <a:r>
              <a:rPr lang="en-US" sz="1800" spc="-15" dirty="0">
                <a:solidFill>
                  <a:schemeClr val="tx2">
                    <a:lumMod val="75000"/>
                  </a:schemeClr>
                </a:solidFill>
              </a:rPr>
              <a:t>info</a:t>
            </a:r>
            <a:r>
              <a:rPr lang="en-US" sz="1800" spc="-5" dirty="0">
                <a:solidFill>
                  <a:schemeClr val="tx2">
                    <a:lumMod val="75000"/>
                  </a:schemeClr>
                </a:solidFill>
              </a:rPr>
              <a:t> about</a:t>
            </a:r>
            <a:r>
              <a:rPr lang="en-US" sz="1800" spc="5" dirty="0">
                <a:solidFill>
                  <a:schemeClr val="tx2">
                    <a:lumMod val="75000"/>
                  </a:schemeClr>
                </a:solidFill>
              </a:rPr>
              <a:t> </a:t>
            </a:r>
            <a:r>
              <a:rPr lang="en-US" sz="1800" spc="-5" dirty="0">
                <a:solidFill>
                  <a:schemeClr val="tx2">
                    <a:lumMod val="75000"/>
                  </a:schemeClr>
                </a:solidFill>
              </a:rPr>
              <a:t>VPN.</a:t>
            </a:r>
            <a:endParaRPr lang="en-US" sz="1800" dirty="0">
              <a:solidFill>
                <a:schemeClr val="tx2">
                  <a:lumMod val="75000"/>
                </a:schemeClr>
              </a:solidFill>
            </a:endParaRPr>
          </a:p>
        </p:txBody>
      </p:sp>
      <p:sp>
        <p:nvSpPr>
          <p:cNvPr id="7" name="object 7"/>
          <p:cNvSpPr txBox="1">
            <a:spLocks noGrp="1"/>
          </p:cNvSpPr>
          <p:nvPr>
            <p:ph type="dt" sz="half" idx="6"/>
          </p:nvPr>
        </p:nvSpPr>
        <p:spPr>
          <a:xfrm>
            <a:off x="804672" y="6356350"/>
            <a:ext cx="2743200" cy="365125"/>
          </a:xfrm>
          <a:prstGeom prst="rect">
            <a:avLst/>
          </a:prstGeom>
        </p:spPr>
        <p:txBody>
          <a:bodyPr vert="horz" lIns="91440" tIns="45720" rIns="91440" bIns="45720" rtlCol="0" anchor="ctr">
            <a:normAutofit/>
          </a:bodyPr>
          <a:lstStyle/>
          <a:p>
            <a:pPr>
              <a:lnSpc>
                <a:spcPct val="90000"/>
              </a:lnSpc>
              <a:spcAft>
                <a:spcPts val="600"/>
              </a:spcAft>
            </a:pPr>
            <a:r>
              <a:rPr lang="en-US" sz="900" spc="-5">
                <a:solidFill>
                  <a:schemeClr val="tx1">
                    <a:tint val="75000"/>
                  </a:schemeClr>
                </a:solidFill>
                <a:latin typeface="+mn-lt"/>
                <a:cs typeface="+mn-cs"/>
              </a:rPr>
              <a:t>Group- 4 (Site to Site IPsec VPN Design &amp; Simulation)</a:t>
            </a:r>
          </a:p>
        </p:txBody>
      </p:sp>
      <p:sp>
        <p:nvSpPr>
          <p:cNvPr id="6" name="object 6"/>
          <p:cNvSpPr txBox="1">
            <a:spLocks noGrp="1"/>
          </p:cNvSpPr>
          <p:nvPr>
            <p:ph type="ftr" sz="quarter" idx="5"/>
          </p:nvPr>
        </p:nvSpPr>
        <p:spPr>
          <a:xfrm>
            <a:off x="4038600" y="6356350"/>
            <a:ext cx="4114800" cy="365125"/>
          </a:xfrm>
          <a:prstGeom prst="rect">
            <a:avLst/>
          </a:prstGeom>
        </p:spPr>
        <p:txBody>
          <a:bodyPr vert="horz" lIns="91440" tIns="45720" rIns="91440" bIns="45720" rtlCol="0" anchor="ctr">
            <a:normAutofit/>
          </a:bodyPr>
          <a:lstStyle/>
          <a:p>
            <a:pPr algn="ctr">
              <a:spcAft>
                <a:spcPts val="600"/>
              </a:spcAft>
            </a:pPr>
            <a:r>
              <a:rPr lang="en-US" kern="1200">
                <a:solidFill>
                  <a:schemeClr val="tx1">
                    <a:tint val="75000"/>
                  </a:schemeClr>
                </a:solidFill>
                <a:latin typeface="+mn-lt"/>
                <a:ea typeface="+mn-ea"/>
                <a:cs typeface="+mn-cs"/>
              </a:rPr>
              <a:t>4/1/2023</a:t>
            </a:r>
          </a:p>
        </p:txBody>
      </p:sp>
      <p:sp>
        <p:nvSpPr>
          <p:cNvPr id="8" name="object 8"/>
          <p:cNvSpPr txBox="1">
            <a:spLocks noGrp="1"/>
          </p:cNvSpPr>
          <p:nvPr>
            <p:ph type="sldNum" sz="quarter" idx="7"/>
          </p:nvPr>
        </p:nvSpPr>
        <p:spPr>
          <a:xfrm>
            <a:off x="8610600" y="6356350"/>
            <a:ext cx="2743200" cy="365125"/>
          </a:xfrm>
          <a:prstGeom prst="rect">
            <a:avLst/>
          </a:prstGeom>
        </p:spPr>
        <p:txBody>
          <a:bodyPr vert="horz" lIns="91440" tIns="45720" rIns="91440" bIns="45720" rtlCol="0" anchor="ctr">
            <a:normAutofit/>
          </a:bodyPr>
          <a:lstStyle/>
          <a:p>
            <a:pPr algn="r">
              <a:spcAft>
                <a:spcPts val="600"/>
              </a:spcAft>
            </a:pPr>
            <a:fld id="{81D60167-4931-47E6-BA6A-407CBD079E47}" type="slidenum">
              <a:rPr lang="en-US">
                <a:solidFill>
                  <a:schemeClr val="tx1">
                    <a:tint val="75000"/>
                  </a:schemeClr>
                </a:solidFill>
                <a:latin typeface="+mn-lt"/>
                <a:cs typeface="+mn-cs"/>
              </a:rPr>
              <a:pPr algn="r">
                <a:spcAft>
                  <a:spcPts val="600"/>
                </a:spcAft>
              </a:pPr>
              <a:t>19</a:t>
            </a:fld>
            <a:endParaRPr lang="en-US">
              <a:solidFill>
                <a:schemeClr val="tx1">
                  <a:tint val="75000"/>
                </a:schemeClr>
              </a:solidFill>
              <a:latin typeface="+mn-lt"/>
              <a:cs typeface="+mn-cs"/>
            </a:endParaRPr>
          </a:p>
        </p:txBody>
      </p:sp>
      <p:pic>
        <p:nvPicPr>
          <p:cNvPr id="17" name="Picture 16" descr="Text&#10;&#10;Description automatically generated">
            <a:extLst>
              <a:ext uri="{FF2B5EF4-FFF2-40B4-BE49-F238E27FC236}">
                <a16:creationId xmlns:a16="http://schemas.microsoft.com/office/drawing/2014/main" id="{E9BE9724-8C79-FCE8-44CB-E570186FD3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4161" y="-457200"/>
            <a:ext cx="3703936" cy="1935307"/>
          </a:xfrm>
          <a:prstGeom prst="rect">
            <a:avLst/>
          </a:prstGeom>
        </p:spPr>
      </p:pic>
      <p:pic>
        <p:nvPicPr>
          <p:cNvPr id="23" name="Picture 2">
            <a:extLst>
              <a:ext uri="{FF2B5EF4-FFF2-40B4-BE49-F238E27FC236}">
                <a16:creationId xmlns:a16="http://schemas.microsoft.com/office/drawing/2014/main" id="{CB75E1F7-0B91-7621-EC73-756C4012E0D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p:blipFill>
        <p:spPr bwMode="auto">
          <a:xfrm>
            <a:off x="990600" y="2133600"/>
            <a:ext cx="10832398" cy="4143392"/>
          </a:xfrm>
          <a:prstGeom prst="rect">
            <a:avLst/>
          </a:prstGeom>
          <a:noFill/>
        </p:spPr>
      </p:pic>
    </p:spTree>
    <p:extLst>
      <p:ext uri="{BB962C8B-B14F-4D97-AF65-F5344CB8AC3E}">
        <p14:creationId xmlns:p14="http://schemas.microsoft.com/office/powerpoint/2010/main" val="300993690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627564"/>
            <a:ext cx="7474172" cy="1325563"/>
          </a:xfrm>
          <a:prstGeom prst="rect">
            <a:avLst/>
          </a:prstGeom>
        </p:spPr>
        <p:txBody>
          <a:bodyPr vert="horz" lIns="91440" tIns="45720" rIns="91440" bIns="45720" rtlCol="0" anchor="ctr">
            <a:normAutofit/>
          </a:bodyPr>
          <a:lstStyle/>
          <a:p>
            <a:pPr marL="12700" algn="l" rtl="0">
              <a:lnSpc>
                <a:spcPct val="90000"/>
              </a:lnSpc>
              <a:spcBef>
                <a:spcPct val="0"/>
              </a:spcBef>
            </a:pPr>
            <a:r>
              <a:rPr lang="en-US" sz="4400" kern="1200" spc="-5">
                <a:solidFill>
                  <a:schemeClr val="tx1"/>
                </a:solidFill>
                <a:latin typeface="+mj-lt"/>
                <a:ea typeface="+mj-ea"/>
                <a:cs typeface="+mj-cs"/>
              </a:rPr>
              <a:t>Co</a:t>
            </a:r>
            <a:r>
              <a:rPr lang="en-US" sz="4400" kern="1200" spc="-30">
                <a:solidFill>
                  <a:schemeClr val="tx1"/>
                </a:solidFill>
                <a:latin typeface="+mj-lt"/>
                <a:ea typeface="+mj-ea"/>
                <a:cs typeface="+mj-cs"/>
              </a:rPr>
              <a:t>n</a:t>
            </a:r>
            <a:r>
              <a:rPr lang="en-US" sz="4400" kern="1200" spc="-35">
                <a:solidFill>
                  <a:schemeClr val="tx1"/>
                </a:solidFill>
                <a:latin typeface="+mj-lt"/>
                <a:ea typeface="+mj-ea"/>
                <a:cs typeface="+mj-cs"/>
              </a:rPr>
              <a:t>t</a:t>
            </a:r>
            <a:r>
              <a:rPr lang="en-US" sz="4400" kern="1200" spc="-5">
                <a:solidFill>
                  <a:schemeClr val="tx1"/>
                </a:solidFill>
                <a:latin typeface="+mj-lt"/>
                <a:ea typeface="+mj-ea"/>
                <a:cs typeface="+mj-cs"/>
              </a:rPr>
              <a:t>e</a:t>
            </a:r>
            <a:r>
              <a:rPr lang="en-US" sz="4400" kern="1200" spc="-35">
                <a:solidFill>
                  <a:schemeClr val="tx1"/>
                </a:solidFill>
                <a:latin typeface="+mj-lt"/>
                <a:ea typeface="+mj-ea"/>
                <a:cs typeface="+mj-cs"/>
              </a:rPr>
              <a:t>n</a:t>
            </a:r>
            <a:r>
              <a:rPr lang="en-US" sz="4400" kern="1200">
                <a:solidFill>
                  <a:schemeClr val="tx1"/>
                </a:solidFill>
                <a:latin typeface="+mj-lt"/>
                <a:ea typeface="+mj-ea"/>
                <a:cs typeface="+mj-cs"/>
              </a:rPr>
              <a:t>ts:</a:t>
            </a:r>
          </a:p>
        </p:txBody>
      </p:sp>
      <p:sp>
        <p:nvSpPr>
          <p:cNvPr id="3" name="object 3"/>
          <p:cNvSpPr txBox="1"/>
          <p:nvPr/>
        </p:nvSpPr>
        <p:spPr>
          <a:xfrm>
            <a:off x="849086" y="1790563"/>
            <a:ext cx="6669132" cy="4039658"/>
          </a:xfrm>
          <a:prstGeom prst="rect">
            <a:avLst/>
          </a:prstGeom>
        </p:spPr>
        <p:txBody>
          <a:bodyPr vert="horz" lIns="91440" tIns="45720" rIns="91440" bIns="45720" rtlCol="0" anchor="ctr">
            <a:noAutofit/>
          </a:bodyPr>
          <a:lstStyle/>
          <a:p>
            <a:pPr marL="556895" indent="-228600">
              <a:lnSpc>
                <a:spcPct val="90000"/>
              </a:lnSpc>
              <a:spcBef>
                <a:spcPts val="100"/>
              </a:spcBef>
              <a:buClr>
                <a:schemeClr val="accent1">
                  <a:lumMod val="75000"/>
                </a:schemeClr>
              </a:buClr>
              <a:buSzPct val="150000"/>
              <a:buFont typeface="Arial" panose="020B0604020202020204" pitchFamily="34" charset="0"/>
              <a:buChar char="•"/>
              <a:tabLst>
                <a:tab pos="556895" algn="l"/>
                <a:tab pos="557530" algn="l"/>
              </a:tabLst>
            </a:pPr>
            <a:r>
              <a:rPr lang="en-US" sz="2000" spc="-10" dirty="0"/>
              <a:t>Objective</a:t>
            </a:r>
            <a:endParaRPr lang="en-US" sz="2000" dirty="0"/>
          </a:p>
          <a:p>
            <a:pPr marL="556895" indent="-228600">
              <a:lnSpc>
                <a:spcPct val="90000"/>
              </a:lnSpc>
              <a:spcBef>
                <a:spcPts val="1860"/>
              </a:spcBef>
              <a:buClr>
                <a:schemeClr val="accent1">
                  <a:lumMod val="75000"/>
                </a:schemeClr>
              </a:buClr>
              <a:buSzPct val="150000"/>
              <a:buFont typeface="Arial" panose="020B0604020202020204" pitchFamily="34" charset="0"/>
              <a:buChar char="•"/>
              <a:tabLst>
                <a:tab pos="556895" algn="l"/>
                <a:tab pos="557530" algn="l"/>
              </a:tabLst>
            </a:pPr>
            <a:r>
              <a:rPr lang="en-US" sz="2000" spc="-5" dirty="0"/>
              <a:t>I</a:t>
            </a:r>
            <a:r>
              <a:rPr lang="en-US" sz="2000" spc="-10" dirty="0"/>
              <a:t>ntroduction</a:t>
            </a:r>
            <a:r>
              <a:rPr lang="en-US" sz="2000" spc="-35" dirty="0"/>
              <a:t> </a:t>
            </a:r>
            <a:r>
              <a:rPr lang="en-US" sz="2000" spc="-15" dirty="0"/>
              <a:t>to</a:t>
            </a:r>
            <a:r>
              <a:rPr lang="en-US" sz="2000" spc="-40" dirty="0"/>
              <a:t> </a:t>
            </a:r>
            <a:r>
              <a:rPr lang="en-US" sz="2000" spc="-10" dirty="0"/>
              <a:t>VPN</a:t>
            </a:r>
            <a:endParaRPr lang="en-US" sz="2000" dirty="0"/>
          </a:p>
          <a:p>
            <a:pPr marL="556895" indent="-228600">
              <a:lnSpc>
                <a:spcPct val="90000"/>
              </a:lnSpc>
              <a:spcBef>
                <a:spcPts val="1875"/>
              </a:spcBef>
              <a:buClr>
                <a:schemeClr val="accent1">
                  <a:lumMod val="75000"/>
                </a:schemeClr>
              </a:buClr>
              <a:buSzPct val="150000"/>
              <a:buFont typeface="Arial" panose="020B0604020202020204" pitchFamily="34" charset="0"/>
              <a:buChar char="•"/>
              <a:tabLst>
                <a:tab pos="556895" algn="l"/>
                <a:tab pos="557530" algn="l"/>
              </a:tabLst>
            </a:pPr>
            <a:r>
              <a:rPr lang="en-US" sz="2000" spc="-10" dirty="0"/>
              <a:t>History </a:t>
            </a:r>
            <a:r>
              <a:rPr lang="en-US" sz="2000" spc="-5" dirty="0"/>
              <a:t>of</a:t>
            </a:r>
            <a:r>
              <a:rPr lang="en-US" sz="2000" spc="-15" dirty="0"/>
              <a:t> </a:t>
            </a:r>
            <a:r>
              <a:rPr lang="en-US" sz="2000" spc="-10" dirty="0"/>
              <a:t>PPTP </a:t>
            </a:r>
            <a:r>
              <a:rPr lang="en-US" sz="2000" spc="-5" dirty="0"/>
              <a:t>or</a:t>
            </a:r>
            <a:r>
              <a:rPr lang="en-US" sz="2000" spc="-15" dirty="0"/>
              <a:t> </a:t>
            </a:r>
            <a:r>
              <a:rPr lang="en-US" sz="2000" spc="-5" dirty="0"/>
              <a:t>VPN</a:t>
            </a:r>
            <a:endParaRPr lang="en-US" sz="2000" dirty="0"/>
          </a:p>
          <a:p>
            <a:pPr marL="556895" indent="-228600">
              <a:lnSpc>
                <a:spcPct val="90000"/>
              </a:lnSpc>
              <a:spcBef>
                <a:spcPts val="1860"/>
              </a:spcBef>
              <a:buClr>
                <a:schemeClr val="accent1">
                  <a:lumMod val="75000"/>
                </a:schemeClr>
              </a:buClr>
              <a:buSzPct val="150000"/>
              <a:buFont typeface="Arial" panose="020B0604020202020204" pitchFamily="34" charset="0"/>
              <a:buChar char="•"/>
              <a:tabLst>
                <a:tab pos="556895" algn="l"/>
                <a:tab pos="557530" algn="l"/>
              </a:tabLst>
            </a:pPr>
            <a:r>
              <a:rPr lang="en-US" sz="2000" spc="-25" dirty="0"/>
              <a:t>Types </a:t>
            </a:r>
            <a:r>
              <a:rPr lang="en-US" sz="2000" spc="-5" dirty="0"/>
              <a:t>of</a:t>
            </a:r>
            <a:r>
              <a:rPr lang="en-US" sz="2000" spc="-30" dirty="0"/>
              <a:t> </a:t>
            </a:r>
            <a:r>
              <a:rPr lang="en-US" sz="2000" spc="-10" dirty="0"/>
              <a:t>VPN</a:t>
            </a:r>
          </a:p>
          <a:p>
            <a:pPr marL="556895" indent="-228600">
              <a:lnSpc>
                <a:spcPct val="90000"/>
              </a:lnSpc>
              <a:spcBef>
                <a:spcPts val="1860"/>
              </a:spcBef>
              <a:buClr>
                <a:schemeClr val="accent1">
                  <a:lumMod val="75000"/>
                </a:schemeClr>
              </a:buClr>
              <a:buSzPct val="150000"/>
              <a:buFont typeface="Arial" panose="020B0604020202020204" pitchFamily="34" charset="0"/>
              <a:buChar char="•"/>
              <a:tabLst>
                <a:tab pos="556895" algn="l"/>
                <a:tab pos="557530" algn="l"/>
              </a:tabLst>
            </a:pPr>
            <a:r>
              <a:rPr lang="en-US" sz="2000" dirty="0"/>
              <a:t>Protocols</a:t>
            </a:r>
          </a:p>
          <a:p>
            <a:pPr marL="556895" indent="-228600">
              <a:lnSpc>
                <a:spcPct val="90000"/>
              </a:lnSpc>
              <a:spcBef>
                <a:spcPts val="1860"/>
              </a:spcBef>
              <a:buClr>
                <a:schemeClr val="accent1">
                  <a:lumMod val="75000"/>
                </a:schemeClr>
              </a:buClr>
              <a:buSzPct val="150000"/>
              <a:buFont typeface="Arial" panose="020B0604020202020204" pitchFamily="34" charset="0"/>
              <a:buChar char="•"/>
              <a:tabLst>
                <a:tab pos="556895" algn="l"/>
                <a:tab pos="557530" algn="l"/>
              </a:tabLst>
            </a:pPr>
            <a:r>
              <a:rPr lang="en-US" sz="2000" spc="-10" dirty="0"/>
              <a:t>Benefits</a:t>
            </a:r>
            <a:r>
              <a:rPr lang="en-US" sz="2000" spc="-25" dirty="0"/>
              <a:t> </a:t>
            </a:r>
            <a:r>
              <a:rPr lang="en-US" sz="2000" spc="-10" dirty="0"/>
              <a:t>of</a:t>
            </a:r>
            <a:r>
              <a:rPr lang="en-US" sz="2000" spc="-20" dirty="0"/>
              <a:t> </a:t>
            </a:r>
            <a:r>
              <a:rPr lang="en-US" sz="2000" spc="-5" dirty="0"/>
              <a:t>VPN</a:t>
            </a:r>
          </a:p>
          <a:p>
            <a:pPr marL="556895" indent="-228600">
              <a:lnSpc>
                <a:spcPct val="90000"/>
              </a:lnSpc>
              <a:spcBef>
                <a:spcPts val="1860"/>
              </a:spcBef>
              <a:buClr>
                <a:schemeClr val="accent1">
                  <a:lumMod val="75000"/>
                </a:schemeClr>
              </a:buClr>
              <a:buSzPct val="150000"/>
              <a:buFont typeface="Arial" panose="020B0604020202020204" pitchFamily="34" charset="0"/>
              <a:buChar char="•"/>
              <a:tabLst>
                <a:tab pos="556895" algn="l"/>
                <a:tab pos="557530" algn="l"/>
              </a:tabLst>
            </a:pPr>
            <a:r>
              <a:rPr lang="en-US" sz="2000" spc="-10" dirty="0"/>
              <a:t>VPN</a:t>
            </a:r>
            <a:r>
              <a:rPr lang="en-US" sz="2000" spc="-5" dirty="0"/>
              <a:t> </a:t>
            </a:r>
            <a:r>
              <a:rPr lang="en-US" sz="2000" spc="-10" dirty="0"/>
              <a:t>Configuration</a:t>
            </a:r>
            <a:r>
              <a:rPr lang="en-US" sz="2000" spc="-25" dirty="0"/>
              <a:t> </a:t>
            </a:r>
            <a:r>
              <a:rPr lang="en-US" sz="2000" spc="-5" dirty="0"/>
              <a:t>on</a:t>
            </a:r>
            <a:r>
              <a:rPr lang="en-US" sz="2000" spc="-15" dirty="0"/>
              <a:t> </a:t>
            </a:r>
            <a:r>
              <a:rPr lang="en-US" sz="2000" spc="-10" dirty="0"/>
              <a:t>Cisco</a:t>
            </a:r>
            <a:r>
              <a:rPr lang="en-US" sz="2000" spc="-30" dirty="0"/>
              <a:t> </a:t>
            </a:r>
            <a:r>
              <a:rPr lang="en-US" sz="2000" spc="-20" dirty="0"/>
              <a:t>Packet</a:t>
            </a:r>
            <a:r>
              <a:rPr lang="en-US" sz="2000" spc="-50" dirty="0"/>
              <a:t> </a:t>
            </a:r>
            <a:r>
              <a:rPr lang="en-US" sz="2000" spc="-45" dirty="0"/>
              <a:t>tracer.</a:t>
            </a:r>
          </a:p>
          <a:p>
            <a:pPr marL="556895" indent="-228600">
              <a:lnSpc>
                <a:spcPct val="90000"/>
              </a:lnSpc>
              <a:spcBef>
                <a:spcPts val="1860"/>
              </a:spcBef>
              <a:buClr>
                <a:schemeClr val="accent1">
                  <a:lumMod val="75000"/>
                </a:schemeClr>
              </a:buClr>
              <a:buSzPct val="150000"/>
              <a:buFont typeface="Arial" panose="020B0604020202020204" pitchFamily="34" charset="0"/>
              <a:buChar char="•"/>
              <a:tabLst>
                <a:tab pos="556895" algn="l"/>
                <a:tab pos="557530" algn="l"/>
              </a:tabLst>
            </a:pPr>
            <a:r>
              <a:rPr lang="en-US" sz="2000" spc="-30" dirty="0"/>
              <a:t>Tracing </a:t>
            </a:r>
            <a:r>
              <a:rPr lang="en-US" sz="2000" dirty="0"/>
              <a:t>the</a:t>
            </a:r>
            <a:r>
              <a:rPr lang="en-US" sz="2000" spc="-15" dirty="0"/>
              <a:t> traffic</a:t>
            </a:r>
            <a:r>
              <a:rPr lang="en-US" sz="2000" spc="-20" dirty="0"/>
              <a:t> </a:t>
            </a:r>
            <a:r>
              <a:rPr lang="en-US" sz="2000" dirty="0"/>
              <a:t>with</a:t>
            </a:r>
            <a:r>
              <a:rPr lang="en-US" sz="2000" spc="-25" dirty="0"/>
              <a:t> </a:t>
            </a:r>
            <a:r>
              <a:rPr lang="en-US" sz="2000" spc="-45" dirty="0"/>
              <a:t>Sniffer.</a:t>
            </a:r>
            <a:endParaRPr lang="en-US" sz="2000" dirty="0"/>
          </a:p>
        </p:txBody>
      </p:sp>
      <p:sp>
        <p:nvSpPr>
          <p:cNvPr id="5" name="object 5"/>
          <p:cNvSpPr txBox="1">
            <a:spLocks noGrp="1"/>
          </p:cNvSpPr>
          <p:nvPr>
            <p:ph type="ftr" sz="quarter" idx="5"/>
          </p:nvPr>
        </p:nvSpPr>
        <p:spPr>
          <a:xfrm>
            <a:off x="1103859" y="6356350"/>
            <a:ext cx="4894169" cy="365125"/>
          </a:xfrm>
          <a:prstGeom prst="rect">
            <a:avLst/>
          </a:prstGeom>
        </p:spPr>
        <p:txBody>
          <a:bodyPr vert="horz" lIns="91440" tIns="45720" rIns="91440" bIns="45720" rtlCol="0" anchor="ctr">
            <a:normAutofit/>
          </a:bodyPr>
          <a:lstStyle/>
          <a:p>
            <a:pPr>
              <a:spcAft>
                <a:spcPts val="600"/>
              </a:spcAft>
            </a:pPr>
            <a:r>
              <a:rPr lang="en-US" sz="1050" kern="1200">
                <a:solidFill>
                  <a:schemeClr val="tx1">
                    <a:lumMod val="75000"/>
                    <a:lumOff val="25000"/>
                  </a:schemeClr>
                </a:solidFill>
                <a:latin typeface="+mn-lt"/>
                <a:ea typeface="+mn-ea"/>
                <a:cs typeface="+mn-cs"/>
              </a:rPr>
              <a:t>4/1/2023</a:t>
            </a:r>
          </a:p>
        </p:txBody>
      </p:sp>
      <p:sp>
        <p:nvSpPr>
          <p:cNvPr id="6" name="object 6"/>
          <p:cNvSpPr txBox="1">
            <a:spLocks noGrp="1"/>
          </p:cNvSpPr>
          <p:nvPr>
            <p:ph type="dt" sz="half" idx="6"/>
          </p:nvPr>
        </p:nvSpPr>
        <p:spPr>
          <a:xfrm>
            <a:off x="6973342" y="6356350"/>
            <a:ext cx="2743200" cy="365125"/>
          </a:xfrm>
          <a:prstGeom prst="rect">
            <a:avLst/>
          </a:prstGeom>
        </p:spPr>
        <p:txBody>
          <a:bodyPr vert="horz" lIns="91440" tIns="45720" rIns="91440" bIns="45720" rtlCol="0" anchor="ctr">
            <a:normAutofit/>
          </a:bodyPr>
          <a:lstStyle/>
          <a:p>
            <a:pPr algn="r">
              <a:lnSpc>
                <a:spcPct val="90000"/>
              </a:lnSpc>
              <a:spcAft>
                <a:spcPts val="600"/>
              </a:spcAft>
            </a:pPr>
            <a:r>
              <a:rPr lang="en-US" sz="900" spc="-5">
                <a:solidFill>
                  <a:schemeClr val="tx1">
                    <a:lumMod val="75000"/>
                    <a:lumOff val="25000"/>
                  </a:schemeClr>
                </a:solidFill>
                <a:latin typeface="+mn-lt"/>
                <a:cs typeface="+mn-cs"/>
              </a:rPr>
              <a:t>Group- 4 (Site to Site IPsec VPN Design &amp; Simulation)</a:t>
            </a:r>
          </a:p>
        </p:txBody>
      </p:sp>
      <p:sp>
        <p:nvSpPr>
          <p:cNvPr id="15" name="Rectangle 11">
            <a:extLst>
              <a:ext uri="{FF2B5EF4-FFF2-40B4-BE49-F238E27FC236}">
                <a16:creationId xmlns:a16="http://schemas.microsoft.com/office/drawing/2014/main" id="{59A309A7-1751-4ABE-A3C1-EEC40366AD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bject 7"/>
          <p:cNvSpPr txBox="1">
            <a:spLocks noGrp="1"/>
          </p:cNvSpPr>
          <p:nvPr>
            <p:ph type="sldNum" sz="quarter" idx="7"/>
          </p:nvPr>
        </p:nvSpPr>
        <p:spPr>
          <a:xfrm>
            <a:off x="10341428" y="6356350"/>
            <a:ext cx="1012371" cy="365125"/>
          </a:xfrm>
          <a:prstGeom prst="rect">
            <a:avLst/>
          </a:prstGeom>
        </p:spPr>
        <p:txBody>
          <a:bodyPr vert="horz" lIns="91440" tIns="45720" rIns="91440" bIns="45720" rtlCol="0" anchor="ctr">
            <a:normAutofit/>
          </a:bodyPr>
          <a:lstStyle/>
          <a:p>
            <a:pPr algn="r">
              <a:spcAft>
                <a:spcPts val="600"/>
              </a:spcAft>
            </a:pPr>
            <a:fld id="{81D60167-4931-47E6-BA6A-407CBD079E47}" type="slidenum">
              <a:rPr lang="en-US">
                <a:solidFill>
                  <a:srgbClr val="FFFFFF"/>
                </a:solidFill>
                <a:latin typeface="+mn-lt"/>
                <a:cs typeface="+mn-cs"/>
              </a:rPr>
              <a:pPr algn="r">
                <a:spcAft>
                  <a:spcPts val="600"/>
                </a:spcAft>
              </a:pPr>
              <a:t>2</a:t>
            </a:fld>
            <a:endParaRPr lang="en-US">
              <a:solidFill>
                <a:srgbClr val="FFFFFF"/>
              </a:solidFill>
              <a:latin typeface="+mn-lt"/>
              <a:cs typeface="+mn-cs"/>
            </a:endParaRPr>
          </a:p>
        </p:txBody>
      </p:sp>
      <p:pic>
        <p:nvPicPr>
          <p:cNvPr id="11" name="Picture 10" descr="Text&#10;&#10;Description automatically generated">
            <a:extLst>
              <a:ext uri="{FF2B5EF4-FFF2-40B4-BE49-F238E27FC236}">
                <a16:creationId xmlns:a16="http://schemas.microsoft.com/office/drawing/2014/main" id="{97A7EB6D-32BF-7FA4-7718-23FE9D2A0D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47900" y="2667000"/>
            <a:ext cx="3210700" cy="157252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5C987D2-7173-4E3E-8050-66B337EE3B3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44">
            <a:extLst>
              <a:ext uri="{FF2B5EF4-FFF2-40B4-BE49-F238E27FC236}">
                <a16:creationId xmlns:a16="http://schemas.microsoft.com/office/drawing/2014/main" id="{C2BE09AA-2EBF-4AE1-A44F-00DE1F4600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12CBB1B2-298B-4D88-B306-3976FCDF1E4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99196" y="635715"/>
            <a:ext cx="5852722"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object 2"/>
          <p:cNvSpPr txBox="1">
            <a:spLocks noGrp="1"/>
          </p:cNvSpPr>
          <p:nvPr>
            <p:ph type="title"/>
          </p:nvPr>
        </p:nvSpPr>
        <p:spPr>
          <a:xfrm>
            <a:off x="6096000" y="804328"/>
            <a:ext cx="5300553" cy="1205821"/>
          </a:xfrm>
          <a:prstGeom prst="rect">
            <a:avLst/>
          </a:prstGeom>
        </p:spPr>
        <p:txBody>
          <a:bodyPr vert="horz" lIns="91440" tIns="45720" rIns="91440" bIns="45720" rtlCol="0" anchor="ctr">
            <a:normAutofit/>
          </a:bodyPr>
          <a:lstStyle/>
          <a:p>
            <a:pPr marL="12700" algn="l" rtl="0">
              <a:lnSpc>
                <a:spcPct val="90000"/>
              </a:lnSpc>
              <a:spcBef>
                <a:spcPct val="0"/>
              </a:spcBef>
            </a:pPr>
            <a:r>
              <a:rPr lang="en-US" kern="1200" spc="-15">
                <a:solidFill>
                  <a:srgbClr val="FEFFFF"/>
                </a:solidFill>
                <a:latin typeface="+mj-lt"/>
                <a:cs typeface="+mj-cs"/>
              </a:rPr>
              <a:t>Result</a:t>
            </a:r>
            <a:r>
              <a:rPr lang="en-US" kern="1200" spc="-80">
                <a:solidFill>
                  <a:srgbClr val="FEFFFF"/>
                </a:solidFill>
                <a:latin typeface="+mj-lt"/>
                <a:cs typeface="+mj-cs"/>
              </a:rPr>
              <a:t> </a:t>
            </a:r>
            <a:r>
              <a:rPr lang="en-US" kern="1200" spc="-5">
                <a:solidFill>
                  <a:srgbClr val="FEFFFF"/>
                </a:solidFill>
                <a:latin typeface="+mj-lt"/>
                <a:cs typeface="+mj-cs"/>
              </a:rPr>
              <a:t>of</a:t>
            </a:r>
            <a:r>
              <a:rPr lang="en-US" kern="1200" spc="-45">
                <a:solidFill>
                  <a:srgbClr val="FEFFFF"/>
                </a:solidFill>
                <a:latin typeface="+mj-lt"/>
                <a:cs typeface="+mj-cs"/>
              </a:rPr>
              <a:t> </a:t>
            </a:r>
            <a:r>
              <a:rPr lang="en-US" kern="1200" spc="-5">
                <a:solidFill>
                  <a:srgbClr val="FEFFFF"/>
                </a:solidFill>
                <a:latin typeface="+mj-lt"/>
                <a:cs typeface="+mj-cs"/>
              </a:rPr>
              <a:t>ICMP</a:t>
            </a:r>
            <a:r>
              <a:rPr lang="en-US" kern="1200" spc="-75">
                <a:solidFill>
                  <a:srgbClr val="FEFFFF"/>
                </a:solidFill>
                <a:latin typeface="+mj-lt"/>
                <a:cs typeface="+mj-cs"/>
              </a:rPr>
              <a:t> </a:t>
            </a:r>
            <a:r>
              <a:rPr lang="en-US" kern="1200" spc="-20">
                <a:solidFill>
                  <a:srgbClr val="FEFFFF"/>
                </a:solidFill>
                <a:latin typeface="+mj-lt"/>
                <a:cs typeface="+mj-cs"/>
              </a:rPr>
              <a:t>request</a:t>
            </a:r>
            <a:r>
              <a:rPr lang="en-US" kern="1200" spc="-60">
                <a:solidFill>
                  <a:srgbClr val="FEFFFF"/>
                </a:solidFill>
                <a:latin typeface="+mj-lt"/>
                <a:cs typeface="+mj-cs"/>
              </a:rPr>
              <a:t> </a:t>
            </a:r>
            <a:r>
              <a:rPr lang="en-US" kern="1200" spc="-15">
                <a:solidFill>
                  <a:srgbClr val="FEFFFF"/>
                </a:solidFill>
                <a:latin typeface="+mj-lt"/>
                <a:cs typeface="+mj-cs"/>
              </a:rPr>
              <a:t>between</a:t>
            </a:r>
            <a:r>
              <a:rPr lang="en-US" kern="1200" spc="-70">
                <a:solidFill>
                  <a:srgbClr val="FEFFFF"/>
                </a:solidFill>
                <a:latin typeface="+mj-lt"/>
                <a:cs typeface="+mj-cs"/>
              </a:rPr>
              <a:t> </a:t>
            </a:r>
            <a:r>
              <a:rPr lang="en-US" kern="1200" spc="-5">
                <a:solidFill>
                  <a:srgbClr val="FEFFFF"/>
                </a:solidFill>
                <a:latin typeface="+mj-lt"/>
                <a:cs typeface="+mj-cs"/>
              </a:rPr>
              <a:t>PCs</a:t>
            </a:r>
            <a:r>
              <a:rPr lang="en-US" kern="1200" spc="-55">
                <a:solidFill>
                  <a:srgbClr val="FEFFFF"/>
                </a:solidFill>
                <a:latin typeface="+mj-lt"/>
                <a:cs typeface="+mj-cs"/>
              </a:rPr>
              <a:t> </a:t>
            </a:r>
            <a:r>
              <a:rPr lang="en-US" kern="1200">
                <a:solidFill>
                  <a:srgbClr val="FEFFFF"/>
                </a:solidFill>
                <a:latin typeface="+mj-lt"/>
                <a:cs typeface="+mj-cs"/>
              </a:rPr>
              <a:t>:</a:t>
            </a:r>
          </a:p>
        </p:txBody>
      </p:sp>
      <p:pic>
        <p:nvPicPr>
          <p:cNvPr id="12" name="Picture 11" descr="Graphical user interface, application&#10;&#10;Description automatically generated">
            <a:extLst>
              <a:ext uri="{FF2B5EF4-FFF2-40B4-BE49-F238E27FC236}">
                <a16:creationId xmlns:a16="http://schemas.microsoft.com/office/drawing/2014/main" id="{87E9658F-2FBD-1DF4-F8C2-2A6444E57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21116"/>
            <a:ext cx="5699093" cy="2207884"/>
          </a:xfrm>
          <a:prstGeom prst="rect">
            <a:avLst/>
          </a:prstGeom>
        </p:spPr>
      </p:pic>
      <p:pic>
        <p:nvPicPr>
          <p:cNvPr id="10" name="Picture 9" descr="Graphical user interface, application, table&#10;&#10;Description automatically generated">
            <a:extLst>
              <a:ext uri="{FF2B5EF4-FFF2-40B4-BE49-F238E27FC236}">
                <a16:creationId xmlns:a16="http://schemas.microsoft.com/office/drawing/2014/main" id="{95C8537D-8319-6D01-6E0F-8541A7C96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30916"/>
            <a:ext cx="5699092" cy="2360284"/>
          </a:xfrm>
          <a:prstGeom prst="rect">
            <a:avLst/>
          </a:prstGeom>
        </p:spPr>
      </p:pic>
      <p:sp>
        <p:nvSpPr>
          <p:cNvPr id="6" name="object 6"/>
          <p:cNvSpPr txBox="1">
            <a:spLocks noGrp="1"/>
          </p:cNvSpPr>
          <p:nvPr>
            <p:ph type="ftr" sz="quarter" idx="5"/>
          </p:nvPr>
        </p:nvSpPr>
        <p:spPr>
          <a:xfrm>
            <a:off x="1206688" y="6382512"/>
            <a:ext cx="6346255" cy="320040"/>
          </a:xfrm>
          <a:prstGeom prst="rect">
            <a:avLst/>
          </a:prstGeom>
        </p:spPr>
        <p:txBody>
          <a:bodyPr vert="horz" lIns="91440" tIns="45720" rIns="91440" bIns="45720" rtlCol="0" anchor="ctr">
            <a:normAutofit/>
          </a:bodyPr>
          <a:lstStyle/>
          <a:p>
            <a:pPr>
              <a:spcAft>
                <a:spcPts val="600"/>
              </a:spcAft>
            </a:pPr>
            <a:r>
              <a:rPr lang="en-US" sz="1000" kern="1200">
                <a:solidFill>
                  <a:schemeClr val="tx1">
                    <a:tint val="75000"/>
                  </a:schemeClr>
                </a:solidFill>
                <a:latin typeface="+mn-lt"/>
                <a:ea typeface="+mn-ea"/>
                <a:cs typeface="+mn-cs"/>
              </a:rPr>
              <a:t>4/1/2023</a:t>
            </a:r>
          </a:p>
        </p:txBody>
      </p:sp>
      <p:sp>
        <p:nvSpPr>
          <p:cNvPr id="7" name="object 7"/>
          <p:cNvSpPr txBox="1">
            <a:spLocks noGrp="1"/>
          </p:cNvSpPr>
          <p:nvPr>
            <p:ph type="dt" sz="half" idx="6"/>
          </p:nvPr>
        </p:nvSpPr>
        <p:spPr>
          <a:xfrm>
            <a:off x="7717536" y="6382512"/>
            <a:ext cx="2825496" cy="320040"/>
          </a:xfrm>
          <a:prstGeom prst="rect">
            <a:avLst/>
          </a:prstGeom>
        </p:spPr>
        <p:txBody>
          <a:bodyPr vert="horz" lIns="91440" tIns="45720" rIns="91440" bIns="45720" rtlCol="0" anchor="ctr">
            <a:normAutofit/>
          </a:bodyPr>
          <a:lstStyle/>
          <a:p>
            <a:pPr algn="r">
              <a:spcAft>
                <a:spcPts val="600"/>
              </a:spcAft>
            </a:pPr>
            <a:r>
              <a:rPr lang="en-US" sz="900" spc="-5">
                <a:solidFill>
                  <a:schemeClr val="tx1">
                    <a:tint val="75000"/>
                  </a:schemeClr>
                </a:solidFill>
                <a:latin typeface="+mn-lt"/>
                <a:cs typeface="+mn-cs"/>
              </a:rPr>
              <a:t>Group- 4 (Site to Site IPsec VPN Design &amp; Simulation)</a:t>
            </a:r>
          </a:p>
        </p:txBody>
      </p:sp>
      <p:sp>
        <p:nvSpPr>
          <p:cNvPr id="8" name="object 8"/>
          <p:cNvSpPr txBox="1">
            <a:spLocks noGrp="1"/>
          </p:cNvSpPr>
          <p:nvPr>
            <p:ph type="sldNum" sz="quarter" idx="7"/>
          </p:nvPr>
        </p:nvSpPr>
        <p:spPr>
          <a:xfrm>
            <a:off x="10707624" y="6382512"/>
            <a:ext cx="685800" cy="320040"/>
          </a:xfrm>
          <a:prstGeom prst="rect">
            <a:avLst/>
          </a:prstGeom>
        </p:spPr>
        <p:txBody>
          <a:bodyPr vert="horz" lIns="91440" tIns="45720" rIns="91440" bIns="45720" rtlCol="0" anchor="ctr">
            <a:normAutofit/>
          </a:bodyPr>
          <a:lstStyle/>
          <a:p>
            <a:pPr algn="r">
              <a:spcAft>
                <a:spcPts val="600"/>
              </a:spcAft>
            </a:pPr>
            <a:fld id="{81D60167-4931-47E6-BA6A-407CBD079E47}" type="slidenum">
              <a:rPr lang="en-US" sz="1000">
                <a:solidFill>
                  <a:schemeClr val="tx1">
                    <a:tint val="75000"/>
                  </a:schemeClr>
                </a:solidFill>
                <a:latin typeface="+mn-lt"/>
                <a:cs typeface="+mn-cs"/>
              </a:rPr>
              <a:pPr algn="r">
                <a:spcAft>
                  <a:spcPts val="600"/>
                </a:spcAft>
              </a:pPr>
              <a:t>20</a:t>
            </a:fld>
            <a:endParaRPr lang="en-US" sz="1000">
              <a:solidFill>
                <a:schemeClr val="tx1">
                  <a:tint val="75000"/>
                </a:schemeClr>
              </a:solidFill>
              <a:latin typeface="+mn-lt"/>
              <a:cs typeface="+mn-cs"/>
            </a:endParaRPr>
          </a:p>
        </p:txBody>
      </p:sp>
      <p:pic>
        <p:nvPicPr>
          <p:cNvPr id="20" name="Picture 19" descr="Graphical user interface, application&#10;&#10;Description automatically generated">
            <a:extLst>
              <a:ext uri="{FF2B5EF4-FFF2-40B4-BE49-F238E27FC236}">
                <a16:creationId xmlns:a16="http://schemas.microsoft.com/office/drawing/2014/main" id="{9DF0DAC2-5DCA-9A9C-B7ED-E2701E244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19200"/>
            <a:ext cx="5699093" cy="2207884"/>
          </a:xfrm>
          <a:prstGeom prst="rect">
            <a:avLst/>
          </a:prstGeom>
        </p:spPr>
      </p:pic>
      <p:pic>
        <p:nvPicPr>
          <p:cNvPr id="22" name="Picture 21" descr="Graphical user interface, application, table&#10;&#10;Description automatically generated">
            <a:extLst>
              <a:ext uri="{FF2B5EF4-FFF2-40B4-BE49-F238E27FC236}">
                <a16:creationId xmlns:a16="http://schemas.microsoft.com/office/drawing/2014/main" id="{122EB216-505F-5F25-AD8B-86997E3E8F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9000"/>
            <a:ext cx="5699092" cy="2360284"/>
          </a:xfrm>
          <a:prstGeom prst="rect">
            <a:avLst/>
          </a:prstGeom>
        </p:spPr>
      </p:pic>
      <p:grpSp>
        <p:nvGrpSpPr>
          <p:cNvPr id="13" name="Group 12">
            <a:extLst>
              <a:ext uri="{FF2B5EF4-FFF2-40B4-BE49-F238E27FC236}">
                <a16:creationId xmlns:a16="http://schemas.microsoft.com/office/drawing/2014/main" id="{44DFDB26-A194-503A-02DC-1524462ABEA8}"/>
              </a:ext>
            </a:extLst>
          </p:cNvPr>
          <p:cNvGrpSpPr/>
          <p:nvPr/>
        </p:nvGrpSpPr>
        <p:grpSpPr>
          <a:xfrm>
            <a:off x="-1" y="1217284"/>
            <a:ext cx="5699093" cy="4570084"/>
            <a:chOff x="-1" y="1217284"/>
            <a:chExt cx="5699093" cy="4570084"/>
          </a:xfrm>
        </p:grpSpPr>
        <p:pic>
          <p:nvPicPr>
            <p:cNvPr id="23" name="Picture 22" descr="Graphical user interface, application&#10;&#10;Description automatically generated">
              <a:extLst>
                <a:ext uri="{FF2B5EF4-FFF2-40B4-BE49-F238E27FC236}">
                  <a16:creationId xmlns:a16="http://schemas.microsoft.com/office/drawing/2014/main" id="{3F74FF24-FDCF-4F9E-B1B9-5B13AE5F10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17284"/>
              <a:ext cx="5699093" cy="2207884"/>
            </a:xfrm>
            <a:prstGeom prst="rect">
              <a:avLst/>
            </a:prstGeom>
          </p:spPr>
        </p:pic>
        <p:pic>
          <p:nvPicPr>
            <p:cNvPr id="24" name="Picture 23" descr="Graphical user interface, application, table&#10;&#10;Description automatically generated">
              <a:extLst>
                <a:ext uri="{FF2B5EF4-FFF2-40B4-BE49-F238E27FC236}">
                  <a16:creationId xmlns:a16="http://schemas.microsoft.com/office/drawing/2014/main" id="{F5A55B56-5F4C-5B1A-7661-FCBBC13729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7084"/>
              <a:ext cx="5699092" cy="2360284"/>
            </a:xfrm>
            <a:prstGeom prst="rect">
              <a:avLst/>
            </a:prstGeom>
          </p:spPr>
        </p:pic>
      </p:grpSp>
      <p:pic>
        <p:nvPicPr>
          <p:cNvPr id="25" name="Picture 24" descr="Text&#10;&#10;Description automatically generated">
            <a:extLst>
              <a:ext uri="{FF2B5EF4-FFF2-40B4-BE49-F238E27FC236}">
                <a16:creationId xmlns:a16="http://schemas.microsoft.com/office/drawing/2014/main" id="{F1C3AEC2-9E03-3B07-E5EB-0B5E05F13B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4161" y="-457200"/>
            <a:ext cx="3703936" cy="1935307"/>
          </a:xfrm>
          <a:prstGeom prst="rect">
            <a:avLst/>
          </a:prstGeom>
        </p:spPr>
      </p:pic>
      <p:grpSp>
        <p:nvGrpSpPr>
          <p:cNvPr id="32" name="Group 31">
            <a:extLst>
              <a:ext uri="{FF2B5EF4-FFF2-40B4-BE49-F238E27FC236}">
                <a16:creationId xmlns:a16="http://schemas.microsoft.com/office/drawing/2014/main" id="{587EA511-A259-7E0E-DE14-883812578721}"/>
              </a:ext>
            </a:extLst>
          </p:cNvPr>
          <p:cNvGrpSpPr/>
          <p:nvPr/>
        </p:nvGrpSpPr>
        <p:grpSpPr>
          <a:xfrm>
            <a:off x="6363253" y="2611654"/>
            <a:ext cx="3618947" cy="1045390"/>
            <a:chOff x="5851911" y="3892088"/>
            <a:chExt cx="2736987" cy="766356"/>
          </a:xfrm>
        </p:grpSpPr>
        <p:sp>
          <p:nvSpPr>
            <p:cNvPr id="15" name="Oval 14">
              <a:extLst>
                <a:ext uri="{FF2B5EF4-FFF2-40B4-BE49-F238E27FC236}">
                  <a16:creationId xmlns:a16="http://schemas.microsoft.com/office/drawing/2014/main" id="{CDB55153-3E8F-F2B1-FCD1-7BFA0C877DB7}"/>
                </a:ext>
              </a:extLst>
            </p:cNvPr>
            <p:cNvSpPr/>
            <p:nvPr/>
          </p:nvSpPr>
          <p:spPr>
            <a:xfrm>
              <a:off x="5851911" y="3892088"/>
              <a:ext cx="766356" cy="766356"/>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6" name="Rectangle 25" descr="Table tennis">
              <a:extLst>
                <a:ext uri="{FF2B5EF4-FFF2-40B4-BE49-F238E27FC236}">
                  <a16:creationId xmlns:a16="http://schemas.microsoft.com/office/drawing/2014/main" id="{2378DC4E-84AD-45CE-2E98-790B02B7F11D}"/>
                </a:ext>
              </a:extLst>
            </p:cNvPr>
            <p:cNvSpPr/>
            <p:nvPr/>
          </p:nvSpPr>
          <p:spPr>
            <a:xfrm>
              <a:off x="6012846" y="4053023"/>
              <a:ext cx="444486" cy="444486"/>
            </a:xfrm>
            <a:prstGeom prst="rect">
              <a:avLst/>
            </a:prstGeom>
            <a: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Freeform: Shape 27">
              <a:extLst>
                <a:ext uri="{FF2B5EF4-FFF2-40B4-BE49-F238E27FC236}">
                  <a16:creationId xmlns:a16="http://schemas.microsoft.com/office/drawing/2014/main" id="{36D78B22-CE35-557F-2598-B5D67330C90E}"/>
                </a:ext>
              </a:extLst>
            </p:cNvPr>
            <p:cNvSpPr/>
            <p:nvPr/>
          </p:nvSpPr>
          <p:spPr>
            <a:xfrm>
              <a:off x="6782487" y="3892088"/>
              <a:ext cx="1806411" cy="766356"/>
            </a:xfrm>
            <a:custGeom>
              <a:avLst/>
              <a:gdLst>
                <a:gd name="connsiteX0" fmla="*/ 0 w 1806411"/>
                <a:gd name="connsiteY0" fmla="*/ 0 h 766356"/>
                <a:gd name="connsiteX1" fmla="*/ 1806411 w 1806411"/>
                <a:gd name="connsiteY1" fmla="*/ 0 h 766356"/>
                <a:gd name="connsiteX2" fmla="*/ 1806411 w 1806411"/>
                <a:gd name="connsiteY2" fmla="*/ 766356 h 766356"/>
                <a:gd name="connsiteX3" fmla="*/ 0 w 1806411"/>
                <a:gd name="connsiteY3" fmla="*/ 766356 h 766356"/>
                <a:gd name="connsiteX4" fmla="*/ 0 w 1806411"/>
                <a:gd name="connsiteY4" fmla="*/ 0 h 766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6411" h="766356">
                  <a:moveTo>
                    <a:pt x="0" y="0"/>
                  </a:moveTo>
                  <a:lnTo>
                    <a:pt x="1806411" y="0"/>
                  </a:lnTo>
                  <a:lnTo>
                    <a:pt x="1806411" y="766356"/>
                  </a:lnTo>
                  <a:lnTo>
                    <a:pt x="0" y="76635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600" u="heavy" kern="1200" dirty="0">
                  <a:uFillTx/>
                </a:rPr>
                <a:t>At </a:t>
              </a:r>
              <a:r>
                <a:rPr lang="en-US" sz="1600" b="1" kern="1200" dirty="0"/>
                <a:t>Sniffer2-ISAKMP: </a:t>
              </a:r>
              <a:r>
                <a:rPr lang="en-US" sz="1600" kern="1200" dirty="0" smtClean="0"/>
                <a:t>Sniffer2 </a:t>
              </a:r>
              <a:r>
                <a:rPr lang="en-US" sz="1600" kern="1200" dirty="0"/>
                <a:t>tracked 2 different protocol for one ping request.</a:t>
              </a:r>
            </a:p>
          </p:txBody>
        </p:sp>
      </p:grpSp>
      <p:grpSp>
        <p:nvGrpSpPr>
          <p:cNvPr id="33" name="Group 32">
            <a:extLst>
              <a:ext uri="{FF2B5EF4-FFF2-40B4-BE49-F238E27FC236}">
                <a16:creationId xmlns:a16="http://schemas.microsoft.com/office/drawing/2014/main" id="{FE7FB8C4-486E-E1A6-00F9-F50D71596138}"/>
              </a:ext>
            </a:extLst>
          </p:cNvPr>
          <p:cNvGrpSpPr/>
          <p:nvPr/>
        </p:nvGrpSpPr>
        <p:grpSpPr>
          <a:xfrm>
            <a:off x="6270914" y="4113455"/>
            <a:ext cx="4097196" cy="1190564"/>
            <a:chOff x="8903652" y="3892088"/>
            <a:chExt cx="2736987" cy="766356"/>
          </a:xfrm>
        </p:grpSpPr>
        <p:sp>
          <p:nvSpPr>
            <p:cNvPr id="29" name="Oval 28">
              <a:extLst>
                <a:ext uri="{FF2B5EF4-FFF2-40B4-BE49-F238E27FC236}">
                  <a16:creationId xmlns:a16="http://schemas.microsoft.com/office/drawing/2014/main" id="{93794037-6818-8CD8-0693-92654FAF1826}"/>
                </a:ext>
              </a:extLst>
            </p:cNvPr>
            <p:cNvSpPr/>
            <p:nvPr/>
          </p:nvSpPr>
          <p:spPr>
            <a:xfrm>
              <a:off x="8903652" y="3892088"/>
              <a:ext cx="766356" cy="766356"/>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30" name="Rectangle 29" descr="Server">
              <a:extLst>
                <a:ext uri="{FF2B5EF4-FFF2-40B4-BE49-F238E27FC236}">
                  <a16:creationId xmlns:a16="http://schemas.microsoft.com/office/drawing/2014/main" id="{BB9AAC9E-1D19-88C0-6406-E92754F42E6E}"/>
                </a:ext>
              </a:extLst>
            </p:cNvPr>
            <p:cNvSpPr/>
            <p:nvPr/>
          </p:nvSpPr>
          <p:spPr>
            <a:xfrm>
              <a:off x="9064587" y="4053023"/>
              <a:ext cx="444486" cy="444486"/>
            </a:xfrm>
            <a:prstGeom prst="rect">
              <a:avLst/>
            </a:prstGeom>
            <a: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Freeform: Shape 30">
              <a:extLst>
                <a:ext uri="{FF2B5EF4-FFF2-40B4-BE49-F238E27FC236}">
                  <a16:creationId xmlns:a16="http://schemas.microsoft.com/office/drawing/2014/main" id="{C3E9A41A-91E8-D558-0458-B5F643ACE8F6}"/>
                </a:ext>
              </a:extLst>
            </p:cNvPr>
            <p:cNvSpPr/>
            <p:nvPr/>
          </p:nvSpPr>
          <p:spPr>
            <a:xfrm>
              <a:off x="9834228" y="3892088"/>
              <a:ext cx="1806411" cy="766356"/>
            </a:xfrm>
            <a:custGeom>
              <a:avLst/>
              <a:gdLst>
                <a:gd name="connsiteX0" fmla="*/ 0 w 1806411"/>
                <a:gd name="connsiteY0" fmla="*/ 0 h 766356"/>
                <a:gd name="connsiteX1" fmla="*/ 1806411 w 1806411"/>
                <a:gd name="connsiteY1" fmla="*/ 0 h 766356"/>
                <a:gd name="connsiteX2" fmla="*/ 1806411 w 1806411"/>
                <a:gd name="connsiteY2" fmla="*/ 766356 h 766356"/>
                <a:gd name="connsiteX3" fmla="*/ 0 w 1806411"/>
                <a:gd name="connsiteY3" fmla="*/ 766356 h 766356"/>
                <a:gd name="connsiteX4" fmla="*/ 0 w 1806411"/>
                <a:gd name="connsiteY4" fmla="*/ 0 h 766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6411" h="766356">
                  <a:moveTo>
                    <a:pt x="0" y="0"/>
                  </a:moveTo>
                  <a:lnTo>
                    <a:pt x="1806411" y="0"/>
                  </a:lnTo>
                  <a:lnTo>
                    <a:pt x="1806411" y="766356"/>
                  </a:lnTo>
                  <a:lnTo>
                    <a:pt x="0" y="76635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600" kern="1200" dirty="0"/>
                <a:t>There are new information about </a:t>
              </a:r>
              <a:r>
                <a:rPr lang="en-US" sz="1600" b="1" kern="1200" dirty="0"/>
                <a:t>User Datagram Protocol</a:t>
              </a:r>
              <a:r>
                <a:rPr lang="en-US" sz="1600" kern="1200" dirty="0"/>
                <a:t>- UDP (port 500) protocol which ISAKMP using for VPN tunneling.</a:t>
              </a:r>
            </a:p>
          </p:txBody>
        </p:sp>
      </p:gr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C629D8C-C41E-4BE1-AEF4-BD077AB50B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048D6402-B8E8-491E-A1EB-EE08D1B1E45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74" y="69891"/>
            <a:ext cx="5409178" cy="6482325"/>
            <a:chOff x="-19221" y="69891"/>
            <a:chExt cx="5409178" cy="6482325"/>
          </a:xfrm>
        </p:grpSpPr>
        <p:sp>
          <p:nvSpPr>
            <p:cNvPr id="33" name="Freeform: Shape 32">
              <a:extLst>
                <a:ext uri="{FF2B5EF4-FFF2-40B4-BE49-F238E27FC236}">
                  <a16:creationId xmlns:a16="http://schemas.microsoft.com/office/drawing/2014/main" id="{087D4F09-053C-48BB-831C-A561E9C9668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9220" y="231851"/>
              <a:ext cx="5380971" cy="6158554"/>
            </a:xfrm>
            <a:custGeom>
              <a:avLst/>
              <a:gdLst>
                <a:gd name="connsiteX0" fmla="*/ 2369925 w 5380971"/>
                <a:gd name="connsiteY0" fmla="*/ 1452 h 6158554"/>
                <a:gd name="connsiteX1" fmla="*/ 2674292 w 5380971"/>
                <a:gd name="connsiteY1" fmla="*/ 5969 h 6158554"/>
                <a:gd name="connsiteX2" fmla="*/ 3277239 w 5380971"/>
                <a:gd name="connsiteY2" fmla="*/ 99590 h 6158554"/>
                <a:gd name="connsiteX3" fmla="*/ 3850935 w 5380971"/>
                <a:gd name="connsiteY3" fmla="*/ 316872 h 6158554"/>
                <a:gd name="connsiteX4" fmla="*/ 4359245 w 5380971"/>
                <a:gd name="connsiteY4" fmla="*/ 662333 h 6158554"/>
                <a:gd name="connsiteX5" fmla="*/ 4765689 w 5380971"/>
                <a:gd name="connsiteY5" fmla="*/ 1120048 h 6158554"/>
                <a:gd name="connsiteX6" fmla="*/ 4809507 w 5380971"/>
                <a:gd name="connsiteY6" fmla="*/ 1182613 h 6158554"/>
                <a:gd name="connsiteX7" fmla="*/ 4851517 w 5380971"/>
                <a:gd name="connsiteY7" fmla="*/ 1246306 h 6158554"/>
                <a:gd name="connsiteX8" fmla="*/ 4892286 w 5380971"/>
                <a:gd name="connsiteY8" fmla="*/ 1310678 h 6158554"/>
                <a:gd name="connsiteX9" fmla="*/ 4931587 w 5380971"/>
                <a:gd name="connsiteY9" fmla="*/ 1375953 h 6158554"/>
                <a:gd name="connsiteX10" fmla="*/ 5075124 w 5380971"/>
                <a:gd name="connsiteY10" fmla="*/ 1644507 h 6158554"/>
                <a:gd name="connsiteX11" fmla="*/ 5271626 w 5380971"/>
                <a:gd name="connsiteY11" fmla="*/ 2218203 h 6158554"/>
                <a:gd name="connsiteX12" fmla="*/ 5317703 w 5380971"/>
                <a:gd name="connsiteY12" fmla="*/ 2516684 h 6158554"/>
                <a:gd name="connsiteX13" fmla="*/ 5347630 w 5380971"/>
                <a:gd name="connsiteY13" fmla="*/ 2815391 h 6158554"/>
                <a:gd name="connsiteX14" fmla="*/ 5371458 w 5380971"/>
                <a:gd name="connsiteY14" fmla="*/ 3114097 h 6158554"/>
                <a:gd name="connsiteX15" fmla="*/ 5376315 w 5380971"/>
                <a:gd name="connsiteY15" fmla="*/ 3188971 h 6158554"/>
                <a:gd name="connsiteX16" fmla="*/ 5378461 w 5380971"/>
                <a:gd name="connsiteY16" fmla="*/ 3227481 h 6158554"/>
                <a:gd name="connsiteX17" fmla="*/ 5380041 w 5380971"/>
                <a:gd name="connsiteY17" fmla="*/ 3266669 h 6158554"/>
                <a:gd name="connsiteX18" fmla="*/ 5377896 w 5380971"/>
                <a:gd name="connsiteY18" fmla="*/ 3424548 h 6158554"/>
                <a:gd name="connsiteX19" fmla="*/ 5217080 w 5380971"/>
                <a:gd name="connsiteY19" fmla="*/ 4044661 h 6158554"/>
                <a:gd name="connsiteX20" fmla="*/ 4859649 w 5380971"/>
                <a:gd name="connsiteY20" fmla="*/ 4571265 h 6158554"/>
                <a:gd name="connsiteX21" fmla="*/ 4641802 w 5380971"/>
                <a:gd name="connsiteY21" fmla="*/ 4790806 h 6158554"/>
                <a:gd name="connsiteX22" fmla="*/ 4414695 w 5380971"/>
                <a:gd name="connsiteY22" fmla="*/ 4990358 h 6158554"/>
                <a:gd name="connsiteX23" fmla="*/ 3953365 w 5380971"/>
                <a:gd name="connsiteY23" fmla="*/ 5349935 h 6158554"/>
                <a:gd name="connsiteX24" fmla="*/ 3837271 w 5380971"/>
                <a:gd name="connsiteY24" fmla="*/ 5437683 h 6158554"/>
                <a:gd name="connsiteX25" fmla="*/ 3718014 w 5380971"/>
                <a:gd name="connsiteY25" fmla="*/ 5525996 h 6158554"/>
                <a:gd name="connsiteX26" fmla="*/ 3595821 w 5380971"/>
                <a:gd name="connsiteY26" fmla="*/ 5613180 h 6158554"/>
                <a:gd name="connsiteX27" fmla="*/ 3469788 w 5380971"/>
                <a:gd name="connsiteY27" fmla="*/ 5697880 h 6158554"/>
                <a:gd name="connsiteX28" fmla="*/ 3205188 w 5380971"/>
                <a:gd name="connsiteY28" fmla="*/ 5856889 h 6158554"/>
                <a:gd name="connsiteX29" fmla="*/ 2920598 w 5380971"/>
                <a:gd name="connsiteY29" fmla="*/ 5992069 h 6158554"/>
                <a:gd name="connsiteX30" fmla="*/ 2301276 w 5380971"/>
                <a:gd name="connsiteY30" fmla="*/ 6147577 h 6158554"/>
                <a:gd name="connsiteX31" fmla="*/ 2141815 w 5380971"/>
                <a:gd name="connsiteY31" fmla="*/ 6157628 h 6158554"/>
                <a:gd name="connsiteX32" fmla="*/ 2101950 w 5380971"/>
                <a:gd name="connsiteY32" fmla="*/ 6158531 h 6158554"/>
                <a:gd name="connsiteX33" fmla="*/ 2062198 w 5380971"/>
                <a:gd name="connsiteY33" fmla="*/ 6158306 h 6158554"/>
                <a:gd name="connsiteX34" fmla="*/ 2022558 w 5380971"/>
                <a:gd name="connsiteY34" fmla="*/ 6157853 h 6158554"/>
                <a:gd name="connsiteX35" fmla="*/ 1984048 w 5380971"/>
                <a:gd name="connsiteY35" fmla="*/ 6156385 h 6158554"/>
                <a:gd name="connsiteX36" fmla="*/ 1676420 w 5380971"/>
                <a:gd name="connsiteY36" fmla="*/ 6131879 h 6158554"/>
                <a:gd name="connsiteX37" fmla="*/ 1370712 w 5380971"/>
                <a:gd name="connsiteY37" fmla="*/ 6077898 h 6158554"/>
                <a:gd name="connsiteX38" fmla="*/ 1070425 w 5380971"/>
                <a:gd name="connsiteY38" fmla="*/ 5993311 h 6158554"/>
                <a:gd name="connsiteX39" fmla="*/ 495598 w 5380971"/>
                <a:gd name="connsiteY39" fmla="*/ 5738987 h 6158554"/>
                <a:gd name="connsiteX40" fmla="*/ 11118 w 5380971"/>
                <a:gd name="connsiteY40" fmla="*/ 5343046 h 6158554"/>
                <a:gd name="connsiteX41" fmla="*/ 0 w 5380971"/>
                <a:gd name="connsiteY41" fmla="*/ 5330343 h 6158554"/>
                <a:gd name="connsiteX42" fmla="*/ 0 w 5380971"/>
                <a:gd name="connsiteY42" fmla="*/ 4710800 h 6158554"/>
                <a:gd name="connsiteX43" fmla="*/ 122158 w 5380971"/>
                <a:gd name="connsiteY43" fmla="*/ 4852227 h 6158554"/>
                <a:gd name="connsiteX44" fmla="*/ 313438 w 5380971"/>
                <a:gd name="connsiteY44" fmla="*/ 5049308 h 6158554"/>
                <a:gd name="connsiteX45" fmla="*/ 512086 w 5380971"/>
                <a:gd name="connsiteY45" fmla="*/ 5232936 h 6158554"/>
                <a:gd name="connsiteX46" fmla="*/ 720108 w 5380971"/>
                <a:gd name="connsiteY46" fmla="*/ 5402222 h 6158554"/>
                <a:gd name="connsiteX47" fmla="*/ 1184825 w 5380971"/>
                <a:gd name="connsiteY47" fmla="*/ 5669985 h 6158554"/>
                <a:gd name="connsiteX48" fmla="*/ 1444796 w 5380971"/>
                <a:gd name="connsiteY48" fmla="*/ 5745650 h 6158554"/>
                <a:gd name="connsiteX49" fmla="*/ 1511426 w 5380971"/>
                <a:gd name="connsiteY49" fmla="*/ 5758976 h 6158554"/>
                <a:gd name="connsiteX50" fmla="*/ 1578621 w 5380971"/>
                <a:gd name="connsiteY50" fmla="*/ 5770157 h 6158554"/>
                <a:gd name="connsiteX51" fmla="*/ 1714253 w 5380971"/>
                <a:gd name="connsiteY51" fmla="*/ 5786193 h 6158554"/>
                <a:gd name="connsiteX52" fmla="*/ 1782464 w 5380971"/>
                <a:gd name="connsiteY52" fmla="*/ 5791387 h 6158554"/>
                <a:gd name="connsiteX53" fmla="*/ 1850901 w 5380971"/>
                <a:gd name="connsiteY53" fmla="*/ 5795001 h 6158554"/>
                <a:gd name="connsiteX54" fmla="*/ 1919564 w 5380971"/>
                <a:gd name="connsiteY54" fmla="*/ 5796583 h 6158554"/>
                <a:gd name="connsiteX55" fmla="*/ 1988340 w 5380971"/>
                <a:gd name="connsiteY55" fmla="*/ 5796244 h 6158554"/>
                <a:gd name="connsiteX56" fmla="*/ 2022784 w 5380971"/>
                <a:gd name="connsiteY56" fmla="*/ 5795905 h 6158554"/>
                <a:gd name="connsiteX57" fmla="*/ 2055986 w 5380971"/>
                <a:gd name="connsiteY57" fmla="*/ 5794437 h 6158554"/>
                <a:gd name="connsiteX58" fmla="*/ 2089076 w 5380971"/>
                <a:gd name="connsiteY58" fmla="*/ 5792743 h 6158554"/>
                <a:gd name="connsiteX59" fmla="*/ 2122052 w 5380971"/>
                <a:gd name="connsiteY59" fmla="*/ 5790032 h 6158554"/>
                <a:gd name="connsiteX60" fmla="*/ 2252828 w 5380971"/>
                <a:gd name="connsiteY60" fmla="*/ 5773883 h 6158554"/>
                <a:gd name="connsiteX61" fmla="*/ 2750973 w 5380971"/>
                <a:gd name="connsiteY61" fmla="*/ 5610357 h 6158554"/>
                <a:gd name="connsiteX62" fmla="*/ 3211173 w 5380971"/>
                <a:gd name="connsiteY62" fmla="*/ 5323621 h 6158554"/>
                <a:gd name="connsiteX63" fmla="*/ 3322750 w 5380971"/>
                <a:gd name="connsiteY63" fmla="*/ 5239374 h 6158554"/>
                <a:gd name="connsiteX64" fmla="*/ 3434328 w 5380971"/>
                <a:gd name="connsiteY64" fmla="*/ 5152303 h 6158554"/>
                <a:gd name="connsiteX65" fmla="*/ 3660306 w 5380971"/>
                <a:gd name="connsiteY65" fmla="*/ 4971611 h 6158554"/>
                <a:gd name="connsiteX66" fmla="*/ 4124797 w 5380971"/>
                <a:gd name="connsiteY66" fmla="*/ 4621859 h 6158554"/>
                <a:gd name="connsiteX67" fmla="*/ 4557554 w 5380971"/>
                <a:gd name="connsiteY67" fmla="*/ 4274027 h 6158554"/>
                <a:gd name="connsiteX68" fmla="*/ 4903579 w 5380971"/>
                <a:gd name="connsiteY68" fmla="*/ 3875375 h 6158554"/>
                <a:gd name="connsiteX69" fmla="*/ 5021481 w 5380971"/>
                <a:gd name="connsiteY69" fmla="*/ 3643638 h 6158554"/>
                <a:gd name="connsiteX70" fmla="*/ 5093306 w 5380971"/>
                <a:gd name="connsiteY70" fmla="*/ 3390443 h 6158554"/>
                <a:gd name="connsiteX71" fmla="*/ 5113182 w 5380971"/>
                <a:gd name="connsiteY71" fmla="*/ 3257634 h 6158554"/>
                <a:gd name="connsiteX72" fmla="*/ 5116457 w 5380971"/>
                <a:gd name="connsiteY72" fmla="*/ 3223980 h 6158554"/>
                <a:gd name="connsiteX73" fmla="*/ 5118941 w 5380971"/>
                <a:gd name="connsiteY73" fmla="*/ 3189649 h 6158554"/>
                <a:gd name="connsiteX74" fmla="*/ 5122555 w 5380971"/>
                <a:gd name="connsiteY74" fmla="*/ 3118727 h 6158554"/>
                <a:gd name="connsiteX75" fmla="*/ 5116344 w 5380971"/>
                <a:gd name="connsiteY75" fmla="*/ 2835154 h 6158554"/>
                <a:gd name="connsiteX76" fmla="*/ 5076479 w 5380971"/>
                <a:gd name="connsiteY76" fmla="*/ 2555081 h 6158554"/>
                <a:gd name="connsiteX77" fmla="*/ 5008832 w 5380971"/>
                <a:gd name="connsiteY77" fmla="*/ 2281785 h 6158554"/>
                <a:gd name="connsiteX78" fmla="*/ 4834126 w 5380971"/>
                <a:gd name="connsiteY78" fmla="*/ 1751566 h 6158554"/>
                <a:gd name="connsiteX79" fmla="*/ 4715095 w 5380971"/>
                <a:gd name="connsiteY79" fmla="*/ 1499840 h 6158554"/>
                <a:gd name="connsiteX80" fmla="*/ 4680425 w 5380971"/>
                <a:gd name="connsiteY80" fmla="*/ 1439534 h 6158554"/>
                <a:gd name="connsiteX81" fmla="*/ 4643947 w 5380971"/>
                <a:gd name="connsiteY81" fmla="*/ 1380357 h 6158554"/>
                <a:gd name="connsiteX82" fmla="*/ 4605325 w 5380971"/>
                <a:gd name="connsiteY82" fmla="*/ 1322536 h 6158554"/>
                <a:gd name="connsiteX83" fmla="*/ 4565008 w 5380971"/>
                <a:gd name="connsiteY83" fmla="*/ 1265957 h 6158554"/>
                <a:gd name="connsiteX84" fmla="*/ 4183296 w 5380971"/>
                <a:gd name="connsiteY84" fmla="*/ 867644 h 6158554"/>
                <a:gd name="connsiteX85" fmla="*/ 3723774 w 5380971"/>
                <a:gd name="connsiteY85" fmla="*/ 567469 h 6158554"/>
                <a:gd name="connsiteX86" fmla="*/ 3206656 w 5380971"/>
                <a:gd name="connsiteY86" fmla="*/ 378985 h 6158554"/>
                <a:gd name="connsiteX87" fmla="*/ 2657917 w 5380971"/>
                <a:gd name="connsiteY87" fmla="*/ 300836 h 6158554"/>
                <a:gd name="connsiteX88" fmla="*/ 2101837 w 5380971"/>
                <a:gd name="connsiteY88" fmla="*/ 320712 h 6158554"/>
                <a:gd name="connsiteX89" fmla="*/ 1556034 w 5380971"/>
                <a:gd name="connsiteY89" fmla="*/ 435451 h 6158554"/>
                <a:gd name="connsiteX90" fmla="*/ 1033947 w 5380971"/>
                <a:gd name="connsiteY90" fmla="*/ 635116 h 6158554"/>
                <a:gd name="connsiteX91" fmla="*/ 101012 w 5380971"/>
                <a:gd name="connsiteY91" fmla="*/ 1248565 h 6158554"/>
                <a:gd name="connsiteX92" fmla="*/ 0 w 5380971"/>
                <a:gd name="connsiteY92" fmla="*/ 1348112 h 6158554"/>
                <a:gd name="connsiteX93" fmla="*/ 0 w 5380971"/>
                <a:gd name="connsiteY93" fmla="*/ 968874 h 6158554"/>
                <a:gd name="connsiteX94" fmla="*/ 138873 w 5380971"/>
                <a:gd name="connsiteY94" fmla="*/ 845566 h 6158554"/>
                <a:gd name="connsiteX95" fmla="*/ 380746 w 5380971"/>
                <a:gd name="connsiteY95" fmla="*/ 663462 h 6158554"/>
                <a:gd name="connsiteX96" fmla="*/ 904188 w 5380971"/>
                <a:gd name="connsiteY96" fmla="*/ 359222 h 6158554"/>
                <a:gd name="connsiteX97" fmla="*/ 2066151 w 5380971"/>
                <a:gd name="connsiteY97" fmla="*/ 23699 h 6158554"/>
                <a:gd name="connsiteX98" fmla="*/ 2369925 w 5380971"/>
                <a:gd name="connsiteY98" fmla="*/ 1452 h 6158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5380971" h="6158554">
                  <a:moveTo>
                    <a:pt x="2369925" y="1452"/>
                  </a:moveTo>
                  <a:cubicBezTo>
                    <a:pt x="2471494" y="-1484"/>
                    <a:pt x="2573161" y="40"/>
                    <a:pt x="2674292" y="5969"/>
                  </a:cubicBezTo>
                  <a:cubicBezTo>
                    <a:pt x="2876893" y="18279"/>
                    <a:pt x="3079381" y="48431"/>
                    <a:pt x="3277239" y="99590"/>
                  </a:cubicBezTo>
                  <a:cubicBezTo>
                    <a:pt x="3475096" y="150635"/>
                    <a:pt x="3668324" y="222912"/>
                    <a:pt x="3850935" y="316872"/>
                  </a:cubicBezTo>
                  <a:cubicBezTo>
                    <a:pt x="4033322" y="410832"/>
                    <a:pt x="4205995" y="525684"/>
                    <a:pt x="4359245" y="662333"/>
                  </a:cubicBezTo>
                  <a:cubicBezTo>
                    <a:pt x="4512607" y="798868"/>
                    <a:pt x="4647448" y="954376"/>
                    <a:pt x="4765689" y="1120048"/>
                  </a:cubicBezTo>
                  <a:lnTo>
                    <a:pt x="4809507" y="1182613"/>
                  </a:lnTo>
                  <a:lnTo>
                    <a:pt x="4851517" y="1246306"/>
                  </a:lnTo>
                  <a:cubicBezTo>
                    <a:pt x="4865069" y="1267764"/>
                    <a:pt x="4878960" y="1289108"/>
                    <a:pt x="4892286" y="1310678"/>
                  </a:cubicBezTo>
                  <a:lnTo>
                    <a:pt x="4931587" y="1375953"/>
                  </a:lnTo>
                  <a:cubicBezTo>
                    <a:pt x="4982971" y="1463589"/>
                    <a:pt x="5031419" y="1552918"/>
                    <a:pt x="5075124" y="1644507"/>
                  </a:cubicBezTo>
                  <a:cubicBezTo>
                    <a:pt x="5162759" y="1827683"/>
                    <a:pt x="5230293" y="2020459"/>
                    <a:pt x="5271626" y="2218203"/>
                  </a:cubicBezTo>
                  <a:cubicBezTo>
                    <a:pt x="5292180" y="2317132"/>
                    <a:pt x="5306522" y="2416852"/>
                    <a:pt x="5317703" y="2516684"/>
                  </a:cubicBezTo>
                  <a:cubicBezTo>
                    <a:pt x="5329109" y="2616404"/>
                    <a:pt x="5338256" y="2716010"/>
                    <a:pt x="5347630" y="2815391"/>
                  </a:cubicBezTo>
                  <a:cubicBezTo>
                    <a:pt x="5356552" y="2914884"/>
                    <a:pt x="5364457" y="3014378"/>
                    <a:pt x="5371458" y="3114097"/>
                  </a:cubicBezTo>
                  <a:lnTo>
                    <a:pt x="5376315" y="3188971"/>
                  </a:lnTo>
                  <a:cubicBezTo>
                    <a:pt x="5377218" y="3201281"/>
                    <a:pt x="5377783" y="3214494"/>
                    <a:pt x="5378461" y="3227481"/>
                  </a:cubicBezTo>
                  <a:cubicBezTo>
                    <a:pt x="5379138" y="3240468"/>
                    <a:pt x="5379816" y="3253569"/>
                    <a:pt x="5380041" y="3266669"/>
                  </a:cubicBezTo>
                  <a:cubicBezTo>
                    <a:pt x="5381736" y="3318957"/>
                    <a:pt x="5381171" y="3371696"/>
                    <a:pt x="5377896" y="3424548"/>
                  </a:cubicBezTo>
                  <a:cubicBezTo>
                    <a:pt x="5365699" y="3636071"/>
                    <a:pt x="5308894" y="3849175"/>
                    <a:pt x="5217080" y="4044661"/>
                  </a:cubicBezTo>
                  <a:cubicBezTo>
                    <a:pt x="5125492" y="4240712"/>
                    <a:pt x="4999233" y="4416660"/>
                    <a:pt x="4859649" y="4571265"/>
                  </a:cubicBezTo>
                  <a:cubicBezTo>
                    <a:pt x="4789856" y="4648850"/>
                    <a:pt x="4716563" y="4721578"/>
                    <a:pt x="4641802" y="4790806"/>
                  </a:cubicBezTo>
                  <a:cubicBezTo>
                    <a:pt x="4567040" y="4860033"/>
                    <a:pt x="4491263" y="4926664"/>
                    <a:pt x="4414695" y="4990358"/>
                  </a:cubicBezTo>
                  <a:cubicBezTo>
                    <a:pt x="4261897" y="5118310"/>
                    <a:pt x="4105711" y="5234969"/>
                    <a:pt x="3953365" y="5349935"/>
                  </a:cubicBezTo>
                  <a:lnTo>
                    <a:pt x="3837271" y="5437683"/>
                  </a:lnTo>
                  <a:cubicBezTo>
                    <a:pt x="3797970" y="5467159"/>
                    <a:pt x="3758331" y="5496860"/>
                    <a:pt x="3718014" y="5525996"/>
                  </a:cubicBezTo>
                  <a:cubicBezTo>
                    <a:pt x="3677810" y="5555246"/>
                    <a:pt x="3637154" y="5584382"/>
                    <a:pt x="3595821" y="5613180"/>
                  </a:cubicBezTo>
                  <a:cubicBezTo>
                    <a:pt x="3554375" y="5641752"/>
                    <a:pt x="3512590" y="5670098"/>
                    <a:pt x="3469788" y="5697880"/>
                  </a:cubicBezTo>
                  <a:cubicBezTo>
                    <a:pt x="3384637" y="5753555"/>
                    <a:pt x="3296776" y="5807537"/>
                    <a:pt x="3205188" y="5856889"/>
                  </a:cubicBezTo>
                  <a:cubicBezTo>
                    <a:pt x="3113712" y="5906466"/>
                    <a:pt x="3019075" y="5952542"/>
                    <a:pt x="2920598" y="5992069"/>
                  </a:cubicBezTo>
                  <a:cubicBezTo>
                    <a:pt x="2724547" y="6072251"/>
                    <a:pt x="2513928" y="6126346"/>
                    <a:pt x="2301276" y="6147577"/>
                  </a:cubicBezTo>
                  <a:cubicBezTo>
                    <a:pt x="2248085" y="6152659"/>
                    <a:pt x="2194893" y="6156498"/>
                    <a:pt x="2141815" y="6157628"/>
                  </a:cubicBezTo>
                  <a:lnTo>
                    <a:pt x="2101950" y="6158531"/>
                  </a:lnTo>
                  <a:cubicBezTo>
                    <a:pt x="2088737" y="6158644"/>
                    <a:pt x="2075411" y="6158306"/>
                    <a:pt x="2062198" y="6158306"/>
                  </a:cubicBezTo>
                  <a:lnTo>
                    <a:pt x="2022558" y="6157853"/>
                  </a:lnTo>
                  <a:lnTo>
                    <a:pt x="1984048" y="6156385"/>
                  </a:lnTo>
                  <a:cubicBezTo>
                    <a:pt x="1881506" y="6153111"/>
                    <a:pt x="1778737" y="6144979"/>
                    <a:pt x="1676420" y="6131879"/>
                  </a:cubicBezTo>
                  <a:cubicBezTo>
                    <a:pt x="1573991" y="6119457"/>
                    <a:pt x="1471787" y="6101613"/>
                    <a:pt x="1370712" y="6077898"/>
                  </a:cubicBezTo>
                  <a:cubicBezTo>
                    <a:pt x="1269751" y="6053955"/>
                    <a:pt x="1169579" y="6025610"/>
                    <a:pt x="1070425" y="5993311"/>
                  </a:cubicBezTo>
                  <a:cubicBezTo>
                    <a:pt x="872454" y="5928149"/>
                    <a:pt x="676742" y="5847064"/>
                    <a:pt x="495598" y="5738987"/>
                  </a:cubicBezTo>
                  <a:cubicBezTo>
                    <a:pt x="314342" y="5631136"/>
                    <a:pt x="152509" y="5494375"/>
                    <a:pt x="11118" y="5343046"/>
                  </a:cubicBezTo>
                  <a:lnTo>
                    <a:pt x="0" y="5330343"/>
                  </a:lnTo>
                  <a:lnTo>
                    <a:pt x="0" y="4710800"/>
                  </a:lnTo>
                  <a:lnTo>
                    <a:pt x="122158" y="4852227"/>
                  </a:lnTo>
                  <a:cubicBezTo>
                    <a:pt x="184751" y="4920058"/>
                    <a:pt x="248841" y="4985558"/>
                    <a:pt x="313438" y="5049308"/>
                  </a:cubicBezTo>
                  <a:cubicBezTo>
                    <a:pt x="378374" y="5112776"/>
                    <a:pt x="444440" y="5174099"/>
                    <a:pt x="512086" y="5232936"/>
                  </a:cubicBezTo>
                  <a:cubicBezTo>
                    <a:pt x="579733" y="5291775"/>
                    <a:pt x="648622" y="5348692"/>
                    <a:pt x="720108" y="5402222"/>
                  </a:cubicBezTo>
                  <a:cubicBezTo>
                    <a:pt x="862516" y="5509508"/>
                    <a:pt x="1016104" y="5605388"/>
                    <a:pt x="1184825" y="5669985"/>
                  </a:cubicBezTo>
                  <a:cubicBezTo>
                    <a:pt x="1268960" y="5702284"/>
                    <a:pt x="1356144" y="5727016"/>
                    <a:pt x="1444796" y="5745650"/>
                  </a:cubicBezTo>
                  <a:cubicBezTo>
                    <a:pt x="1467043" y="5750054"/>
                    <a:pt x="1489065" y="5755137"/>
                    <a:pt x="1511426" y="5758976"/>
                  </a:cubicBezTo>
                  <a:lnTo>
                    <a:pt x="1578621" y="5770157"/>
                  </a:lnTo>
                  <a:cubicBezTo>
                    <a:pt x="1623681" y="5776142"/>
                    <a:pt x="1668741" y="5782466"/>
                    <a:pt x="1714253" y="5786193"/>
                  </a:cubicBezTo>
                  <a:cubicBezTo>
                    <a:pt x="1736952" y="5788339"/>
                    <a:pt x="1759652" y="5790371"/>
                    <a:pt x="1782464" y="5791387"/>
                  </a:cubicBezTo>
                  <a:cubicBezTo>
                    <a:pt x="1805276" y="5792517"/>
                    <a:pt x="1827976" y="5794324"/>
                    <a:pt x="1850901" y="5795001"/>
                  </a:cubicBezTo>
                  <a:lnTo>
                    <a:pt x="1919564" y="5796583"/>
                  </a:lnTo>
                  <a:cubicBezTo>
                    <a:pt x="1942376" y="5797147"/>
                    <a:pt x="1965415" y="5796356"/>
                    <a:pt x="1988340" y="5796244"/>
                  </a:cubicBezTo>
                  <a:lnTo>
                    <a:pt x="2022784" y="5795905"/>
                  </a:lnTo>
                  <a:cubicBezTo>
                    <a:pt x="2033965" y="5795567"/>
                    <a:pt x="2044919" y="5794888"/>
                    <a:pt x="2055986" y="5794437"/>
                  </a:cubicBezTo>
                  <a:cubicBezTo>
                    <a:pt x="2067054" y="5793872"/>
                    <a:pt x="2078121" y="5793533"/>
                    <a:pt x="2089076" y="5792743"/>
                  </a:cubicBezTo>
                  <a:lnTo>
                    <a:pt x="2122052" y="5790032"/>
                  </a:lnTo>
                  <a:cubicBezTo>
                    <a:pt x="2165983" y="5786531"/>
                    <a:pt x="2209575" y="5780659"/>
                    <a:pt x="2252828" y="5773883"/>
                  </a:cubicBezTo>
                  <a:cubicBezTo>
                    <a:pt x="2425953" y="5745198"/>
                    <a:pt x="2592416" y="5689071"/>
                    <a:pt x="2750973" y="5610357"/>
                  </a:cubicBezTo>
                  <a:cubicBezTo>
                    <a:pt x="2910095" y="5532546"/>
                    <a:pt x="3061537" y="5432940"/>
                    <a:pt x="3211173" y="5323621"/>
                  </a:cubicBezTo>
                  <a:cubicBezTo>
                    <a:pt x="3248554" y="5296404"/>
                    <a:pt x="3285709" y="5268059"/>
                    <a:pt x="3322750" y="5239374"/>
                  </a:cubicBezTo>
                  <a:cubicBezTo>
                    <a:pt x="3360018" y="5210802"/>
                    <a:pt x="3397173" y="5181778"/>
                    <a:pt x="3434328" y="5152303"/>
                  </a:cubicBezTo>
                  <a:lnTo>
                    <a:pt x="3660306" y="4971611"/>
                  </a:lnTo>
                  <a:cubicBezTo>
                    <a:pt x="3815362" y="4848627"/>
                    <a:pt x="3971886" y="4734114"/>
                    <a:pt x="4124797" y="4621859"/>
                  </a:cubicBezTo>
                  <a:cubicBezTo>
                    <a:pt x="4277594" y="4509604"/>
                    <a:pt x="4424633" y="4396220"/>
                    <a:pt x="4557554" y="4274027"/>
                  </a:cubicBezTo>
                  <a:cubicBezTo>
                    <a:pt x="4690476" y="4152060"/>
                    <a:pt x="4810523" y="4022074"/>
                    <a:pt x="4903579" y="3875375"/>
                  </a:cubicBezTo>
                  <a:cubicBezTo>
                    <a:pt x="4950107" y="3802082"/>
                    <a:pt x="4989860" y="3724836"/>
                    <a:pt x="5021481" y="3643638"/>
                  </a:cubicBezTo>
                  <a:cubicBezTo>
                    <a:pt x="5053328" y="3562552"/>
                    <a:pt x="5076253" y="3477627"/>
                    <a:pt x="5093306" y="3390443"/>
                  </a:cubicBezTo>
                  <a:cubicBezTo>
                    <a:pt x="5101776" y="3346851"/>
                    <a:pt x="5108552" y="3302468"/>
                    <a:pt x="5113182" y="3257634"/>
                  </a:cubicBezTo>
                  <a:cubicBezTo>
                    <a:pt x="5114537" y="3246454"/>
                    <a:pt x="5115441" y="3235161"/>
                    <a:pt x="5116457" y="3223980"/>
                  </a:cubicBezTo>
                  <a:cubicBezTo>
                    <a:pt x="5117360" y="3212687"/>
                    <a:pt x="5118490" y="3201620"/>
                    <a:pt x="5118941" y="3189649"/>
                  </a:cubicBezTo>
                  <a:lnTo>
                    <a:pt x="5122555" y="3118727"/>
                  </a:lnTo>
                  <a:cubicBezTo>
                    <a:pt x="5125830" y="3024090"/>
                    <a:pt x="5123798" y="2929340"/>
                    <a:pt x="5116344" y="2835154"/>
                  </a:cubicBezTo>
                  <a:cubicBezTo>
                    <a:pt x="5109116" y="2740855"/>
                    <a:pt x="5095226" y="2647347"/>
                    <a:pt x="5076479" y="2555081"/>
                  </a:cubicBezTo>
                  <a:cubicBezTo>
                    <a:pt x="5057506" y="2462815"/>
                    <a:pt x="5033791" y="2371792"/>
                    <a:pt x="5008832" y="2281785"/>
                  </a:cubicBezTo>
                  <a:cubicBezTo>
                    <a:pt x="4959029" y="2101657"/>
                    <a:pt x="4904031" y="1923901"/>
                    <a:pt x="4834126" y="1751566"/>
                  </a:cubicBezTo>
                  <a:cubicBezTo>
                    <a:pt x="4799117" y="1665512"/>
                    <a:pt x="4760042" y="1581038"/>
                    <a:pt x="4715095" y="1499840"/>
                  </a:cubicBezTo>
                  <a:cubicBezTo>
                    <a:pt x="4704141" y="1479399"/>
                    <a:pt x="4692057" y="1459523"/>
                    <a:pt x="4680425" y="1439534"/>
                  </a:cubicBezTo>
                  <a:cubicBezTo>
                    <a:pt x="4668454" y="1419658"/>
                    <a:pt x="4656031" y="1400121"/>
                    <a:pt x="4643947" y="1380357"/>
                  </a:cubicBezTo>
                  <a:lnTo>
                    <a:pt x="4605325" y="1322536"/>
                  </a:lnTo>
                  <a:lnTo>
                    <a:pt x="4565008" y="1265957"/>
                  </a:lnTo>
                  <a:cubicBezTo>
                    <a:pt x="4454673" y="1117225"/>
                    <a:pt x="4325139" y="984190"/>
                    <a:pt x="4183296" y="867644"/>
                  </a:cubicBezTo>
                  <a:cubicBezTo>
                    <a:pt x="4041792" y="750759"/>
                    <a:pt x="3888090" y="649119"/>
                    <a:pt x="3723774" y="567469"/>
                  </a:cubicBezTo>
                  <a:cubicBezTo>
                    <a:pt x="3559570" y="485593"/>
                    <a:pt x="3385767" y="422803"/>
                    <a:pt x="3206656" y="378985"/>
                  </a:cubicBezTo>
                  <a:cubicBezTo>
                    <a:pt x="3027545" y="335054"/>
                    <a:pt x="2843465" y="309757"/>
                    <a:pt x="2657917" y="300836"/>
                  </a:cubicBezTo>
                  <a:cubicBezTo>
                    <a:pt x="2472030" y="291462"/>
                    <a:pt x="2286369" y="297674"/>
                    <a:pt x="2101837" y="320712"/>
                  </a:cubicBezTo>
                  <a:cubicBezTo>
                    <a:pt x="1917418" y="343863"/>
                    <a:pt x="1734694" y="382599"/>
                    <a:pt x="1556034" y="435451"/>
                  </a:cubicBezTo>
                  <a:cubicBezTo>
                    <a:pt x="1377262" y="488078"/>
                    <a:pt x="1202894" y="556176"/>
                    <a:pt x="1033947" y="635116"/>
                  </a:cubicBezTo>
                  <a:cubicBezTo>
                    <a:pt x="695037" y="791301"/>
                    <a:pt x="378600" y="998420"/>
                    <a:pt x="101012" y="1248565"/>
                  </a:cubicBezTo>
                  <a:lnTo>
                    <a:pt x="0" y="1348112"/>
                  </a:lnTo>
                  <a:lnTo>
                    <a:pt x="0" y="968874"/>
                  </a:lnTo>
                  <a:lnTo>
                    <a:pt x="138873" y="845566"/>
                  </a:lnTo>
                  <a:cubicBezTo>
                    <a:pt x="217050" y="781674"/>
                    <a:pt x="297797" y="720945"/>
                    <a:pt x="380746" y="663462"/>
                  </a:cubicBezTo>
                  <a:cubicBezTo>
                    <a:pt x="546869" y="548609"/>
                    <a:pt x="721689" y="446293"/>
                    <a:pt x="904188" y="359222"/>
                  </a:cubicBezTo>
                  <a:cubicBezTo>
                    <a:pt x="1269637" y="186322"/>
                    <a:pt x="1663094" y="72034"/>
                    <a:pt x="2066151" y="23699"/>
                  </a:cubicBezTo>
                  <a:cubicBezTo>
                    <a:pt x="2166887" y="11785"/>
                    <a:pt x="2268356" y="4388"/>
                    <a:pt x="2369925" y="14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262C0FFC-ADA2-4CA2-A853-EC5D4AFBC1E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9221" y="273734"/>
              <a:ext cx="5364004" cy="6074639"/>
            </a:xfrm>
            <a:custGeom>
              <a:avLst/>
              <a:gdLst>
                <a:gd name="connsiteX0" fmla="*/ 2548484 w 5364004"/>
                <a:gd name="connsiteY0" fmla="*/ 0 h 6074639"/>
                <a:gd name="connsiteX1" fmla="*/ 5364004 w 5364004"/>
                <a:gd name="connsiteY1" fmla="*/ 3182664 h 6074639"/>
                <a:gd name="connsiteX2" fmla="*/ 3886170 w 5364004"/>
                <a:gd name="connsiteY2" fmla="*/ 5260508 h 6074639"/>
                <a:gd name="connsiteX3" fmla="*/ 2075975 w 5364004"/>
                <a:gd name="connsiteY3" fmla="*/ 6074639 h 6074639"/>
                <a:gd name="connsiteX4" fmla="*/ 21919 w 5364004"/>
                <a:gd name="connsiteY4" fmla="*/ 5139637 h 6074639"/>
                <a:gd name="connsiteX5" fmla="*/ 0 w 5364004"/>
                <a:gd name="connsiteY5" fmla="*/ 5113592 h 6074639"/>
                <a:gd name="connsiteX6" fmla="*/ 0 w 5364004"/>
                <a:gd name="connsiteY6" fmla="*/ 4169527 h 6074639"/>
                <a:gd name="connsiteX7" fmla="*/ 45364 w 5364004"/>
                <a:gd name="connsiteY7" fmla="*/ 4232131 h 6074639"/>
                <a:gd name="connsiteX8" fmla="*/ 149459 w 5364004"/>
                <a:gd name="connsiteY8" fmla="*/ 4381216 h 6074639"/>
                <a:gd name="connsiteX9" fmla="*/ 2075975 w 5364004"/>
                <a:gd name="connsiteY9" fmla="*/ 5509977 h 6074639"/>
                <a:gd name="connsiteX10" fmla="*/ 3538451 w 5364004"/>
                <a:gd name="connsiteY10" fmla="*/ 4815555 h 6074639"/>
                <a:gd name="connsiteX11" fmla="*/ 3716432 w 5364004"/>
                <a:gd name="connsiteY11" fmla="*/ 4677664 h 6074639"/>
                <a:gd name="connsiteX12" fmla="*/ 4525932 w 5364004"/>
                <a:gd name="connsiteY12" fmla="*/ 3956816 h 6074639"/>
                <a:gd name="connsiteX13" fmla="*/ 4799342 w 5364004"/>
                <a:gd name="connsiteY13" fmla="*/ 3182664 h 6074639"/>
                <a:gd name="connsiteX14" fmla="*/ 4185667 w 5364004"/>
                <a:gd name="connsiteY14" fmla="*/ 1295110 h 6074639"/>
                <a:gd name="connsiteX15" fmla="*/ 3495197 w 5364004"/>
                <a:gd name="connsiteY15" fmla="*/ 762181 h 6074639"/>
                <a:gd name="connsiteX16" fmla="*/ 2548484 w 5364004"/>
                <a:gd name="connsiteY16" fmla="*/ 564663 h 6074639"/>
                <a:gd name="connsiteX17" fmla="*/ 1443440 w 5364004"/>
                <a:gd name="connsiteY17" fmla="*/ 777089 h 6074639"/>
                <a:gd name="connsiteX18" fmla="*/ 461830 w 5364004"/>
                <a:gd name="connsiteY18" fmla="*/ 1360949 h 6074639"/>
                <a:gd name="connsiteX19" fmla="*/ 73272 w 5364004"/>
                <a:gd name="connsiteY19" fmla="*/ 1759206 h 6074639"/>
                <a:gd name="connsiteX20" fmla="*/ 0 w 5364004"/>
                <a:gd name="connsiteY20" fmla="*/ 1859770 h 6074639"/>
                <a:gd name="connsiteX21" fmla="*/ 0 w 5364004"/>
                <a:gd name="connsiteY21" fmla="*/ 1020639 h 6074639"/>
                <a:gd name="connsiteX22" fmla="*/ 94433 w 5364004"/>
                <a:gd name="connsiteY22" fmla="*/ 932159 h 6074639"/>
                <a:gd name="connsiteX23" fmla="*/ 2548484 w 5364004"/>
                <a:gd name="connsiteY23" fmla="*/ 0 h 6074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64004" h="6074639">
                  <a:moveTo>
                    <a:pt x="2548484" y="0"/>
                  </a:moveTo>
                  <a:cubicBezTo>
                    <a:pt x="4313619" y="0"/>
                    <a:pt x="5364004" y="1424869"/>
                    <a:pt x="5364004" y="3182664"/>
                  </a:cubicBezTo>
                  <a:cubicBezTo>
                    <a:pt x="5364004" y="4199734"/>
                    <a:pt x="4631750" y="4677890"/>
                    <a:pt x="3886170" y="5260508"/>
                  </a:cubicBezTo>
                  <a:cubicBezTo>
                    <a:pt x="3343077" y="5684909"/>
                    <a:pt x="2819861" y="6074639"/>
                    <a:pt x="2075975" y="6074639"/>
                  </a:cubicBezTo>
                  <a:cubicBezTo>
                    <a:pt x="1179686" y="6074639"/>
                    <a:pt x="538816" y="5724911"/>
                    <a:pt x="21919" y="5139637"/>
                  </a:cubicBezTo>
                  <a:lnTo>
                    <a:pt x="0" y="5113592"/>
                  </a:lnTo>
                  <a:lnTo>
                    <a:pt x="0" y="4169527"/>
                  </a:lnTo>
                  <a:lnTo>
                    <a:pt x="45364" y="4232131"/>
                  </a:lnTo>
                  <a:cubicBezTo>
                    <a:pt x="79610" y="4280001"/>
                    <a:pt x="114337" y="4329437"/>
                    <a:pt x="149459" y="4381216"/>
                  </a:cubicBezTo>
                  <a:cubicBezTo>
                    <a:pt x="686227" y="5172421"/>
                    <a:pt x="1262409" y="5509977"/>
                    <a:pt x="2075975" y="5509977"/>
                  </a:cubicBezTo>
                  <a:cubicBezTo>
                    <a:pt x="2609920" y="5509977"/>
                    <a:pt x="3001682" y="5234986"/>
                    <a:pt x="3538451" y="4815555"/>
                  </a:cubicBezTo>
                  <a:cubicBezTo>
                    <a:pt x="3598418" y="4768688"/>
                    <a:pt x="3658385" y="4722385"/>
                    <a:pt x="3716432" y="4677664"/>
                  </a:cubicBezTo>
                  <a:cubicBezTo>
                    <a:pt x="4031062" y="4434972"/>
                    <a:pt x="4328187" y="4205719"/>
                    <a:pt x="4525932" y="3956816"/>
                  </a:cubicBezTo>
                  <a:cubicBezTo>
                    <a:pt x="4714982" y="3718867"/>
                    <a:pt x="4799342" y="3480128"/>
                    <a:pt x="4799342" y="3182664"/>
                  </a:cubicBezTo>
                  <a:cubicBezTo>
                    <a:pt x="4799342" y="2437196"/>
                    <a:pt x="4581382" y="1766829"/>
                    <a:pt x="4185667" y="1295110"/>
                  </a:cubicBezTo>
                  <a:cubicBezTo>
                    <a:pt x="3991988" y="1064389"/>
                    <a:pt x="3759685" y="885052"/>
                    <a:pt x="3495197" y="762181"/>
                  </a:cubicBezTo>
                  <a:cubicBezTo>
                    <a:pt x="3212979" y="631180"/>
                    <a:pt x="2894509" y="564663"/>
                    <a:pt x="2548484" y="564663"/>
                  </a:cubicBezTo>
                  <a:cubicBezTo>
                    <a:pt x="2181567" y="564663"/>
                    <a:pt x="1809680" y="636036"/>
                    <a:pt x="1443440" y="777089"/>
                  </a:cubicBezTo>
                  <a:cubicBezTo>
                    <a:pt x="1086912" y="914189"/>
                    <a:pt x="747550" y="1116112"/>
                    <a:pt x="461830" y="1360949"/>
                  </a:cubicBezTo>
                  <a:cubicBezTo>
                    <a:pt x="316486" y="1485458"/>
                    <a:pt x="186699" y="1618549"/>
                    <a:pt x="73272" y="1759206"/>
                  </a:cubicBezTo>
                  <a:lnTo>
                    <a:pt x="0" y="1859770"/>
                  </a:lnTo>
                  <a:lnTo>
                    <a:pt x="0" y="1020639"/>
                  </a:lnTo>
                  <a:lnTo>
                    <a:pt x="94433" y="932159"/>
                  </a:lnTo>
                  <a:cubicBezTo>
                    <a:pt x="766607" y="356217"/>
                    <a:pt x="1660722" y="0"/>
                    <a:pt x="2548484"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1795B958-8D02-4C0E-BD05-1D61F2C92BA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9221" y="273734"/>
              <a:ext cx="5364004" cy="6074639"/>
            </a:xfrm>
            <a:custGeom>
              <a:avLst/>
              <a:gdLst>
                <a:gd name="connsiteX0" fmla="*/ 2548484 w 5364004"/>
                <a:gd name="connsiteY0" fmla="*/ 0 h 6074639"/>
                <a:gd name="connsiteX1" fmla="*/ 5364004 w 5364004"/>
                <a:gd name="connsiteY1" fmla="*/ 3182664 h 6074639"/>
                <a:gd name="connsiteX2" fmla="*/ 3886170 w 5364004"/>
                <a:gd name="connsiteY2" fmla="*/ 5260508 h 6074639"/>
                <a:gd name="connsiteX3" fmla="*/ 2075975 w 5364004"/>
                <a:gd name="connsiteY3" fmla="*/ 6074639 h 6074639"/>
                <a:gd name="connsiteX4" fmla="*/ 21919 w 5364004"/>
                <a:gd name="connsiteY4" fmla="*/ 5139637 h 6074639"/>
                <a:gd name="connsiteX5" fmla="*/ 0 w 5364004"/>
                <a:gd name="connsiteY5" fmla="*/ 5113592 h 6074639"/>
                <a:gd name="connsiteX6" fmla="*/ 0 w 5364004"/>
                <a:gd name="connsiteY6" fmla="*/ 3976968 h 6074639"/>
                <a:gd name="connsiteX7" fmla="*/ 35397 w 5364004"/>
                <a:gd name="connsiteY7" fmla="*/ 4025931 h 6074639"/>
                <a:gd name="connsiteX8" fmla="*/ 242967 w 5364004"/>
                <a:gd name="connsiteY8" fmla="*/ 4317861 h 6074639"/>
                <a:gd name="connsiteX9" fmla="*/ 1034850 w 5364004"/>
                <a:gd name="connsiteY9" fmla="*/ 5126232 h 6074639"/>
                <a:gd name="connsiteX10" fmla="*/ 2075975 w 5364004"/>
                <a:gd name="connsiteY10" fmla="*/ 5397044 h 6074639"/>
                <a:gd name="connsiteX11" fmla="*/ 2745664 w 5364004"/>
                <a:gd name="connsiteY11" fmla="*/ 5224596 h 6074639"/>
                <a:gd name="connsiteX12" fmla="*/ 3468884 w 5364004"/>
                <a:gd name="connsiteY12" fmla="*/ 4726677 h 6074639"/>
                <a:gd name="connsiteX13" fmla="*/ 3647430 w 5364004"/>
                <a:gd name="connsiteY13" fmla="*/ 4588334 h 6074639"/>
                <a:gd name="connsiteX14" fmla="*/ 4437506 w 5364004"/>
                <a:gd name="connsiteY14" fmla="*/ 3886572 h 6074639"/>
                <a:gd name="connsiteX15" fmla="*/ 4686409 w 5364004"/>
                <a:gd name="connsiteY15" fmla="*/ 3182664 h 6074639"/>
                <a:gd name="connsiteX16" fmla="*/ 4099047 w 5364004"/>
                <a:gd name="connsiteY16" fmla="*/ 1367726 h 6074639"/>
                <a:gd name="connsiteX17" fmla="*/ 3447540 w 5364004"/>
                <a:gd name="connsiteY17" fmla="*/ 864611 h 6074639"/>
                <a:gd name="connsiteX18" fmla="*/ 2548484 w 5364004"/>
                <a:gd name="connsiteY18" fmla="*/ 677595 h 6074639"/>
                <a:gd name="connsiteX19" fmla="*/ 1483982 w 5364004"/>
                <a:gd name="connsiteY19" fmla="*/ 882455 h 6074639"/>
                <a:gd name="connsiteX20" fmla="*/ 535349 w 5364004"/>
                <a:gd name="connsiteY20" fmla="*/ 1446665 h 6074639"/>
                <a:gd name="connsiteX21" fmla="*/ 10097 w 5364004"/>
                <a:gd name="connsiteY21" fmla="*/ 2038206 h 6074639"/>
                <a:gd name="connsiteX22" fmla="*/ 0 w 5364004"/>
                <a:gd name="connsiteY22" fmla="*/ 2055433 h 6074639"/>
                <a:gd name="connsiteX23" fmla="*/ 0 w 5364004"/>
                <a:gd name="connsiteY23" fmla="*/ 1020639 h 6074639"/>
                <a:gd name="connsiteX24" fmla="*/ 94433 w 5364004"/>
                <a:gd name="connsiteY24" fmla="*/ 932159 h 6074639"/>
                <a:gd name="connsiteX25" fmla="*/ 2548484 w 5364004"/>
                <a:gd name="connsiteY25" fmla="*/ 0 h 6074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64004" h="6074639">
                  <a:moveTo>
                    <a:pt x="2548484" y="0"/>
                  </a:moveTo>
                  <a:cubicBezTo>
                    <a:pt x="4313619" y="0"/>
                    <a:pt x="5364004" y="1424869"/>
                    <a:pt x="5364004" y="3182664"/>
                  </a:cubicBezTo>
                  <a:cubicBezTo>
                    <a:pt x="5364004" y="4199734"/>
                    <a:pt x="4631750" y="4677890"/>
                    <a:pt x="3886170" y="5260508"/>
                  </a:cubicBezTo>
                  <a:cubicBezTo>
                    <a:pt x="3343077" y="5684909"/>
                    <a:pt x="2819861" y="6074639"/>
                    <a:pt x="2075975" y="6074639"/>
                  </a:cubicBezTo>
                  <a:cubicBezTo>
                    <a:pt x="1179686" y="6074639"/>
                    <a:pt x="538816" y="5724911"/>
                    <a:pt x="21919" y="5139637"/>
                  </a:cubicBezTo>
                  <a:lnTo>
                    <a:pt x="0" y="5113592"/>
                  </a:lnTo>
                  <a:lnTo>
                    <a:pt x="0" y="3976968"/>
                  </a:lnTo>
                  <a:lnTo>
                    <a:pt x="35397" y="4025931"/>
                  </a:lnTo>
                  <a:cubicBezTo>
                    <a:pt x="102366" y="4117745"/>
                    <a:pt x="171594" y="4212721"/>
                    <a:pt x="242967" y="4317861"/>
                  </a:cubicBezTo>
                  <a:cubicBezTo>
                    <a:pt x="495371" y="4689861"/>
                    <a:pt x="754326" y="4954349"/>
                    <a:pt x="1034850" y="5126232"/>
                  </a:cubicBezTo>
                  <a:cubicBezTo>
                    <a:pt x="1332201" y="5308505"/>
                    <a:pt x="1672806" y="5397044"/>
                    <a:pt x="2075975" y="5397044"/>
                  </a:cubicBezTo>
                  <a:cubicBezTo>
                    <a:pt x="2304776" y="5397044"/>
                    <a:pt x="2517541" y="5342272"/>
                    <a:pt x="2745664" y="5224596"/>
                  </a:cubicBezTo>
                  <a:cubicBezTo>
                    <a:pt x="2979886" y="5103758"/>
                    <a:pt x="3211737" y="4927584"/>
                    <a:pt x="3468884" y="4726677"/>
                  </a:cubicBezTo>
                  <a:cubicBezTo>
                    <a:pt x="3529190" y="4679584"/>
                    <a:pt x="3589270" y="4633169"/>
                    <a:pt x="3647430" y="4588334"/>
                  </a:cubicBezTo>
                  <a:cubicBezTo>
                    <a:pt x="3956414" y="4349934"/>
                    <a:pt x="4248231" y="4124747"/>
                    <a:pt x="4437506" y="3886572"/>
                  </a:cubicBezTo>
                  <a:cubicBezTo>
                    <a:pt x="4611987" y="3667031"/>
                    <a:pt x="4686409" y="3456525"/>
                    <a:pt x="4686409" y="3182664"/>
                  </a:cubicBezTo>
                  <a:cubicBezTo>
                    <a:pt x="4686409" y="2463735"/>
                    <a:pt x="4477823" y="1819117"/>
                    <a:pt x="4099047" y="1367726"/>
                  </a:cubicBezTo>
                  <a:cubicBezTo>
                    <a:pt x="3916097" y="1149766"/>
                    <a:pt x="3697008" y="980480"/>
                    <a:pt x="3447540" y="864611"/>
                  </a:cubicBezTo>
                  <a:cubicBezTo>
                    <a:pt x="3180454" y="740498"/>
                    <a:pt x="2877908" y="677595"/>
                    <a:pt x="2548484" y="677595"/>
                  </a:cubicBezTo>
                  <a:cubicBezTo>
                    <a:pt x="2200426" y="677595"/>
                    <a:pt x="1832266" y="748404"/>
                    <a:pt x="1483982" y="882455"/>
                  </a:cubicBezTo>
                  <a:cubicBezTo>
                    <a:pt x="1139425" y="1015037"/>
                    <a:pt x="811356" y="1210185"/>
                    <a:pt x="535349" y="1446665"/>
                  </a:cubicBezTo>
                  <a:cubicBezTo>
                    <a:pt x="328598" y="1623772"/>
                    <a:pt x="150116" y="1825208"/>
                    <a:pt x="10097" y="2038206"/>
                  </a:cubicBezTo>
                  <a:lnTo>
                    <a:pt x="0" y="2055433"/>
                  </a:lnTo>
                  <a:lnTo>
                    <a:pt x="0" y="1020639"/>
                  </a:lnTo>
                  <a:lnTo>
                    <a:pt x="94433" y="932159"/>
                  </a:lnTo>
                  <a:cubicBezTo>
                    <a:pt x="766607" y="356217"/>
                    <a:pt x="1660722" y="0"/>
                    <a:pt x="2548484"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14C1D2D0-9351-4D11-A174-50C2B844F3A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9220" y="69891"/>
              <a:ext cx="5409177" cy="6482325"/>
            </a:xfrm>
            <a:custGeom>
              <a:avLst/>
              <a:gdLst>
                <a:gd name="connsiteX0" fmla="*/ 2168015 w 5409177"/>
                <a:gd name="connsiteY0" fmla="*/ 0 h 6482325"/>
                <a:gd name="connsiteX1" fmla="*/ 5409177 w 5409177"/>
                <a:gd name="connsiteY1" fmla="*/ 3241163 h 6482325"/>
                <a:gd name="connsiteX2" fmla="*/ 2168015 w 5409177"/>
                <a:gd name="connsiteY2" fmla="*/ 6482325 h 6482325"/>
                <a:gd name="connsiteX3" fmla="*/ 106314 w 5409177"/>
                <a:gd name="connsiteY3" fmla="*/ 5742217 h 6482325"/>
                <a:gd name="connsiteX4" fmla="*/ 0 w 5409177"/>
                <a:gd name="connsiteY4" fmla="*/ 5645593 h 6482325"/>
                <a:gd name="connsiteX5" fmla="*/ 0 w 5409177"/>
                <a:gd name="connsiteY5" fmla="*/ 5278200 h 6482325"/>
                <a:gd name="connsiteX6" fmla="*/ 61824 w 5409177"/>
                <a:gd name="connsiteY6" fmla="*/ 5347778 h 6482325"/>
                <a:gd name="connsiteX7" fmla="*/ 163802 w 5409177"/>
                <a:gd name="connsiteY7" fmla="*/ 5453397 h 6482325"/>
                <a:gd name="connsiteX8" fmla="*/ 617000 w 5409177"/>
                <a:gd name="connsiteY8" fmla="*/ 5817379 h 6482325"/>
                <a:gd name="connsiteX9" fmla="*/ 866580 w 5409177"/>
                <a:gd name="connsiteY9" fmla="*/ 5953688 h 6482325"/>
                <a:gd name="connsiteX10" fmla="*/ 866806 w 5409177"/>
                <a:gd name="connsiteY10" fmla="*/ 5953801 h 6482325"/>
                <a:gd name="connsiteX11" fmla="*/ 867032 w 5409177"/>
                <a:gd name="connsiteY11" fmla="*/ 5953914 h 6482325"/>
                <a:gd name="connsiteX12" fmla="*/ 1130504 w 5409177"/>
                <a:gd name="connsiteY12" fmla="*/ 6056909 h 6482325"/>
                <a:gd name="connsiteX13" fmla="*/ 1405607 w 5409177"/>
                <a:gd name="connsiteY13" fmla="*/ 6128169 h 6482325"/>
                <a:gd name="connsiteX14" fmla="*/ 1545192 w 5409177"/>
                <a:gd name="connsiteY14" fmla="*/ 6151659 h 6482325"/>
                <a:gd name="connsiteX15" fmla="*/ 1685341 w 5409177"/>
                <a:gd name="connsiteY15" fmla="*/ 6167582 h 6482325"/>
                <a:gd name="connsiteX16" fmla="*/ 1975465 w 5409177"/>
                <a:gd name="connsiteY16" fmla="*/ 6180231 h 6482325"/>
                <a:gd name="connsiteX17" fmla="*/ 1990033 w 5409177"/>
                <a:gd name="connsiteY17" fmla="*/ 6180231 h 6482325"/>
                <a:gd name="connsiteX18" fmla="*/ 2009232 w 5409177"/>
                <a:gd name="connsiteY18" fmla="*/ 6180344 h 6482325"/>
                <a:gd name="connsiteX19" fmla="*/ 2046612 w 5409177"/>
                <a:gd name="connsiteY19" fmla="*/ 6179779 h 6482325"/>
                <a:gd name="connsiteX20" fmla="*/ 2046951 w 5409177"/>
                <a:gd name="connsiteY20" fmla="*/ 6179779 h 6482325"/>
                <a:gd name="connsiteX21" fmla="*/ 2047290 w 5409177"/>
                <a:gd name="connsiteY21" fmla="*/ 6179779 h 6482325"/>
                <a:gd name="connsiteX22" fmla="*/ 2082412 w 5409177"/>
                <a:gd name="connsiteY22" fmla="*/ 6178876 h 6482325"/>
                <a:gd name="connsiteX23" fmla="*/ 2117760 w 5409177"/>
                <a:gd name="connsiteY23" fmla="*/ 6177068 h 6482325"/>
                <a:gd name="connsiteX24" fmla="*/ 2256215 w 5409177"/>
                <a:gd name="connsiteY24" fmla="*/ 6164985 h 6482325"/>
                <a:gd name="connsiteX25" fmla="*/ 2791515 w 5409177"/>
                <a:gd name="connsiteY25" fmla="*/ 6020319 h 6482325"/>
                <a:gd name="connsiteX26" fmla="*/ 3045726 w 5409177"/>
                <a:gd name="connsiteY26" fmla="*/ 5894286 h 6482325"/>
                <a:gd name="connsiteX27" fmla="*/ 3292371 w 5409177"/>
                <a:gd name="connsiteY27" fmla="*/ 5740246 h 6482325"/>
                <a:gd name="connsiteX28" fmla="*/ 3533482 w 5409177"/>
                <a:gd name="connsiteY28" fmla="*/ 5565088 h 6482325"/>
                <a:gd name="connsiteX29" fmla="*/ 3652512 w 5409177"/>
                <a:gd name="connsiteY29" fmla="*/ 5472257 h 6482325"/>
                <a:gd name="connsiteX30" fmla="*/ 3773915 w 5409177"/>
                <a:gd name="connsiteY30" fmla="*/ 5375135 h 6482325"/>
                <a:gd name="connsiteX31" fmla="*/ 3978549 w 5409177"/>
                <a:gd name="connsiteY31" fmla="*/ 5214884 h 6482325"/>
                <a:gd name="connsiteX32" fmla="*/ 4260428 w 5409177"/>
                <a:gd name="connsiteY32" fmla="*/ 4992633 h 6482325"/>
                <a:gd name="connsiteX33" fmla="*/ 4698154 w 5409177"/>
                <a:gd name="connsiteY33" fmla="*/ 4594207 h 6482325"/>
                <a:gd name="connsiteX34" fmla="*/ 4879185 w 5409177"/>
                <a:gd name="connsiteY34" fmla="*/ 4374440 h 6482325"/>
                <a:gd name="connsiteX35" fmla="*/ 5022383 w 5409177"/>
                <a:gd name="connsiteY35" fmla="*/ 4135136 h 6482325"/>
                <a:gd name="connsiteX36" fmla="*/ 5172019 w 5409177"/>
                <a:gd name="connsiteY36" fmla="*/ 3599271 h 6482325"/>
                <a:gd name="connsiteX37" fmla="*/ 5180489 w 5409177"/>
                <a:gd name="connsiteY37" fmla="*/ 3456412 h 6482325"/>
                <a:gd name="connsiteX38" fmla="*/ 5180602 w 5409177"/>
                <a:gd name="connsiteY38" fmla="*/ 3450878 h 6482325"/>
                <a:gd name="connsiteX39" fmla="*/ 5180940 w 5409177"/>
                <a:gd name="connsiteY39" fmla="*/ 3382667 h 6482325"/>
                <a:gd name="connsiteX40" fmla="*/ 5180828 w 5409177"/>
                <a:gd name="connsiteY40" fmla="*/ 3361097 h 6482325"/>
                <a:gd name="connsiteX41" fmla="*/ 5180150 w 5409177"/>
                <a:gd name="connsiteY41" fmla="*/ 3307002 h 6482325"/>
                <a:gd name="connsiteX42" fmla="*/ 5165243 w 5409177"/>
                <a:gd name="connsiteY42" fmla="*/ 3005698 h 6482325"/>
                <a:gd name="connsiteX43" fmla="*/ 5074445 w 5409177"/>
                <a:gd name="connsiteY43" fmla="*/ 2409076 h 6482325"/>
                <a:gd name="connsiteX44" fmla="*/ 4891947 w 5409177"/>
                <a:gd name="connsiteY44" fmla="*/ 1834362 h 6482325"/>
                <a:gd name="connsiteX45" fmla="*/ 4831076 w 5409177"/>
                <a:gd name="connsiteY45" fmla="*/ 1696585 h 6482325"/>
                <a:gd name="connsiteX46" fmla="*/ 4763316 w 5409177"/>
                <a:gd name="connsiteY46" fmla="*/ 1561743 h 6482325"/>
                <a:gd name="connsiteX47" fmla="*/ 4608147 w 5409177"/>
                <a:gd name="connsiteY47" fmla="*/ 1303693 h 6482325"/>
                <a:gd name="connsiteX48" fmla="*/ 4221015 w 5409177"/>
                <a:gd name="connsiteY48" fmla="*/ 848123 h 6482325"/>
                <a:gd name="connsiteX49" fmla="*/ 3990632 w 5409177"/>
                <a:gd name="connsiteY49" fmla="*/ 659413 h 6482325"/>
                <a:gd name="connsiteX50" fmla="*/ 3738680 w 5409177"/>
                <a:gd name="connsiteY50" fmla="*/ 502098 h 6482325"/>
                <a:gd name="connsiteX51" fmla="*/ 3189150 w 5409177"/>
                <a:gd name="connsiteY51" fmla="*/ 289220 h 6482325"/>
                <a:gd name="connsiteX52" fmla="*/ 2901398 w 5409177"/>
                <a:gd name="connsiteY52" fmla="*/ 232867 h 6482325"/>
                <a:gd name="connsiteX53" fmla="*/ 2611162 w 5409177"/>
                <a:gd name="connsiteY53" fmla="*/ 207570 h 6482325"/>
                <a:gd name="connsiteX54" fmla="*/ 2484451 w 5409177"/>
                <a:gd name="connsiteY54" fmla="*/ 204860 h 6482325"/>
                <a:gd name="connsiteX55" fmla="*/ 2027414 w 5409177"/>
                <a:gd name="connsiteY55" fmla="*/ 238852 h 6482325"/>
                <a:gd name="connsiteX56" fmla="*/ 1740452 w 5409177"/>
                <a:gd name="connsiteY56" fmla="*/ 294867 h 6482325"/>
                <a:gd name="connsiteX57" fmla="*/ 1458686 w 5409177"/>
                <a:gd name="connsiteY57" fmla="*/ 375049 h 6482325"/>
                <a:gd name="connsiteX58" fmla="*/ 1183695 w 5409177"/>
                <a:gd name="connsiteY58" fmla="*/ 477366 h 6482325"/>
                <a:gd name="connsiteX59" fmla="*/ 916723 w 5409177"/>
                <a:gd name="connsiteY59" fmla="*/ 601140 h 6482325"/>
                <a:gd name="connsiteX60" fmla="*/ 410333 w 5409177"/>
                <a:gd name="connsiteY60" fmla="*/ 905154 h 6482325"/>
                <a:gd name="connsiteX61" fmla="*/ 290625 w 5409177"/>
                <a:gd name="connsiteY61" fmla="*/ 992677 h 6482325"/>
                <a:gd name="connsiteX62" fmla="*/ 290399 w 5409177"/>
                <a:gd name="connsiteY62" fmla="*/ 992902 h 6482325"/>
                <a:gd name="connsiteX63" fmla="*/ 290173 w 5409177"/>
                <a:gd name="connsiteY63" fmla="*/ 993128 h 6482325"/>
                <a:gd name="connsiteX64" fmla="*/ 241047 w 5409177"/>
                <a:gd name="connsiteY64" fmla="*/ 1030735 h 6482325"/>
                <a:gd name="connsiteX65" fmla="*/ 231109 w 5409177"/>
                <a:gd name="connsiteY65" fmla="*/ 1038527 h 6482325"/>
                <a:gd name="connsiteX66" fmla="*/ 173514 w 5409177"/>
                <a:gd name="connsiteY66" fmla="*/ 1084491 h 6482325"/>
                <a:gd name="connsiteX67" fmla="*/ 55330 w 5409177"/>
                <a:gd name="connsiteY67" fmla="*/ 1184549 h 6482325"/>
                <a:gd name="connsiteX68" fmla="*/ 0 w 5409177"/>
                <a:gd name="connsiteY68" fmla="*/ 1235015 h 6482325"/>
                <a:gd name="connsiteX69" fmla="*/ 0 w 5409177"/>
                <a:gd name="connsiteY69" fmla="*/ 836733 h 6482325"/>
                <a:gd name="connsiteX70" fmla="*/ 106314 w 5409177"/>
                <a:gd name="connsiteY70" fmla="*/ 740109 h 6482325"/>
                <a:gd name="connsiteX71" fmla="*/ 2168015 w 5409177"/>
                <a:gd name="connsiteY71" fmla="*/ 0 h 648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09177" h="6482325">
                  <a:moveTo>
                    <a:pt x="2168015" y="0"/>
                  </a:moveTo>
                  <a:cubicBezTo>
                    <a:pt x="3958108" y="0"/>
                    <a:pt x="5409177" y="1451070"/>
                    <a:pt x="5409177" y="3241163"/>
                  </a:cubicBezTo>
                  <a:cubicBezTo>
                    <a:pt x="5409177" y="5031256"/>
                    <a:pt x="3958108" y="6482325"/>
                    <a:pt x="2168015" y="6482325"/>
                  </a:cubicBezTo>
                  <a:cubicBezTo>
                    <a:pt x="1384849" y="6482325"/>
                    <a:pt x="666575" y="6204582"/>
                    <a:pt x="106314" y="5742217"/>
                  </a:cubicBezTo>
                  <a:lnTo>
                    <a:pt x="0" y="5645593"/>
                  </a:lnTo>
                  <a:lnTo>
                    <a:pt x="0" y="5278200"/>
                  </a:lnTo>
                  <a:lnTo>
                    <a:pt x="61824" y="5347778"/>
                  </a:lnTo>
                  <a:cubicBezTo>
                    <a:pt x="95675" y="5384339"/>
                    <a:pt x="129753" y="5419631"/>
                    <a:pt x="163802" y="5453397"/>
                  </a:cubicBezTo>
                  <a:cubicBezTo>
                    <a:pt x="308807" y="5596483"/>
                    <a:pt x="461379" y="5719015"/>
                    <a:pt x="617000" y="5817379"/>
                  </a:cubicBezTo>
                  <a:cubicBezTo>
                    <a:pt x="705087" y="5872603"/>
                    <a:pt x="786624" y="5917211"/>
                    <a:pt x="866580" y="5953688"/>
                  </a:cubicBezTo>
                  <a:lnTo>
                    <a:pt x="866806" y="5953801"/>
                  </a:lnTo>
                  <a:lnTo>
                    <a:pt x="867032" y="5953914"/>
                  </a:lnTo>
                  <a:cubicBezTo>
                    <a:pt x="948344" y="5992198"/>
                    <a:pt x="1036996" y="6026868"/>
                    <a:pt x="1130504" y="6056909"/>
                  </a:cubicBezTo>
                  <a:cubicBezTo>
                    <a:pt x="1216558" y="6084577"/>
                    <a:pt x="1309163" y="6108631"/>
                    <a:pt x="1405607" y="6128169"/>
                  </a:cubicBezTo>
                  <a:cubicBezTo>
                    <a:pt x="1449990" y="6136977"/>
                    <a:pt x="1497083" y="6144883"/>
                    <a:pt x="1545192" y="6151659"/>
                  </a:cubicBezTo>
                  <a:cubicBezTo>
                    <a:pt x="1590365" y="6157983"/>
                    <a:pt x="1637571" y="6163291"/>
                    <a:pt x="1685341" y="6167582"/>
                  </a:cubicBezTo>
                  <a:cubicBezTo>
                    <a:pt x="1776704" y="6175939"/>
                    <a:pt x="1871567" y="6180005"/>
                    <a:pt x="1975465" y="6180231"/>
                  </a:cubicBezTo>
                  <a:lnTo>
                    <a:pt x="1990033" y="6180231"/>
                  </a:lnTo>
                  <a:cubicBezTo>
                    <a:pt x="1996470" y="6180344"/>
                    <a:pt x="2002794" y="6180344"/>
                    <a:pt x="2009232" y="6180344"/>
                  </a:cubicBezTo>
                  <a:cubicBezTo>
                    <a:pt x="2024703" y="6180344"/>
                    <a:pt x="2036222" y="6180231"/>
                    <a:pt x="2046612" y="6179779"/>
                  </a:cubicBezTo>
                  <a:lnTo>
                    <a:pt x="2046951" y="6179779"/>
                  </a:lnTo>
                  <a:lnTo>
                    <a:pt x="2047290" y="6179779"/>
                  </a:lnTo>
                  <a:lnTo>
                    <a:pt x="2082412" y="6178876"/>
                  </a:lnTo>
                  <a:lnTo>
                    <a:pt x="2117760" y="6177068"/>
                  </a:lnTo>
                  <a:cubicBezTo>
                    <a:pt x="2157963" y="6175262"/>
                    <a:pt x="2200765" y="6171535"/>
                    <a:pt x="2256215" y="6164985"/>
                  </a:cubicBezTo>
                  <a:cubicBezTo>
                    <a:pt x="2436342" y="6142963"/>
                    <a:pt x="2616469" y="6094289"/>
                    <a:pt x="2791515" y="6020319"/>
                  </a:cubicBezTo>
                  <a:cubicBezTo>
                    <a:pt x="2871810" y="5986777"/>
                    <a:pt x="2954928" y="5945557"/>
                    <a:pt x="3045726" y="5894286"/>
                  </a:cubicBezTo>
                  <a:cubicBezTo>
                    <a:pt x="3123876" y="5850468"/>
                    <a:pt x="3204509" y="5800100"/>
                    <a:pt x="3292371" y="5740246"/>
                  </a:cubicBezTo>
                  <a:cubicBezTo>
                    <a:pt x="3364647" y="5691007"/>
                    <a:pt x="3441329" y="5635332"/>
                    <a:pt x="3533482" y="5565088"/>
                  </a:cubicBezTo>
                  <a:cubicBezTo>
                    <a:pt x="3573911" y="5534370"/>
                    <a:pt x="3614680" y="5502184"/>
                    <a:pt x="3652512" y="5472257"/>
                  </a:cubicBezTo>
                  <a:lnTo>
                    <a:pt x="3773915" y="5375135"/>
                  </a:lnTo>
                  <a:cubicBezTo>
                    <a:pt x="3842239" y="5320928"/>
                    <a:pt x="3911580" y="5267059"/>
                    <a:pt x="3978549" y="5214884"/>
                  </a:cubicBezTo>
                  <a:cubicBezTo>
                    <a:pt x="4071831" y="5142268"/>
                    <a:pt x="4168388" y="5067168"/>
                    <a:pt x="4260428" y="4992633"/>
                  </a:cubicBezTo>
                  <a:cubicBezTo>
                    <a:pt x="4447557" y="4841190"/>
                    <a:pt x="4582624" y="4718207"/>
                    <a:pt x="4698154" y="4594207"/>
                  </a:cubicBezTo>
                  <a:cubicBezTo>
                    <a:pt x="4768511" y="4518203"/>
                    <a:pt x="4827801" y="4446265"/>
                    <a:pt x="4879185" y="4374440"/>
                  </a:cubicBezTo>
                  <a:cubicBezTo>
                    <a:pt x="4937120" y="4292790"/>
                    <a:pt x="4983874" y="4214641"/>
                    <a:pt x="5022383" y="4135136"/>
                  </a:cubicBezTo>
                  <a:cubicBezTo>
                    <a:pt x="5102904" y="3970932"/>
                    <a:pt x="5153273" y="3790579"/>
                    <a:pt x="5172019" y="3599271"/>
                  </a:cubicBezTo>
                  <a:cubicBezTo>
                    <a:pt x="5176424" y="3553873"/>
                    <a:pt x="5179247" y="3505651"/>
                    <a:pt x="5180489" y="3456412"/>
                  </a:cubicBezTo>
                  <a:lnTo>
                    <a:pt x="5180602" y="3450878"/>
                  </a:lnTo>
                  <a:cubicBezTo>
                    <a:pt x="5180940" y="3428743"/>
                    <a:pt x="5181280" y="3406044"/>
                    <a:pt x="5180940" y="3382667"/>
                  </a:cubicBezTo>
                  <a:cubicBezTo>
                    <a:pt x="5180940" y="3375440"/>
                    <a:pt x="5180828" y="3368325"/>
                    <a:pt x="5180828" y="3361097"/>
                  </a:cubicBezTo>
                  <a:cubicBezTo>
                    <a:pt x="5180828" y="3343366"/>
                    <a:pt x="5180715" y="3325184"/>
                    <a:pt x="5180150" y="3307002"/>
                  </a:cubicBezTo>
                  <a:cubicBezTo>
                    <a:pt x="5178230" y="3204008"/>
                    <a:pt x="5173148" y="3102595"/>
                    <a:pt x="5165243" y="3005698"/>
                  </a:cubicBezTo>
                  <a:cubicBezTo>
                    <a:pt x="5147513" y="2795418"/>
                    <a:pt x="5117021" y="2594737"/>
                    <a:pt x="5074445" y="2409076"/>
                  </a:cubicBezTo>
                  <a:cubicBezTo>
                    <a:pt x="5027804" y="2206136"/>
                    <a:pt x="4966369" y="2012796"/>
                    <a:pt x="4891947" y="1834362"/>
                  </a:cubicBezTo>
                  <a:cubicBezTo>
                    <a:pt x="4872635" y="1787834"/>
                    <a:pt x="4852081" y="1741419"/>
                    <a:pt x="4831076" y="1696585"/>
                  </a:cubicBezTo>
                  <a:cubicBezTo>
                    <a:pt x="4810522" y="1653219"/>
                    <a:pt x="4787709" y="1607933"/>
                    <a:pt x="4763316" y="1561743"/>
                  </a:cubicBezTo>
                  <a:cubicBezTo>
                    <a:pt x="4717466" y="1475124"/>
                    <a:pt x="4665517" y="1388392"/>
                    <a:pt x="4608147" y="1303693"/>
                  </a:cubicBezTo>
                  <a:cubicBezTo>
                    <a:pt x="4496457" y="1136666"/>
                    <a:pt x="4366133" y="983303"/>
                    <a:pt x="4221015" y="848123"/>
                  </a:cubicBezTo>
                  <a:cubicBezTo>
                    <a:pt x="4147721" y="780364"/>
                    <a:pt x="4070137" y="716783"/>
                    <a:pt x="3990632" y="659413"/>
                  </a:cubicBezTo>
                  <a:cubicBezTo>
                    <a:pt x="3906159" y="599220"/>
                    <a:pt x="3821459" y="546367"/>
                    <a:pt x="3738680" y="502098"/>
                  </a:cubicBezTo>
                  <a:cubicBezTo>
                    <a:pt x="3569281" y="410397"/>
                    <a:pt x="3384411" y="338797"/>
                    <a:pt x="3189150" y="289220"/>
                  </a:cubicBezTo>
                  <a:cubicBezTo>
                    <a:pt x="3095868" y="265504"/>
                    <a:pt x="2999085" y="246532"/>
                    <a:pt x="2901398" y="232867"/>
                  </a:cubicBezTo>
                  <a:cubicBezTo>
                    <a:pt x="2806422" y="219654"/>
                    <a:pt x="2708848" y="211184"/>
                    <a:pt x="2611162" y="207570"/>
                  </a:cubicBezTo>
                  <a:cubicBezTo>
                    <a:pt x="2569151" y="205763"/>
                    <a:pt x="2526575" y="204860"/>
                    <a:pt x="2484451" y="204860"/>
                  </a:cubicBezTo>
                  <a:cubicBezTo>
                    <a:pt x="2333912" y="204860"/>
                    <a:pt x="2179985" y="216266"/>
                    <a:pt x="2027414" y="238852"/>
                  </a:cubicBezTo>
                  <a:cubicBezTo>
                    <a:pt x="1928146" y="254098"/>
                    <a:pt x="1831589" y="272958"/>
                    <a:pt x="1740452" y="294867"/>
                  </a:cubicBezTo>
                  <a:cubicBezTo>
                    <a:pt x="1642427" y="318808"/>
                    <a:pt x="1547563" y="345799"/>
                    <a:pt x="1458686" y="375049"/>
                  </a:cubicBezTo>
                  <a:cubicBezTo>
                    <a:pt x="1365742" y="405541"/>
                    <a:pt x="1273251" y="439985"/>
                    <a:pt x="1183695" y="477366"/>
                  </a:cubicBezTo>
                  <a:cubicBezTo>
                    <a:pt x="1093801" y="515085"/>
                    <a:pt x="1004019" y="556757"/>
                    <a:pt x="916723" y="601140"/>
                  </a:cubicBezTo>
                  <a:cubicBezTo>
                    <a:pt x="741226" y="690469"/>
                    <a:pt x="570810" y="792673"/>
                    <a:pt x="410333" y="905154"/>
                  </a:cubicBezTo>
                  <a:cubicBezTo>
                    <a:pt x="377244" y="928531"/>
                    <a:pt x="333765" y="959587"/>
                    <a:pt x="290625" y="992677"/>
                  </a:cubicBezTo>
                  <a:lnTo>
                    <a:pt x="290399" y="992902"/>
                  </a:lnTo>
                  <a:lnTo>
                    <a:pt x="290173" y="993128"/>
                  </a:lnTo>
                  <a:cubicBezTo>
                    <a:pt x="273685" y="1005325"/>
                    <a:pt x="257084" y="1018199"/>
                    <a:pt x="241047" y="1030735"/>
                  </a:cubicBezTo>
                  <a:lnTo>
                    <a:pt x="231109" y="1038527"/>
                  </a:lnTo>
                  <a:cubicBezTo>
                    <a:pt x="210217" y="1054451"/>
                    <a:pt x="190341" y="1070713"/>
                    <a:pt x="173514" y="1084491"/>
                  </a:cubicBezTo>
                  <a:cubicBezTo>
                    <a:pt x="131729" y="1118710"/>
                    <a:pt x="92513" y="1151912"/>
                    <a:pt x="55330" y="1184549"/>
                  </a:cubicBezTo>
                  <a:lnTo>
                    <a:pt x="0" y="1235015"/>
                  </a:lnTo>
                  <a:lnTo>
                    <a:pt x="0" y="836733"/>
                  </a:lnTo>
                  <a:lnTo>
                    <a:pt x="106314" y="740109"/>
                  </a:lnTo>
                  <a:cubicBezTo>
                    <a:pt x="666575" y="277744"/>
                    <a:pt x="1384849" y="0"/>
                    <a:pt x="216801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object 2"/>
          <p:cNvSpPr txBox="1">
            <a:spLocks noGrp="1"/>
          </p:cNvSpPr>
          <p:nvPr>
            <p:ph type="title"/>
          </p:nvPr>
        </p:nvSpPr>
        <p:spPr>
          <a:xfrm>
            <a:off x="425654" y="1473199"/>
            <a:ext cx="3659777" cy="1948544"/>
          </a:xfrm>
          <a:prstGeom prst="rect">
            <a:avLst/>
          </a:prstGeom>
        </p:spPr>
        <p:txBody>
          <a:bodyPr vert="horz" lIns="91440" tIns="45720" rIns="91440" bIns="45720" rtlCol="0" anchor="ctr">
            <a:normAutofit/>
          </a:bodyPr>
          <a:lstStyle/>
          <a:p>
            <a:pPr marL="12700" algn="l" rtl="0">
              <a:lnSpc>
                <a:spcPct val="90000"/>
              </a:lnSpc>
              <a:spcBef>
                <a:spcPct val="0"/>
              </a:spcBef>
            </a:pPr>
            <a:r>
              <a:rPr lang="en-US" kern="1200" spc="-15" dirty="0">
                <a:solidFill>
                  <a:schemeClr val="tx2"/>
                </a:solidFill>
                <a:latin typeface="+mj-lt"/>
                <a:ea typeface="+mj-ea"/>
                <a:cs typeface="+mj-cs"/>
              </a:rPr>
              <a:t>Result</a:t>
            </a:r>
            <a:r>
              <a:rPr lang="en-US" kern="1200" spc="-45" dirty="0">
                <a:solidFill>
                  <a:schemeClr val="tx2"/>
                </a:solidFill>
                <a:latin typeface="+mj-lt"/>
                <a:ea typeface="+mj-ea"/>
                <a:cs typeface="+mj-cs"/>
              </a:rPr>
              <a:t> </a:t>
            </a:r>
            <a:r>
              <a:rPr lang="en-US" kern="1200" spc="-5" dirty="0">
                <a:solidFill>
                  <a:schemeClr val="tx2"/>
                </a:solidFill>
                <a:latin typeface="+mj-lt"/>
                <a:ea typeface="+mj-ea"/>
                <a:cs typeface="+mj-cs"/>
              </a:rPr>
              <a:t>of</a:t>
            </a:r>
            <a:r>
              <a:rPr lang="en-US" kern="1200" spc="-50" dirty="0">
                <a:solidFill>
                  <a:schemeClr val="tx2"/>
                </a:solidFill>
                <a:latin typeface="+mj-lt"/>
                <a:ea typeface="+mj-ea"/>
                <a:cs typeface="+mj-cs"/>
              </a:rPr>
              <a:t> </a:t>
            </a:r>
            <a:r>
              <a:rPr lang="en-US" kern="1200" spc="-10" dirty="0">
                <a:solidFill>
                  <a:schemeClr val="tx2"/>
                </a:solidFill>
                <a:latin typeface="+mj-lt"/>
                <a:ea typeface="+mj-ea"/>
                <a:cs typeface="+mj-cs"/>
              </a:rPr>
              <a:t>ICMP</a:t>
            </a:r>
            <a:r>
              <a:rPr lang="en-US" kern="1200" spc="-50" dirty="0">
                <a:solidFill>
                  <a:schemeClr val="tx2"/>
                </a:solidFill>
                <a:latin typeface="+mj-lt"/>
                <a:ea typeface="+mj-ea"/>
                <a:cs typeface="+mj-cs"/>
              </a:rPr>
              <a:t> </a:t>
            </a:r>
            <a:r>
              <a:rPr lang="en-US" kern="1200" spc="-20" dirty="0">
                <a:solidFill>
                  <a:schemeClr val="tx2"/>
                </a:solidFill>
                <a:latin typeface="+mj-lt"/>
                <a:ea typeface="+mj-ea"/>
                <a:cs typeface="+mj-cs"/>
              </a:rPr>
              <a:t>request</a:t>
            </a:r>
            <a:r>
              <a:rPr lang="en-US" kern="1200" spc="-55" dirty="0">
                <a:solidFill>
                  <a:schemeClr val="tx2"/>
                </a:solidFill>
                <a:latin typeface="+mj-lt"/>
                <a:ea typeface="+mj-ea"/>
                <a:cs typeface="+mj-cs"/>
              </a:rPr>
              <a:t> </a:t>
            </a:r>
            <a:r>
              <a:rPr lang="en-US" kern="1200" spc="-15" dirty="0">
                <a:solidFill>
                  <a:schemeClr val="tx2"/>
                </a:solidFill>
                <a:latin typeface="+mj-lt"/>
                <a:ea typeface="+mj-ea"/>
                <a:cs typeface="+mj-cs"/>
              </a:rPr>
              <a:t>between</a:t>
            </a:r>
            <a:r>
              <a:rPr lang="en-US" kern="1200" spc="-55" dirty="0">
                <a:solidFill>
                  <a:schemeClr val="tx2"/>
                </a:solidFill>
                <a:latin typeface="+mj-lt"/>
                <a:ea typeface="+mj-ea"/>
                <a:cs typeface="+mj-cs"/>
              </a:rPr>
              <a:t> </a:t>
            </a:r>
            <a:r>
              <a:rPr lang="en-US" kern="1200" spc="-5" dirty="0">
                <a:solidFill>
                  <a:schemeClr val="tx2"/>
                </a:solidFill>
                <a:latin typeface="+mj-lt"/>
                <a:ea typeface="+mj-ea"/>
                <a:cs typeface="+mj-cs"/>
              </a:rPr>
              <a:t>PCs</a:t>
            </a:r>
            <a:r>
              <a:rPr lang="en-US" kern="1200" spc="-60" dirty="0">
                <a:solidFill>
                  <a:schemeClr val="tx2"/>
                </a:solidFill>
                <a:latin typeface="+mj-lt"/>
                <a:ea typeface="+mj-ea"/>
                <a:cs typeface="+mj-cs"/>
              </a:rPr>
              <a:t> </a:t>
            </a:r>
            <a:r>
              <a:rPr lang="en-US" kern="1200" dirty="0">
                <a:solidFill>
                  <a:schemeClr val="tx2"/>
                </a:solidFill>
                <a:latin typeface="+mj-lt"/>
                <a:ea typeface="+mj-ea"/>
                <a:cs typeface="+mj-cs"/>
              </a:rPr>
              <a:t>:</a:t>
            </a:r>
          </a:p>
        </p:txBody>
      </p:sp>
      <p:sp>
        <p:nvSpPr>
          <p:cNvPr id="3" name="object 3"/>
          <p:cNvSpPr txBox="1"/>
          <p:nvPr/>
        </p:nvSpPr>
        <p:spPr>
          <a:xfrm>
            <a:off x="263008" y="3275994"/>
            <a:ext cx="4325120" cy="1792476"/>
          </a:xfrm>
          <a:prstGeom prst="rect">
            <a:avLst/>
          </a:prstGeom>
        </p:spPr>
        <p:txBody>
          <a:bodyPr vert="horz" lIns="91440" tIns="45720" rIns="91440" bIns="45720" rtlCol="0" anchor="ctr">
            <a:normAutofit/>
          </a:bodyPr>
          <a:lstStyle/>
          <a:p>
            <a:pPr marL="241300" indent="-228600">
              <a:lnSpc>
                <a:spcPct val="90000"/>
              </a:lnSpc>
              <a:spcBef>
                <a:spcPts val="105"/>
              </a:spcBef>
              <a:buFont typeface="Arial" panose="020B0604020202020204" pitchFamily="34" charset="0"/>
              <a:buChar char="•"/>
              <a:tabLst>
                <a:tab pos="241935" algn="l"/>
              </a:tabLst>
            </a:pPr>
            <a:r>
              <a:rPr lang="en-US" u="sng" spc="-20" dirty="0">
                <a:uFill>
                  <a:solidFill>
                    <a:srgbClr val="000000"/>
                  </a:solidFill>
                </a:uFill>
              </a:rPr>
              <a:t>At</a:t>
            </a:r>
            <a:r>
              <a:rPr lang="en-US" spc="-5" dirty="0"/>
              <a:t> </a:t>
            </a:r>
            <a:r>
              <a:rPr lang="en-US" b="1" spc="-5" dirty="0"/>
              <a:t>Sniffer2-IPsec:</a:t>
            </a:r>
            <a:r>
              <a:rPr lang="en-US" b="1" spc="-20" dirty="0"/>
              <a:t> </a:t>
            </a:r>
            <a:r>
              <a:rPr lang="en-US" spc="-10" dirty="0" smtClean="0"/>
              <a:t>Sniffer2</a:t>
            </a:r>
            <a:r>
              <a:rPr lang="en-US" spc="-15" dirty="0" smtClean="0"/>
              <a:t> </a:t>
            </a:r>
            <a:r>
              <a:rPr lang="en-US" spc="-15" dirty="0"/>
              <a:t>tracked</a:t>
            </a:r>
            <a:r>
              <a:rPr lang="en-US" dirty="0"/>
              <a:t> is</a:t>
            </a:r>
            <a:r>
              <a:rPr lang="en-US" spc="10" dirty="0"/>
              <a:t> </a:t>
            </a:r>
            <a:r>
              <a:rPr lang="en-US" spc="-10" dirty="0"/>
              <a:t>IPsec</a:t>
            </a:r>
            <a:r>
              <a:rPr lang="en-US" spc="10" dirty="0"/>
              <a:t> </a:t>
            </a:r>
            <a:r>
              <a:rPr lang="en-US" spc="-10" dirty="0"/>
              <a:t>protocol</a:t>
            </a:r>
            <a:r>
              <a:rPr lang="en-US" spc="-5" dirty="0"/>
              <a:t> and</a:t>
            </a:r>
            <a:r>
              <a:rPr lang="en-US" spc="10" dirty="0"/>
              <a:t> </a:t>
            </a:r>
            <a:r>
              <a:rPr lang="en-US" spc="-5" dirty="0"/>
              <a:t>ESP Header</a:t>
            </a:r>
            <a:r>
              <a:rPr lang="en-US" spc="15" dirty="0"/>
              <a:t> </a:t>
            </a:r>
            <a:r>
              <a:rPr lang="en-US" spc="-5" dirty="0"/>
              <a:t>can</a:t>
            </a:r>
            <a:r>
              <a:rPr lang="en-US" spc="10" dirty="0"/>
              <a:t> </a:t>
            </a:r>
            <a:r>
              <a:rPr lang="en-US" spc="-5" dirty="0"/>
              <a:t>been</a:t>
            </a:r>
            <a:r>
              <a:rPr lang="en-US" spc="10" dirty="0"/>
              <a:t> </a:t>
            </a:r>
            <a:r>
              <a:rPr lang="en-US" spc="-5" dirty="0"/>
              <a:t>seen</a:t>
            </a:r>
            <a:r>
              <a:rPr lang="en-US" spc="5" dirty="0"/>
              <a:t> </a:t>
            </a:r>
            <a:r>
              <a:rPr lang="en-US" spc="-5" dirty="0"/>
              <a:t>which</a:t>
            </a:r>
            <a:r>
              <a:rPr lang="en-US" spc="10" dirty="0"/>
              <a:t> </a:t>
            </a:r>
            <a:r>
              <a:rPr lang="en-US" spc="-5" dirty="0"/>
              <a:t>means</a:t>
            </a:r>
            <a:r>
              <a:rPr lang="en-US" spc="10" dirty="0"/>
              <a:t> </a:t>
            </a:r>
            <a:r>
              <a:rPr lang="en-US" spc="-10" dirty="0"/>
              <a:t>IPsec</a:t>
            </a:r>
            <a:r>
              <a:rPr lang="en-US" spc="5" dirty="0"/>
              <a:t> </a:t>
            </a:r>
            <a:r>
              <a:rPr lang="en-US" spc="-5" dirty="0"/>
              <a:t>VPN</a:t>
            </a:r>
            <a:r>
              <a:rPr lang="en-US" spc="10" dirty="0"/>
              <a:t> </a:t>
            </a:r>
            <a:r>
              <a:rPr lang="en-US" spc="-5" dirty="0"/>
              <a:t>tunnel</a:t>
            </a:r>
            <a:r>
              <a:rPr lang="en-US" spc="35" dirty="0"/>
              <a:t> </a:t>
            </a:r>
            <a:r>
              <a:rPr lang="en-US" spc="-5" dirty="0"/>
              <a:t>successfully</a:t>
            </a:r>
            <a:r>
              <a:rPr lang="en-US" spc="5" dirty="0"/>
              <a:t> </a:t>
            </a:r>
            <a:r>
              <a:rPr lang="en-US" spc="-5" dirty="0"/>
              <a:t>working</a:t>
            </a:r>
            <a:r>
              <a:rPr lang="en-US" spc="-10" dirty="0"/>
              <a:t> </a:t>
            </a:r>
            <a:r>
              <a:rPr lang="en-US" dirty="0"/>
              <a:t>.</a:t>
            </a:r>
          </a:p>
        </p:txBody>
      </p:sp>
      <p:sp>
        <p:nvSpPr>
          <p:cNvPr id="38" name="Rectangle 37">
            <a:extLst>
              <a:ext uri="{FF2B5EF4-FFF2-40B4-BE49-F238E27FC236}">
                <a16:creationId xmlns:a16="http://schemas.microsoft.com/office/drawing/2014/main" id="{408674C0-52AE-4A01-BCDA-3D1673A8D29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4087" y="4079694"/>
            <a:ext cx="4977975" cy="1979514"/>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bject 7"/>
          <p:cNvSpPr txBox="1">
            <a:spLocks noGrp="1"/>
          </p:cNvSpPr>
          <p:nvPr>
            <p:ph type="dt" sz="half" idx="6"/>
          </p:nvPr>
        </p:nvSpPr>
        <p:spPr>
          <a:xfrm>
            <a:off x="804672" y="6356350"/>
            <a:ext cx="2743200" cy="365125"/>
          </a:xfrm>
          <a:prstGeom prst="rect">
            <a:avLst/>
          </a:prstGeom>
        </p:spPr>
        <p:txBody>
          <a:bodyPr vert="horz" lIns="91440" tIns="45720" rIns="91440" bIns="45720" rtlCol="0" anchor="ctr">
            <a:normAutofit/>
          </a:bodyPr>
          <a:lstStyle/>
          <a:p>
            <a:pPr>
              <a:lnSpc>
                <a:spcPct val="90000"/>
              </a:lnSpc>
              <a:spcAft>
                <a:spcPts val="600"/>
              </a:spcAft>
            </a:pPr>
            <a:r>
              <a:rPr lang="en-US" sz="900" spc="-5">
                <a:solidFill>
                  <a:schemeClr val="tx1">
                    <a:tint val="75000"/>
                  </a:schemeClr>
                </a:solidFill>
                <a:latin typeface="+mn-lt"/>
                <a:cs typeface="+mn-cs"/>
              </a:rPr>
              <a:t>Group- 4 (Site to Site IPsec VPN Design &amp; Simulation)</a:t>
            </a:r>
          </a:p>
        </p:txBody>
      </p:sp>
      <p:sp>
        <p:nvSpPr>
          <p:cNvPr id="6" name="object 6"/>
          <p:cNvSpPr txBox="1">
            <a:spLocks noGrp="1"/>
          </p:cNvSpPr>
          <p:nvPr>
            <p:ph type="ftr" sz="quarter" idx="5"/>
          </p:nvPr>
        </p:nvSpPr>
        <p:spPr>
          <a:xfrm>
            <a:off x="4038600" y="6356350"/>
            <a:ext cx="4114800" cy="365125"/>
          </a:xfrm>
          <a:prstGeom prst="rect">
            <a:avLst/>
          </a:prstGeom>
        </p:spPr>
        <p:txBody>
          <a:bodyPr vert="horz" lIns="91440" tIns="45720" rIns="91440" bIns="45720" rtlCol="0" anchor="ctr">
            <a:normAutofit/>
          </a:bodyPr>
          <a:lstStyle/>
          <a:p>
            <a:pPr algn="ctr">
              <a:spcAft>
                <a:spcPts val="600"/>
              </a:spcAft>
            </a:pPr>
            <a:r>
              <a:rPr lang="en-US" kern="1200">
                <a:solidFill>
                  <a:schemeClr val="tx1">
                    <a:tint val="75000"/>
                  </a:schemeClr>
                </a:solidFill>
                <a:latin typeface="+mn-lt"/>
                <a:ea typeface="+mn-ea"/>
                <a:cs typeface="+mn-cs"/>
              </a:rPr>
              <a:t>4/1/2023</a:t>
            </a:r>
          </a:p>
        </p:txBody>
      </p:sp>
      <p:sp>
        <p:nvSpPr>
          <p:cNvPr id="8" name="object 8"/>
          <p:cNvSpPr txBox="1">
            <a:spLocks noGrp="1"/>
          </p:cNvSpPr>
          <p:nvPr>
            <p:ph type="sldNum" sz="quarter" idx="7"/>
          </p:nvPr>
        </p:nvSpPr>
        <p:spPr>
          <a:xfrm>
            <a:off x="8610600" y="6356350"/>
            <a:ext cx="2743200" cy="365125"/>
          </a:xfrm>
          <a:prstGeom prst="rect">
            <a:avLst/>
          </a:prstGeom>
        </p:spPr>
        <p:txBody>
          <a:bodyPr vert="horz" lIns="91440" tIns="45720" rIns="91440" bIns="45720" rtlCol="0" anchor="ctr">
            <a:normAutofit/>
          </a:bodyPr>
          <a:lstStyle/>
          <a:p>
            <a:pPr algn="r">
              <a:spcAft>
                <a:spcPts val="600"/>
              </a:spcAft>
            </a:pPr>
            <a:fld id="{81D60167-4931-47E6-BA6A-407CBD079E47}" type="slidenum">
              <a:rPr lang="en-US">
                <a:solidFill>
                  <a:schemeClr val="tx1">
                    <a:tint val="75000"/>
                  </a:schemeClr>
                </a:solidFill>
                <a:latin typeface="+mn-lt"/>
                <a:cs typeface="+mn-cs"/>
              </a:rPr>
              <a:pPr algn="r">
                <a:spcAft>
                  <a:spcPts val="600"/>
                </a:spcAft>
              </a:pPr>
              <a:t>21</a:t>
            </a:fld>
            <a:endParaRPr lang="en-US">
              <a:solidFill>
                <a:schemeClr val="tx1">
                  <a:tint val="75000"/>
                </a:schemeClr>
              </a:solidFill>
              <a:latin typeface="+mn-lt"/>
              <a:cs typeface="+mn-cs"/>
            </a:endParaRPr>
          </a:p>
        </p:txBody>
      </p:sp>
      <p:pic>
        <p:nvPicPr>
          <p:cNvPr id="10" name="Picture 9" descr="Graphical user interface, timeline&#10;&#10;Description automatically generated">
            <a:extLst>
              <a:ext uri="{FF2B5EF4-FFF2-40B4-BE49-F238E27FC236}">
                <a16:creationId xmlns:a16="http://schemas.microsoft.com/office/drawing/2014/main" id="{91B96197-3165-AA16-3C46-2E1C749B11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773" y="84329"/>
            <a:ext cx="7415546" cy="2049967"/>
          </a:xfrm>
          <a:prstGeom prst="rect">
            <a:avLst/>
          </a:prstGeom>
        </p:spPr>
      </p:pic>
      <p:pic>
        <p:nvPicPr>
          <p:cNvPr id="12" name="Picture 11" descr="Graphical user interface, table">
            <a:extLst>
              <a:ext uri="{FF2B5EF4-FFF2-40B4-BE49-F238E27FC236}">
                <a16:creationId xmlns:a16="http://schemas.microsoft.com/office/drawing/2014/main" id="{3FCE8B90-6236-ED05-C3C7-7262329A6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0774" y="2072680"/>
            <a:ext cx="7441226" cy="2406627"/>
          </a:xfrm>
          <a:prstGeom prst="rect">
            <a:avLst/>
          </a:prstGeom>
        </p:spPr>
      </p:pic>
      <p:pic>
        <p:nvPicPr>
          <p:cNvPr id="20" name="Picture 19" descr="Graphical user interface, application, table, Excel">
            <a:extLst>
              <a:ext uri="{FF2B5EF4-FFF2-40B4-BE49-F238E27FC236}">
                <a16:creationId xmlns:a16="http://schemas.microsoft.com/office/drawing/2014/main" id="{CC85792F-CBF6-3AF1-5E43-0ECB6A633E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0775" y="4427033"/>
            <a:ext cx="7441226" cy="2049967"/>
          </a:xfrm>
          <a:prstGeom prst="rect">
            <a:avLst/>
          </a:prstGeom>
        </p:spPr>
      </p:pic>
      <p:pic>
        <p:nvPicPr>
          <p:cNvPr id="27" name="Picture 26" descr="Text&#10;&#10;Description automatically generated">
            <a:extLst>
              <a:ext uri="{FF2B5EF4-FFF2-40B4-BE49-F238E27FC236}">
                <a16:creationId xmlns:a16="http://schemas.microsoft.com/office/drawing/2014/main" id="{EA21B1FE-00AE-239F-8094-28F593E3AB1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00" y="-428643"/>
            <a:ext cx="3659777" cy="1792476"/>
          </a:xfrm>
          <a:prstGeom prst="rect">
            <a:avLst/>
          </a:prstGeom>
        </p:spPr>
      </p:pic>
      <p:grpSp>
        <p:nvGrpSpPr>
          <p:cNvPr id="28" name="Group 27">
            <a:extLst>
              <a:ext uri="{FF2B5EF4-FFF2-40B4-BE49-F238E27FC236}">
                <a16:creationId xmlns:a16="http://schemas.microsoft.com/office/drawing/2014/main" id="{6BAB6D8E-C8D1-254F-CE59-D877516D891B}"/>
              </a:ext>
            </a:extLst>
          </p:cNvPr>
          <p:cNvGrpSpPr/>
          <p:nvPr/>
        </p:nvGrpSpPr>
        <p:grpSpPr>
          <a:xfrm>
            <a:off x="4648200" y="84329"/>
            <a:ext cx="7441228" cy="6392672"/>
            <a:chOff x="4750772" y="84329"/>
            <a:chExt cx="7441228" cy="6392671"/>
          </a:xfrm>
        </p:grpSpPr>
        <p:pic>
          <p:nvPicPr>
            <p:cNvPr id="39" name="Picture 38" descr="Graphical user interface, timeline&#10;&#10;Description automatically generated">
              <a:extLst>
                <a:ext uri="{FF2B5EF4-FFF2-40B4-BE49-F238E27FC236}">
                  <a16:creationId xmlns:a16="http://schemas.microsoft.com/office/drawing/2014/main" id="{FDE3E522-BD99-AAD5-4BEA-ABC3AAF67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772" y="84329"/>
              <a:ext cx="7415546" cy="2049967"/>
            </a:xfrm>
            <a:prstGeom prst="rect">
              <a:avLst/>
            </a:prstGeom>
          </p:spPr>
        </p:pic>
        <p:pic>
          <p:nvPicPr>
            <p:cNvPr id="40" name="Picture 39" descr="Graphical user interface, table">
              <a:extLst>
                <a:ext uri="{FF2B5EF4-FFF2-40B4-BE49-F238E27FC236}">
                  <a16:creationId xmlns:a16="http://schemas.microsoft.com/office/drawing/2014/main" id="{7EF3DE19-AF45-FB31-FF48-90E08ED54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0773" y="2072680"/>
              <a:ext cx="7441226" cy="2406627"/>
            </a:xfrm>
            <a:prstGeom prst="rect">
              <a:avLst/>
            </a:prstGeom>
          </p:spPr>
        </p:pic>
        <p:pic>
          <p:nvPicPr>
            <p:cNvPr id="41" name="Picture 40" descr="Graphical user interface, application, table, Excel">
              <a:extLst>
                <a:ext uri="{FF2B5EF4-FFF2-40B4-BE49-F238E27FC236}">
                  <a16:creationId xmlns:a16="http://schemas.microsoft.com/office/drawing/2014/main" id="{3B14CE08-FDB8-960D-840C-35797E8493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0774" y="4427033"/>
              <a:ext cx="7441226" cy="2049967"/>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BB7F823-6636-48BA-941D-E64678636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7504392" y="1408426"/>
            <a:ext cx="3584012" cy="823026"/>
          </a:xfrm>
          <a:prstGeom prst="rect">
            <a:avLst/>
          </a:prstGeom>
        </p:spPr>
        <p:txBody>
          <a:bodyPr vert="horz" lIns="91440" tIns="45720" rIns="91440" bIns="45720" rtlCol="0" anchor="b">
            <a:normAutofit/>
          </a:bodyPr>
          <a:lstStyle/>
          <a:p>
            <a:pPr marL="12700" algn="l" rtl="0">
              <a:lnSpc>
                <a:spcPct val="90000"/>
              </a:lnSpc>
              <a:spcBef>
                <a:spcPct val="0"/>
              </a:spcBef>
            </a:pPr>
            <a:r>
              <a:rPr lang="en-US" sz="4400" kern="1200" spc="-55" dirty="0">
                <a:solidFill>
                  <a:schemeClr val="tx1">
                    <a:lumMod val="85000"/>
                    <a:lumOff val="15000"/>
                  </a:schemeClr>
                </a:solidFill>
                <a:latin typeface="+mj-lt"/>
                <a:ea typeface="+mj-ea"/>
                <a:cs typeface="+mj-cs"/>
              </a:rPr>
              <a:t>R</a:t>
            </a:r>
            <a:r>
              <a:rPr lang="en-US" sz="4400" kern="1200" spc="-35" dirty="0">
                <a:solidFill>
                  <a:schemeClr val="tx1">
                    <a:lumMod val="85000"/>
                    <a:lumOff val="15000"/>
                  </a:schemeClr>
                </a:solidFill>
                <a:latin typeface="+mj-lt"/>
                <a:ea typeface="+mj-ea"/>
                <a:cs typeface="+mj-cs"/>
              </a:rPr>
              <a:t>e</a:t>
            </a:r>
            <a:r>
              <a:rPr lang="en-US" sz="4400" kern="1200" spc="-85" dirty="0">
                <a:solidFill>
                  <a:schemeClr val="tx1">
                    <a:lumMod val="85000"/>
                    <a:lumOff val="15000"/>
                  </a:schemeClr>
                </a:solidFill>
                <a:latin typeface="+mj-lt"/>
                <a:ea typeface="+mj-ea"/>
                <a:cs typeface="+mj-cs"/>
              </a:rPr>
              <a:t>f</a:t>
            </a:r>
            <a:r>
              <a:rPr lang="en-US" sz="4400" kern="1200" spc="-35" dirty="0">
                <a:solidFill>
                  <a:schemeClr val="tx1">
                    <a:lumMod val="85000"/>
                    <a:lumOff val="15000"/>
                  </a:schemeClr>
                </a:solidFill>
                <a:latin typeface="+mj-lt"/>
                <a:ea typeface="+mj-ea"/>
                <a:cs typeface="+mj-cs"/>
              </a:rPr>
              <a:t>e</a:t>
            </a:r>
            <a:r>
              <a:rPr lang="en-US" sz="4400" kern="1200" spc="-50" dirty="0">
                <a:solidFill>
                  <a:schemeClr val="tx1">
                    <a:lumMod val="85000"/>
                    <a:lumOff val="15000"/>
                  </a:schemeClr>
                </a:solidFill>
                <a:latin typeface="+mj-lt"/>
                <a:ea typeface="+mj-ea"/>
                <a:cs typeface="+mj-cs"/>
              </a:rPr>
              <a:t>r</a:t>
            </a:r>
            <a:r>
              <a:rPr lang="en-US" sz="4400" kern="1200" spc="-20" dirty="0">
                <a:solidFill>
                  <a:schemeClr val="tx1">
                    <a:lumMod val="85000"/>
                    <a:lumOff val="15000"/>
                  </a:schemeClr>
                </a:solidFill>
                <a:latin typeface="+mj-lt"/>
                <a:ea typeface="+mj-ea"/>
                <a:cs typeface="+mj-cs"/>
              </a:rPr>
              <a:t>e</a:t>
            </a:r>
            <a:r>
              <a:rPr lang="en-US" sz="4400" kern="1200" spc="-25" dirty="0">
                <a:solidFill>
                  <a:schemeClr val="tx1">
                    <a:lumMod val="85000"/>
                    <a:lumOff val="15000"/>
                  </a:schemeClr>
                </a:solidFill>
                <a:latin typeface="+mj-lt"/>
                <a:ea typeface="+mj-ea"/>
                <a:cs typeface="+mj-cs"/>
              </a:rPr>
              <a:t>n</a:t>
            </a:r>
            <a:r>
              <a:rPr lang="en-US" sz="4400" kern="1200" spc="-15" dirty="0">
                <a:solidFill>
                  <a:schemeClr val="tx1">
                    <a:lumMod val="85000"/>
                    <a:lumOff val="15000"/>
                  </a:schemeClr>
                </a:solidFill>
                <a:latin typeface="+mj-lt"/>
                <a:ea typeface="+mj-ea"/>
                <a:cs typeface="+mj-cs"/>
              </a:rPr>
              <a:t>c</a:t>
            </a:r>
            <a:r>
              <a:rPr lang="en-US" sz="4400" kern="1200" spc="-35" dirty="0">
                <a:solidFill>
                  <a:schemeClr val="tx1">
                    <a:lumMod val="85000"/>
                    <a:lumOff val="15000"/>
                  </a:schemeClr>
                </a:solidFill>
                <a:latin typeface="+mj-lt"/>
                <a:ea typeface="+mj-ea"/>
                <a:cs typeface="+mj-cs"/>
              </a:rPr>
              <a:t>e</a:t>
            </a:r>
            <a:r>
              <a:rPr lang="en-US" sz="4400" kern="1200" spc="-20" dirty="0">
                <a:solidFill>
                  <a:schemeClr val="tx1">
                    <a:lumMod val="85000"/>
                    <a:lumOff val="15000"/>
                  </a:schemeClr>
                </a:solidFill>
                <a:latin typeface="+mj-lt"/>
                <a:ea typeface="+mj-ea"/>
                <a:cs typeface="+mj-cs"/>
              </a:rPr>
              <a:t>s</a:t>
            </a:r>
            <a:r>
              <a:rPr lang="en-US" sz="4400" kern="1200" dirty="0">
                <a:solidFill>
                  <a:schemeClr val="tx1">
                    <a:lumMod val="85000"/>
                    <a:lumOff val="15000"/>
                  </a:schemeClr>
                </a:solidFill>
                <a:latin typeface="+mj-lt"/>
                <a:ea typeface="+mj-ea"/>
                <a:cs typeface="+mj-cs"/>
              </a:rPr>
              <a:t>:</a:t>
            </a:r>
          </a:p>
        </p:txBody>
      </p:sp>
      <p:sp>
        <p:nvSpPr>
          <p:cNvPr id="33" name="Freeform: Shape 32">
            <a:extLst>
              <a:ext uri="{FF2B5EF4-FFF2-40B4-BE49-F238E27FC236}">
                <a16:creationId xmlns:a16="http://schemas.microsoft.com/office/drawing/2014/main" id="{A87B67E4-C0EB-443E-9F52-71057ADE6C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71106" cy="4631426"/>
          </a:xfrm>
          <a:custGeom>
            <a:avLst/>
            <a:gdLst>
              <a:gd name="connsiteX0" fmla="*/ 0 w 5471106"/>
              <a:gd name="connsiteY0" fmla="*/ 3301451 h 4631426"/>
              <a:gd name="connsiteX1" fmla="*/ 125703 w 5471106"/>
              <a:gd name="connsiteY1" fmla="*/ 3469551 h 4631426"/>
              <a:gd name="connsiteX2" fmla="*/ 584138 w 5471106"/>
              <a:gd name="connsiteY2" fmla="*/ 3917166 h 4631426"/>
              <a:gd name="connsiteX3" fmla="*/ 716463 w 5471106"/>
              <a:gd name="connsiteY3" fmla="*/ 4010064 h 4631426"/>
              <a:gd name="connsiteX4" fmla="*/ 705202 w 5471106"/>
              <a:gd name="connsiteY4" fmla="*/ 4016176 h 4631426"/>
              <a:gd name="connsiteX5" fmla="*/ 671370 w 5471106"/>
              <a:gd name="connsiteY5" fmla="*/ 4044091 h 4631426"/>
              <a:gd name="connsiteX6" fmla="*/ 656526 w 5471106"/>
              <a:gd name="connsiteY6" fmla="*/ 4066106 h 4631426"/>
              <a:gd name="connsiteX7" fmla="*/ 534490 w 5471106"/>
              <a:gd name="connsiteY7" fmla="*/ 3980431 h 4631426"/>
              <a:gd name="connsiteX8" fmla="*/ 63650 w 5471106"/>
              <a:gd name="connsiteY8" fmla="*/ 3520703 h 4631426"/>
              <a:gd name="connsiteX9" fmla="*/ 0 w 5471106"/>
              <a:gd name="connsiteY9" fmla="*/ 3435586 h 4631426"/>
              <a:gd name="connsiteX10" fmla="*/ 4933182 w 5471106"/>
              <a:gd name="connsiteY10" fmla="*/ 0 h 4631426"/>
              <a:gd name="connsiteX11" fmla="*/ 5027180 w 5471106"/>
              <a:gd name="connsiteY11" fmla="*/ 0 h 4631426"/>
              <a:gd name="connsiteX12" fmla="*/ 5102720 w 5471106"/>
              <a:gd name="connsiteY12" fmla="*/ 124342 h 4631426"/>
              <a:gd name="connsiteX13" fmla="*/ 5471106 w 5471106"/>
              <a:gd name="connsiteY13" fmla="*/ 1579210 h 4631426"/>
              <a:gd name="connsiteX14" fmla="*/ 2418889 w 5471106"/>
              <a:gd name="connsiteY14" fmla="*/ 4631426 h 4631426"/>
              <a:gd name="connsiteX15" fmla="*/ 1095627 w 5471106"/>
              <a:gd name="connsiteY15" fmla="*/ 4330445 h 4631426"/>
              <a:gd name="connsiteX16" fmla="*/ 1039194 w 5471106"/>
              <a:gd name="connsiteY16" fmla="*/ 4301325 h 4631426"/>
              <a:gd name="connsiteX17" fmla="*/ 1043650 w 5471106"/>
              <a:gd name="connsiteY17" fmla="*/ 4294717 h 4631426"/>
              <a:gd name="connsiteX18" fmla="*/ 1056970 w 5471106"/>
              <a:gd name="connsiteY18" fmla="*/ 4251806 h 4631426"/>
              <a:gd name="connsiteX19" fmla="*/ 1060016 w 5471106"/>
              <a:gd name="connsiteY19" fmla="*/ 4221593 h 4631426"/>
              <a:gd name="connsiteX20" fmla="*/ 1130491 w 5471106"/>
              <a:gd name="connsiteY20" fmla="*/ 4257958 h 4631426"/>
              <a:gd name="connsiteX21" fmla="*/ 2418889 w 5471106"/>
              <a:gd name="connsiteY21" fmla="*/ 4551009 h 4631426"/>
              <a:gd name="connsiteX22" fmla="*/ 5390689 w 5471106"/>
              <a:gd name="connsiteY22" fmla="*/ 1579210 h 4631426"/>
              <a:gd name="connsiteX23" fmla="*/ 5032009 w 5471106"/>
              <a:gd name="connsiteY23" fmla="*/ 162673 h 463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471106" h="4631426">
                <a:moveTo>
                  <a:pt x="0" y="3301451"/>
                </a:moveTo>
                <a:lnTo>
                  <a:pt x="125703" y="3469551"/>
                </a:lnTo>
                <a:cubicBezTo>
                  <a:pt x="261971" y="3634670"/>
                  <a:pt x="415728" y="3784820"/>
                  <a:pt x="584138" y="3917166"/>
                </a:cubicBezTo>
                <a:lnTo>
                  <a:pt x="716463" y="4010064"/>
                </a:lnTo>
                <a:lnTo>
                  <a:pt x="705202" y="4016176"/>
                </a:lnTo>
                <a:cubicBezTo>
                  <a:pt x="693040" y="4024393"/>
                  <a:pt x="681712" y="4033748"/>
                  <a:pt x="671370" y="4044091"/>
                </a:cubicBezTo>
                <a:lnTo>
                  <a:pt x="656526" y="4066106"/>
                </a:lnTo>
                <a:lnTo>
                  <a:pt x="534490" y="3980431"/>
                </a:lnTo>
                <a:cubicBezTo>
                  <a:pt x="361523" y="3844503"/>
                  <a:pt x="203605" y="3690290"/>
                  <a:pt x="63650" y="3520703"/>
                </a:cubicBezTo>
                <a:lnTo>
                  <a:pt x="0" y="3435586"/>
                </a:lnTo>
                <a:close/>
                <a:moveTo>
                  <a:pt x="4933182" y="0"/>
                </a:moveTo>
                <a:lnTo>
                  <a:pt x="5027180" y="0"/>
                </a:lnTo>
                <a:lnTo>
                  <a:pt x="5102720" y="124342"/>
                </a:lnTo>
                <a:cubicBezTo>
                  <a:pt x="5337656" y="556821"/>
                  <a:pt x="5471106" y="1052431"/>
                  <a:pt x="5471106" y="1579210"/>
                </a:cubicBezTo>
                <a:cubicBezTo>
                  <a:pt x="5471106" y="3264903"/>
                  <a:pt x="4104582" y="4631426"/>
                  <a:pt x="2418889" y="4631426"/>
                </a:cubicBezTo>
                <a:cubicBezTo>
                  <a:pt x="1944788" y="4631426"/>
                  <a:pt x="1495934" y="4523332"/>
                  <a:pt x="1095627" y="4330445"/>
                </a:cubicBezTo>
                <a:lnTo>
                  <a:pt x="1039194" y="4301325"/>
                </a:lnTo>
                <a:lnTo>
                  <a:pt x="1043650" y="4294717"/>
                </a:lnTo>
                <a:cubicBezTo>
                  <a:pt x="1049433" y="4281042"/>
                  <a:pt x="1053925" y="4266687"/>
                  <a:pt x="1056970" y="4251806"/>
                </a:cubicBezTo>
                <a:lnTo>
                  <a:pt x="1060016" y="4221593"/>
                </a:lnTo>
                <a:lnTo>
                  <a:pt x="1130491" y="4257958"/>
                </a:lnTo>
                <a:cubicBezTo>
                  <a:pt x="1520251" y="4445763"/>
                  <a:pt x="1957279" y="4551009"/>
                  <a:pt x="2418889" y="4551009"/>
                </a:cubicBezTo>
                <a:cubicBezTo>
                  <a:pt x="4060169" y="4551009"/>
                  <a:pt x="5390689" y="3220490"/>
                  <a:pt x="5390689" y="1579210"/>
                </a:cubicBezTo>
                <a:cubicBezTo>
                  <a:pt x="5390689" y="1066310"/>
                  <a:pt x="5260755" y="583758"/>
                  <a:pt x="5032009" y="162673"/>
                </a:cubicBezTo>
                <a:close/>
              </a:path>
            </a:pathLst>
          </a:cu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object 5"/>
          <p:cNvSpPr txBox="1">
            <a:spLocks noGrp="1"/>
          </p:cNvSpPr>
          <p:nvPr>
            <p:ph type="ftr" sz="quarter" idx="5"/>
          </p:nvPr>
        </p:nvSpPr>
        <p:spPr>
          <a:xfrm rot="16200000">
            <a:off x="-905256" y="1984248"/>
            <a:ext cx="3474720" cy="365125"/>
          </a:xfrm>
          <a:prstGeom prst="rect">
            <a:avLst/>
          </a:prstGeom>
        </p:spPr>
        <p:txBody>
          <a:bodyPr vert="horz" lIns="91440" tIns="45720" rIns="91440" bIns="45720" rtlCol="0" anchor="ctr">
            <a:normAutofit/>
          </a:bodyPr>
          <a:lstStyle/>
          <a:p>
            <a:pPr>
              <a:spcAft>
                <a:spcPts val="600"/>
              </a:spcAft>
            </a:pPr>
            <a:r>
              <a:rPr lang="en-US" kern="1200">
                <a:solidFill>
                  <a:schemeClr val="tx1">
                    <a:alpha val="80000"/>
                  </a:schemeClr>
                </a:solidFill>
                <a:latin typeface="+mn-lt"/>
                <a:ea typeface="+mn-ea"/>
                <a:cs typeface="+mn-cs"/>
              </a:rPr>
              <a:t>4/1/2023</a:t>
            </a:r>
          </a:p>
        </p:txBody>
      </p:sp>
      <p:sp>
        <p:nvSpPr>
          <p:cNvPr id="35" name="Oval 34">
            <a:extLst>
              <a:ext uri="{FF2B5EF4-FFF2-40B4-BE49-F238E27FC236}">
                <a16:creationId xmlns:a16="http://schemas.microsoft.com/office/drawing/2014/main" id="{4DE0FBC4-76C2-4FA1-A14B-AF5A773FF0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3450" y="1713004"/>
            <a:ext cx="365760" cy="365760"/>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bject 7"/>
          <p:cNvSpPr txBox="1">
            <a:spLocks noGrp="1"/>
          </p:cNvSpPr>
          <p:nvPr>
            <p:ph type="sldNum" sz="quarter" idx="7"/>
          </p:nvPr>
        </p:nvSpPr>
        <p:spPr>
          <a:xfrm>
            <a:off x="603504" y="3977640"/>
            <a:ext cx="457200" cy="457200"/>
          </a:xfrm>
          <a:prstGeom prst="ellipse">
            <a:avLst/>
          </a:prstGeom>
          <a:solidFill>
            <a:schemeClr val="tx1">
              <a:alpha val="80000"/>
            </a:schemeClr>
          </a:solidFill>
          <a:ln w="19050">
            <a:noFill/>
          </a:ln>
        </p:spPr>
        <p:txBody>
          <a:bodyPr vert="horz" lIns="91440" tIns="45720" rIns="91440" bIns="45720" rtlCol="0" anchor="ctr">
            <a:normAutofit fontScale="85000" lnSpcReduction="10000"/>
          </a:bodyPr>
          <a:lstStyle/>
          <a:p>
            <a:pPr algn="ctr">
              <a:spcAft>
                <a:spcPts val="600"/>
              </a:spcAft>
            </a:pPr>
            <a:fld id="{81D60167-4931-47E6-BA6A-407CBD079E47}" type="slidenum">
              <a:rPr lang="en-US">
                <a:solidFill>
                  <a:schemeClr val="bg1"/>
                </a:solidFill>
                <a:latin typeface="+mn-lt"/>
                <a:cs typeface="+mn-cs"/>
              </a:rPr>
              <a:pPr algn="ctr">
                <a:spcAft>
                  <a:spcPts val="600"/>
                </a:spcAft>
              </a:pPr>
              <a:t>22</a:t>
            </a:fld>
            <a:endParaRPr lang="en-US">
              <a:solidFill>
                <a:schemeClr val="bg1"/>
              </a:solidFill>
              <a:latin typeface="+mn-lt"/>
              <a:cs typeface="+mn-cs"/>
            </a:endParaRPr>
          </a:p>
        </p:txBody>
      </p:sp>
      <p:sp>
        <p:nvSpPr>
          <p:cNvPr id="6" name="object 6"/>
          <p:cNvSpPr txBox="1">
            <a:spLocks noGrp="1"/>
          </p:cNvSpPr>
          <p:nvPr>
            <p:ph type="dt" sz="half" idx="6"/>
          </p:nvPr>
        </p:nvSpPr>
        <p:spPr>
          <a:xfrm rot="16200000">
            <a:off x="-173736" y="5372100"/>
            <a:ext cx="2020824" cy="365125"/>
          </a:xfrm>
          <a:prstGeom prst="rect">
            <a:avLst/>
          </a:prstGeom>
        </p:spPr>
        <p:txBody>
          <a:bodyPr vert="horz" lIns="91440" tIns="45720" rIns="91440" bIns="45720" rtlCol="0" anchor="ctr">
            <a:normAutofit/>
          </a:bodyPr>
          <a:lstStyle/>
          <a:p>
            <a:pPr algn="r">
              <a:lnSpc>
                <a:spcPct val="90000"/>
              </a:lnSpc>
              <a:spcAft>
                <a:spcPts val="600"/>
              </a:spcAft>
            </a:pPr>
            <a:r>
              <a:rPr lang="en-US" sz="900" spc="-5">
                <a:solidFill>
                  <a:schemeClr val="tx1">
                    <a:alpha val="80000"/>
                  </a:schemeClr>
                </a:solidFill>
                <a:latin typeface="+mn-lt"/>
                <a:cs typeface="+mn-cs"/>
              </a:rPr>
              <a:t>Group- 4 (Site to Site IPsec VPN Design &amp; Simulation)</a:t>
            </a:r>
          </a:p>
        </p:txBody>
      </p:sp>
      <p:sp>
        <p:nvSpPr>
          <p:cNvPr id="37" name="Freeform: Shape 36">
            <a:extLst>
              <a:ext uri="{FF2B5EF4-FFF2-40B4-BE49-F238E27FC236}">
                <a16:creationId xmlns:a16="http://schemas.microsoft.com/office/drawing/2014/main" id="{44D1819B-21EB-4EB0-8BD9-B686574AD9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8530" y="1774620"/>
            <a:ext cx="3780042" cy="3780042"/>
          </a:xfrm>
          <a:custGeom>
            <a:avLst/>
            <a:gdLst>
              <a:gd name="connsiteX0" fmla="*/ 2054781 w 4109561"/>
              <a:gd name="connsiteY0" fmla="*/ 0 h 4109561"/>
              <a:gd name="connsiteX1" fmla="*/ 4109561 w 4109561"/>
              <a:gd name="connsiteY1" fmla="*/ 2054781 h 4109561"/>
              <a:gd name="connsiteX2" fmla="*/ 2054781 w 4109561"/>
              <a:gd name="connsiteY2" fmla="*/ 4109561 h 4109561"/>
              <a:gd name="connsiteX3" fmla="*/ 0 w 4109561"/>
              <a:gd name="connsiteY3" fmla="*/ 2054781 h 4109561"/>
              <a:gd name="connsiteX4" fmla="*/ 2054781 w 4109561"/>
              <a:gd name="connsiteY4" fmla="*/ 0 h 4109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9561" h="4109561">
                <a:moveTo>
                  <a:pt x="2054781" y="0"/>
                </a:moveTo>
                <a:cubicBezTo>
                  <a:pt x="3189605" y="0"/>
                  <a:pt x="4109561" y="919957"/>
                  <a:pt x="4109561" y="2054781"/>
                </a:cubicBezTo>
                <a:cubicBezTo>
                  <a:pt x="4109561" y="3189605"/>
                  <a:pt x="3189605" y="4109561"/>
                  <a:pt x="2054781" y="4109561"/>
                </a:cubicBezTo>
                <a:cubicBezTo>
                  <a:pt x="919957" y="4109561"/>
                  <a:pt x="0" y="3189605"/>
                  <a:pt x="0" y="2054781"/>
                </a:cubicBezTo>
                <a:cubicBezTo>
                  <a:pt x="0" y="919957"/>
                  <a:pt x="919957" y="0"/>
                  <a:pt x="2054781" y="0"/>
                </a:cubicBezTo>
                <a:close/>
              </a:path>
            </a:pathLst>
          </a:custGeom>
          <a:solidFill>
            <a:schemeClr val="bg1">
              <a:alpha val="30000"/>
            </a:schemeClr>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object 3"/>
          <p:cNvSpPr txBox="1"/>
          <p:nvPr/>
        </p:nvSpPr>
        <p:spPr>
          <a:xfrm>
            <a:off x="7075315" y="2438400"/>
            <a:ext cx="4971027" cy="3956209"/>
          </a:xfrm>
          <a:prstGeom prst="rect">
            <a:avLst/>
          </a:prstGeom>
        </p:spPr>
        <p:txBody>
          <a:bodyPr vert="horz" lIns="91440" tIns="45720" rIns="91440" bIns="45720" rtlCol="0">
            <a:normAutofit/>
          </a:bodyPr>
          <a:lstStyle/>
          <a:p>
            <a:pPr indent="-228600">
              <a:lnSpc>
                <a:spcPct val="90000"/>
              </a:lnSpc>
              <a:spcAft>
                <a:spcPts val="600"/>
              </a:spcAft>
              <a:buClr>
                <a:schemeClr val="tx2">
                  <a:lumMod val="60000"/>
                  <a:lumOff val="40000"/>
                </a:schemeClr>
              </a:buClr>
              <a:buSzPct val="170000"/>
              <a:buFont typeface="Arial" panose="020B0604020202020204" pitchFamily="34" charset="0"/>
              <a:buChar char="•"/>
            </a:pPr>
            <a:r>
              <a:rPr lang="en-US" altLang="en-US" sz="1600" dirty="0">
                <a:solidFill>
                  <a:schemeClr val="tx1">
                    <a:lumMod val="85000"/>
                    <a:lumOff val="15000"/>
                  </a:schemeClr>
                </a:solidFill>
                <a:hlinkClick r:id="rId2"/>
              </a:rPr>
              <a:t>https://www.kaspersky.com/resource-center/definitions/what-is-a-vpn</a:t>
            </a:r>
            <a:endParaRPr lang="en-US" altLang="en-US" sz="1600" dirty="0">
              <a:solidFill>
                <a:schemeClr val="tx1">
                  <a:lumMod val="85000"/>
                  <a:lumOff val="15000"/>
                </a:schemeClr>
              </a:solidFill>
            </a:endParaRPr>
          </a:p>
          <a:p>
            <a:pPr indent="-228600">
              <a:lnSpc>
                <a:spcPct val="90000"/>
              </a:lnSpc>
              <a:spcAft>
                <a:spcPts val="600"/>
              </a:spcAft>
              <a:buClr>
                <a:schemeClr val="tx2">
                  <a:lumMod val="60000"/>
                  <a:lumOff val="40000"/>
                </a:schemeClr>
              </a:buClr>
              <a:buSzPct val="170000"/>
              <a:buFont typeface="Arial" panose="020B0604020202020204" pitchFamily="34" charset="0"/>
              <a:buChar char="•"/>
            </a:pPr>
            <a:r>
              <a:rPr lang="en-US" altLang="en-US" sz="1600" dirty="0">
                <a:solidFill>
                  <a:schemeClr val="tx1">
                    <a:lumMod val="85000"/>
                    <a:lumOff val="15000"/>
                  </a:schemeClr>
                </a:solidFill>
                <a:hlinkClick r:id="rId3"/>
              </a:rPr>
              <a:t> https://www.geeksforgeeks.org/types-of-virtual-private-network-vpn-and-its-protocols/</a:t>
            </a:r>
            <a:endParaRPr lang="en-US" altLang="en-US" sz="1600" dirty="0">
              <a:solidFill>
                <a:schemeClr val="tx1">
                  <a:lumMod val="85000"/>
                  <a:lumOff val="15000"/>
                </a:schemeClr>
              </a:solidFill>
            </a:endParaRPr>
          </a:p>
          <a:p>
            <a:pPr indent="-228600">
              <a:lnSpc>
                <a:spcPct val="90000"/>
              </a:lnSpc>
              <a:spcAft>
                <a:spcPts val="600"/>
              </a:spcAft>
              <a:buClr>
                <a:schemeClr val="tx2">
                  <a:lumMod val="60000"/>
                  <a:lumOff val="40000"/>
                </a:schemeClr>
              </a:buClr>
              <a:buSzPct val="170000"/>
              <a:buFont typeface="Arial" panose="020B0604020202020204" pitchFamily="34" charset="0"/>
              <a:buChar char="•"/>
            </a:pPr>
            <a:r>
              <a:rPr lang="en-US" altLang="en-US" sz="1600" dirty="0">
                <a:solidFill>
                  <a:schemeClr val="tx1">
                    <a:lumMod val="85000"/>
                    <a:lumOff val="15000"/>
                  </a:schemeClr>
                </a:solidFill>
                <a:hlinkClick r:id="rId4"/>
              </a:rPr>
              <a:t> https://vpnpro.com/guides-and-tutorials/vpn-firewall/</a:t>
            </a:r>
            <a:endParaRPr lang="en-US" altLang="en-US" sz="1600" dirty="0">
              <a:solidFill>
                <a:schemeClr val="tx1">
                  <a:lumMod val="85000"/>
                  <a:lumOff val="15000"/>
                </a:schemeClr>
              </a:solidFill>
            </a:endParaRPr>
          </a:p>
          <a:p>
            <a:pPr indent="-228600">
              <a:lnSpc>
                <a:spcPct val="90000"/>
              </a:lnSpc>
              <a:spcAft>
                <a:spcPts val="600"/>
              </a:spcAft>
              <a:buClr>
                <a:schemeClr val="tx2">
                  <a:lumMod val="60000"/>
                  <a:lumOff val="40000"/>
                </a:schemeClr>
              </a:buClr>
              <a:buSzPct val="170000"/>
              <a:buFont typeface="Arial" panose="020B0604020202020204" pitchFamily="34" charset="0"/>
              <a:buChar char="•"/>
            </a:pPr>
            <a:r>
              <a:rPr lang="en-US" sz="1600" u="heavy" spc="-10" dirty="0">
                <a:solidFill>
                  <a:schemeClr val="tx1">
                    <a:lumMod val="85000"/>
                    <a:lumOff val="15000"/>
                  </a:schemeClr>
                </a:solidFill>
                <a:uFill>
                  <a:solidFill>
                    <a:srgbClr val="0462C1"/>
                  </a:solidFill>
                </a:uFill>
                <a:hlinkClick r:id="rId5"/>
              </a:rPr>
              <a:t> https://www.cisco.com/c/en/us/solutions/small-business/resource-center/security/how-does-a-vpn-work.html</a:t>
            </a:r>
            <a:endParaRPr lang="en-US" sz="1600" dirty="0">
              <a:solidFill>
                <a:schemeClr val="tx1">
                  <a:lumMod val="85000"/>
                  <a:lumOff val="15000"/>
                </a:schemeClr>
              </a:solidFill>
            </a:endParaRPr>
          </a:p>
          <a:p>
            <a:pPr indent="-228600">
              <a:lnSpc>
                <a:spcPct val="90000"/>
              </a:lnSpc>
              <a:spcAft>
                <a:spcPts val="600"/>
              </a:spcAft>
              <a:buClr>
                <a:schemeClr val="tx2">
                  <a:lumMod val="60000"/>
                  <a:lumOff val="40000"/>
                </a:schemeClr>
              </a:buClr>
              <a:buSzPct val="170000"/>
              <a:buFont typeface="Arial" panose="020B0604020202020204" pitchFamily="34" charset="0"/>
              <a:buChar char="•"/>
            </a:pPr>
            <a:r>
              <a:rPr lang="en-US" sz="1600" u="heavy" spc="-10" dirty="0">
                <a:solidFill>
                  <a:schemeClr val="tx1">
                    <a:lumMod val="85000"/>
                    <a:lumOff val="15000"/>
                  </a:schemeClr>
                </a:solidFill>
                <a:uFill>
                  <a:solidFill>
                    <a:srgbClr val="0462C1"/>
                  </a:solidFill>
                </a:uFill>
                <a:hlinkClick r:id="rId6"/>
              </a:rPr>
              <a:t> https://en.wikipedia.org/wiki/Virtual_private_network</a:t>
            </a:r>
            <a:endParaRPr lang="en-US" altLang="en-US" sz="1600" dirty="0">
              <a:solidFill>
                <a:schemeClr val="tx1">
                  <a:lumMod val="85000"/>
                  <a:lumOff val="15000"/>
                </a:schemeClr>
              </a:solidFill>
            </a:endParaRPr>
          </a:p>
          <a:p>
            <a:pPr indent="-228600">
              <a:lnSpc>
                <a:spcPct val="90000"/>
              </a:lnSpc>
              <a:spcAft>
                <a:spcPts val="600"/>
              </a:spcAft>
              <a:buClr>
                <a:schemeClr val="tx2">
                  <a:lumMod val="60000"/>
                  <a:lumOff val="40000"/>
                </a:schemeClr>
              </a:buClr>
              <a:buSzPct val="170000"/>
              <a:buFont typeface="Arial" panose="020B0604020202020204" pitchFamily="34" charset="0"/>
              <a:buChar char="•"/>
            </a:pPr>
            <a:r>
              <a:rPr lang="en-US" altLang="en-US" sz="1600" dirty="0">
                <a:solidFill>
                  <a:schemeClr val="tx1">
                    <a:lumMod val="85000"/>
                    <a:lumOff val="15000"/>
                  </a:schemeClr>
                </a:solidFill>
                <a:hlinkClick r:id="rId7"/>
              </a:rPr>
              <a:t> https://csrc.nist.gov/glossary/term/virtual_private_network</a:t>
            </a:r>
            <a:endParaRPr lang="en-US" altLang="en-US" sz="1600" dirty="0">
              <a:solidFill>
                <a:schemeClr val="tx1">
                  <a:lumMod val="85000"/>
                  <a:lumOff val="15000"/>
                </a:schemeClr>
              </a:solidFill>
            </a:endParaRPr>
          </a:p>
          <a:p>
            <a:pPr indent="-228600">
              <a:lnSpc>
                <a:spcPct val="90000"/>
              </a:lnSpc>
              <a:spcAft>
                <a:spcPts val="600"/>
              </a:spcAft>
              <a:buClr>
                <a:schemeClr val="tx2">
                  <a:lumMod val="60000"/>
                  <a:lumOff val="40000"/>
                </a:schemeClr>
              </a:buClr>
              <a:buSzPct val="170000"/>
              <a:buFont typeface="Arial" panose="020B0604020202020204" pitchFamily="34" charset="0"/>
              <a:buChar char="•"/>
            </a:pPr>
            <a:r>
              <a:rPr lang="en-US" altLang="en-US" sz="1600" dirty="0">
                <a:solidFill>
                  <a:schemeClr val="tx1">
                    <a:lumMod val="85000"/>
                    <a:lumOff val="15000"/>
                  </a:schemeClr>
                </a:solidFill>
              </a:rPr>
              <a:t> </a:t>
            </a:r>
            <a:r>
              <a:rPr lang="en-US" altLang="en-US" sz="1600" dirty="0">
                <a:solidFill>
                  <a:schemeClr val="tx1">
                    <a:lumMod val="85000"/>
                    <a:lumOff val="15000"/>
                  </a:schemeClr>
                </a:solidFill>
                <a:hlinkClick r:id="rId8"/>
              </a:rPr>
              <a:t>https://www.cloudflare.com/learning/network-layer/what-is-ipsec/</a:t>
            </a:r>
            <a:endParaRPr lang="en-US" altLang="en-US" sz="1600" dirty="0">
              <a:solidFill>
                <a:schemeClr val="tx1">
                  <a:lumMod val="85000"/>
                  <a:lumOff val="15000"/>
                </a:schemeClr>
              </a:solidFill>
            </a:endParaRPr>
          </a:p>
          <a:p>
            <a:pPr indent="-228600">
              <a:lnSpc>
                <a:spcPct val="90000"/>
              </a:lnSpc>
              <a:spcAft>
                <a:spcPts val="600"/>
              </a:spcAft>
              <a:buFont typeface="Arial" panose="020B0604020202020204" pitchFamily="34" charset="0"/>
              <a:buChar char="•"/>
            </a:pPr>
            <a:endParaRPr lang="en-US" sz="1600" dirty="0">
              <a:solidFill>
                <a:schemeClr val="tx1">
                  <a:lumMod val="85000"/>
                  <a:lumOff val="15000"/>
                </a:schemeClr>
              </a:solidFill>
            </a:endParaRPr>
          </a:p>
        </p:txBody>
      </p:sp>
      <p:pic>
        <p:nvPicPr>
          <p:cNvPr id="34" name="Picture 33" descr="Text&#10;&#10;Description automatically generated">
            <a:extLst>
              <a:ext uri="{FF2B5EF4-FFF2-40B4-BE49-F238E27FC236}">
                <a16:creationId xmlns:a16="http://schemas.microsoft.com/office/drawing/2014/main" id="{AB2AA361-9918-D8CC-14D5-7C36AA47A52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4161" y="-457200"/>
            <a:ext cx="3703936" cy="19353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E5F705A-5E81-4B3A-8EF4-911982DB313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bject 4"/>
          <p:cNvSpPr txBox="1">
            <a:spLocks noGrp="1"/>
          </p:cNvSpPr>
          <p:nvPr>
            <p:ph type="ftr" sz="quarter" idx="5"/>
          </p:nvPr>
        </p:nvSpPr>
        <p:spPr>
          <a:xfrm rot="16200000">
            <a:off x="-1554797" y="-671014"/>
            <a:ext cx="3474720" cy="365125"/>
          </a:xfrm>
          <a:prstGeom prst="rect">
            <a:avLst/>
          </a:prstGeom>
        </p:spPr>
        <p:txBody>
          <a:bodyPr vert="horz" lIns="91440" tIns="45720" rIns="91440" bIns="45720" rtlCol="0" anchor="ctr">
            <a:normAutofit/>
          </a:bodyPr>
          <a:lstStyle/>
          <a:p>
            <a:pPr>
              <a:spcAft>
                <a:spcPts val="600"/>
              </a:spcAft>
            </a:pPr>
            <a:r>
              <a:rPr lang="en-US" kern="1200" dirty="0">
                <a:solidFill>
                  <a:schemeClr val="tx1">
                    <a:alpha val="80000"/>
                  </a:schemeClr>
                </a:solidFill>
                <a:latin typeface="+mn-lt"/>
                <a:ea typeface="+mn-ea"/>
                <a:cs typeface="+mn-cs"/>
              </a:rPr>
              <a:t>4/1/2023</a:t>
            </a:r>
          </a:p>
        </p:txBody>
      </p:sp>
      <p:sp>
        <p:nvSpPr>
          <p:cNvPr id="5" name="object 5"/>
          <p:cNvSpPr txBox="1">
            <a:spLocks noGrp="1"/>
          </p:cNvSpPr>
          <p:nvPr>
            <p:ph type="dt" sz="half" idx="6"/>
          </p:nvPr>
        </p:nvSpPr>
        <p:spPr>
          <a:xfrm rot="16200000">
            <a:off x="-701132" y="5489766"/>
            <a:ext cx="2048256" cy="365125"/>
          </a:xfrm>
          <a:prstGeom prst="rect">
            <a:avLst/>
          </a:prstGeom>
        </p:spPr>
        <p:txBody>
          <a:bodyPr vert="horz" lIns="91440" tIns="45720" rIns="91440" bIns="45720" rtlCol="0" anchor="ctr">
            <a:normAutofit/>
          </a:bodyPr>
          <a:lstStyle/>
          <a:p>
            <a:pPr algn="r">
              <a:lnSpc>
                <a:spcPct val="90000"/>
              </a:lnSpc>
              <a:spcAft>
                <a:spcPts val="600"/>
              </a:spcAft>
            </a:pPr>
            <a:r>
              <a:rPr lang="en-US" sz="900" spc="-5" dirty="0">
                <a:solidFill>
                  <a:schemeClr val="tx1">
                    <a:alpha val="80000"/>
                  </a:schemeClr>
                </a:solidFill>
                <a:latin typeface="+mn-lt"/>
                <a:cs typeface="+mn-cs"/>
              </a:rPr>
              <a:t>Group- 4 (Site to Site IPsec VPN Design &amp; Simulation)</a:t>
            </a:r>
          </a:p>
        </p:txBody>
      </p:sp>
      <p:pic>
        <p:nvPicPr>
          <p:cNvPr id="7" name="Picture 6" descr="Text&#10;&#10;Description automatically generated">
            <a:extLst>
              <a:ext uri="{FF2B5EF4-FFF2-40B4-BE49-F238E27FC236}">
                <a16:creationId xmlns:a16="http://schemas.microsoft.com/office/drawing/2014/main" id="{C43D69F2-5E59-C9E5-E797-145779E91063}"/>
              </a:ext>
            </a:extLst>
          </p:cNvPr>
          <p:cNvPicPr>
            <a:picLocks noChangeAspect="1"/>
          </p:cNvPicPr>
          <p:nvPr/>
        </p:nvPicPr>
        <p:blipFill>
          <a:blip r:embed="rId2" cstate="print">
            <a:duotone>
              <a:prstClr val="black"/>
              <a:prstClr val="white"/>
            </a:duotone>
            <a:extLst>
              <a:ext uri="{28A0092B-C50C-407E-A947-70E740481C1C}">
                <a14:useLocalDpi xmlns:a14="http://schemas.microsoft.com/office/drawing/2010/main" val="0"/>
              </a:ext>
            </a:extLst>
          </a:blip>
          <a:stretch>
            <a:fillRect/>
          </a:stretch>
        </p:blipFill>
        <p:spPr>
          <a:xfrm>
            <a:off x="244994" y="1873163"/>
            <a:ext cx="4784206" cy="2499746"/>
          </a:xfrm>
          <a:prstGeom prst="rect">
            <a:avLst/>
          </a:prstGeom>
        </p:spPr>
      </p:pic>
      <p:sp>
        <p:nvSpPr>
          <p:cNvPr id="14" name="Freeform: Shape 13">
            <a:extLst>
              <a:ext uri="{FF2B5EF4-FFF2-40B4-BE49-F238E27FC236}">
                <a16:creationId xmlns:a16="http://schemas.microsoft.com/office/drawing/2014/main" id="{AD8F92D9-1751-4ABF-9CB7-D198C9A05A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9067" y="0"/>
            <a:ext cx="1715241" cy="6858000"/>
          </a:xfrm>
          <a:custGeom>
            <a:avLst/>
            <a:gdLst>
              <a:gd name="connsiteX0" fmla="*/ 1619628 w 1715241"/>
              <a:gd name="connsiteY0" fmla="*/ 0 h 6858000"/>
              <a:gd name="connsiteX1" fmla="*/ 1715241 w 1715241"/>
              <a:gd name="connsiteY1" fmla="*/ 0 h 6858000"/>
              <a:gd name="connsiteX2" fmla="*/ 1711235 w 1715241"/>
              <a:gd name="connsiteY2" fmla="*/ 3148 h 6858000"/>
              <a:gd name="connsiteX3" fmla="*/ 95613 w 1715241"/>
              <a:gd name="connsiteY3" fmla="*/ 3429000 h 6858000"/>
              <a:gd name="connsiteX4" fmla="*/ 1711235 w 1715241"/>
              <a:gd name="connsiteY4" fmla="*/ 6854853 h 6858000"/>
              <a:gd name="connsiteX5" fmla="*/ 1715240 w 1715241"/>
              <a:gd name="connsiteY5" fmla="*/ 6858000 h 6858000"/>
              <a:gd name="connsiteX6" fmla="*/ 1619627 w 1715241"/>
              <a:gd name="connsiteY6" fmla="*/ 6858000 h 6858000"/>
              <a:gd name="connsiteX7" fmla="*/ 1615622 w 1715241"/>
              <a:gd name="connsiteY7" fmla="*/ 6854853 h 6858000"/>
              <a:gd name="connsiteX8" fmla="*/ 0 w 1715241"/>
              <a:gd name="connsiteY8" fmla="*/ 3429000 h 6858000"/>
              <a:gd name="connsiteX9" fmla="*/ 1615622 w 1715241"/>
              <a:gd name="connsiteY9" fmla="*/ 31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5241" h="6858000">
                <a:moveTo>
                  <a:pt x="1619628" y="0"/>
                </a:moveTo>
                <a:lnTo>
                  <a:pt x="1715241" y="0"/>
                </a:lnTo>
                <a:lnTo>
                  <a:pt x="1711235" y="3148"/>
                </a:lnTo>
                <a:cubicBezTo>
                  <a:pt x="724534" y="817446"/>
                  <a:pt x="95613" y="2049777"/>
                  <a:pt x="95613" y="3429000"/>
                </a:cubicBezTo>
                <a:cubicBezTo>
                  <a:pt x="95613" y="4808224"/>
                  <a:pt x="724534" y="6040555"/>
                  <a:pt x="1711235" y="6854853"/>
                </a:cubicBezTo>
                <a:lnTo>
                  <a:pt x="1715240" y="6858000"/>
                </a:lnTo>
                <a:lnTo>
                  <a:pt x="1619627" y="6858000"/>
                </a:lnTo>
                <a:lnTo>
                  <a:pt x="1615622" y="6854853"/>
                </a:lnTo>
                <a:cubicBezTo>
                  <a:pt x="628921" y="6040555"/>
                  <a:pt x="0" y="4808224"/>
                  <a:pt x="0" y="3429000"/>
                </a:cubicBezTo>
                <a:cubicBezTo>
                  <a:pt x="0" y="2049777"/>
                  <a:pt x="628921" y="817446"/>
                  <a:pt x="1615622" y="3148"/>
                </a:cubicBezTo>
                <a:close/>
              </a:path>
            </a:pathLst>
          </a:custGeom>
          <a:solidFill>
            <a:schemeClr val="accent6">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 name="object 3"/>
          <p:cNvPicPr/>
          <p:nvPr/>
        </p:nvPicPr>
        <p:blipFill>
          <a:blip r:embed="rId3">
            <a:extLst>
              <a:ext uri="{28A0092B-C50C-407E-A947-70E740481C1C}">
                <a14:useLocalDpi xmlns:a14="http://schemas.microsoft.com/office/drawing/2010/main" val="0"/>
              </a:ext>
            </a:extLst>
          </a:blip>
          <a:srcRect/>
          <a:stretch/>
        </p:blipFill>
        <p:spPr>
          <a:xfrm>
            <a:off x="5029200" y="1447800"/>
            <a:ext cx="5577596" cy="4222516"/>
          </a:xfrm>
          <a:prstGeom prst="rect">
            <a:avLst/>
          </a:prstGeom>
        </p:spPr>
      </p:pic>
      <p:sp>
        <p:nvSpPr>
          <p:cNvPr id="16" name="Freeform: Shape 15">
            <a:extLst>
              <a:ext uri="{FF2B5EF4-FFF2-40B4-BE49-F238E27FC236}">
                <a16:creationId xmlns:a16="http://schemas.microsoft.com/office/drawing/2014/main" id="{6D6B998F-CA62-4EE6-B7E7-046377D4F7E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7816" y="2306119"/>
            <a:ext cx="1164184" cy="2245762"/>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object 6"/>
          <p:cNvSpPr txBox="1">
            <a:spLocks noGrp="1"/>
          </p:cNvSpPr>
          <p:nvPr>
            <p:ph type="sldNum" sz="quarter" idx="7"/>
          </p:nvPr>
        </p:nvSpPr>
        <p:spPr>
          <a:xfrm rot="16200000">
            <a:off x="11625134" y="3053609"/>
            <a:ext cx="795466" cy="795466"/>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81D60167-4931-47E6-BA6A-407CBD079E47}" type="slidenum">
              <a:rPr lang="en-US" sz="1300">
                <a:solidFill>
                  <a:schemeClr val="bg1"/>
                </a:solidFill>
                <a:latin typeface="+mn-lt"/>
                <a:cs typeface="+mn-cs"/>
              </a:rPr>
              <a:pPr algn="ctr">
                <a:spcAft>
                  <a:spcPts val="600"/>
                </a:spcAft>
              </a:pPr>
              <a:t>23</a:t>
            </a:fld>
            <a:endParaRPr lang="en-US" sz="1300" dirty="0">
              <a:solidFill>
                <a:schemeClr val="bg1"/>
              </a:solidFill>
              <a:latin typeface="+mn-lt"/>
              <a:cs typeface="+mn-cs"/>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bject 5"/>
          <p:cNvSpPr txBox="1">
            <a:spLocks noGrp="1"/>
          </p:cNvSpPr>
          <p:nvPr>
            <p:ph type="ftr" sz="quarter" idx="5"/>
          </p:nvPr>
        </p:nvSpPr>
        <p:spPr>
          <a:xfrm>
            <a:off x="1103859" y="6356350"/>
            <a:ext cx="4894169" cy="365125"/>
          </a:xfrm>
          <a:prstGeom prst="rect">
            <a:avLst/>
          </a:prstGeom>
        </p:spPr>
        <p:txBody>
          <a:bodyPr vert="horz" lIns="91440" tIns="45720" rIns="91440" bIns="45720" rtlCol="0" anchor="ctr">
            <a:normAutofit/>
          </a:bodyPr>
          <a:lstStyle/>
          <a:p>
            <a:pPr>
              <a:spcAft>
                <a:spcPts val="600"/>
              </a:spcAft>
            </a:pPr>
            <a:r>
              <a:rPr lang="en-US" sz="1050" kern="1200">
                <a:solidFill>
                  <a:schemeClr val="tx1">
                    <a:lumMod val="75000"/>
                    <a:lumOff val="25000"/>
                  </a:schemeClr>
                </a:solidFill>
                <a:latin typeface="+mn-lt"/>
                <a:ea typeface="+mn-ea"/>
                <a:cs typeface="+mn-cs"/>
              </a:rPr>
              <a:t>4/1/2023</a:t>
            </a:r>
          </a:p>
        </p:txBody>
      </p:sp>
      <p:sp>
        <p:nvSpPr>
          <p:cNvPr id="6" name="object 6"/>
          <p:cNvSpPr txBox="1">
            <a:spLocks noGrp="1"/>
          </p:cNvSpPr>
          <p:nvPr>
            <p:ph type="dt" sz="half" idx="6"/>
          </p:nvPr>
        </p:nvSpPr>
        <p:spPr>
          <a:xfrm>
            <a:off x="6973342" y="6356350"/>
            <a:ext cx="2743200" cy="365125"/>
          </a:xfrm>
          <a:prstGeom prst="rect">
            <a:avLst/>
          </a:prstGeom>
        </p:spPr>
        <p:txBody>
          <a:bodyPr vert="horz" lIns="91440" tIns="45720" rIns="91440" bIns="45720" rtlCol="0" anchor="ctr">
            <a:normAutofit/>
          </a:bodyPr>
          <a:lstStyle/>
          <a:p>
            <a:pPr algn="r">
              <a:lnSpc>
                <a:spcPct val="90000"/>
              </a:lnSpc>
              <a:spcAft>
                <a:spcPts val="600"/>
              </a:spcAft>
            </a:pPr>
            <a:r>
              <a:rPr lang="en-US" sz="900" spc="-5">
                <a:solidFill>
                  <a:schemeClr val="tx1">
                    <a:lumMod val="75000"/>
                    <a:lumOff val="25000"/>
                  </a:schemeClr>
                </a:solidFill>
                <a:latin typeface="+mn-lt"/>
                <a:cs typeface="+mn-cs"/>
              </a:rPr>
              <a:t>Group- 4 (Site to Site IPsec VPN Design &amp; Simulation)</a:t>
            </a:r>
          </a:p>
        </p:txBody>
      </p:sp>
      <p:sp>
        <p:nvSpPr>
          <p:cNvPr id="15" name="Rectangle 11">
            <a:extLst>
              <a:ext uri="{FF2B5EF4-FFF2-40B4-BE49-F238E27FC236}">
                <a16:creationId xmlns:a16="http://schemas.microsoft.com/office/drawing/2014/main" id="{59A309A7-1751-4ABE-A3C1-EEC40366AD8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bject 7"/>
          <p:cNvSpPr txBox="1">
            <a:spLocks noGrp="1"/>
          </p:cNvSpPr>
          <p:nvPr>
            <p:ph type="sldNum" sz="quarter" idx="7"/>
          </p:nvPr>
        </p:nvSpPr>
        <p:spPr>
          <a:xfrm>
            <a:off x="10341428" y="6356350"/>
            <a:ext cx="1012371" cy="365125"/>
          </a:xfrm>
          <a:prstGeom prst="rect">
            <a:avLst/>
          </a:prstGeom>
        </p:spPr>
        <p:txBody>
          <a:bodyPr vert="horz" lIns="91440" tIns="45720" rIns="91440" bIns="45720" rtlCol="0" anchor="ctr">
            <a:normAutofit/>
          </a:bodyPr>
          <a:lstStyle/>
          <a:p>
            <a:pPr algn="r">
              <a:spcAft>
                <a:spcPts val="600"/>
              </a:spcAft>
            </a:pPr>
            <a:fld id="{81D60167-4931-47E6-BA6A-407CBD079E47}" type="slidenum">
              <a:rPr lang="en-US">
                <a:solidFill>
                  <a:srgbClr val="FFFFFF"/>
                </a:solidFill>
                <a:latin typeface="+mn-lt"/>
                <a:cs typeface="+mn-cs"/>
              </a:rPr>
              <a:pPr algn="r">
                <a:spcAft>
                  <a:spcPts val="600"/>
                </a:spcAft>
              </a:pPr>
              <a:t>3</a:t>
            </a:fld>
            <a:endParaRPr lang="en-US">
              <a:solidFill>
                <a:srgbClr val="FFFFFF"/>
              </a:solidFill>
              <a:latin typeface="+mn-lt"/>
              <a:cs typeface="+mn-cs"/>
            </a:endParaRPr>
          </a:p>
        </p:txBody>
      </p:sp>
      <p:pic>
        <p:nvPicPr>
          <p:cNvPr id="11" name="Picture 10" descr="Text&#10;&#10;Description automatically generated">
            <a:extLst>
              <a:ext uri="{FF2B5EF4-FFF2-40B4-BE49-F238E27FC236}">
                <a16:creationId xmlns:a16="http://schemas.microsoft.com/office/drawing/2014/main" id="{97A7EB6D-32BF-7FA4-7718-23FE9D2A0D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47900" y="2667000"/>
            <a:ext cx="3210700" cy="1572528"/>
          </a:xfrm>
          <a:prstGeom prst="rect">
            <a:avLst/>
          </a:prstGeom>
        </p:spPr>
      </p:pic>
      <p:sp>
        <p:nvSpPr>
          <p:cNvPr id="8" name="Title 7">
            <a:extLst>
              <a:ext uri="{FF2B5EF4-FFF2-40B4-BE49-F238E27FC236}">
                <a16:creationId xmlns:a16="http://schemas.microsoft.com/office/drawing/2014/main" id="{E2C63D40-DFA7-430B-7B9D-B1D52D2068F8}"/>
              </a:ext>
            </a:extLst>
          </p:cNvPr>
          <p:cNvSpPr>
            <a:spLocks noGrp="1"/>
          </p:cNvSpPr>
          <p:nvPr>
            <p:ph type="title"/>
          </p:nvPr>
        </p:nvSpPr>
        <p:spPr>
          <a:xfrm>
            <a:off x="1295400" y="1287283"/>
            <a:ext cx="5331461" cy="677108"/>
          </a:xfrm>
        </p:spPr>
        <p:txBody>
          <a:bodyPr/>
          <a:lstStyle/>
          <a:p>
            <a:pPr rtl="0"/>
            <a:r>
              <a:rPr lang="en-US" sz="4400" kern="1200" spc="-20" dirty="0">
                <a:latin typeface="+mj-lt"/>
                <a:cs typeface="+mj-cs"/>
              </a:rPr>
              <a:t>Project</a:t>
            </a:r>
            <a:r>
              <a:rPr lang="en-US" sz="4400" kern="1200" spc="-30" dirty="0">
                <a:latin typeface="+mj-lt"/>
                <a:cs typeface="+mj-cs"/>
              </a:rPr>
              <a:t> </a:t>
            </a:r>
            <a:r>
              <a:rPr lang="en-US" sz="4400" kern="1200" spc="-10" dirty="0">
                <a:latin typeface="+mj-lt"/>
                <a:cs typeface="+mj-cs"/>
              </a:rPr>
              <a:t>Objective</a:t>
            </a:r>
            <a:r>
              <a:rPr lang="en-US" sz="4400" kern="1200" spc="-30" dirty="0">
                <a:latin typeface="+mj-lt"/>
                <a:cs typeface="+mj-cs"/>
              </a:rPr>
              <a:t> </a:t>
            </a:r>
            <a:r>
              <a:rPr lang="en-US" sz="4400" kern="1200" dirty="0">
                <a:latin typeface="+mj-lt"/>
                <a:cs typeface="+mj-cs"/>
              </a:rPr>
              <a:t>:</a:t>
            </a:r>
            <a:endParaRPr lang="en-US" sz="4400" dirty="0"/>
          </a:p>
        </p:txBody>
      </p:sp>
      <p:sp>
        <p:nvSpPr>
          <p:cNvPr id="13" name="object 3">
            <a:extLst>
              <a:ext uri="{FF2B5EF4-FFF2-40B4-BE49-F238E27FC236}">
                <a16:creationId xmlns:a16="http://schemas.microsoft.com/office/drawing/2014/main" id="{33DFAAC3-1CAB-776A-9B52-D874F1FFB808}"/>
              </a:ext>
            </a:extLst>
          </p:cNvPr>
          <p:cNvSpPr txBox="1"/>
          <p:nvPr/>
        </p:nvSpPr>
        <p:spPr>
          <a:xfrm>
            <a:off x="1136429" y="2278173"/>
            <a:ext cx="6467867" cy="3450613"/>
          </a:xfrm>
          <a:prstGeom prst="rect">
            <a:avLst/>
          </a:prstGeom>
        </p:spPr>
        <p:txBody>
          <a:bodyPr vert="horz" lIns="91440" tIns="45720" rIns="91440" bIns="45720" rtlCol="0" anchor="ctr">
            <a:normAutofit/>
          </a:bodyPr>
          <a:lstStyle/>
          <a:p>
            <a:pPr marL="241300" marR="5080" indent="-228600">
              <a:lnSpc>
                <a:spcPct val="90000"/>
              </a:lnSpc>
              <a:spcBef>
                <a:spcPts val="105"/>
              </a:spcBef>
              <a:buSzPct val="83333"/>
              <a:buFont typeface="Arial" panose="020B0604020202020204" pitchFamily="34" charset="0"/>
              <a:buChar char="•"/>
              <a:tabLst>
                <a:tab pos="414020" algn="l"/>
              </a:tabLst>
            </a:pPr>
            <a:r>
              <a:rPr lang="en-US" sz="2400" dirty="0"/>
              <a:t>The project's objective is to design &amp; simulate a site-to-site VPN service between two branches using IPsec tunnel protocol in Cisco Packet Tracer and to sniff the packets using sniffer through Internet Control Message Protocol (ICMP). However, we have used both ICMP and ISAKMP (Internet Security Association and Key Management Protocol) tools for packet sniffing.</a:t>
            </a:r>
          </a:p>
        </p:txBody>
      </p:sp>
    </p:spTree>
    <p:extLst>
      <p:ext uri="{BB962C8B-B14F-4D97-AF65-F5344CB8AC3E}">
        <p14:creationId xmlns:p14="http://schemas.microsoft.com/office/powerpoint/2010/main" val="207879908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68">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bject 2"/>
          <p:cNvSpPr txBox="1">
            <a:spLocks noGrp="1"/>
          </p:cNvSpPr>
          <p:nvPr>
            <p:ph type="title"/>
          </p:nvPr>
        </p:nvSpPr>
        <p:spPr>
          <a:xfrm>
            <a:off x="3580909" y="464463"/>
            <a:ext cx="5030182" cy="1135737"/>
          </a:xfrm>
          <a:prstGeom prst="rect">
            <a:avLst/>
          </a:prstGeom>
        </p:spPr>
        <p:txBody>
          <a:bodyPr vert="horz" lIns="91440" tIns="45720" rIns="91440" bIns="45720" rtlCol="0" anchor="ctr">
            <a:normAutofit/>
          </a:bodyPr>
          <a:lstStyle/>
          <a:p>
            <a:pPr marL="12700" algn="l" rtl="0">
              <a:lnSpc>
                <a:spcPct val="90000"/>
              </a:lnSpc>
              <a:spcBef>
                <a:spcPct val="0"/>
              </a:spcBef>
            </a:pPr>
            <a:r>
              <a:rPr lang="en-US" kern="1200" spc="-15" dirty="0">
                <a:latin typeface="+mj-lt"/>
                <a:cs typeface="+mj-cs"/>
              </a:rPr>
              <a:t>Introduction</a:t>
            </a:r>
            <a:r>
              <a:rPr lang="en-US" kern="1200" spc="15" dirty="0">
                <a:latin typeface="+mj-lt"/>
                <a:cs typeface="+mj-cs"/>
              </a:rPr>
              <a:t> </a:t>
            </a:r>
            <a:r>
              <a:rPr lang="en-US" kern="1200" spc="-20" dirty="0">
                <a:latin typeface="+mj-lt"/>
                <a:cs typeface="+mj-cs"/>
              </a:rPr>
              <a:t>to</a:t>
            </a:r>
            <a:r>
              <a:rPr lang="en-US" kern="1200" spc="-10" dirty="0">
                <a:latin typeface="+mj-lt"/>
                <a:cs typeface="+mj-cs"/>
              </a:rPr>
              <a:t> VPN:</a:t>
            </a:r>
          </a:p>
        </p:txBody>
      </p:sp>
      <p:sp>
        <p:nvSpPr>
          <p:cNvPr id="3" name="object 3"/>
          <p:cNvSpPr txBox="1"/>
          <p:nvPr/>
        </p:nvSpPr>
        <p:spPr>
          <a:xfrm>
            <a:off x="751353" y="1567640"/>
            <a:ext cx="10983447" cy="1785160"/>
          </a:xfrm>
          <a:prstGeom prst="rect">
            <a:avLst/>
          </a:prstGeom>
        </p:spPr>
        <p:txBody>
          <a:bodyPr vert="horz" lIns="91440" tIns="45720" rIns="91440" bIns="45720" rtlCol="0">
            <a:normAutofit/>
          </a:bodyPr>
          <a:lstStyle/>
          <a:p>
            <a:pPr marL="298450" marR="5080" indent="-228600">
              <a:lnSpc>
                <a:spcPct val="90000"/>
              </a:lnSpc>
              <a:spcBef>
                <a:spcPts val="315"/>
              </a:spcBef>
              <a:buClr>
                <a:schemeClr val="tx2">
                  <a:lumMod val="60000"/>
                  <a:lumOff val="40000"/>
                </a:schemeClr>
              </a:buClr>
              <a:buSzPct val="150000"/>
              <a:buFont typeface="Arial" panose="020B0604020202020204" pitchFamily="34" charset="0"/>
              <a:buChar char="•"/>
              <a:tabLst>
                <a:tab pos="345440" algn="l"/>
              </a:tabLst>
            </a:pPr>
            <a:r>
              <a:rPr lang="en-US" sz="1900" b="1" dirty="0"/>
              <a:t>A </a:t>
            </a:r>
            <a:r>
              <a:rPr lang="en-US" sz="1900" b="1" spc="-5" dirty="0"/>
              <a:t>Virtual </a:t>
            </a:r>
            <a:r>
              <a:rPr lang="en-US" sz="1900" b="1" spc="-15" dirty="0"/>
              <a:t>Private </a:t>
            </a:r>
            <a:r>
              <a:rPr lang="en-US" sz="1900" b="1" spc="-10" dirty="0"/>
              <a:t>Network </a:t>
            </a:r>
            <a:r>
              <a:rPr lang="en-US" sz="1900" spc="-5" dirty="0"/>
              <a:t>or </a:t>
            </a:r>
            <a:r>
              <a:rPr lang="en-US" sz="1900" b="1" spc="-5" dirty="0"/>
              <a:t>VPN</a:t>
            </a:r>
            <a:r>
              <a:rPr lang="en-US" sz="1900" spc="-5" dirty="0"/>
              <a:t>, is </a:t>
            </a:r>
            <a:r>
              <a:rPr lang="en-US" sz="1900" dirty="0"/>
              <a:t>an </a:t>
            </a:r>
            <a:r>
              <a:rPr lang="en-US" sz="1900" spc="-5" dirty="0"/>
              <a:t>encrypted connection </a:t>
            </a:r>
            <a:r>
              <a:rPr lang="en-US" sz="1900" spc="-10" dirty="0"/>
              <a:t>over </a:t>
            </a:r>
            <a:r>
              <a:rPr lang="en-US" sz="1900" dirty="0"/>
              <a:t>the internet which extends a private network across a public network and enables users to send and receive data across shared or public networks as if their computing devices were directly connected to the private network. </a:t>
            </a:r>
            <a:r>
              <a:rPr lang="en-US" sz="1900" spc="-5" dirty="0"/>
              <a:t>The logical connections </a:t>
            </a:r>
            <a:r>
              <a:rPr lang="en-US" sz="1900" spc="-10" dirty="0"/>
              <a:t>can</a:t>
            </a:r>
            <a:r>
              <a:rPr lang="en-US" sz="1900" spc="385" dirty="0"/>
              <a:t> </a:t>
            </a:r>
            <a:r>
              <a:rPr lang="en-US" sz="1900" dirty="0"/>
              <a:t>be made </a:t>
            </a:r>
            <a:r>
              <a:rPr lang="en-US" sz="1900" spc="-10" dirty="0"/>
              <a:t>at </a:t>
            </a:r>
            <a:r>
              <a:rPr lang="en-US" sz="1900" dirty="0"/>
              <a:t>either </a:t>
            </a:r>
            <a:r>
              <a:rPr lang="en-US" sz="1900" spc="-15" dirty="0"/>
              <a:t>Layer</a:t>
            </a:r>
            <a:r>
              <a:rPr lang="en-US" sz="1900" dirty="0"/>
              <a:t>2 ( Data link layer) </a:t>
            </a:r>
            <a:r>
              <a:rPr lang="en-US" sz="1900" spc="-5" dirty="0"/>
              <a:t>or </a:t>
            </a:r>
            <a:r>
              <a:rPr lang="en-US" sz="1900" spc="-15" dirty="0"/>
              <a:t>Layer </a:t>
            </a:r>
            <a:r>
              <a:rPr lang="en-US" sz="1900" dirty="0"/>
              <a:t>3(Network layer) </a:t>
            </a:r>
            <a:r>
              <a:rPr lang="en-US" sz="1900" spc="-5" dirty="0"/>
              <a:t>of </a:t>
            </a:r>
            <a:r>
              <a:rPr lang="en-US" sz="1900" dirty="0"/>
              <a:t>the </a:t>
            </a:r>
            <a:r>
              <a:rPr lang="en-US" sz="1900" spc="5" dirty="0"/>
              <a:t> </a:t>
            </a:r>
            <a:r>
              <a:rPr lang="en-US" sz="1900" spc="-5" dirty="0"/>
              <a:t>OSI </a:t>
            </a:r>
            <a:r>
              <a:rPr lang="en-US" sz="1900" dirty="0"/>
              <a:t>model. </a:t>
            </a:r>
            <a:r>
              <a:rPr lang="en-US" sz="1900" spc="-15" dirty="0"/>
              <a:t>Layer </a:t>
            </a:r>
            <a:r>
              <a:rPr lang="en-US" sz="1900" dirty="0"/>
              <a:t>3 </a:t>
            </a:r>
            <a:r>
              <a:rPr lang="en-US" sz="1900" spc="-5" dirty="0"/>
              <a:t>VPNs </a:t>
            </a:r>
            <a:r>
              <a:rPr lang="en-US" sz="1900" spc="-10" dirty="0"/>
              <a:t>can </a:t>
            </a:r>
            <a:r>
              <a:rPr lang="en-US" sz="1900" dirty="0"/>
              <a:t>be </a:t>
            </a:r>
            <a:r>
              <a:rPr lang="en-US" sz="1900" spc="-10" dirty="0"/>
              <a:t>point-to-point site </a:t>
            </a:r>
            <a:r>
              <a:rPr lang="en-US" sz="1900" spc="-5" dirty="0"/>
              <a:t>connections, or they </a:t>
            </a:r>
            <a:r>
              <a:rPr lang="en-US" sz="1900" spc="-10" dirty="0"/>
              <a:t>can establish any-to-any </a:t>
            </a:r>
            <a:r>
              <a:rPr lang="en-US" sz="1900" spc="-5" dirty="0"/>
              <a:t>connectivity </a:t>
            </a:r>
            <a:r>
              <a:rPr lang="en-US" sz="1900" dirty="0"/>
              <a:t> </a:t>
            </a:r>
            <a:r>
              <a:rPr lang="en-US" sz="1900" spc="-10" dirty="0"/>
              <a:t>to many</a:t>
            </a:r>
            <a:r>
              <a:rPr lang="en-US" sz="1900" dirty="0"/>
              <a:t> </a:t>
            </a:r>
            <a:r>
              <a:rPr lang="en-US" sz="1900" spc="-10" dirty="0"/>
              <a:t>sites</a:t>
            </a:r>
            <a:endParaRPr lang="en-US" sz="1900" dirty="0"/>
          </a:p>
        </p:txBody>
      </p:sp>
      <p:grpSp>
        <p:nvGrpSpPr>
          <p:cNvPr id="78" name="Group 70">
            <a:extLst>
              <a:ext uri="{FF2B5EF4-FFF2-40B4-BE49-F238E27FC236}">
                <a16:creationId xmlns:a16="http://schemas.microsoft.com/office/drawing/2014/main" id="{5995D10D-E9C9-47DB-AE7E-801FEF38F5C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2" name="Rectangle 71">
              <a:extLst>
                <a:ext uri="{FF2B5EF4-FFF2-40B4-BE49-F238E27FC236}">
                  <a16:creationId xmlns:a16="http://schemas.microsoft.com/office/drawing/2014/main" id="{CC1A72C6-3DE4-4EC3-9AD5-9E0D40D8CE8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Isosceles Triangle 72">
              <a:extLst>
                <a:ext uri="{FF2B5EF4-FFF2-40B4-BE49-F238E27FC236}">
                  <a16:creationId xmlns:a16="http://schemas.microsoft.com/office/drawing/2014/main" id="{0B0DA1F1-C391-4EDF-9FE0-23E86E13776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3" name="Picture 22" descr="Text&#10;&#10;Description automatically generated">
            <a:extLst>
              <a:ext uri="{FF2B5EF4-FFF2-40B4-BE49-F238E27FC236}">
                <a16:creationId xmlns:a16="http://schemas.microsoft.com/office/drawing/2014/main" id="{23FE107B-3E31-3F90-1E84-41A9B2AD42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4161" y="-457200"/>
            <a:ext cx="3703936" cy="1935307"/>
          </a:xfrm>
          <a:prstGeom prst="rect">
            <a:avLst/>
          </a:prstGeom>
        </p:spPr>
      </p:pic>
      <p:sp>
        <p:nvSpPr>
          <p:cNvPr id="8" name="object 8"/>
          <p:cNvSpPr txBox="1">
            <a:spLocks noGrp="1"/>
          </p:cNvSpPr>
          <p:nvPr>
            <p:ph type="dt" sz="half" idx="6"/>
          </p:nvPr>
        </p:nvSpPr>
        <p:spPr>
          <a:xfrm>
            <a:off x="643467" y="6356350"/>
            <a:ext cx="2743200" cy="365125"/>
          </a:xfrm>
          <a:prstGeom prst="rect">
            <a:avLst/>
          </a:prstGeom>
        </p:spPr>
        <p:txBody>
          <a:bodyPr vert="horz" lIns="91440" tIns="45720" rIns="91440" bIns="45720" rtlCol="0" anchor="ctr">
            <a:normAutofit/>
          </a:bodyPr>
          <a:lstStyle/>
          <a:p>
            <a:pPr>
              <a:lnSpc>
                <a:spcPct val="90000"/>
              </a:lnSpc>
              <a:spcAft>
                <a:spcPts val="600"/>
              </a:spcAft>
            </a:pPr>
            <a:r>
              <a:rPr lang="en-US" sz="900" spc="-5">
                <a:solidFill>
                  <a:schemeClr val="tx1">
                    <a:tint val="75000"/>
                  </a:schemeClr>
                </a:solidFill>
                <a:latin typeface="+mn-lt"/>
                <a:cs typeface="+mn-cs"/>
              </a:rPr>
              <a:t>Group- 4 (Site to Site IPsec VPN Design &amp; Simulation)</a:t>
            </a:r>
          </a:p>
        </p:txBody>
      </p:sp>
      <p:grpSp>
        <p:nvGrpSpPr>
          <p:cNvPr id="75" name="Group 74">
            <a:extLst>
              <a:ext uri="{FF2B5EF4-FFF2-40B4-BE49-F238E27FC236}">
                <a16:creationId xmlns:a16="http://schemas.microsoft.com/office/drawing/2014/main" id="{828A5161-06F1-46CF-8AD7-844680A59E1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6" name="Isosceles Triangle 75">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object 7"/>
          <p:cNvSpPr txBox="1">
            <a:spLocks noGrp="1"/>
          </p:cNvSpPr>
          <p:nvPr>
            <p:ph type="ftr" sz="quarter" idx="5"/>
          </p:nvPr>
        </p:nvSpPr>
        <p:spPr>
          <a:xfrm>
            <a:off x="4038600" y="6356350"/>
            <a:ext cx="4114800" cy="365125"/>
          </a:xfrm>
          <a:prstGeom prst="rect">
            <a:avLst/>
          </a:prstGeom>
        </p:spPr>
        <p:txBody>
          <a:bodyPr vert="horz" lIns="91440" tIns="45720" rIns="91440" bIns="45720" rtlCol="0" anchor="ctr">
            <a:normAutofit/>
          </a:bodyPr>
          <a:lstStyle/>
          <a:p>
            <a:pPr algn="ctr">
              <a:spcAft>
                <a:spcPts val="600"/>
              </a:spcAft>
            </a:pPr>
            <a:r>
              <a:rPr lang="en-US" kern="1200">
                <a:solidFill>
                  <a:schemeClr val="tx1">
                    <a:tint val="75000"/>
                  </a:schemeClr>
                </a:solidFill>
                <a:latin typeface="+mn-lt"/>
                <a:ea typeface="+mn-ea"/>
                <a:cs typeface="+mn-cs"/>
              </a:rPr>
              <a:t>4/1/2023</a:t>
            </a:r>
          </a:p>
        </p:txBody>
      </p:sp>
      <p:sp>
        <p:nvSpPr>
          <p:cNvPr id="9" name="object 9"/>
          <p:cNvSpPr txBox="1">
            <a:spLocks noGrp="1"/>
          </p:cNvSpPr>
          <p:nvPr>
            <p:ph type="sldNum" sz="quarter" idx="7"/>
          </p:nvPr>
        </p:nvSpPr>
        <p:spPr>
          <a:xfrm>
            <a:off x="8805333" y="6356350"/>
            <a:ext cx="2743200" cy="365125"/>
          </a:xfrm>
          <a:prstGeom prst="rect">
            <a:avLst/>
          </a:prstGeom>
        </p:spPr>
        <p:txBody>
          <a:bodyPr vert="horz" lIns="91440" tIns="45720" rIns="91440" bIns="45720" rtlCol="0" anchor="ctr">
            <a:normAutofit/>
          </a:bodyPr>
          <a:lstStyle/>
          <a:p>
            <a:pPr algn="r">
              <a:spcAft>
                <a:spcPts val="600"/>
              </a:spcAft>
            </a:pPr>
            <a:fld id="{81D60167-4931-47E6-BA6A-407CBD079E47}" type="slidenum">
              <a:rPr lang="en-US" smtClean="0">
                <a:solidFill>
                  <a:schemeClr val="tx1">
                    <a:tint val="75000"/>
                  </a:schemeClr>
                </a:solidFill>
                <a:latin typeface="+mn-lt"/>
                <a:cs typeface="+mn-cs"/>
              </a:rPr>
              <a:pPr algn="r">
                <a:spcAft>
                  <a:spcPts val="600"/>
                </a:spcAft>
              </a:pPr>
              <a:t>4</a:t>
            </a:fld>
            <a:endParaRPr lang="en-US">
              <a:solidFill>
                <a:schemeClr val="tx1">
                  <a:tint val="75000"/>
                </a:schemeClr>
              </a:solidFill>
              <a:latin typeface="+mn-lt"/>
              <a:cs typeface="+mn-cs"/>
            </a:endParaRPr>
          </a:p>
        </p:txBody>
      </p:sp>
      <p:pic>
        <p:nvPicPr>
          <p:cNvPr id="1026" name="Picture 2" descr="cisco-routers-s2s-ipsec-vp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956" y="3352800"/>
            <a:ext cx="10353044" cy="243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68">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bject 2"/>
          <p:cNvSpPr txBox="1">
            <a:spLocks noGrp="1"/>
          </p:cNvSpPr>
          <p:nvPr>
            <p:ph type="title"/>
          </p:nvPr>
        </p:nvSpPr>
        <p:spPr>
          <a:xfrm>
            <a:off x="327349" y="1758126"/>
            <a:ext cx="5030182" cy="1135737"/>
          </a:xfrm>
          <a:prstGeom prst="rect">
            <a:avLst/>
          </a:prstGeom>
        </p:spPr>
        <p:txBody>
          <a:bodyPr vert="horz" lIns="91440" tIns="45720" rIns="91440" bIns="45720" rtlCol="0" anchor="ctr">
            <a:normAutofit/>
          </a:bodyPr>
          <a:lstStyle/>
          <a:p>
            <a:pPr marL="12700" algn="l" rtl="0">
              <a:lnSpc>
                <a:spcPct val="90000"/>
              </a:lnSpc>
              <a:spcBef>
                <a:spcPct val="0"/>
              </a:spcBef>
            </a:pPr>
            <a:r>
              <a:rPr lang="en-US" kern="1200" spc="-10" dirty="0" smtClean="0">
                <a:latin typeface="+mj-lt"/>
                <a:cs typeface="+mj-cs"/>
              </a:rPr>
              <a:t> </a:t>
            </a:r>
            <a:endParaRPr lang="en-US" kern="1200" spc="-10" dirty="0">
              <a:latin typeface="+mj-lt"/>
              <a:cs typeface="+mj-cs"/>
            </a:endParaRPr>
          </a:p>
        </p:txBody>
      </p:sp>
      <p:sp>
        <p:nvSpPr>
          <p:cNvPr id="3" name="object 3"/>
          <p:cNvSpPr txBox="1"/>
          <p:nvPr/>
        </p:nvSpPr>
        <p:spPr>
          <a:xfrm>
            <a:off x="388497" y="3395464"/>
            <a:ext cx="4114801" cy="1785160"/>
          </a:xfrm>
          <a:prstGeom prst="rect">
            <a:avLst/>
          </a:prstGeom>
        </p:spPr>
        <p:txBody>
          <a:bodyPr vert="horz" lIns="91440" tIns="45720" rIns="91440" bIns="45720" rtlCol="0">
            <a:normAutofit/>
          </a:bodyPr>
          <a:lstStyle/>
          <a:p>
            <a:pPr marL="298450" marR="5080" indent="-228600">
              <a:lnSpc>
                <a:spcPct val="90000"/>
              </a:lnSpc>
              <a:spcBef>
                <a:spcPts val="315"/>
              </a:spcBef>
              <a:buClr>
                <a:schemeClr val="tx2">
                  <a:lumMod val="60000"/>
                  <a:lumOff val="40000"/>
                </a:schemeClr>
              </a:buClr>
              <a:buSzPct val="150000"/>
              <a:buFont typeface="Arial" panose="020B0604020202020204" pitchFamily="34" charset="0"/>
              <a:buChar char="•"/>
              <a:tabLst>
                <a:tab pos="345440" algn="l"/>
              </a:tabLst>
            </a:pPr>
            <a:r>
              <a:rPr lang="en-US" sz="2000" spc="-5" dirty="0"/>
              <a:t>The</a:t>
            </a:r>
            <a:r>
              <a:rPr lang="en-US" sz="2000" spc="5" dirty="0"/>
              <a:t> </a:t>
            </a:r>
            <a:r>
              <a:rPr lang="en-US" sz="2000" spc="-5" dirty="0"/>
              <a:t>VPN</a:t>
            </a:r>
            <a:r>
              <a:rPr lang="en-US" sz="2000" spc="20" dirty="0"/>
              <a:t> </a:t>
            </a:r>
            <a:r>
              <a:rPr lang="en-US" sz="2000" spc="-10" dirty="0"/>
              <a:t>classification</a:t>
            </a:r>
            <a:r>
              <a:rPr lang="en-US" sz="2000" spc="20" dirty="0"/>
              <a:t> </a:t>
            </a:r>
            <a:r>
              <a:rPr lang="en-US" sz="2000" spc="-10" dirty="0"/>
              <a:t>tree</a:t>
            </a:r>
            <a:r>
              <a:rPr lang="en-US" sz="2000" spc="20" dirty="0"/>
              <a:t> </a:t>
            </a:r>
            <a:r>
              <a:rPr lang="en-US" sz="2000" spc="-10" dirty="0"/>
              <a:t>diagram</a:t>
            </a:r>
            <a:r>
              <a:rPr lang="en-US" sz="2000" spc="5" dirty="0"/>
              <a:t> </a:t>
            </a:r>
            <a:r>
              <a:rPr lang="en-US" sz="2000" spc="-5" dirty="0"/>
              <a:t>based</a:t>
            </a:r>
            <a:r>
              <a:rPr lang="en-US" sz="2000" spc="5" dirty="0"/>
              <a:t> </a:t>
            </a:r>
            <a:r>
              <a:rPr lang="en-US" sz="2000" spc="-5" dirty="0"/>
              <a:t>on</a:t>
            </a:r>
            <a:r>
              <a:rPr lang="en-US" sz="2000" spc="20" dirty="0"/>
              <a:t> </a:t>
            </a:r>
            <a:r>
              <a:rPr lang="en-US" sz="2000" spc="-10" dirty="0"/>
              <a:t>topology</a:t>
            </a:r>
            <a:r>
              <a:rPr lang="en-US" sz="2000" dirty="0"/>
              <a:t> and</a:t>
            </a:r>
            <a:r>
              <a:rPr lang="en-US" sz="2000" spc="20" dirty="0"/>
              <a:t> </a:t>
            </a:r>
            <a:r>
              <a:rPr lang="en-US" sz="2000" spc="-20" dirty="0"/>
              <a:t>Technology</a:t>
            </a:r>
            <a:r>
              <a:rPr lang="en-US" sz="2000" spc="15" dirty="0"/>
              <a:t> </a:t>
            </a:r>
            <a:r>
              <a:rPr lang="en-US" sz="2000" spc="-5" dirty="0"/>
              <a:t>is</a:t>
            </a:r>
            <a:r>
              <a:rPr lang="en-US" sz="2000" spc="10" dirty="0"/>
              <a:t> </a:t>
            </a:r>
            <a:r>
              <a:rPr lang="en-US" sz="2000" spc="-5" dirty="0"/>
              <a:t>shown</a:t>
            </a:r>
            <a:r>
              <a:rPr lang="en-US" sz="2000" spc="15" dirty="0"/>
              <a:t> </a:t>
            </a:r>
            <a:r>
              <a:rPr lang="en-US" sz="2000" spc="-5" dirty="0"/>
              <a:t>in</a:t>
            </a:r>
            <a:r>
              <a:rPr lang="en-US" sz="2000" spc="65" dirty="0"/>
              <a:t> </a:t>
            </a:r>
            <a:r>
              <a:rPr lang="en-US" sz="2000" b="1" spc="-5" dirty="0"/>
              <a:t>Figure</a:t>
            </a:r>
            <a:endParaRPr lang="en-US" sz="2000" dirty="0"/>
          </a:p>
        </p:txBody>
      </p:sp>
      <p:grpSp>
        <p:nvGrpSpPr>
          <p:cNvPr id="78" name="Group 70">
            <a:extLst>
              <a:ext uri="{FF2B5EF4-FFF2-40B4-BE49-F238E27FC236}">
                <a16:creationId xmlns:a16="http://schemas.microsoft.com/office/drawing/2014/main" id="{5995D10D-E9C9-47DB-AE7E-801FEF38F5C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2" name="Rectangle 71">
              <a:extLst>
                <a:ext uri="{FF2B5EF4-FFF2-40B4-BE49-F238E27FC236}">
                  <a16:creationId xmlns:a16="http://schemas.microsoft.com/office/drawing/2014/main" id="{CC1A72C6-3DE4-4EC3-9AD5-9E0D40D8CE8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Isosceles Triangle 72">
              <a:extLst>
                <a:ext uri="{FF2B5EF4-FFF2-40B4-BE49-F238E27FC236}">
                  <a16:creationId xmlns:a16="http://schemas.microsoft.com/office/drawing/2014/main" id="{0B0DA1F1-C391-4EDF-9FE0-23E86E13776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3" name="Picture 22" descr="Text&#10;&#10;Description automatically generated">
            <a:extLst>
              <a:ext uri="{FF2B5EF4-FFF2-40B4-BE49-F238E27FC236}">
                <a16:creationId xmlns:a16="http://schemas.microsoft.com/office/drawing/2014/main" id="{23FE107B-3E31-3F90-1E84-41A9B2AD42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4161" y="-457200"/>
            <a:ext cx="3703936" cy="1935307"/>
          </a:xfrm>
          <a:prstGeom prst="rect">
            <a:avLst/>
          </a:prstGeom>
        </p:spPr>
      </p:pic>
      <p:sp>
        <p:nvSpPr>
          <p:cNvPr id="8" name="object 8"/>
          <p:cNvSpPr txBox="1">
            <a:spLocks noGrp="1"/>
          </p:cNvSpPr>
          <p:nvPr>
            <p:ph type="dt" sz="half" idx="6"/>
          </p:nvPr>
        </p:nvSpPr>
        <p:spPr>
          <a:xfrm>
            <a:off x="643467" y="6356350"/>
            <a:ext cx="2743200" cy="365125"/>
          </a:xfrm>
          <a:prstGeom prst="rect">
            <a:avLst/>
          </a:prstGeom>
        </p:spPr>
        <p:txBody>
          <a:bodyPr vert="horz" lIns="91440" tIns="45720" rIns="91440" bIns="45720" rtlCol="0" anchor="ctr">
            <a:normAutofit/>
          </a:bodyPr>
          <a:lstStyle/>
          <a:p>
            <a:pPr>
              <a:lnSpc>
                <a:spcPct val="90000"/>
              </a:lnSpc>
              <a:spcAft>
                <a:spcPts val="600"/>
              </a:spcAft>
            </a:pPr>
            <a:r>
              <a:rPr lang="en-US" sz="900" spc="-5">
                <a:solidFill>
                  <a:schemeClr val="tx1">
                    <a:tint val="75000"/>
                  </a:schemeClr>
                </a:solidFill>
                <a:latin typeface="+mn-lt"/>
                <a:cs typeface="+mn-cs"/>
              </a:rPr>
              <a:t>Group- 4 (Site to Site IPsec VPN Design &amp; Simulation)</a:t>
            </a:r>
          </a:p>
        </p:txBody>
      </p:sp>
      <p:grpSp>
        <p:nvGrpSpPr>
          <p:cNvPr id="75" name="Group 74">
            <a:extLst>
              <a:ext uri="{FF2B5EF4-FFF2-40B4-BE49-F238E27FC236}">
                <a16:creationId xmlns:a16="http://schemas.microsoft.com/office/drawing/2014/main" id="{828A5161-06F1-46CF-8AD7-844680A59E1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6" name="Isosceles Triangle 75">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object 7"/>
          <p:cNvSpPr txBox="1">
            <a:spLocks noGrp="1"/>
          </p:cNvSpPr>
          <p:nvPr>
            <p:ph type="ftr" sz="quarter" idx="5"/>
          </p:nvPr>
        </p:nvSpPr>
        <p:spPr>
          <a:xfrm>
            <a:off x="4038600" y="6356350"/>
            <a:ext cx="4114800" cy="365125"/>
          </a:xfrm>
          <a:prstGeom prst="rect">
            <a:avLst/>
          </a:prstGeom>
        </p:spPr>
        <p:txBody>
          <a:bodyPr vert="horz" lIns="91440" tIns="45720" rIns="91440" bIns="45720" rtlCol="0" anchor="ctr">
            <a:normAutofit/>
          </a:bodyPr>
          <a:lstStyle/>
          <a:p>
            <a:pPr algn="ctr">
              <a:spcAft>
                <a:spcPts val="600"/>
              </a:spcAft>
            </a:pPr>
            <a:r>
              <a:rPr lang="en-US" kern="1200">
                <a:solidFill>
                  <a:schemeClr val="tx1">
                    <a:tint val="75000"/>
                  </a:schemeClr>
                </a:solidFill>
                <a:latin typeface="+mn-lt"/>
                <a:ea typeface="+mn-ea"/>
                <a:cs typeface="+mn-cs"/>
              </a:rPr>
              <a:t>4/1/2023</a:t>
            </a:r>
          </a:p>
        </p:txBody>
      </p:sp>
      <p:sp>
        <p:nvSpPr>
          <p:cNvPr id="9" name="object 9"/>
          <p:cNvSpPr txBox="1">
            <a:spLocks noGrp="1"/>
          </p:cNvSpPr>
          <p:nvPr>
            <p:ph type="sldNum" sz="quarter" idx="7"/>
          </p:nvPr>
        </p:nvSpPr>
        <p:spPr>
          <a:xfrm>
            <a:off x="8805333" y="6356350"/>
            <a:ext cx="2743200" cy="365125"/>
          </a:xfrm>
          <a:prstGeom prst="rect">
            <a:avLst/>
          </a:prstGeom>
        </p:spPr>
        <p:txBody>
          <a:bodyPr vert="horz" lIns="91440" tIns="45720" rIns="91440" bIns="45720" rtlCol="0" anchor="ctr">
            <a:normAutofit/>
          </a:bodyPr>
          <a:lstStyle/>
          <a:p>
            <a:pPr algn="r">
              <a:spcAft>
                <a:spcPts val="600"/>
              </a:spcAft>
            </a:pPr>
            <a:fld id="{81D60167-4931-47E6-BA6A-407CBD079E47}" type="slidenum">
              <a:rPr lang="en-US" smtClean="0">
                <a:solidFill>
                  <a:schemeClr val="tx1">
                    <a:tint val="75000"/>
                  </a:schemeClr>
                </a:solidFill>
                <a:latin typeface="+mn-lt"/>
                <a:cs typeface="+mn-cs"/>
              </a:rPr>
              <a:pPr algn="r">
                <a:spcAft>
                  <a:spcPts val="600"/>
                </a:spcAft>
              </a:pPr>
              <a:t>5</a:t>
            </a:fld>
            <a:endParaRPr lang="en-US">
              <a:solidFill>
                <a:schemeClr val="tx1">
                  <a:tint val="75000"/>
                </a:schemeClr>
              </a:solidFill>
              <a:latin typeface="+mn-lt"/>
              <a:cs typeface="+mn-cs"/>
            </a:endParaRPr>
          </a:p>
        </p:txBody>
      </p:sp>
      <p:pic>
        <p:nvPicPr>
          <p:cNvPr id="16" name="Picture 15" descr="The-classification-of-a-virtual-private-network-VPN-in-two-different-types-of-base.png">
            <a:extLst>
              <a:ext uri="{FF2B5EF4-FFF2-40B4-BE49-F238E27FC236}">
                <a16:creationId xmlns:a16="http://schemas.microsoft.com/office/drawing/2014/main" id="{E4FEC3C4-571D-E219-0959-57918E7B2838}"/>
              </a:ext>
            </a:extLst>
          </p:cNvPr>
          <p:cNvPicPr>
            <a:picLocks noChangeAspect="1"/>
          </p:cNvPicPr>
          <p:nvPr/>
        </p:nvPicPr>
        <p:blipFill>
          <a:blip r:embed="rId3"/>
          <a:stretch>
            <a:fillRect/>
          </a:stretch>
        </p:blipFill>
        <p:spPr>
          <a:xfrm>
            <a:off x="4731406" y="1719287"/>
            <a:ext cx="6974238" cy="4114800"/>
          </a:xfrm>
          <a:prstGeom prst="rect">
            <a:avLst/>
          </a:prstGeom>
        </p:spPr>
      </p:pic>
    </p:spTree>
    <p:extLst>
      <p:ext uri="{BB962C8B-B14F-4D97-AF65-F5344CB8AC3E}">
        <p14:creationId xmlns:p14="http://schemas.microsoft.com/office/powerpoint/2010/main" val="190056919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68">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bject 2"/>
          <p:cNvSpPr txBox="1">
            <a:spLocks noGrp="1"/>
          </p:cNvSpPr>
          <p:nvPr>
            <p:ph type="title"/>
          </p:nvPr>
        </p:nvSpPr>
        <p:spPr>
          <a:xfrm>
            <a:off x="327349" y="1758126"/>
            <a:ext cx="5030182" cy="1135737"/>
          </a:xfrm>
          <a:prstGeom prst="rect">
            <a:avLst/>
          </a:prstGeom>
        </p:spPr>
        <p:txBody>
          <a:bodyPr vert="horz" lIns="91440" tIns="45720" rIns="91440" bIns="45720" rtlCol="0" anchor="ctr">
            <a:normAutofit/>
          </a:bodyPr>
          <a:lstStyle/>
          <a:p>
            <a:pPr marL="12700" algn="l" rtl="0">
              <a:lnSpc>
                <a:spcPct val="90000"/>
              </a:lnSpc>
              <a:spcBef>
                <a:spcPct val="0"/>
              </a:spcBef>
            </a:pPr>
            <a:r>
              <a:rPr lang="en-US" kern="1200" spc="-10" dirty="0" smtClean="0">
                <a:latin typeface="+mj-lt"/>
                <a:cs typeface="+mj-cs"/>
              </a:rPr>
              <a:t> IPsec</a:t>
            </a:r>
            <a:endParaRPr lang="en-US" kern="1200" spc="-10" dirty="0">
              <a:latin typeface="+mj-lt"/>
              <a:cs typeface="+mj-cs"/>
            </a:endParaRPr>
          </a:p>
        </p:txBody>
      </p:sp>
      <p:sp>
        <p:nvSpPr>
          <p:cNvPr id="3" name="object 3"/>
          <p:cNvSpPr txBox="1"/>
          <p:nvPr/>
        </p:nvSpPr>
        <p:spPr>
          <a:xfrm>
            <a:off x="388497" y="3395464"/>
            <a:ext cx="11651103" cy="1785160"/>
          </a:xfrm>
          <a:prstGeom prst="rect">
            <a:avLst/>
          </a:prstGeom>
        </p:spPr>
        <p:txBody>
          <a:bodyPr vert="horz" lIns="91440" tIns="45720" rIns="91440" bIns="45720" rtlCol="0">
            <a:normAutofit lnSpcReduction="10000"/>
          </a:bodyPr>
          <a:lstStyle/>
          <a:p>
            <a:pPr marL="298450" marR="5080" indent="-228600">
              <a:lnSpc>
                <a:spcPct val="90000"/>
              </a:lnSpc>
              <a:spcBef>
                <a:spcPts val="315"/>
              </a:spcBef>
              <a:buClr>
                <a:schemeClr val="tx2">
                  <a:lumMod val="60000"/>
                  <a:lumOff val="40000"/>
                </a:schemeClr>
              </a:buClr>
              <a:buSzPct val="150000"/>
              <a:buFont typeface="Arial" panose="020B0604020202020204" pitchFamily="34" charset="0"/>
              <a:buChar char="•"/>
              <a:tabLst>
                <a:tab pos="345440" algn="l"/>
              </a:tabLst>
            </a:pPr>
            <a:r>
              <a:rPr lang="en-US" dirty="0"/>
              <a:t> </a:t>
            </a:r>
            <a:r>
              <a:rPr lang="en-US" b="1" dirty="0"/>
              <a:t>Internet Protocol Security</a:t>
            </a:r>
            <a:r>
              <a:rPr lang="en-US" dirty="0"/>
              <a:t> (</a:t>
            </a:r>
            <a:r>
              <a:rPr lang="en-US" b="1" dirty="0"/>
              <a:t>IPsec</a:t>
            </a:r>
            <a:r>
              <a:rPr lang="en-US" dirty="0"/>
              <a:t>) </a:t>
            </a:r>
            <a:r>
              <a:rPr lang="en-US" sz="2000" dirty="0"/>
              <a:t>is a secure network protocol suite that authenticates and encrypts packets of data to provide secure encrypted communication between two computers over an Internet Protocol network.</a:t>
            </a:r>
          </a:p>
          <a:p>
            <a:pPr marL="69850" marR="5080">
              <a:lnSpc>
                <a:spcPct val="90000"/>
              </a:lnSpc>
              <a:spcBef>
                <a:spcPts val="315"/>
              </a:spcBef>
              <a:buClr>
                <a:schemeClr val="tx2">
                  <a:lumMod val="60000"/>
                  <a:lumOff val="40000"/>
                </a:schemeClr>
              </a:buClr>
              <a:buSzPct val="150000"/>
              <a:tabLst>
                <a:tab pos="345440" algn="l"/>
              </a:tabLst>
            </a:pPr>
            <a:endParaRPr lang="en-US" sz="2000" dirty="0"/>
          </a:p>
          <a:p>
            <a:pPr marL="298450" marR="5080" indent="-228600">
              <a:lnSpc>
                <a:spcPct val="90000"/>
              </a:lnSpc>
              <a:spcBef>
                <a:spcPts val="315"/>
              </a:spcBef>
              <a:buClr>
                <a:schemeClr val="tx2">
                  <a:lumMod val="60000"/>
                  <a:lumOff val="40000"/>
                </a:schemeClr>
              </a:buClr>
              <a:buSzPct val="150000"/>
              <a:buFont typeface="Arial" panose="020B0604020202020204" pitchFamily="34" charset="0"/>
              <a:buChar char="•"/>
              <a:tabLst>
                <a:tab pos="345440" algn="l"/>
              </a:tabLst>
            </a:pPr>
            <a:r>
              <a:rPr lang="en-US" sz="2000" dirty="0"/>
              <a:t>IPsec includes protocols for establishing mutual authentication between agents at the beginning of a session and negotiation of cryptographic keys to use during the session. </a:t>
            </a:r>
          </a:p>
        </p:txBody>
      </p:sp>
      <p:grpSp>
        <p:nvGrpSpPr>
          <p:cNvPr id="78" name="Group 70">
            <a:extLst>
              <a:ext uri="{FF2B5EF4-FFF2-40B4-BE49-F238E27FC236}">
                <a16:creationId xmlns:a16="http://schemas.microsoft.com/office/drawing/2014/main" id="{5995D10D-E9C9-47DB-AE7E-801FEF38F5C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2" name="Rectangle 71">
              <a:extLst>
                <a:ext uri="{FF2B5EF4-FFF2-40B4-BE49-F238E27FC236}">
                  <a16:creationId xmlns:a16="http://schemas.microsoft.com/office/drawing/2014/main" id="{CC1A72C6-3DE4-4EC3-9AD5-9E0D40D8CE8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Isosceles Triangle 72">
              <a:extLst>
                <a:ext uri="{FF2B5EF4-FFF2-40B4-BE49-F238E27FC236}">
                  <a16:creationId xmlns:a16="http://schemas.microsoft.com/office/drawing/2014/main" id="{0B0DA1F1-C391-4EDF-9FE0-23E86E13776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3" name="Picture 22" descr="Text&#10;&#10;Description automatically generated">
            <a:extLst>
              <a:ext uri="{FF2B5EF4-FFF2-40B4-BE49-F238E27FC236}">
                <a16:creationId xmlns:a16="http://schemas.microsoft.com/office/drawing/2014/main" id="{23FE107B-3E31-3F90-1E84-41A9B2AD42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4161" y="-457200"/>
            <a:ext cx="3703936" cy="1935307"/>
          </a:xfrm>
          <a:prstGeom prst="rect">
            <a:avLst/>
          </a:prstGeom>
        </p:spPr>
      </p:pic>
      <p:sp>
        <p:nvSpPr>
          <p:cNvPr id="8" name="object 8"/>
          <p:cNvSpPr txBox="1">
            <a:spLocks noGrp="1"/>
          </p:cNvSpPr>
          <p:nvPr>
            <p:ph type="dt" sz="half" idx="6"/>
          </p:nvPr>
        </p:nvSpPr>
        <p:spPr>
          <a:xfrm>
            <a:off x="643467" y="6356350"/>
            <a:ext cx="2743200" cy="365125"/>
          </a:xfrm>
          <a:prstGeom prst="rect">
            <a:avLst/>
          </a:prstGeom>
        </p:spPr>
        <p:txBody>
          <a:bodyPr vert="horz" lIns="91440" tIns="45720" rIns="91440" bIns="45720" rtlCol="0" anchor="ctr">
            <a:normAutofit/>
          </a:bodyPr>
          <a:lstStyle/>
          <a:p>
            <a:pPr>
              <a:lnSpc>
                <a:spcPct val="90000"/>
              </a:lnSpc>
              <a:spcAft>
                <a:spcPts val="600"/>
              </a:spcAft>
            </a:pPr>
            <a:r>
              <a:rPr lang="en-US" sz="900" spc="-5">
                <a:solidFill>
                  <a:schemeClr val="tx1">
                    <a:tint val="75000"/>
                  </a:schemeClr>
                </a:solidFill>
                <a:latin typeface="+mn-lt"/>
                <a:cs typeface="+mn-cs"/>
              </a:rPr>
              <a:t>Group- 4 (Site to Site IPsec VPN Design &amp; Simulation)</a:t>
            </a:r>
          </a:p>
        </p:txBody>
      </p:sp>
      <p:grpSp>
        <p:nvGrpSpPr>
          <p:cNvPr id="75" name="Group 74">
            <a:extLst>
              <a:ext uri="{FF2B5EF4-FFF2-40B4-BE49-F238E27FC236}">
                <a16:creationId xmlns:a16="http://schemas.microsoft.com/office/drawing/2014/main" id="{828A5161-06F1-46CF-8AD7-844680A59E1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6" name="Isosceles Triangle 75">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object 7"/>
          <p:cNvSpPr txBox="1">
            <a:spLocks noGrp="1"/>
          </p:cNvSpPr>
          <p:nvPr>
            <p:ph type="ftr" sz="quarter" idx="5"/>
          </p:nvPr>
        </p:nvSpPr>
        <p:spPr>
          <a:xfrm>
            <a:off x="4038600" y="6356350"/>
            <a:ext cx="4114800" cy="365125"/>
          </a:xfrm>
          <a:prstGeom prst="rect">
            <a:avLst/>
          </a:prstGeom>
        </p:spPr>
        <p:txBody>
          <a:bodyPr vert="horz" lIns="91440" tIns="45720" rIns="91440" bIns="45720" rtlCol="0" anchor="ctr">
            <a:normAutofit/>
          </a:bodyPr>
          <a:lstStyle/>
          <a:p>
            <a:pPr algn="ctr">
              <a:spcAft>
                <a:spcPts val="600"/>
              </a:spcAft>
            </a:pPr>
            <a:r>
              <a:rPr lang="en-US" kern="1200">
                <a:solidFill>
                  <a:schemeClr val="tx1">
                    <a:tint val="75000"/>
                  </a:schemeClr>
                </a:solidFill>
                <a:latin typeface="+mn-lt"/>
                <a:ea typeface="+mn-ea"/>
                <a:cs typeface="+mn-cs"/>
              </a:rPr>
              <a:t>4/1/2023</a:t>
            </a:r>
          </a:p>
        </p:txBody>
      </p:sp>
      <p:sp>
        <p:nvSpPr>
          <p:cNvPr id="9" name="object 9"/>
          <p:cNvSpPr txBox="1">
            <a:spLocks noGrp="1"/>
          </p:cNvSpPr>
          <p:nvPr>
            <p:ph type="sldNum" sz="quarter" idx="7"/>
          </p:nvPr>
        </p:nvSpPr>
        <p:spPr>
          <a:xfrm>
            <a:off x="8805333" y="6356350"/>
            <a:ext cx="2743200" cy="365125"/>
          </a:xfrm>
          <a:prstGeom prst="rect">
            <a:avLst/>
          </a:prstGeom>
        </p:spPr>
        <p:txBody>
          <a:bodyPr vert="horz" lIns="91440" tIns="45720" rIns="91440" bIns="45720" rtlCol="0" anchor="ctr">
            <a:normAutofit/>
          </a:bodyPr>
          <a:lstStyle/>
          <a:p>
            <a:pPr algn="r">
              <a:spcAft>
                <a:spcPts val="600"/>
              </a:spcAft>
            </a:pPr>
            <a:fld id="{81D60167-4931-47E6-BA6A-407CBD079E47}" type="slidenum">
              <a:rPr lang="en-US" smtClean="0">
                <a:solidFill>
                  <a:schemeClr val="tx1">
                    <a:tint val="75000"/>
                  </a:schemeClr>
                </a:solidFill>
                <a:latin typeface="+mn-lt"/>
                <a:cs typeface="+mn-cs"/>
              </a:rPr>
              <a:pPr algn="r">
                <a:spcAft>
                  <a:spcPts val="600"/>
                </a:spcAft>
              </a:pPr>
              <a:t>6</a:t>
            </a:fld>
            <a:endParaRPr lang="en-US">
              <a:solidFill>
                <a:schemeClr val="tx1">
                  <a:tint val="75000"/>
                </a:schemeClr>
              </a:solidFill>
              <a:latin typeface="+mn-lt"/>
              <a:cs typeface="+mn-cs"/>
            </a:endParaRPr>
          </a:p>
        </p:txBody>
      </p:sp>
    </p:spTree>
    <p:extLst>
      <p:ext uri="{BB962C8B-B14F-4D97-AF65-F5344CB8AC3E}">
        <p14:creationId xmlns:p14="http://schemas.microsoft.com/office/powerpoint/2010/main" val="233069046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68">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bject 2"/>
          <p:cNvSpPr txBox="1">
            <a:spLocks noGrp="1"/>
          </p:cNvSpPr>
          <p:nvPr>
            <p:ph type="title"/>
          </p:nvPr>
        </p:nvSpPr>
        <p:spPr>
          <a:xfrm>
            <a:off x="3386667" y="829305"/>
            <a:ext cx="5030182" cy="1135737"/>
          </a:xfrm>
          <a:prstGeom prst="rect">
            <a:avLst/>
          </a:prstGeom>
        </p:spPr>
        <p:txBody>
          <a:bodyPr vert="horz" lIns="91440" tIns="45720" rIns="91440" bIns="45720" rtlCol="0" anchor="ctr">
            <a:normAutofit/>
          </a:bodyPr>
          <a:lstStyle/>
          <a:p>
            <a:pPr marL="12700" algn="l" rtl="0">
              <a:lnSpc>
                <a:spcPct val="90000"/>
              </a:lnSpc>
              <a:spcBef>
                <a:spcPct val="0"/>
              </a:spcBef>
            </a:pPr>
            <a:r>
              <a:rPr lang="en-US" spc="-15" dirty="0">
                <a:latin typeface="Calibri (Headings)"/>
              </a:rPr>
              <a:t>History </a:t>
            </a:r>
            <a:r>
              <a:rPr lang="en-US" spc="-5" dirty="0">
                <a:latin typeface="Calibri (Headings)"/>
              </a:rPr>
              <a:t>of</a:t>
            </a:r>
            <a:r>
              <a:rPr lang="en-US" spc="-40" dirty="0">
                <a:latin typeface="Calibri (Headings)"/>
              </a:rPr>
              <a:t> </a:t>
            </a:r>
            <a:r>
              <a:rPr lang="en-US" spc="-10" dirty="0">
                <a:latin typeface="Calibri (Headings)"/>
              </a:rPr>
              <a:t>PPTP </a:t>
            </a:r>
            <a:r>
              <a:rPr lang="en-US" spc="-5" dirty="0">
                <a:latin typeface="Calibri (Headings)"/>
              </a:rPr>
              <a:t>or</a:t>
            </a:r>
            <a:r>
              <a:rPr lang="en-US" spc="-30" dirty="0">
                <a:latin typeface="Calibri (Headings)"/>
              </a:rPr>
              <a:t> </a:t>
            </a:r>
            <a:r>
              <a:rPr lang="en-US" spc="-5" dirty="0">
                <a:latin typeface="Calibri (Headings)"/>
              </a:rPr>
              <a:t>VPN</a:t>
            </a:r>
            <a:r>
              <a:rPr lang="en-US" spc="-30" dirty="0">
                <a:latin typeface="Calibri (Headings)"/>
              </a:rPr>
              <a:t>:</a:t>
            </a:r>
            <a:endParaRPr lang="en-US" kern="1200" spc="-10" dirty="0">
              <a:latin typeface="Calibri (Headings)"/>
              <a:cs typeface="+mj-cs"/>
            </a:endParaRPr>
          </a:p>
        </p:txBody>
      </p:sp>
      <p:sp>
        <p:nvSpPr>
          <p:cNvPr id="3" name="object 3"/>
          <p:cNvSpPr txBox="1"/>
          <p:nvPr/>
        </p:nvSpPr>
        <p:spPr>
          <a:xfrm>
            <a:off x="304800" y="2173481"/>
            <a:ext cx="11916666" cy="3695934"/>
          </a:xfrm>
          <a:prstGeom prst="rect">
            <a:avLst/>
          </a:prstGeom>
        </p:spPr>
        <p:txBody>
          <a:bodyPr vert="horz" lIns="91440" tIns="45720" rIns="91440" bIns="45720" rtlCol="0">
            <a:normAutofit/>
          </a:bodyPr>
          <a:lstStyle/>
          <a:p>
            <a:pPr marL="412750" marR="5080" indent="-342900">
              <a:lnSpc>
                <a:spcPct val="90000"/>
              </a:lnSpc>
              <a:spcBef>
                <a:spcPts val="315"/>
              </a:spcBef>
              <a:buClr>
                <a:schemeClr val="tx2">
                  <a:lumMod val="60000"/>
                  <a:lumOff val="40000"/>
                </a:schemeClr>
              </a:buClr>
              <a:buSzPct val="150000"/>
              <a:buFont typeface="Arial" panose="020B0604020202020204" pitchFamily="34" charset="0"/>
              <a:buChar char="•"/>
              <a:tabLst>
                <a:tab pos="345440" algn="l"/>
              </a:tabLst>
            </a:pPr>
            <a:r>
              <a:rPr lang="en-US" sz="2000" dirty="0">
                <a:cs typeface="Calibri"/>
              </a:rPr>
              <a:t>VPN technology was first used in 1996 when a Microsoft employee developed the PPTP(</a:t>
            </a:r>
            <a:r>
              <a:rPr lang="en-US" sz="2000" b="1" spc="-10" dirty="0">
                <a:cs typeface="Calibri"/>
              </a:rPr>
              <a:t>Peer-to-Peer </a:t>
            </a:r>
            <a:r>
              <a:rPr lang="en-US" sz="2000" b="1" spc="-15" dirty="0">
                <a:cs typeface="Calibri"/>
              </a:rPr>
              <a:t>Tunneling</a:t>
            </a:r>
            <a:r>
              <a:rPr lang="en-US" sz="2000" b="1" spc="-10" dirty="0">
                <a:cs typeface="Calibri"/>
              </a:rPr>
              <a:t> Protocol). </a:t>
            </a:r>
            <a:r>
              <a:rPr lang="en-US" sz="2000" dirty="0"/>
              <a:t>The protocol created a more secure private connection between a user’s device and the internet.</a:t>
            </a:r>
          </a:p>
          <a:p>
            <a:pPr marL="412750" marR="5080" indent="-342900">
              <a:lnSpc>
                <a:spcPct val="90000"/>
              </a:lnSpc>
              <a:spcBef>
                <a:spcPts val="315"/>
              </a:spcBef>
              <a:buClr>
                <a:schemeClr val="tx2">
                  <a:lumMod val="60000"/>
                  <a:lumOff val="40000"/>
                </a:schemeClr>
              </a:buClr>
              <a:buSzPct val="150000"/>
              <a:buFont typeface="Arial" panose="020B0604020202020204" pitchFamily="34" charset="0"/>
              <a:buChar char="•"/>
              <a:tabLst>
                <a:tab pos="345440" algn="l"/>
              </a:tabLst>
            </a:pPr>
            <a:endParaRPr lang="en-US" sz="2000" dirty="0"/>
          </a:p>
          <a:p>
            <a:pPr marL="412750" marR="5080" indent="-342900">
              <a:lnSpc>
                <a:spcPct val="90000"/>
              </a:lnSpc>
              <a:spcBef>
                <a:spcPts val="315"/>
              </a:spcBef>
              <a:buClr>
                <a:schemeClr val="tx2">
                  <a:lumMod val="60000"/>
                  <a:lumOff val="40000"/>
                </a:schemeClr>
              </a:buClr>
              <a:buSzPct val="150000"/>
              <a:buFont typeface="Arial" panose="020B0604020202020204" pitchFamily="34" charset="0"/>
              <a:buChar char="•"/>
              <a:tabLst>
                <a:tab pos="345440" algn="l"/>
              </a:tabLst>
            </a:pPr>
            <a:r>
              <a:rPr lang="en-US" sz="2000" dirty="0"/>
              <a:t>Initially, VPNs were used almost exclusively in a business. However, the rash of high-profile security breaches occurring in the early 2000s was a key moment in the history of VPN technology. With this, everyday internet users became aware of the true risks of working online and began looking for more secure ways to do so.</a:t>
            </a:r>
          </a:p>
          <a:p>
            <a:pPr marL="412750" marR="5080" indent="-342900">
              <a:lnSpc>
                <a:spcPct val="90000"/>
              </a:lnSpc>
              <a:spcBef>
                <a:spcPts val="315"/>
              </a:spcBef>
              <a:buClr>
                <a:schemeClr val="tx2">
                  <a:lumMod val="60000"/>
                  <a:lumOff val="40000"/>
                </a:schemeClr>
              </a:buClr>
              <a:buSzPct val="150000"/>
              <a:buFont typeface="Arial" panose="020B0604020202020204" pitchFamily="34" charset="0"/>
              <a:buChar char="•"/>
              <a:tabLst>
                <a:tab pos="345440" algn="l"/>
              </a:tabLst>
            </a:pPr>
            <a:endParaRPr lang="en-US" sz="2000" dirty="0"/>
          </a:p>
          <a:p>
            <a:pPr marL="412750" marR="5080" indent="-342900">
              <a:lnSpc>
                <a:spcPct val="90000"/>
              </a:lnSpc>
              <a:spcBef>
                <a:spcPts val="315"/>
              </a:spcBef>
              <a:buClr>
                <a:schemeClr val="tx2">
                  <a:lumMod val="60000"/>
                  <a:lumOff val="40000"/>
                </a:schemeClr>
              </a:buClr>
              <a:buSzPct val="150000"/>
              <a:buFont typeface="Arial" panose="020B0604020202020204" pitchFamily="34" charset="0"/>
              <a:buChar char="•"/>
              <a:tabLst>
                <a:tab pos="345440" algn="l"/>
              </a:tabLst>
            </a:pPr>
            <a:r>
              <a:rPr lang="en-US" sz="2000" dirty="0"/>
              <a:t>Today, VPNs are used to secure internet connections, prevent malware and hacking, ensure digital privacy, unlock geo-restricted content and hide users’ physical locations. Easier to use and more affordable than ever, a VPN is essential for staying safe and secure online.</a:t>
            </a:r>
            <a:endParaRPr lang="en-US" sz="2000" dirty="0">
              <a:latin typeface="Calibri"/>
              <a:cs typeface="Calibri"/>
            </a:endParaRPr>
          </a:p>
          <a:p>
            <a:pPr marL="412750" marR="5080" indent="-342900">
              <a:lnSpc>
                <a:spcPct val="90000"/>
              </a:lnSpc>
              <a:spcBef>
                <a:spcPts val="315"/>
              </a:spcBef>
              <a:buClr>
                <a:schemeClr val="tx2">
                  <a:lumMod val="60000"/>
                  <a:lumOff val="40000"/>
                </a:schemeClr>
              </a:buClr>
              <a:buSzPct val="150000"/>
              <a:buFont typeface="Arial" panose="020B0604020202020204" pitchFamily="34" charset="0"/>
              <a:buChar char="•"/>
              <a:tabLst>
                <a:tab pos="345440" algn="l"/>
              </a:tabLst>
            </a:pPr>
            <a:endParaRPr lang="en-US" sz="2000" dirty="0"/>
          </a:p>
        </p:txBody>
      </p:sp>
      <p:grpSp>
        <p:nvGrpSpPr>
          <p:cNvPr id="78" name="Group 70">
            <a:extLst>
              <a:ext uri="{FF2B5EF4-FFF2-40B4-BE49-F238E27FC236}">
                <a16:creationId xmlns:a16="http://schemas.microsoft.com/office/drawing/2014/main" id="{5995D10D-E9C9-47DB-AE7E-801FEF38F5C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2" name="Rectangle 71">
              <a:extLst>
                <a:ext uri="{FF2B5EF4-FFF2-40B4-BE49-F238E27FC236}">
                  <a16:creationId xmlns:a16="http://schemas.microsoft.com/office/drawing/2014/main" id="{CC1A72C6-3DE4-4EC3-9AD5-9E0D40D8CE8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Isosceles Triangle 72">
              <a:extLst>
                <a:ext uri="{FF2B5EF4-FFF2-40B4-BE49-F238E27FC236}">
                  <a16:creationId xmlns:a16="http://schemas.microsoft.com/office/drawing/2014/main" id="{0B0DA1F1-C391-4EDF-9FE0-23E86E13776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3" name="Picture 22" descr="Text&#10;&#10;Description automatically generated">
            <a:extLst>
              <a:ext uri="{FF2B5EF4-FFF2-40B4-BE49-F238E27FC236}">
                <a16:creationId xmlns:a16="http://schemas.microsoft.com/office/drawing/2014/main" id="{23FE107B-3E31-3F90-1E84-41A9B2AD42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4161" y="-457200"/>
            <a:ext cx="3703936" cy="1935307"/>
          </a:xfrm>
          <a:prstGeom prst="rect">
            <a:avLst/>
          </a:prstGeom>
        </p:spPr>
      </p:pic>
      <p:sp>
        <p:nvSpPr>
          <p:cNvPr id="8" name="object 8"/>
          <p:cNvSpPr txBox="1">
            <a:spLocks noGrp="1"/>
          </p:cNvSpPr>
          <p:nvPr>
            <p:ph type="dt" sz="half" idx="6"/>
          </p:nvPr>
        </p:nvSpPr>
        <p:spPr>
          <a:xfrm>
            <a:off x="643467" y="6356350"/>
            <a:ext cx="2743200" cy="365125"/>
          </a:xfrm>
          <a:prstGeom prst="rect">
            <a:avLst/>
          </a:prstGeom>
        </p:spPr>
        <p:txBody>
          <a:bodyPr vert="horz" lIns="91440" tIns="45720" rIns="91440" bIns="45720" rtlCol="0" anchor="ctr">
            <a:normAutofit/>
          </a:bodyPr>
          <a:lstStyle/>
          <a:p>
            <a:pPr>
              <a:lnSpc>
                <a:spcPct val="90000"/>
              </a:lnSpc>
              <a:spcAft>
                <a:spcPts val="600"/>
              </a:spcAft>
            </a:pPr>
            <a:r>
              <a:rPr lang="en-US" sz="900" spc="-5">
                <a:solidFill>
                  <a:schemeClr val="tx1">
                    <a:tint val="75000"/>
                  </a:schemeClr>
                </a:solidFill>
                <a:latin typeface="+mn-lt"/>
                <a:cs typeface="+mn-cs"/>
              </a:rPr>
              <a:t>Group- 4 (Site to Site IPsec VPN Design &amp; Simulation)</a:t>
            </a:r>
          </a:p>
        </p:txBody>
      </p:sp>
      <p:grpSp>
        <p:nvGrpSpPr>
          <p:cNvPr id="75" name="Group 74">
            <a:extLst>
              <a:ext uri="{FF2B5EF4-FFF2-40B4-BE49-F238E27FC236}">
                <a16:creationId xmlns:a16="http://schemas.microsoft.com/office/drawing/2014/main" id="{828A5161-06F1-46CF-8AD7-844680A59E1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6" name="Isosceles Triangle 75">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object 7"/>
          <p:cNvSpPr txBox="1">
            <a:spLocks noGrp="1"/>
          </p:cNvSpPr>
          <p:nvPr>
            <p:ph type="ftr" sz="quarter" idx="5"/>
          </p:nvPr>
        </p:nvSpPr>
        <p:spPr>
          <a:xfrm>
            <a:off x="4038600" y="6356350"/>
            <a:ext cx="4114800" cy="365125"/>
          </a:xfrm>
          <a:prstGeom prst="rect">
            <a:avLst/>
          </a:prstGeom>
        </p:spPr>
        <p:txBody>
          <a:bodyPr vert="horz" lIns="91440" tIns="45720" rIns="91440" bIns="45720" rtlCol="0" anchor="ctr">
            <a:normAutofit/>
          </a:bodyPr>
          <a:lstStyle/>
          <a:p>
            <a:pPr algn="ctr">
              <a:spcAft>
                <a:spcPts val="600"/>
              </a:spcAft>
            </a:pPr>
            <a:r>
              <a:rPr lang="en-US" kern="1200">
                <a:solidFill>
                  <a:schemeClr val="tx1">
                    <a:tint val="75000"/>
                  </a:schemeClr>
                </a:solidFill>
                <a:latin typeface="+mn-lt"/>
                <a:ea typeface="+mn-ea"/>
                <a:cs typeface="+mn-cs"/>
              </a:rPr>
              <a:t>4/1/2023</a:t>
            </a:r>
          </a:p>
        </p:txBody>
      </p:sp>
      <p:sp>
        <p:nvSpPr>
          <p:cNvPr id="9" name="object 9"/>
          <p:cNvSpPr txBox="1">
            <a:spLocks noGrp="1"/>
          </p:cNvSpPr>
          <p:nvPr>
            <p:ph type="sldNum" sz="quarter" idx="7"/>
          </p:nvPr>
        </p:nvSpPr>
        <p:spPr>
          <a:xfrm>
            <a:off x="8805333" y="6356350"/>
            <a:ext cx="2743200" cy="365125"/>
          </a:xfrm>
          <a:prstGeom prst="rect">
            <a:avLst/>
          </a:prstGeom>
        </p:spPr>
        <p:txBody>
          <a:bodyPr vert="horz" lIns="91440" tIns="45720" rIns="91440" bIns="45720" rtlCol="0" anchor="ctr">
            <a:normAutofit/>
          </a:bodyPr>
          <a:lstStyle/>
          <a:p>
            <a:pPr algn="r">
              <a:spcAft>
                <a:spcPts val="600"/>
              </a:spcAft>
            </a:pPr>
            <a:fld id="{81D60167-4931-47E6-BA6A-407CBD079E47}" type="slidenum">
              <a:rPr lang="en-US" smtClean="0">
                <a:solidFill>
                  <a:schemeClr val="tx1">
                    <a:tint val="75000"/>
                  </a:schemeClr>
                </a:solidFill>
                <a:latin typeface="+mn-lt"/>
                <a:cs typeface="+mn-cs"/>
              </a:rPr>
              <a:pPr algn="r">
                <a:spcAft>
                  <a:spcPts val="600"/>
                </a:spcAft>
              </a:pPr>
              <a:t>7</a:t>
            </a:fld>
            <a:endParaRPr lang="en-US">
              <a:solidFill>
                <a:schemeClr val="tx1">
                  <a:tint val="75000"/>
                </a:schemeClr>
              </a:solidFill>
              <a:latin typeface="+mn-lt"/>
              <a:cs typeface="+mn-cs"/>
            </a:endParaRPr>
          </a:p>
        </p:txBody>
      </p:sp>
    </p:spTree>
    <p:extLst>
      <p:ext uri="{BB962C8B-B14F-4D97-AF65-F5344CB8AC3E}">
        <p14:creationId xmlns:p14="http://schemas.microsoft.com/office/powerpoint/2010/main" val="302750761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68">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bject 2"/>
          <p:cNvSpPr txBox="1">
            <a:spLocks noGrp="1"/>
          </p:cNvSpPr>
          <p:nvPr>
            <p:ph type="title"/>
          </p:nvPr>
        </p:nvSpPr>
        <p:spPr>
          <a:xfrm>
            <a:off x="4038600" y="690057"/>
            <a:ext cx="3703936" cy="1135737"/>
          </a:xfrm>
          <a:prstGeom prst="rect">
            <a:avLst/>
          </a:prstGeom>
        </p:spPr>
        <p:txBody>
          <a:bodyPr vert="horz" lIns="91440" tIns="45720" rIns="91440" bIns="45720" rtlCol="0" anchor="ctr">
            <a:normAutofit/>
          </a:bodyPr>
          <a:lstStyle/>
          <a:p>
            <a:pPr marL="12700" algn="l" rtl="0">
              <a:lnSpc>
                <a:spcPct val="90000"/>
              </a:lnSpc>
              <a:spcBef>
                <a:spcPct val="0"/>
              </a:spcBef>
            </a:pPr>
            <a:r>
              <a:rPr lang="en-US" spc="-40" dirty="0">
                <a:latin typeface="Calibri (Headings)"/>
              </a:rPr>
              <a:t>Types </a:t>
            </a:r>
            <a:r>
              <a:rPr lang="en-US" spc="-5" dirty="0">
                <a:latin typeface="Calibri (Headings)"/>
              </a:rPr>
              <a:t>of</a:t>
            </a:r>
            <a:r>
              <a:rPr lang="en-US" spc="-45" dirty="0">
                <a:latin typeface="Calibri (Headings)"/>
              </a:rPr>
              <a:t> </a:t>
            </a:r>
            <a:r>
              <a:rPr lang="en-US" spc="-5" dirty="0">
                <a:latin typeface="Calibri (Headings)"/>
              </a:rPr>
              <a:t>VPN:</a:t>
            </a:r>
            <a:endParaRPr lang="en-US" kern="1200" spc="-10" dirty="0">
              <a:latin typeface="Calibri (Headings)"/>
              <a:cs typeface="+mj-cs"/>
            </a:endParaRPr>
          </a:p>
        </p:txBody>
      </p:sp>
      <p:sp>
        <p:nvSpPr>
          <p:cNvPr id="3" name="object 3"/>
          <p:cNvSpPr txBox="1"/>
          <p:nvPr/>
        </p:nvSpPr>
        <p:spPr>
          <a:xfrm>
            <a:off x="2753183" y="1619625"/>
            <a:ext cx="6274770" cy="412339"/>
          </a:xfrm>
          <a:prstGeom prst="rect">
            <a:avLst/>
          </a:prstGeom>
        </p:spPr>
        <p:txBody>
          <a:bodyPr vert="horz" lIns="91440" tIns="45720" rIns="91440" bIns="45720" rtlCol="0">
            <a:normAutofit/>
          </a:bodyPr>
          <a:lstStyle/>
          <a:p>
            <a:pPr marL="68580">
              <a:lnSpc>
                <a:spcPct val="100000"/>
              </a:lnSpc>
              <a:spcBef>
                <a:spcPts val="105"/>
              </a:spcBef>
            </a:pPr>
            <a:r>
              <a:rPr lang="en-US" sz="2000" dirty="0"/>
              <a:t>Virtual Private Network (VPN) is basically of 2 types</a:t>
            </a:r>
            <a:r>
              <a:rPr lang="en-US" sz="1800" dirty="0"/>
              <a:t>:</a:t>
            </a:r>
          </a:p>
        </p:txBody>
      </p:sp>
      <p:grpSp>
        <p:nvGrpSpPr>
          <p:cNvPr id="78" name="Group 70">
            <a:extLst>
              <a:ext uri="{FF2B5EF4-FFF2-40B4-BE49-F238E27FC236}">
                <a16:creationId xmlns:a16="http://schemas.microsoft.com/office/drawing/2014/main" id="{5995D10D-E9C9-47DB-AE7E-801FEF38F5C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2" name="Rectangle 71">
              <a:extLst>
                <a:ext uri="{FF2B5EF4-FFF2-40B4-BE49-F238E27FC236}">
                  <a16:creationId xmlns:a16="http://schemas.microsoft.com/office/drawing/2014/main" id="{CC1A72C6-3DE4-4EC3-9AD5-9E0D40D8CE8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Isosceles Triangle 72">
              <a:extLst>
                <a:ext uri="{FF2B5EF4-FFF2-40B4-BE49-F238E27FC236}">
                  <a16:creationId xmlns:a16="http://schemas.microsoft.com/office/drawing/2014/main" id="{0B0DA1F1-C391-4EDF-9FE0-23E86E13776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3" name="Picture 22" descr="Text&#10;&#10;Description automatically generated">
            <a:extLst>
              <a:ext uri="{FF2B5EF4-FFF2-40B4-BE49-F238E27FC236}">
                <a16:creationId xmlns:a16="http://schemas.microsoft.com/office/drawing/2014/main" id="{23FE107B-3E31-3F90-1E84-41A9B2AD42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4161" y="-457200"/>
            <a:ext cx="3703936" cy="1935307"/>
          </a:xfrm>
          <a:prstGeom prst="rect">
            <a:avLst/>
          </a:prstGeom>
        </p:spPr>
      </p:pic>
      <p:sp>
        <p:nvSpPr>
          <p:cNvPr id="8" name="object 8"/>
          <p:cNvSpPr txBox="1">
            <a:spLocks noGrp="1"/>
          </p:cNvSpPr>
          <p:nvPr>
            <p:ph type="dt" sz="half" idx="6"/>
          </p:nvPr>
        </p:nvSpPr>
        <p:spPr>
          <a:xfrm>
            <a:off x="643467" y="6356350"/>
            <a:ext cx="2743200" cy="365125"/>
          </a:xfrm>
          <a:prstGeom prst="rect">
            <a:avLst/>
          </a:prstGeom>
        </p:spPr>
        <p:txBody>
          <a:bodyPr vert="horz" lIns="91440" tIns="45720" rIns="91440" bIns="45720" rtlCol="0" anchor="ctr">
            <a:normAutofit/>
          </a:bodyPr>
          <a:lstStyle/>
          <a:p>
            <a:pPr>
              <a:lnSpc>
                <a:spcPct val="90000"/>
              </a:lnSpc>
              <a:spcAft>
                <a:spcPts val="600"/>
              </a:spcAft>
            </a:pPr>
            <a:r>
              <a:rPr lang="en-US" sz="900" spc="-5">
                <a:solidFill>
                  <a:schemeClr val="tx1">
                    <a:tint val="75000"/>
                  </a:schemeClr>
                </a:solidFill>
                <a:latin typeface="+mn-lt"/>
                <a:cs typeface="+mn-cs"/>
              </a:rPr>
              <a:t>Group- 4 (Site to Site IPsec VPN Design &amp; Simulation)</a:t>
            </a:r>
          </a:p>
        </p:txBody>
      </p:sp>
      <p:grpSp>
        <p:nvGrpSpPr>
          <p:cNvPr id="75" name="Group 74">
            <a:extLst>
              <a:ext uri="{FF2B5EF4-FFF2-40B4-BE49-F238E27FC236}">
                <a16:creationId xmlns:a16="http://schemas.microsoft.com/office/drawing/2014/main" id="{828A5161-06F1-46CF-8AD7-844680A59E1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6" name="Isosceles Triangle 75">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object 7"/>
          <p:cNvSpPr txBox="1">
            <a:spLocks noGrp="1"/>
          </p:cNvSpPr>
          <p:nvPr>
            <p:ph type="ftr" sz="quarter" idx="5"/>
          </p:nvPr>
        </p:nvSpPr>
        <p:spPr>
          <a:xfrm>
            <a:off x="4038600" y="6356350"/>
            <a:ext cx="4114800" cy="365125"/>
          </a:xfrm>
          <a:prstGeom prst="rect">
            <a:avLst/>
          </a:prstGeom>
        </p:spPr>
        <p:txBody>
          <a:bodyPr vert="horz" lIns="91440" tIns="45720" rIns="91440" bIns="45720" rtlCol="0" anchor="ctr">
            <a:normAutofit/>
          </a:bodyPr>
          <a:lstStyle/>
          <a:p>
            <a:pPr algn="ctr">
              <a:spcAft>
                <a:spcPts val="600"/>
              </a:spcAft>
            </a:pPr>
            <a:r>
              <a:rPr lang="en-US" kern="1200">
                <a:solidFill>
                  <a:schemeClr val="tx1">
                    <a:tint val="75000"/>
                  </a:schemeClr>
                </a:solidFill>
                <a:latin typeface="+mn-lt"/>
                <a:ea typeface="+mn-ea"/>
                <a:cs typeface="+mn-cs"/>
              </a:rPr>
              <a:t>4/1/2023</a:t>
            </a:r>
          </a:p>
        </p:txBody>
      </p:sp>
      <p:sp>
        <p:nvSpPr>
          <p:cNvPr id="9" name="object 9"/>
          <p:cNvSpPr txBox="1">
            <a:spLocks noGrp="1"/>
          </p:cNvSpPr>
          <p:nvPr>
            <p:ph type="sldNum" sz="quarter" idx="7"/>
          </p:nvPr>
        </p:nvSpPr>
        <p:spPr>
          <a:xfrm>
            <a:off x="8805333" y="6356350"/>
            <a:ext cx="2743200" cy="365125"/>
          </a:xfrm>
          <a:prstGeom prst="rect">
            <a:avLst/>
          </a:prstGeom>
        </p:spPr>
        <p:txBody>
          <a:bodyPr vert="horz" lIns="91440" tIns="45720" rIns="91440" bIns="45720" rtlCol="0" anchor="ctr">
            <a:normAutofit/>
          </a:bodyPr>
          <a:lstStyle/>
          <a:p>
            <a:pPr algn="r">
              <a:spcAft>
                <a:spcPts val="600"/>
              </a:spcAft>
            </a:pPr>
            <a:fld id="{81D60167-4931-47E6-BA6A-407CBD079E47}" type="slidenum">
              <a:rPr lang="en-US" smtClean="0">
                <a:solidFill>
                  <a:schemeClr val="tx1">
                    <a:tint val="75000"/>
                  </a:schemeClr>
                </a:solidFill>
                <a:latin typeface="+mn-lt"/>
                <a:cs typeface="+mn-cs"/>
              </a:rPr>
              <a:pPr algn="r">
                <a:spcAft>
                  <a:spcPts val="600"/>
                </a:spcAft>
              </a:pPr>
              <a:t>8</a:t>
            </a:fld>
            <a:endParaRPr lang="en-US">
              <a:solidFill>
                <a:schemeClr val="tx1">
                  <a:tint val="75000"/>
                </a:schemeClr>
              </a:solidFill>
              <a:latin typeface="+mn-lt"/>
              <a:cs typeface="+mn-cs"/>
            </a:endParaRPr>
          </a:p>
        </p:txBody>
      </p:sp>
      <p:sp>
        <p:nvSpPr>
          <p:cNvPr id="15" name="object 3">
            <a:extLst>
              <a:ext uri="{FF2B5EF4-FFF2-40B4-BE49-F238E27FC236}">
                <a16:creationId xmlns:a16="http://schemas.microsoft.com/office/drawing/2014/main" id="{DEBF446A-F49B-6855-40C2-FF0F11BF21AF}"/>
              </a:ext>
            </a:extLst>
          </p:cNvPr>
          <p:cNvSpPr txBox="1"/>
          <p:nvPr/>
        </p:nvSpPr>
        <p:spPr>
          <a:xfrm>
            <a:off x="6273016" y="3654017"/>
            <a:ext cx="3505199" cy="382797"/>
          </a:xfrm>
          <a:prstGeom prst="rect">
            <a:avLst/>
          </a:prstGeom>
          <a:solidFill>
            <a:schemeClr val="tx2">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0" tIns="13335" rIns="0" bIns="0" rtlCol="0" anchor="ctr">
            <a:spAutoFit/>
          </a:bodyPr>
          <a:lstStyle>
            <a:defPPr>
              <a:defRPr lang="en-US"/>
            </a:defPPr>
            <a:lvl1pPr marL="68580" algn="ctr">
              <a:spcBef>
                <a:spcPts val="105"/>
              </a:spcBef>
              <a:defRPr sz="2800" b="1">
                <a:solidFill>
                  <a:schemeClr val="bg1"/>
                </a:solidFill>
              </a:defRPr>
            </a:lvl1pPr>
          </a:lstStyle>
          <a:p>
            <a:r>
              <a:rPr lang="en-US" sz="2400" dirty="0"/>
              <a:t>Remote Access VPN</a:t>
            </a:r>
          </a:p>
        </p:txBody>
      </p:sp>
      <p:sp>
        <p:nvSpPr>
          <p:cNvPr id="16" name="object 3">
            <a:extLst>
              <a:ext uri="{FF2B5EF4-FFF2-40B4-BE49-F238E27FC236}">
                <a16:creationId xmlns:a16="http://schemas.microsoft.com/office/drawing/2014/main" id="{626865D4-F606-F82D-F64C-43C5252D752D}"/>
              </a:ext>
            </a:extLst>
          </p:cNvPr>
          <p:cNvSpPr txBox="1"/>
          <p:nvPr/>
        </p:nvSpPr>
        <p:spPr>
          <a:xfrm>
            <a:off x="1524000" y="3635709"/>
            <a:ext cx="2889251" cy="382797"/>
          </a:xfrm>
          <a:prstGeom prst="rect">
            <a:avLst/>
          </a:prstGeom>
          <a:solidFill>
            <a:schemeClr val="tx2">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0" tIns="13335" rIns="0" bIns="0" rtlCol="0" anchor="ctr">
            <a:spAutoFit/>
          </a:bodyPr>
          <a:lstStyle>
            <a:defPPr>
              <a:defRPr lang="en-US"/>
            </a:defPPr>
            <a:lvl1pPr marL="68580" algn="ctr">
              <a:spcBef>
                <a:spcPts val="105"/>
              </a:spcBef>
              <a:defRPr sz="2800" b="1">
                <a:solidFill>
                  <a:schemeClr val="bg1"/>
                </a:solidFill>
              </a:defRPr>
            </a:lvl1pPr>
          </a:lstStyle>
          <a:p>
            <a:r>
              <a:rPr lang="en-US" sz="2400" dirty="0"/>
              <a:t>Site-to-Site VPN</a:t>
            </a:r>
          </a:p>
        </p:txBody>
      </p:sp>
      <p:sp>
        <p:nvSpPr>
          <p:cNvPr id="17" name="object 3">
            <a:extLst>
              <a:ext uri="{FF2B5EF4-FFF2-40B4-BE49-F238E27FC236}">
                <a16:creationId xmlns:a16="http://schemas.microsoft.com/office/drawing/2014/main" id="{5139F9D9-D2EF-3BD5-A9D2-9A5E660A4CD2}"/>
              </a:ext>
            </a:extLst>
          </p:cNvPr>
          <p:cNvSpPr txBox="1"/>
          <p:nvPr/>
        </p:nvSpPr>
        <p:spPr>
          <a:xfrm>
            <a:off x="4314200" y="5152407"/>
            <a:ext cx="3304032" cy="382797"/>
          </a:xfrm>
          <a:prstGeom prst="rect">
            <a:avLst/>
          </a:prstGeom>
          <a:solidFill>
            <a:schemeClr val="tx2">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0" tIns="13335" rIns="0" bIns="0" rtlCol="0" anchor="ctr">
            <a:spAutoFit/>
          </a:bodyPr>
          <a:lstStyle>
            <a:defPPr>
              <a:defRPr lang="en-US"/>
            </a:defPPr>
            <a:lvl1pPr marL="68580" algn="ctr">
              <a:spcBef>
                <a:spcPts val="105"/>
              </a:spcBef>
              <a:defRPr sz="2800" b="1">
                <a:solidFill>
                  <a:schemeClr val="bg1"/>
                </a:solidFill>
              </a:defRPr>
            </a:lvl1pPr>
          </a:lstStyle>
          <a:p>
            <a:r>
              <a:rPr lang="en-US" sz="2400" dirty="0"/>
              <a:t>Extranet-based VPN</a:t>
            </a:r>
          </a:p>
        </p:txBody>
      </p:sp>
      <p:sp>
        <p:nvSpPr>
          <p:cNvPr id="18" name="object 3">
            <a:extLst>
              <a:ext uri="{FF2B5EF4-FFF2-40B4-BE49-F238E27FC236}">
                <a16:creationId xmlns:a16="http://schemas.microsoft.com/office/drawing/2014/main" id="{32175998-1809-278F-C80A-1284DC6960D2}"/>
              </a:ext>
            </a:extLst>
          </p:cNvPr>
          <p:cNvSpPr txBox="1"/>
          <p:nvPr/>
        </p:nvSpPr>
        <p:spPr>
          <a:xfrm>
            <a:off x="8025616" y="5158297"/>
            <a:ext cx="3304032" cy="382797"/>
          </a:xfrm>
          <a:prstGeom prst="rect">
            <a:avLst/>
          </a:prstGeom>
          <a:solidFill>
            <a:schemeClr val="tx2">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0" tIns="13335" rIns="0" bIns="0" rtlCol="0" anchor="ctr">
            <a:spAutoFit/>
          </a:bodyPr>
          <a:lstStyle>
            <a:defPPr>
              <a:defRPr lang="en-US"/>
            </a:defPPr>
            <a:lvl1pPr marL="68580" algn="ctr">
              <a:spcBef>
                <a:spcPts val="105"/>
              </a:spcBef>
              <a:defRPr sz="2800" b="1">
                <a:solidFill>
                  <a:schemeClr val="bg1"/>
                </a:solidFill>
              </a:defRPr>
            </a:lvl1pPr>
          </a:lstStyle>
          <a:p>
            <a:r>
              <a:rPr lang="en-US" sz="2400" dirty="0"/>
              <a:t>Intranet-based VPN</a:t>
            </a:r>
          </a:p>
        </p:txBody>
      </p:sp>
      <p:sp>
        <p:nvSpPr>
          <p:cNvPr id="19" name="object 3">
            <a:extLst>
              <a:ext uri="{FF2B5EF4-FFF2-40B4-BE49-F238E27FC236}">
                <a16:creationId xmlns:a16="http://schemas.microsoft.com/office/drawing/2014/main" id="{6AA6D2A5-4A1A-8FED-4E1F-71EEB6ECCEEB}"/>
              </a:ext>
            </a:extLst>
          </p:cNvPr>
          <p:cNvSpPr txBox="1"/>
          <p:nvPr/>
        </p:nvSpPr>
        <p:spPr>
          <a:xfrm>
            <a:off x="4964476" y="2271355"/>
            <a:ext cx="984251" cy="382797"/>
          </a:xfrm>
          <a:prstGeom prst="rect">
            <a:avLst/>
          </a:prstGeom>
          <a:solidFill>
            <a:schemeClr val="tx2">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0" tIns="13335" rIns="0" bIns="0" rtlCol="0" anchor="ctr">
            <a:spAutoFit/>
          </a:bodyPr>
          <a:lstStyle>
            <a:defPPr>
              <a:defRPr lang="en-US"/>
            </a:defPPr>
            <a:lvl1pPr marL="68580" algn="ctr">
              <a:spcBef>
                <a:spcPts val="105"/>
              </a:spcBef>
              <a:defRPr sz="2800" b="1">
                <a:solidFill>
                  <a:schemeClr val="bg1"/>
                </a:solidFill>
              </a:defRPr>
            </a:lvl1pPr>
          </a:lstStyle>
          <a:p>
            <a:r>
              <a:rPr lang="en-US" sz="2400" dirty="0"/>
              <a:t>VPN</a:t>
            </a:r>
          </a:p>
        </p:txBody>
      </p:sp>
      <p:cxnSp>
        <p:nvCxnSpPr>
          <p:cNvPr id="20" name="Straight Connector 19">
            <a:extLst>
              <a:ext uri="{FF2B5EF4-FFF2-40B4-BE49-F238E27FC236}">
                <a16:creationId xmlns:a16="http://schemas.microsoft.com/office/drawing/2014/main" id="{DE359276-2A89-7448-25DD-8274414FEA21}"/>
              </a:ext>
            </a:extLst>
          </p:cNvPr>
          <p:cNvCxnSpPr>
            <a:stCxn id="16" idx="0"/>
            <a:endCxn id="16" idx="0"/>
          </p:cNvCxnSpPr>
          <p:nvPr/>
        </p:nvCxnSpPr>
        <p:spPr>
          <a:xfrm>
            <a:off x="2968626" y="363570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B51FF38-62BB-74A0-84F5-BFBE0E04BAFC}"/>
              </a:ext>
            </a:extLst>
          </p:cNvPr>
          <p:cNvCxnSpPr>
            <a:stCxn id="16" idx="0"/>
            <a:endCxn id="19" idx="2"/>
          </p:cNvCxnSpPr>
          <p:nvPr/>
        </p:nvCxnSpPr>
        <p:spPr>
          <a:xfrm flipV="1">
            <a:off x="2968626" y="2654152"/>
            <a:ext cx="2487976" cy="981557"/>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97D4DA6-4C11-F5D0-CF17-53AB464954BF}"/>
              </a:ext>
            </a:extLst>
          </p:cNvPr>
          <p:cNvCxnSpPr>
            <a:stCxn id="19" idx="2"/>
            <a:endCxn id="15" idx="0"/>
          </p:cNvCxnSpPr>
          <p:nvPr/>
        </p:nvCxnSpPr>
        <p:spPr>
          <a:xfrm>
            <a:off x="5456602" y="2654152"/>
            <a:ext cx="2569014" cy="99986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7083657-9EC6-1F09-B8DF-21BFEDD5D04F}"/>
              </a:ext>
            </a:extLst>
          </p:cNvPr>
          <p:cNvCxnSpPr>
            <a:stCxn id="15" idx="2"/>
            <a:endCxn id="18" idx="0"/>
          </p:cNvCxnSpPr>
          <p:nvPr/>
        </p:nvCxnSpPr>
        <p:spPr>
          <a:xfrm>
            <a:off x="8025616" y="4036814"/>
            <a:ext cx="1652016" cy="1121483"/>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0FBF56B9-263B-1FAF-0598-56F458EC17B0}"/>
              </a:ext>
            </a:extLst>
          </p:cNvPr>
          <p:cNvCxnSpPr>
            <a:stCxn id="15" idx="2"/>
            <a:endCxn id="17" idx="0"/>
          </p:cNvCxnSpPr>
          <p:nvPr/>
        </p:nvCxnSpPr>
        <p:spPr>
          <a:xfrm flipH="1">
            <a:off x="5966216" y="4036814"/>
            <a:ext cx="2059400" cy="1115593"/>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7397840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288C6B4-AFC3-407F-A595-EFFD38D4CCA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CF236821-17FE-429B-8D2C-08E13A64EA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C0BDBCD2-E081-43AB-9119-C55465E597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bject 2"/>
          <p:cNvSpPr txBox="1">
            <a:spLocks noGrp="1"/>
          </p:cNvSpPr>
          <p:nvPr>
            <p:ph type="title"/>
          </p:nvPr>
        </p:nvSpPr>
        <p:spPr>
          <a:xfrm>
            <a:off x="371094" y="1161288"/>
            <a:ext cx="3438144" cy="1239012"/>
          </a:xfrm>
          <a:prstGeom prst="rect">
            <a:avLst/>
          </a:prstGeom>
        </p:spPr>
        <p:txBody>
          <a:bodyPr vert="horz" lIns="91440" tIns="45720" rIns="91440" bIns="45720" rtlCol="0" anchor="ctr">
            <a:normAutofit/>
          </a:bodyPr>
          <a:lstStyle/>
          <a:p>
            <a:pPr marL="12700" algn="l" rtl="0">
              <a:lnSpc>
                <a:spcPct val="90000"/>
              </a:lnSpc>
              <a:spcBef>
                <a:spcPct val="0"/>
              </a:spcBef>
            </a:pPr>
            <a:r>
              <a:rPr lang="en-US" sz="3200" kern="1200" spc="-40" dirty="0">
                <a:solidFill>
                  <a:schemeClr val="tx1"/>
                </a:solidFill>
                <a:latin typeface="+mj-lt"/>
                <a:ea typeface="+mj-ea"/>
                <a:cs typeface="+mj-cs"/>
              </a:rPr>
              <a:t>Site-to-Site</a:t>
            </a:r>
            <a:r>
              <a:rPr lang="en-US" sz="3200" kern="1200" spc="-45" dirty="0">
                <a:solidFill>
                  <a:schemeClr val="tx1"/>
                </a:solidFill>
                <a:latin typeface="+mj-lt"/>
                <a:ea typeface="+mj-ea"/>
                <a:cs typeface="+mj-cs"/>
              </a:rPr>
              <a:t> </a:t>
            </a:r>
            <a:r>
              <a:rPr lang="en-US" sz="3200" kern="1200" spc="-5" dirty="0">
                <a:solidFill>
                  <a:schemeClr val="tx1"/>
                </a:solidFill>
                <a:latin typeface="+mj-lt"/>
                <a:ea typeface="+mj-ea"/>
                <a:cs typeface="+mj-cs"/>
              </a:rPr>
              <a:t>VPN:</a:t>
            </a:r>
          </a:p>
        </p:txBody>
      </p:sp>
      <p:sp>
        <p:nvSpPr>
          <p:cNvPr id="25" name="Rectangle 24">
            <a:extLst>
              <a:ext uri="{FF2B5EF4-FFF2-40B4-BE49-F238E27FC236}">
                <a16:creationId xmlns:a16="http://schemas.microsoft.com/office/drawing/2014/main" id="{98E79BE4-34FE-485A-98A5-92CE8F7C47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7A5F0580-5EE9-419F-96EE-B6529EF6E7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object 3"/>
          <p:cNvSpPr txBox="1"/>
          <p:nvPr/>
        </p:nvSpPr>
        <p:spPr>
          <a:xfrm>
            <a:off x="371094" y="2581910"/>
            <a:ext cx="3438906" cy="3207258"/>
          </a:xfrm>
          <a:prstGeom prst="rect">
            <a:avLst/>
          </a:prstGeom>
        </p:spPr>
        <p:txBody>
          <a:bodyPr vert="horz" lIns="91440" tIns="45720" rIns="91440" bIns="45720" rtlCol="0" anchor="t">
            <a:noAutofit/>
          </a:bodyPr>
          <a:lstStyle/>
          <a:p>
            <a:pPr marL="12700" marR="5080">
              <a:lnSpc>
                <a:spcPts val="1939"/>
              </a:lnSpc>
              <a:spcBef>
                <a:spcPts val="345"/>
              </a:spcBef>
              <a:tabLst>
                <a:tab pos="241300" algn="l"/>
              </a:tabLst>
            </a:pPr>
            <a:r>
              <a:rPr lang="en-US" b="1" spc="-10" dirty="0">
                <a:latin typeface="Calibri"/>
                <a:cs typeface="Calibri"/>
              </a:rPr>
              <a:t>Site-to-Site VPN</a:t>
            </a:r>
            <a:r>
              <a:rPr lang="en-US" b="1" spc="-5" dirty="0">
                <a:latin typeface="Calibri"/>
                <a:cs typeface="Calibri"/>
              </a:rPr>
              <a:t>: </a:t>
            </a:r>
            <a:r>
              <a:rPr lang="en-US" dirty="0"/>
              <a:t>A Site-to-Site VPN is also called as Router-to-Router VPN and is mostly used in corporates. Companies, with offices in different geographical locations, use a site-to-site VPN to connect the network of one office location to the network at another office location. </a:t>
            </a:r>
            <a:r>
              <a:rPr lang="en-US" spc="-5" dirty="0">
                <a:latin typeface="Calibri"/>
                <a:cs typeface="Calibri"/>
              </a:rPr>
              <a:t>Communication between the server </a:t>
            </a:r>
            <a:r>
              <a:rPr lang="en-US" dirty="0">
                <a:latin typeface="Calibri"/>
                <a:cs typeface="Calibri"/>
              </a:rPr>
              <a:t>and</a:t>
            </a:r>
            <a:r>
              <a:rPr lang="en-US" spc="10" dirty="0">
                <a:latin typeface="Calibri"/>
                <a:cs typeface="Calibri"/>
              </a:rPr>
              <a:t> </a:t>
            </a:r>
            <a:r>
              <a:rPr lang="en-US" spc="-5" dirty="0">
                <a:latin typeface="Calibri"/>
                <a:cs typeface="Calibri"/>
              </a:rPr>
              <a:t>client</a:t>
            </a:r>
            <a:r>
              <a:rPr lang="en-US" spc="5" dirty="0">
                <a:latin typeface="Calibri"/>
                <a:cs typeface="Calibri"/>
              </a:rPr>
              <a:t> </a:t>
            </a:r>
            <a:r>
              <a:rPr lang="en-US" spc="-10" dirty="0">
                <a:latin typeface="Calibri"/>
                <a:cs typeface="Calibri"/>
              </a:rPr>
              <a:t>starts</a:t>
            </a:r>
            <a:r>
              <a:rPr lang="en-US" spc="5" dirty="0">
                <a:latin typeface="Calibri"/>
                <a:cs typeface="Calibri"/>
              </a:rPr>
              <a:t> </a:t>
            </a:r>
            <a:r>
              <a:rPr lang="en-US" spc="-10" dirty="0">
                <a:latin typeface="Calibri"/>
                <a:cs typeface="Calibri"/>
              </a:rPr>
              <a:t>after</a:t>
            </a:r>
            <a:r>
              <a:rPr lang="en-US" dirty="0">
                <a:latin typeface="Calibri"/>
                <a:cs typeface="Calibri"/>
              </a:rPr>
              <a:t> the</a:t>
            </a:r>
            <a:r>
              <a:rPr lang="en-US" spc="15" dirty="0">
                <a:latin typeface="Calibri"/>
                <a:cs typeface="Calibri"/>
              </a:rPr>
              <a:t> </a:t>
            </a:r>
            <a:r>
              <a:rPr lang="en-US" spc="-5" dirty="0">
                <a:latin typeface="Calibri"/>
                <a:cs typeface="Calibri"/>
              </a:rPr>
              <a:t>authentication</a:t>
            </a:r>
            <a:r>
              <a:rPr lang="en-US" spc="20" dirty="0">
                <a:latin typeface="Calibri"/>
                <a:cs typeface="Calibri"/>
              </a:rPr>
              <a:t> </a:t>
            </a:r>
            <a:r>
              <a:rPr lang="en-US" spc="-5" dirty="0">
                <a:latin typeface="Calibri"/>
                <a:cs typeface="Calibri"/>
              </a:rPr>
              <a:t>is</a:t>
            </a:r>
            <a:r>
              <a:rPr lang="en-US" spc="5" dirty="0">
                <a:latin typeface="Calibri"/>
                <a:cs typeface="Calibri"/>
              </a:rPr>
              <a:t> </a:t>
            </a:r>
            <a:r>
              <a:rPr lang="en-US" spc="-10" dirty="0">
                <a:latin typeface="Calibri"/>
                <a:cs typeface="Calibri"/>
              </a:rPr>
              <a:t>validated</a:t>
            </a:r>
            <a:r>
              <a:rPr lang="en-US" spc="15" dirty="0">
                <a:latin typeface="Calibri"/>
                <a:cs typeface="Calibri"/>
              </a:rPr>
              <a:t> </a:t>
            </a:r>
            <a:r>
              <a:rPr lang="en-US" spc="-10" dirty="0">
                <a:latin typeface="Calibri"/>
                <a:cs typeface="Calibri"/>
              </a:rPr>
              <a:t>from</a:t>
            </a:r>
            <a:r>
              <a:rPr lang="en-US" spc="5" dirty="0">
                <a:latin typeface="Calibri"/>
                <a:cs typeface="Calibri"/>
              </a:rPr>
              <a:t> </a:t>
            </a:r>
            <a:r>
              <a:rPr lang="en-US" spc="-5" dirty="0">
                <a:latin typeface="Calibri"/>
                <a:cs typeface="Calibri"/>
              </a:rPr>
              <a:t>both</a:t>
            </a:r>
            <a:r>
              <a:rPr lang="en-US" spc="15" dirty="0">
                <a:latin typeface="Calibri"/>
                <a:cs typeface="Calibri"/>
              </a:rPr>
              <a:t> </a:t>
            </a:r>
            <a:r>
              <a:rPr lang="en-US" spc="-5" dirty="0">
                <a:latin typeface="Calibri"/>
                <a:cs typeface="Calibri"/>
              </a:rPr>
              <a:t>ends.</a:t>
            </a:r>
            <a:endParaRPr lang="en-US" dirty="0">
              <a:latin typeface="Calibri"/>
              <a:cs typeface="Calibri"/>
            </a:endParaRPr>
          </a:p>
        </p:txBody>
      </p:sp>
      <p:sp>
        <p:nvSpPr>
          <p:cNvPr id="7" name="object 7"/>
          <p:cNvSpPr txBox="1">
            <a:spLocks noGrp="1"/>
          </p:cNvSpPr>
          <p:nvPr>
            <p:ph type="dt" sz="half" idx="6"/>
          </p:nvPr>
        </p:nvSpPr>
        <p:spPr>
          <a:xfrm>
            <a:off x="374904" y="6356350"/>
            <a:ext cx="2743200" cy="365125"/>
          </a:xfrm>
          <a:prstGeom prst="rect">
            <a:avLst/>
          </a:prstGeom>
        </p:spPr>
        <p:txBody>
          <a:bodyPr vert="horz" lIns="91440" tIns="45720" rIns="91440" bIns="45720" rtlCol="0" anchor="ctr">
            <a:normAutofit/>
          </a:bodyPr>
          <a:lstStyle/>
          <a:p>
            <a:pPr>
              <a:lnSpc>
                <a:spcPct val="90000"/>
              </a:lnSpc>
              <a:spcAft>
                <a:spcPts val="600"/>
              </a:spcAft>
            </a:pPr>
            <a:r>
              <a:rPr lang="en-US" sz="900" spc="-5">
                <a:solidFill>
                  <a:schemeClr val="tx1">
                    <a:lumMod val="50000"/>
                    <a:lumOff val="50000"/>
                  </a:schemeClr>
                </a:solidFill>
                <a:latin typeface="+mn-lt"/>
                <a:cs typeface="+mn-cs"/>
              </a:rPr>
              <a:t>Group- 4 (Site to Site IPsec VPN Design &amp; Simulation)</a:t>
            </a:r>
          </a:p>
        </p:txBody>
      </p:sp>
      <p:sp>
        <p:nvSpPr>
          <p:cNvPr id="6" name="object 6"/>
          <p:cNvSpPr txBox="1">
            <a:spLocks noGrp="1"/>
          </p:cNvSpPr>
          <p:nvPr>
            <p:ph type="ftr" sz="quarter" idx="5"/>
          </p:nvPr>
        </p:nvSpPr>
        <p:spPr>
          <a:xfrm>
            <a:off x="4901184" y="6356350"/>
            <a:ext cx="4114800" cy="365125"/>
          </a:xfrm>
          <a:prstGeom prst="rect">
            <a:avLst/>
          </a:prstGeo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4/1/2023</a:t>
            </a:r>
          </a:p>
        </p:txBody>
      </p:sp>
      <p:sp>
        <p:nvSpPr>
          <p:cNvPr id="8" name="object 8"/>
          <p:cNvSpPr txBox="1">
            <a:spLocks noGrp="1"/>
          </p:cNvSpPr>
          <p:nvPr>
            <p:ph type="sldNum" sz="quarter" idx="7"/>
          </p:nvPr>
        </p:nvSpPr>
        <p:spPr>
          <a:xfrm>
            <a:off x="9695688" y="6356350"/>
            <a:ext cx="2121408" cy="365125"/>
          </a:xfrm>
          <a:prstGeom prst="ellipse">
            <a:avLst/>
          </a:prstGeom>
        </p:spPr>
        <p:txBody>
          <a:bodyPr vert="horz" lIns="91440" tIns="45720" rIns="91440" bIns="45720" rtlCol="0" anchor="ctr">
            <a:normAutofit/>
          </a:bodyPr>
          <a:lstStyle/>
          <a:p>
            <a:pPr algn="r">
              <a:lnSpc>
                <a:spcPct val="90000"/>
              </a:lnSpc>
              <a:spcAft>
                <a:spcPts val="600"/>
              </a:spcAft>
            </a:pPr>
            <a:fld id="{81D60167-4931-47E6-BA6A-407CBD079E47}" type="slidenum">
              <a:rPr lang="en-US" smtClean="0">
                <a:solidFill>
                  <a:schemeClr val="tx1">
                    <a:lumMod val="50000"/>
                    <a:lumOff val="50000"/>
                  </a:schemeClr>
                </a:solidFill>
                <a:latin typeface="+mn-lt"/>
                <a:cs typeface="+mn-cs"/>
              </a:rPr>
              <a:pPr algn="r">
                <a:lnSpc>
                  <a:spcPct val="90000"/>
                </a:lnSpc>
                <a:spcAft>
                  <a:spcPts val="600"/>
                </a:spcAft>
              </a:pPr>
              <a:t>9</a:t>
            </a:fld>
            <a:endParaRPr lang="en-US">
              <a:solidFill>
                <a:schemeClr val="tx1">
                  <a:lumMod val="50000"/>
                  <a:lumOff val="50000"/>
                </a:schemeClr>
              </a:solidFill>
              <a:latin typeface="+mn-lt"/>
              <a:cs typeface="+mn-cs"/>
            </a:endParaRPr>
          </a:p>
        </p:txBody>
      </p:sp>
      <p:pic>
        <p:nvPicPr>
          <p:cNvPr id="12" name="Picture 11">
            <a:extLst>
              <a:ext uri="{FF2B5EF4-FFF2-40B4-BE49-F238E27FC236}">
                <a16:creationId xmlns:a16="http://schemas.microsoft.com/office/drawing/2014/main" id="{EB6417F5-E879-3E55-8D3E-27172AED688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39038" y="1113550"/>
            <a:ext cx="7576762" cy="4982450"/>
          </a:xfrm>
          <a:prstGeom prst="rect">
            <a:avLst/>
          </a:prstGeom>
        </p:spPr>
      </p:pic>
      <p:pic>
        <p:nvPicPr>
          <p:cNvPr id="22" name="Picture 21" descr="Text&#10;&#10;Description automatically generated">
            <a:extLst>
              <a:ext uri="{FF2B5EF4-FFF2-40B4-BE49-F238E27FC236}">
                <a16:creationId xmlns:a16="http://schemas.microsoft.com/office/drawing/2014/main" id="{FA31CFF4-9476-954A-F525-3EA6EBC229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161" y="-457200"/>
            <a:ext cx="3703936" cy="1935307"/>
          </a:xfrm>
          <a:prstGeom prst="rect">
            <a:avLst/>
          </a:prstGeom>
        </p:spPr>
      </p:pic>
    </p:spTree>
    <p:extLst>
      <p:ext uri="{BB962C8B-B14F-4D97-AF65-F5344CB8AC3E}">
        <p14:creationId xmlns:p14="http://schemas.microsoft.com/office/powerpoint/2010/main" val="229927140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800</TotalTime>
  <Words>1791</Words>
  <Application>Microsoft Office PowerPoint</Application>
  <PresentationFormat>Widescreen</PresentationFormat>
  <Paragraphs>233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MT</vt:lpstr>
      <vt:lpstr>Calibri</vt:lpstr>
      <vt:lpstr>Calibri (Headings)</vt:lpstr>
      <vt:lpstr>Calibri Light</vt:lpstr>
      <vt:lpstr>Cambria</vt:lpstr>
      <vt:lpstr>Office Theme</vt:lpstr>
      <vt:lpstr>PowerPoint Presentation</vt:lpstr>
      <vt:lpstr>Contents:</vt:lpstr>
      <vt:lpstr>Project Objective :</vt:lpstr>
      <vt:lpstr>Introduction to VPN:</vt:lpstr>
      <vt:lpstr> </vt:lpstr>
      <vt:lpstr> IPsec</vt:lpstr>
      <vt:lpstr>History of PPTP or VPN:</vt:lpstr>
      <vt:lpstr>Types of VPN:</vt:lpstr>
      <vt:lpstr>Site-to-Site VPN:</vt:lpstr>
      <vt:lpstr>Remote-access VPN:</vt:lpstr>
      <vt:lpstr>Protocols</vt:lpstr>
      <vt:lpstr>Benefits of VPN:</vt:lpstr>
      <vt:lpstr>VPN Configuration on Cisco Packet tracer</vt:lpstr>
      <vt:lpstr>VPN Configuration on Cisco Packet tracer</vt:lpstr>
      <vt:lpstr>ISAKMP (Internet Security Association Key Management Protocol) policies</vt:lpstr>
      <vt:lpstr>To configure IPSec we need to setup the following in order:  - Create extended ACL - Create IPSec Transform - Create Crypto Map - Apply crypto map to the public interface</vt:lpstr>
      <vt:lpstr>The Result of VPN connection for HQ PC and Branch PC</vt:lpstr>
      <vt:lpstr>Tracking Network with Sniffer on Packet Tracer</vt:lpstr>
      <vt:lpstr>Result of ICMP request between PCs :</vt:lpstr>
      <vt:lpstr>Result of ICMP request between PCs :</vt:lpstr>
      <vt:lpstr>Result of ICMP request between PCs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Hameed Bhayo</dc:creator>
  <cp:lastModifiedBy>Easin/IT/Md. Easin (Email: md.easin@robi.com.bd)</cp:lastModifiedBy>
  <cp:revision>141</cp:revision>
  <cp:lastPrinted>2023-01-03T13:22:27Z</cp:lastPrinted>
  <dcterms:created xsi:type="dcterms:W3CDTF">2023-01-01T17:15:18Z</dcterms:created>
  <dcterms:modified xsi:type="dcterms:W3CDTF">2023-01-04T09:38:52Z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2022-01-19T00:00:00Z</vt:filetime>
  </property>
  <property fmtid="{D5CDD505-2E9C-101B-9397-08002B2CF9AE}" pid="3" name="Creator">
    <vt:lpwstr>Microsoft® PowerPoint® 2013</vt:lpwstr>
  </property>
  <property fmtid="{D5CDD505-2E9C-101B-9397-08002B2CF9AE}" pid="4" name="LastSaved">
    <vt:filetime>2023-01-01T00:00:00Z</vt:filetime>
  </property>
</Properties>
</file>