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67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58" r:id="rId16"/>
    <p:sldId id="264" r:id="rId17"/>
    <p:sldId id="278" r:id="rId18"/>
    <p:sldId id="265" r:id="rId19"/>
    <p:sldId id="266" r:id="rId20"/>
    <p:sldId id="26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Musabbir</a:t>
            </a:r>
            <a:r>
              <a:rPr lang="en-US" spc="-40"/>
              <a:t> </a:t>
            </a:r>
            <a:r>
              <a:rPr lang="en-US" spc="-10"/>
              <a:t>Hasan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051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Musabbir</a:t>
            </a:r>
            <a:r>
              <a:rPr lang="en-US" spc="-40"/>
              <a:t> </a:t>
            </a:r>
            <a:r>
              <a:rPr lang="en-US" spc="-10"/>
              <a:t>Hasan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95205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Musabbir</a:t>
            </a:r>
            <a:r>
              <a:rPr lang="en-US" spc="-40"/>
              <a:t> </a:t>
            </a:r>
            <a:r>
              <a:rPr lang="en-US" spc="-10"/>
              <a:t>Hasan</a:t>
            </a:r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2716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Musabbir</a:t>
            </a:r>
            <a:r>
              <a:rPr lang="en-US" spc="-40"/>
              <a:t> </a:t>
            </a:r>
            <a:r>
              <a:rPr lang="en-US" spc="-10"/>
              <a:t>Hasan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1128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lang="en-US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Musabbir</a:t>
            </a:r>
            <a:r>
              <a:rPr lang="en-US" spc="-40"/>
              <a:t> </a:t>
            </a:r>
            <a:r>
              <a:rPr lang="en-US" spc="-10"/>
              <a:t>Hasan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061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187" y="309372"/>
            <a:ext cx="968332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187" y="1756156"/>
            <a:ext cx="1014391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1867" y="6337481"/>
            <a:ext cx="3307927" cy="184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3188" y="6428920"/>
            <a:ext cx="137498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Musabbir</a:t>
            </a:r>
            <a:r>
              <a:rPr lang="en-US" spc="-40"/>
              <a:t> </a:t>
            </a:r>
            <a:r>
              <a:rPr lang="en-US" spc="-10"/>
              <a:t>Hasan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05821" y="6428920"/>
            <a:ext cx="2921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32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620" y="1220153"/>
            <a:ext cx="9144000" cy="2387600"/>
          </a:xfrm>
        </p:spPr>
        <p:txBody>
          <a:bodyPr/>
          <a:lstStyle/>
          <a:p>
            <a:r>
              <a:rPr lang="en-US" b="1" dirty="0"/>
              <a:t>Introduction to Data Warehouse &amp; Data </a:t>
            </a:r>
            <a:br>
              <a:rPr lang="en-US" b="1" dirty="0"/>
            </a:br>
            <a:r>
              <a:rPr lang="en-US" b="1" dirty="0"/>
              <a:t>Mining</a:t>
            </a:r>
            <a:br>
              <a:rPr lang="en-US" b="1" dirty="0"/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6976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0" dirty="0"/>
              <a:t>Characteristics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0" dirty="0"/>
              <a:t>Data </a:t>
            </a:r>
            <a:r>
              <a:rPr spc="-10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9"/>
            <a:ext cx="7158990" cy="28784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86385" indent="-228600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u="sng" spc="7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Subject-</a:t>
            </a:r>
            <a:r>
              <a:rPr sz="2800" b="1" u="sng" spc="10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Oriented:</a:t>
            </a:r>
            <a:r>
              <a:rPr sz="2800" b="1" spc="15" dirty="0">
                <a:latin typeface="Book Antiqua"/>
                <a:cs typeface="Book Antiqua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warehouse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is </a:t>
            </a:r>
            <a:r>
              <a:rPr sz="2800" spc="235" dirty="0">
                <a:latin typeface="Times New Roman"/>
                <a:cs typeface="Times New Roman"/>
              </a:rPr>
              <a:t>organized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10" dirty="0">
                <a:latin typeface="Times New Roman"/>
                <a:cs typeface="Times New Roman"/>
              </a:rPr>
              <a:t>around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Times New Roman"/>
                <a:cs typeface="Times New Roman"/>
              </a:rPr>
              <a:t>major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business </a:t>
            </a:r>
            <a:r>
              <a:rPr sz="2800" spc="225" dirty="0">
                <a:latin typeface="Times New Roman"/>
                <a:cs typeface="Times New Roman"/>
              </a:rPr>
              <a:t>subjects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or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entities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such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customers, </a:t>
            </a:r>
            <a:r>
              <a:rPr sz="2800" spc="260" dirty="0">
                <a:latin typeface="Times New Roman"/>
                <a:cs typeface="Times New Roman"/>
              </a:rPr>
              <a:t>orders,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products.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30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0" dirty="0">
                <a:latin typeface="Times New Roman"/>
                <a:cs typeface="Times New Roman"/>
              </a:rPr>
              <a:t>This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20" dirty="0">
                <a:latin typeface="Times New Roman"/>
                <a:cs typeface="Times New Roman"/>
              </a:rPr>
              <a:t>subject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orientation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contrasts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the </a:t>
            </a:r>
            <a:r>
              <a:rPr sz="2800" spc="300" dirty="0">
                <a:latin typeface="Times New Roman"/>
                <a:cs typeface="Times New Roman"/>
              </a:rPr>
              <a:t>more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process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orientation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for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transaction </a:t>
            </a:r>
            <a:r>
              <a:rPr sz="2800" spc="204" dirty="0">
                <a:latin typeface="Times New Roman"/>
                <a:cs typeface="Times New Roman"/>
              </a:rPr>
              <a:t>processing.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6976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0" dirty="0"/>
              <a:t>Characteristics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0" dirty="0"/>
              <a:t>Data </a:t>
            </a:r>
            <a:r>
              <a:rPr spc="-10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8"/>
            <a:ext cx="7717790" cy="36525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75565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u="sng" spc="19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Integrated:</a:t>
            </a:r>
            <a:r>
              <a:rPr sz="2800" b="1" spc="10" dirty="0">
                <a:latin typeface="Book Antiqua"/>
                <a:cs typeface="Book Antiqua"/>
              </a:rPr>
              <a:t> </a:t>
            </a:r>
            <a:r>
              <a:rPr sz="2800" spc="215" dirty="0">
                <a:latin typeface="Times New Roman"/>
                <a:cs typeface="Times New Roman"/>
              </a:rPr>
              <a:t>Operational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from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15" dirty="0">
                <a:latin typeface="Times New Roman"/>
                <a:cs typeface="Times New Roman"/>
              </a:rPr>
              <a:t>multiple </a:t>
            </a:r>
            <a:r>
              <a:rPr sz="2800" spc="280" dirty="0">
                <a:latin typeface="Times New Roman"/>
                <a:cs typeface="Times New Roman"/>
              </a:rPr>
              <a:t>databases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external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60" dirty="0">
                <a:latin typeface="Times New Roman"/>
                <a:cs typeface="Times New Roman"/>
              </a:rPr>
              <a:t>sources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are </a:t>
            </a:r>
            <a:r>
              <a:rPr sz="2800" spc="280" dirty="0">
                <a:latin typeface="Times New Roman"/>
                <a:cs typeface="Times New Roman"/>
              </a:rPr>
              <a:t>integrated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in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warehouse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provide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a </a:t>
            </a:r>
            <a:r>
              <a:rPr sz="2800" spc="180" dirty="0">
                <a:latin typeface="Times New Roman"/>
                <a:cs typeface="Times New Roman"/>
              </a:rPr>
              <a:t>single,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unified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database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decision </a:t>
            </a:r>
            <a:r>
              <a:rPr sz="2800" spc="260" dirty="0">
                <a:latin typeface="Times New Roman"/>
                <a:cs typeface="Times New Roman"/>
              </a:rPr>
              <a:t>support.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02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90" dirty="0">
                <a:latin typeface="Times New Roman"/>
                <a:cs typeface="Times New Roman"/>
              </a:rPr>
              <a:t>Consolidation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Times New Roman"/>
                <a:cs typeface="Times New Roman"/>
              </a:rPr>
              <a:t>requires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consistent </a:t>
            </a:r>
            <a:r>
              <a:rPr sz="2800" spc="280" dirty="0">
                <a:latin typeface="Times New Roman"/>
                <a:cs typeface="Times New Roman"/>
              </a:rPr>
              <a:t>naming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conventions,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uniform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formats,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comparable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measurement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scales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60" dirty="0">
                <a:latin typeface="Times New Roman"/>
                <a:cs typeface="Times New Roman"/>
              </a:rPr>
              <a:t>across </a:t>
            </a:r>
            <a:r>
              <a:rPr sz="2800" spc="280" dirty="0">
                <a:latin typeface="Times New Roman"/>
                <a:cs typeface="Times New Roman"/>
              </a:rPr>
              <a:t>databases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external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sources.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6976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0" dirty="0"/>
              <a:t>Characteristics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0" dirty="0"/>
              <a:t>Data </a:t>
            </a:r>
            <a:r>
              <a:rPr spc="-10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9"/>
            <a:ext cx="7324090" cy="37776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905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u="sng" spc="8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Time-</a:t>
            </a:r>
            <a:r>
              <a:rPr sz="2800" b="1" u="sng" spc="16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Variant:</a:t>
            </a:r>
            <a:r>
              <a:rPr sz="2800" b="1" spc="15" dirty="0">
                <a:latin typeface="Book Antiqua"/>
                <a:cs typeface="Book Antiqua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Data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warehouses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use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time </a:t>
            </a:r>
            <a:r>
              <a:rPr sz="2800" spc="305" dirty="0">
                <a:latin typeface="Times New Roman"/>
                <a:cs typeface="Times New Roman"/>
              </a:rPr>
              <a:t>stamps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10" dirty="0">
                <a:latin typeface="Times New Roman"/>
                <a:cs typeface="Times New Roman"/>
              </a:rPr>
              <a:t>represent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historical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241300" marR="45720" indent="-228600">
              <a:lnSpc>
                <a:spcPct val="91100"/>
              </a:lnSpc>
              <a:spcBef>
                <a:spcPts val="8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25" dirty="0">
                <a:latin typeface="Times New Roman"/>
                <a:cs typeface="Times New Roman"/>
              </a:rPr>
              <a:t>The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Times New Roman"/>
                <a:cs typeface="Times New Roman"/>
              </a:rPr>
              <a:t>time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dimension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critical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for </a:t>
            </a:r>
            <a:r>
              <a:rPr sz="2800" spc="204" dirty="0">
                <a:latin typeface="Times New Roman"/>
                <a:cs typeface="Times New Roman"/>
              </a:rPr>
              <a:t>identifying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trends,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predicting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future </a:t>
            </a:r>
            <a:r>
              <a:rPr sz="2800" spc="240" dirty="0">
                <a:latin typeface="Times New Roman"/>
                <a:cs typeface="Times New Roman"/>
              </a:rPr>
              <a:t>operations,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setting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operating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targets.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02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0" dirty="0">
                <a:latin typeface="Times New Roman"/>
                <a:cs typeface="Times New Roman"/>
              </a:rPr>
              <a:t>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warehouses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essentially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consist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a </a:t>
            </a:r>
            <a:r>
              <a:rPr sz="2800" spc="175" dirty="0">
                <a:latin typeface="Times New Roman"/>
                <a:cs typeface="Times New Roman"/>
              </a:rPr>
              <a:t>long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series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snapshots,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each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which </a:t>
            </a:r>
            <a:r>
              <a:rPr sz="2800" spc="310" dirty="0">
                <a:latin typeface="Times New Roman"/>
                <a:cs typeface="Times New Roman"/>
              </a:rPr>
              <a:t>represents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operational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captured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Times New Roman"/>
                <a:cs typeface="Times New Roman"/>
              </a:rPr>
              <a:t>at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a </a:t>
            </a:r>
            <a:r>
              <a:rPr sz="2800" spc="235" dirty="0">
                <a:latin typeface="Times New Roman"/>
                <a:cs typeface="Times New Roman"/>
              </a:rPr>
              <a:t>point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4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6976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0" dirty="0"/>
              <a:t>Characteristics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0" dirty="0"/>
              <a:t>Data </a:t>
            </a:r>
            <a:r>
              <a:rPr spc="-10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9366"/>
            <a:ext cx="7472045" cy="39668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244475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Non-</a:t>
            </a:r>
            <a:r>
              <a:rPr sz="2600" b="1" u="sng" spc="1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volatile:</a:t>
            </a:r>
            <a:r>
              <a:rPr sz="2600" b="1" spc="15" dirty="0">
                <a:latin typeface="Book Antiqua"/>
                <a:cs typeface="Book Antiqua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New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210" dirty="0">
                <a:latin typeface="Times New Roman"/>
                <a:cs typeface="Times New Roman"/>
              </a:rPr>
              <a:t>in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250" dirty="0">
                <a:latin typeface="Times New Roman"/>
                <a:cs typeface="Times New Roman"/>
              </a:rPr>
              <a:t>warehouse </a:t>
            </a:r>
            <a:r>
              <a:rPr sz="2600" spc="310" dirty="0">
                <a:latin typeface="Times New Roman"/>
                <a:cs typeface="Times New Roman"/>
              </a:rPr>
              <a:t>are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Times New Roman"/>
                <a:cs typeface="Times New Roman"/>
              </a:rPr>
              <a:t>appended,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330" dirty="0">
                <a:latin typeface="Times New Roman"/>
                <a:cs typeface="Times New Roman"/>
              </a:rPr>
              <a:t>rather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25" dirty="0">
                <a:latin typeface="Times New Roman"/>
                <a:cs typeface="Times New Roman"/>
              </a:rPr>
              <a:t>than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replaced,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so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that </a:t>
            </a:r>
            <a:r>
              <a:rPr sz="2600" spc="210" dirty="0">
                <a:latin typeface="Times New Roman"/>
                <a:cs typeface="Times New Roman"/>
              </a:rPr>
              <a:t>historical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are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Times New Roman"/>
                <a:cs typeface="Times New Roman"/>
              </a:rPr>
              <a:t>preserved.</a:t>
            </a:r>
            <a:endParaRPr sz="2600">
              <a:latin typeface="Times New Roman"/>
              <a:cs typeface="Times New Roman"/>
            </a:endParaRPr>
          </a:p>
          <a:p>
            <a:pPr marL="241300" marR="501015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2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60" dirty="0">
                <a:latin typeface="Times New Roman"/>
                <a:cs typeface="Times New Roman"/>
              </a:rPr>
              <a:t>act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Times New Roman"/>
                <a:cs typeface="Times New Roman"/>
              </a:rPr>
              <a:t>appending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54" dirty="0">
                <a:latin typeface="Times New Roman"/>
                <a:cs typeface="Times New Roman"/>
              </a:rPr>
              <a:t>new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54" dirty="0">
                <a:latin typeface="Times New Roman"/>
                <a:cs typeface="Times New Roman"/>
              </a:rPr>
              <a:t>known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45" dirty="0">
                <a:latin typeface="Times New Roman"/>
                <a:cs typeface="Times New Roman"/>
              </a:rPr>
              <a:t>as </a:t>
            </a:r>
            <a:r>
              <a:rPr sz="2600" spc="240" dirty="0">
                <a:latin typeface="Times New Roman"/>
                <a:cs typeface="Times New Roman"/>
              </a:rPr>
              <a:t>refreshing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285" dirty="0">
                <a:latin typeface="Times New Roman"/>
                <a:cs typeface="Times New Roman"/>
              </a:rPr>
              <a:t>the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29" dirty="0">
                <a:latin typeface="Times New Roman"/>
                <a:cs typeface="Times New Roman"/>
              </a:rPr>
              <a:t>warehouse.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785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195" dirty="0">
                <a:latin typeface="Times New Roman"/>
                <a:cs typeface="Times New Roman"/>
              </a:rPr>
              <a:t>Lack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update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300" dirty="0">
                <a:latin typeface="Times New Roman"/>
                <a:cs typeface="Times New Roman"/>
              </a:rPr>
              <a:t>and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delete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Times New Roman"/>
                <a:cs typeface="Times New Roman"/>
              </a:rPr>
              <a:t>operations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ensures </a:t>
            </a:r>
            <a:r>
              <a:rPr sz="2600" spc="315" dirty="0">
                <a:latin typeface="Times New Roman"/>
                <a:cs typeface="Times New Roman"/>
              </a:rPr>
              <a:t>that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60" dirty="0">
                <a:latin typeface="Times New Roman"/>
                <a:cs typeface="Times New Roman"/>
              </a:rPr>
              <a:t>warehouse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20" dirty="0">
                <a:latin typeface="Times New Roman"/>
                <a:cs typeface="Times New Roman"/>
              </a:rPr>
              <a:t>free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update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Times New Roman"/>
                <a:cs typeface="Times New Roman"/>
              </a:rPr>
              <a:t>or </a:t>
            </a:r>
            <a:r>
              <a:rPr sz="2600" spc="200" dirty="0">
                <a:latin typeface="Times New Roman"/>
                <a:cs typeface="Times New Roman"/>
              </a:rPr>
              <a:t>deletion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00" dirty="0">
                <a:latin typeface="Times New Roman"/>
                <a:cs typeface="Times New Roman"/>
              </a:rPr>
              <a:t>anomalies.</a:t>
            </a:r>
            <a:endParaRPr sz="2600">
              <a:latin typeface="Times New Roman"/>
              <a:cs typeface="Times New Roman"/>
            </a:endParaRPr>
          </a:p>
          <a:p>
            <a:pPr marL="241300" marR="138430" indent="-228600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245" dirty="0">
                <a:latin typeface="Times New Roman"/>
                <a:cs typeface="Times New Roman"/>
              </a:rPr>
              <a:t>Transaction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data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85" dirty="0">
                <a:latin typeface="Times New Roman"/>
                <a:cs typeface="Times New Roman"/>
              </a:rPr>
              <a:t>transferred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1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data </a:t>
            </a:r>
            <a:r>
              <a:rPr sz="2600" spc="260" dirty="0">
                <a:latin typeface="Times New Roman"/>
                <a:cs typeface="Times New Roman"/>
              </a:rPr>
              <a:t>warehouse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only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when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most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Times New Roman"/>
                <a:cs typeface="Times New Roman"/>
              </a:rPr>
              <a:t>updating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activity </a:t>
            </a:r>
            <a:r>
              <a:rPr sz="2600" spc="300" dirty="0">
                <a:latin typeface="Times New Roman"/>
                <a:cs typeface="Times New Roman"/>
              </a:rPr>
              <a:t>has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29" dirty="0">
                <a:latin typeface="Times New Roman"/>
                <a:cs typeface="Times New Roman"/>
              </a:rPr>
              <a:t>been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completed.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Data Mining:</a:t>
            </a:r>
          </a:p>
          <a:p>
            <a:endParaRPr lang="en-US"/>
          </a:p>
          <a:p>
            <a:r>
              <a:rPr lang="en-US"/>
              <a:t> Data mining is the process of discovering patterns, trends, and insights from large sets of data.</a:t>
            </a:r>
          </a:p>
          <a:p>
            <a:r>
              <a:rPr lang="en-US"/>
              <a:t> It helps organizations make predictions, understand customer behavior, and uncover hidden relationships in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Vs Data Warehouse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9287"/>
          <a:stretch>
            <a:fillRect/>
          </a:stretch>
        </p:blipFill>
        <p:spPr>
          <a:xfrm>
            <a:off x="3055620" y="1005840"/>
            <a:ext cx="5178425" cy="56534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55788"/>
            <a:ext cx="10972800" cy="652038"/>
          </a:xfrm>
          <a:prstGeom prst="rect">
            <a:avLst/>
          </a:prstGeom>
        </p:spPr>
        <p:txBody>
          <a:bodyPr vert="horz" wrap="square" lIns="0" tIns="93980" rIns="0" bIns="0" rtlCol="0" anchor="ctr" anchorCtr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/>
              <a:t>Operational</a:t>
            </a:r>
            <a:r>
              <a:rPr spc="-145" dirty="0"/>
              <a:t> </a:t>
            </a:r>
            <a:r>
              <a:rPr dirty="0"/>
              <a:t>Database</a:t>
            </a:r>
            <a:r>
              <a:rPr spc="-155" dirty="0"/>
              <a:t> </a:t>
            </a:r>
            <a:r>
              <a:rPr dirty="0"/>
              <a:t>Vs.</a:t>
            </a:r>
            <a:r>
              <a:rPr spc="-145" dirty="0"/>
              <a:t> </a:t>
            </a:r>
            <a:r>
              <a:rPr spc="-20" dirty="0"/>
              <a:t>Data </a:t>
            </a:r>
            <a:r>
              <a:rPr spc="-10" dirty="0"/>
              <a:t>Warehouse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666" y="1961668"/>
            <a:ext cx="7730646" cy="26889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31400" y="6337480"/>
            <a:ext cx="2480945" cy="403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lang="en-US" spc="-10"/>
              <a:t>Introduction</a:t>
            </a:r>
            <a:r>
              <a:rPr lang="en-US" spc="-25"/>
              <a:t> </a:t>
            </a:r>
            <a:r>
              <a:rPr lang="en-US"/>
              <a:t>to</a:t>
            </a:r>
            <a:r>
              <a:rPr lang="en-US" spc="-10"/>
              <a:t> </a:t>
            </a:r>
            <a:r>
              <a:rPr lang="en-US"/>
              <a:t>Data</a:t>
            </a:r>
            <a:r>
              <a:rPr lang="en-US" spc="-20"/>
              <a:t> </a:t>
            </a:r>
            <a:r>
              <a:rPr lang="en-US" spc="-10"/>
              <a:t>Warehouse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20"/>
              <a:t>Data </a:t>
            </a:r>
            <a:r>
              <a:rPr lang="en-US" spc="-10"/>
              <a:t>Mining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254365" y="6428920"/>
            <a:ext cx="2190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Warehouse Components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9562"/>
          <a:stretch>
            <a:fillRect/>
          </a:stretch>
        </p:blipFill>
        <p:spPr>
          <a:xfrm>
            <a:off x="836930" y="1397000"/>
            <a:ext cx="10478135" cy="4879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j-lt"/>
              </a:rPr>
              <a:t>Data warehouse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  <a:cs typeface="+mj-lt"/>
              </a:rPr>
              <a:t>Data warehouses provide many benefits to businesses. Some of the most common benefits include: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  <a:cs typeface="+mj-lt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Provide a stable, centralized repository for large amounts of historical data 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Improve business processes and decision-making with actionable insights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Increase a business’s overall return on investment (ROI)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Improve data quality 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Enhance BI performance and capabilities by drawing on multiple sources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Provide access to historical data business-wide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800" dirty="0">
                <a:latin typeface="+mj-lt"/>
                <a:cs typeface="+mj-lt"/>
              </a:rPr>
              <a:t>Use AI and machine learning to improve business analytics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C09BE-C023-CD17-5AA4-AB998B08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757C-1225-8218-45A5-154CBD5D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Mining:</a:t>
            </a:r>
          </a:p>
          <a:p>
            <a:endParaRPr lang="en-US" dirty="0"/>
          </a:p>
          <a:p>
            <a:r>
              <a:rPr lang="en-US" dirty="0"/>
              <a:t> Data mining is the process of discovering patterns, trends, and insights from large sets of data.</a:t>
            </a:r>
          </a:p>
          <a:p>
            <a:r>
              <a:rPr lang="en-US" dirty="0"/>
              <a:t> It helps organizations make predictions, understand customer behavior, and uncover hidden relationships in data.</a:t>
            </a:r>
          </a:p>
        </p:txBody>
      </p:sp>
    </p:spTree>
    <p:extLst>
      <p:ext uri="{BB962C8B-B14F-4D97-AF65-F5344CB8AC3E}">
        <p14:creationId xmlns:p14="http://schemas.microsoft.com/office/powerpoint/2010/main" val="7679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j-lt"/>
              </a:rPr>
              <a:t>What is Data Warehouse and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+mj-lt"/>
                <a:cs typeface="+mj-lt"/>
              </a:rPr>
              <a:t>Data Warehouse:</a:t>
            </a:r>
          </a:p>
          <a:p>
            <a:endParaRPr lang="en-US">
              <a:latin typeface="+mj-lt"/>
              <a:cs typeface="+mj-lt"/>
            </a:endParaRPr>
          </a:p>
          <a:p>
            <a:r>
              <a:rPr lang="en-US">
                <a:latin typeface="+mj-lt"/>
                <a:cs typeface="+mj-lt"/>
              </a:rPr>
              <a:t>A data warehouse is a large, centralized storage system that collects, stores, and manages data from various sources. It’s designed to support business decision-making.</a:t>
            </a:r>
          </a:p>
          <a:p>
            <a:r>
              <a:rPr lang="en-US">
                <a:latin typeface="+mj-lt"/>
                <a:cs typeface="+mj-lt"/>
              </a:rPr>
              <a:t>It helps organizations consolidate data from different places, making it easy to analyze and generate reports.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(Extract-Transform-Load)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5" y="1497330"/>
            <a:ext cx="9639935" cy="4735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A1D46-3E25-E467-D7A8-7F384DCB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E50B-F3B6-8DD1-1CDF-A60D1F04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j-lt"/>
              </a:rPr>
              <a:t>What is Data Warehouse and Data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371B-BC9E-94E7-59CC-FB1EEA8E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Data Warehouse:</a:t>
            </a:r>
          </a:p>
          <a:p>
            <a:endParaRPr lang="en-US" dirty="0">
              <a:latin typeface="+mj-lt"/>
              <a:cs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631DB-9747-A01B-456C-B8D934E5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962798"/>
            <a:ext cx="9164320" cy="44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kern="0" spc="-10" dirty="0"/>
              <a:t>Introduction</a:t>
            </a:r>
            <a:r>
              <a:rPr kern="0" spc="-25" dirty="0"/>
              <a:t> </a:t>
            </a:r>
            <a:r>
              <a:rPr kern="0" dirty="0"/>
              <a:t>to</a:t>
            </a:r>
            <a:r>
              <a:rPr kern="0" spc="-10" dirty="0"/>
              <a:t> </a:t>
            </a:r>
            <a:r>
              <a:rPr kern="0" dirty="0"/>
              <a:t>Data</a:t>
            </a:r>
            <a:r>
              <a:rPr kern="0" spc="-20" dirty="0"/>
              <a:t> </a:t>
            </a:r>
            <a:r>
              <a:rPr kern="0" spc="-10" dirty="0"/>
              <a:t>Warehouse </a:t>
            </a:r>
            <a:r>
              <a:rPr kern="0" dirty="0"/>
              <a:t>&amp;</a:t>
            </a:r>
            <a:r>
              <a:rPr kern="0" spc="-25" dirty="0"/>
              <a:t> </a:t>
            </a:r>
            <a:r>
              <a:rPr kern="0" spc="-20" dirty="0"/>
              <a:t>Data </a:t>
            </a:r>
            <a:r>
              <a:rPr kern="0"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kern="0" spc="-25" dirty="0"/>
              <a:pPr marL="12700">
                <a:spcBef>
                  <a:spcPts val="40"/>
                </a:spcBef>
              </a:pPr>
              <a:t>4</a:t>
            </a:fld>
            <a:endParaRPr kern="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211" y="2898140"/>
            <a:ext cx="588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/>
              <a:t>Why</a:t>
            </a:r>
            <a:r>
              <a:rPr sz="4800" spc="-114" dirty="0"/>
              <a:t> </a:t>
            </a:r>
            <a:r>
              <a:rPr sz="4800" dirty="0"/>
              <a:t>Data</a:t>
            </a:r>
            <a:r>
              <a:rPr sz="4800" spc="-90" dirty="0"/>
              <a:t> </a:t>
            </a:r>
            <a:r>
              <a:rPr sz="4800" spc="-10" dirty="0"/>
              <a:t>Warehouse?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Business</a:t>
            </a:r>
            <a:r>
              <a:rPr spc="-9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8"/>
            <a:ext cx="7603490" cy="198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40" dirty="0">
                <a:latin typeface="Times New Roman"/>
                <a:cs typeface="Times New Roman"/>
              </a:rPr>
              <a:t>Imagine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corporate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executive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national </a:t>
            </a:r>
            <a:r>
              <a:rPr sz="2800" spc="229" dirty="0">
                <a:latin typeface="Times New Roman"/>
                <a:cs typeface="Times New Roman"/>
              </a:rPr>
              <a:t>electronics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retailer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asking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04" dirty="0">
                <a:latin typeface="Times New Roman"/>
                <a:cs typeface="Times New Roman"/>
              </a:rPr>
              <a:t>question, </a:t>
            </a:r>
            <a:r>
              <a:rPr sz="2800" spc="85" dirty="0">
                <a:latin typeface="Times New Roman"/>
                <a:cs typeface="Times New Roman"/>
              </a:rPr>
              <a:t>"</a:t>
            </a:r>
            <a:r>
              <a:rPr sz="2800" b="1" u="sng" spc="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What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retail</a:t>
            </a:r>
            <a:r>
              <a:rPr sz="2800" b="1" u="sng" spc="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stores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were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6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top</a:t>
            </a:r>
            <a:r>
              <a:rPr sz="2800" b="1" spc="60" dirty="0">
                <a:latin typeface="Book Antiqua"/>
                <a:cs typeface="Book Antiqua"/>
              </a:rPr>
              <a:t> </a:t>
            </a:r>
            <a:r>
              <a:rPr sz="2800" b="1" u="sng" spc="1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producers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2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during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6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past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39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12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6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months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0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in</a:t>
            </a:r>
            <a:r>
              <a:rPr sz="2800" b="1" spc="100" dirty="0"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Rocky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5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Mountain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region?</a:t>
            </a:r>
            <a:r>
              <a:rPr sz="2800" spc="110" dirty="0">
                <a:latin typeface="Times New Roman"/>
                <a:cs typeface="Times New Roman"/>
              </a:rPr>
              <a:t>"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Business</a:t>
            </a:r>
            <a:r>
              <a:rPr spc="-9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8"/>
            <a:ext cx="7473950" cy="36525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4699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85" dirty="0">
                <a:latin typeface="Times New Roman"/>
                <a:cs typeface="Times New Roman"/>
              </a:rPr>
              <a:t>Follow-</a:t>
            </a:r>
            <a:r>
              <a:rPr sz="2800" spc="300" dirty="0">
                <a:latin typeface="Times New Roman"/>
                <a:cs typeface="Times New Roman"/>
              </a:rPr>
              <a:t>up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questions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may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0" dirty="0">
                <a:latin typeface="Times New Roman"/>
                <a:cs typeface="Times New Roman"/>
              </a:rPr>
              <a:t>include,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"</a:t>
            </a:r>
            <a:r>
              <a:rPr sz="2800" b="1" u="sng" spc="6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What</a:t>
            </a:r>
            <a:r>
              <a:rPr sz="2800" b="1" spc="60" dirty="0"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were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6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most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profitable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products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2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in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5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spc="150" dirty="0">
                <a:latin typeface="Book Antiqua"/>
                <a:cs typeface="Book Antiqua"/>
              </a:rPr>
              <a:t> </a:t>
            </a:r>
            <a:r>
              <a:rPr sz="2800" b="1" u="sng" spc="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top</a:t>
            </a:r>
            <a:r>
              <a:rPr sz="2800" b="1" u="sng" spc="2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0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producing</a:t>
            </a:r>
            <a:r>
              <a:rPr sz="2800" b="1" u="sng" spc="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20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stores?"</a:t>
            </a:r>
            <a:r>
              <a:rPr sz="2800" b="1" spc="25" dirty="0">
                <a:latin typeface="Book Antiqua"/>
                <a:cs typeface="Book Antiqua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"</a:t>
            </a:r>
            <a:r>
              <a:rPr sz="2800" b="1" u="sng" spc="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What</a:t>
            </a:r>
            <a:r>
              <a:rPr sz="2800" b="1" u="sng" spc="2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were</a:t>
            </a:r>
            <a:r>
              <a:rPr sz="2800" b="1" spc="155" dirty="0"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6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most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3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successful</a:t>
            </a:r>
            <a:r>
              <a:rPr sz="2800" b="1" u="sng" spc="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3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product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promotions</a:t>
            </a:r>
            <a:r>
              <a:rPr sz="2800" b="1" spc="110" dirty="0">
                <a:latin typeface="Book Antiqua"/>
                <a:cs typeface="Book Antiqua"/>
              </a:rPr>
              <a:t> </a:t>
            </a:r>
            <a:r>
              <a:rPr sz="2800" b="1" u="sng" spc="254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at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top</a:t>
            </a:r>
            <a:r>
              <a:rPr sz="2800" b="1" u="sng" spc="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0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producing</a:t>
            </a:r>
            <a:r>
              <a:rPr sz="2800" b="1" u="sng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sng" spc="19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stores?"</a:t>
            </a:r>
            <a:endParaRPr sz="2800">
              <a:latin typeface="Book Antiqua"/>
              <a:cs typeface="Book Antiqua"/>
            </a:endParaRPr>
          </a:p>
          <a:p>
            <a:pPr marL="241300" marR="5080" indent="-228600">
              <a:lnSpc>
                <a:spcPct val="902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35" dirty="0">
                <a:latin typeface="Times New Roman"/>
                <a:cs typeface="Times New Roman"/>
              </a:rPr>
              <a:t>These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Times New Roman"/>
                <a:cs typeface="Times New Roman"/>
              </a:rPr>
              <a:t>examples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typical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decision </a:t>
            </a:r>
            <a:r>
              <a:rPr sz="2800" spc="295" dirty="0">
                <a:latin typeface="Times New Roman"/>
                <a:cs typeface="Times New Roman"/>
              </a:rPr>
              <a:t>support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business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95" dirty="0">
                <a:latin typeface="Times New Roman"/>
                <a:cs typeface="Times New Roman"/>
              </a:rPr>
              <a:t>intelligence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questions, </a:t>
            </a:r>
            <a:r>
              <a:rPr sz="2800" spc="275" dirty="0">
                <a:latin typeface="Times New Roman"/>
                <a:cs typeface="Times New Roman"/>
              </a:rPr>
              <a:t>asked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every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day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20" dirty="0">
                <a:latin typeface="Times New Roman"/>
                <a:cs typeface="Times New Roman"/>
              </a:rPr>
              <a:t>by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managers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all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over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the </a:t>
            </a:r>
            <a:r>
              <a:rPr sz="2800" spc="180" dirty="0">
                <a:latin typeface="Times New Roman"/>
                <a:cs typeface="Times New Roman"/>
              </a:rPr>
              <a:t>world.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Shortcomings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2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8"/>
            <a:ext cx="7651750" cy="3271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57834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4" dirty="0">
                <a:latin typeface="Times New Roman"/>
                <a:cs typeface="Times New Roman"/>
              </a:rPr>
              <a:t>Answers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these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questions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often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require </a:t>
            </a:r>
            <a:r>
              <a:rPr sz="2800" spc="225" dirty="0">
                <a:latin typeface="Times New Roman"/>
                <a:cs typeface="Times New Roman"/>
              </a:rPr>
              <a:t>complex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SQL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statements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45" dirty="0">
                <a:latin typeface="Times New Roman"/>
                <a:cs typeface="Times New Roman"/>
              </a:rPr>
              <a:t>that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may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take </a:t>
            </a:r>
            <a:r>
              <a:rPr sz="2800" spc="305" dirty="0">
                <a:latin typeface="Times New Roman"/>
                <a:cs typeface="Times New Roman"/>
              </a:rPr>
              <a:t>hours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00" dirty="0">
                <a:latin typeface="Times New Roman"/>
                <a:cs typeface="Times New Roman"/>
              </a:rPr>
              <a:t>code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execute.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45" dirty="0">
                <a:latin typeface="Times New Roman"/>
                <a:cs typeface="Times New Roman"/>
              </a:rPr>
              <a:t>Further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more,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formulating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60" dirty="0">
                <a:latin typeface="Times New Roman"/>
                <a:cs typeface="Times New Roman"/>
              </a:rPr>
              <a:t>some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these </a:t>
            </a:r>
            <a:r>
              <a:rPr sz="2800" spc="240" dirty="0">
                <a:latin typeface="Times New Roman"/>
                <a:cs typeface="Times New Roman"/>
              </a:rPr>
              <a:t>queries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may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Times New Roman"/>
                <a:cs typeface="Times New Roman"/>
              </a:rPr>
              <a:t>require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from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diverse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set </a:t>
            </a:r>
            <a:r>
              <a:rPr sz="2800" spc="7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internal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95" dirty="0">
                <a:latin typeface="Times New Roman"/>
                <a:cs typeface="Times New Roman"/>
              </a:rPr>
              <a:t>legacy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300" dirty="0">
                <a:latin typeface="Times New Roman"/>
                <a:cs typeface="Times New Roman"/>
              </a:rPr>
              <a:t>systems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external </a:t>
            </a:r>
            <a:r>
              <a:rPr sz="2800" spc="335" dirty="0">
                <a:latin typeface="Times New Roman"/>
                <a:cs typeface="Times New Roman"/>
              </a:rPr>
              <a:t>market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sources,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involving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both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relational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nonrelational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databases.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Need</a:t>
            </a:r>
            <a:r>
              <a:rPr spc="-2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spc="-2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779"/>
            <a:ext cx="7645400" cy="2878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273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0" dirty="0">
                <a:latin typeface="Times New Roman"/>
                <a:cs typeface="Times New Roman"/>
              </a:rPr>
              <a:t>Decision-</a:t>
            </a:r>
            <a:r>
              <a:rPr sz="2800" spc="275" dirty="0">
                <a:latin typeface="Times New Roman"/>
                <a:cs typeface="Times New Roman"/>
              </a:rPr>
              <a:t>making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questions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such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60" dirty="0">
                <a:latin typeface="Times New Roman"/>
                <a:cs typeface="Times New Roman"/>
              </a:rPr>
              <a:t>those </a:t>
            </a:r>
            <a:r>
              <a:rPr sz="2800" spc="215" dirty="0">
                <a:latin typeface="Times New Roman"/>
                <a:cs typeface="Times New Roman"/>
              </a:rPr>
              <a:t>above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pose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requirements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DBMSs.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0200"/>
              </a:lnSpc>
              <a:spcBef>
                <a:spcPts val="9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0" dirty="0">
                <a:latin typeface="Times New Roman"/>
                <a:cs typeface="Times New Roman"/>
              </a:rPr>
              <a:t>Data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warehouse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0" dirty="0">
                <a:latin typeface="Times New Roman"/>
                <a:cs typeface="Times New Roman"/>
              </a:rPr>
              <a:t>technology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complements </a:t>
            </a:r>
            <a:r>
              <a:rPr sz="2800" spc="32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00" dirty="0">
                <a:latin typeface="Times New Roman"/>
                <a:cs typeface="Times New Roman"/>
              </a:rPr>
              <a:t>extends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relational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database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technology </a:t>
            </a:r>
            <a:r>
              <a:rPr sz="2800" spc="240" dirty="0">
                <a:latin typeface="Times New Roman"/>
                <a:cs typeface="Times New Roman"/>
              </a:rPr>
              <a:t>beyond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online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transaction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processing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0" dirty="0">
                <a:latin typeface="Times New Roman"/>
                <a:cs typeface="Times New Roman"/>
              </a:rPr>
              <a:t>and </a:t>
            </a:r>
            <a:r>
              <a:rPr sz="2800" spc="210" dirty="0">
                <a:latin typeface="Times New Roman"/>
                <a:cs typeface="Times New Roman"/>
              </a:rPr>
              <a:t>simple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query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04" dirty="0">
                <a:latin typeface="Times New Roman"/>
                <a:cs typeface="Times New Roman"/>
              </a:rPr>
              <a:t>capabilities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such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clause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in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SQL.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965868" y="6337482"/>
            <a:ext cx="3307927" cy="18941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24890" marR="5080" indent="-1012825">
              <a:lnSpc>
                <a:spcPts val="1510"/>
              </a:lnSpc>
              <a:spcBef>
                <a:spcPts val="35"/>
              </a:spcBef>
            </a:pPr>
            <a:r>
              <a:rPr spc="-10"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Warehouse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467189" y="6428920"/>
            <a:ext cx="137498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dirty="0"/>
              <a:t>Musabbir</a:t>
            </a:r>
            <a:r>
              <a:rPr spc="-40" dirty="0"/>
              <a:t> </a:t>
            </a:r>
            <a:r>
              <a:rPr spc="-10" dirty="0"/>
              <a:t>Hasan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53821" y="6428920"/>
            <a:ext cx="2921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fld id="{81D60167-4931-47E6-BA6A-407CBD079E47}" type="slidenum">
              <a:rPr spc="-25" dirty="0"/>
              <a:pPr marL="12700">
                <a:spcBef>
                  <a:spcPts val="40"/>
                </a:spcBef>
              </a:pPr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8" y="309373"/>
            <a:ext cx="9683327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are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Benefits?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1390" y="1756156"/>
            <a:ext cx="7607934" cy="44641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755"/>
              </a:spcBef>
              <a:tabLst>
                <a:tab pos="241300" algn="l"/>
              </a:tabLst>
            </a:pPr>
            <a:r>
              <a:rPr sz="2800" spc="175" dirty="0"/>
              <a:t>Tangible</a:t>
            </a:r>
            <a:r>
              <a:rPr sz="2800" spc="5" dirty="0"/>
              <a:t> </a:t>
            </a:r>
            <a:r>
              <a:rPr sz="2800" spc="225" dirty="0"/>
              <a:t>benefits</a:t>
            </a:r>
            <a:r>
              <a:rPr sz="2800" spc="10" dirty="0"/>
              <a:t> </a:t>
            </a:r>
            <a:r>
              <a:rPr sz="2800" spc="245" dirty="0"/>
              <a:t>from</a:t>
            </a:r>
            <a:r>
              <a:rPr sz="2800" spc="15" dirty="0"/>
              <a:t> </a:t>
            </a:r>
            <a:r>
              <a:rPr sz="2800" spc="330" dirty="0"/>
              <a:t>a</a:t>
            </a:r>
            <a:r>
              <a:rPr sz="2800" spc="10" dirty="0"/>
              <a:t> </a:t>
            </a:r>
            <a:r>
              <a:rPr sz="2800" spc="320" dirty="0"/>
              <a:t>data</a:t>
            </a:r>
            <a:r>
              <a:rPr sz="2800" spc="10" dirty="0"/>
              <a:t> </a:t>
            </a:r>
            <a:r>
              <a:rPr sz="2800" spc="265" dirty="0"/>
              <a:t>warehouse </a:t>
            </a:r>
            <a:r>
              <a:rPr sz="2800" spc="295" dirty="0"/>
              <a:t>can</a:t>
            </a:r>
            <a:r>
              <a:rPr sz="2800" spc="10" dirty="0"/>
              <a:t> </a:t>
            </a:r>
            <a:r>
              <a:rPr sz="2800" spc="220" dirty="0"/>
              <a:t>include</a:t>
            </a:r>
            <a:r>
              <a:rPr sz="2800" spc="10" dirty="0"/>
              <a:t> </a:t>
            </a:r>
            <a:r>
              <a:rPr lang="en-US" sz="2800" spc="10" dirty="0"/>
              <a:t>:</a:t>
            </a:r>
          </a:p>
          <a:p>
            <a:pPr marL="241300" marR="5080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265" dirty="0"/>
              <a:t>I</a:t>
            </a:r>
            <a:r>
              <a:rPr sz="2800" b="1" spc="265" dirty="0"/>
              <a:t>ncreased</a:t>
            </a:r>
            <a:r>
              <a:rPr sz="2800" b="1" spc="10" dirty="0"/>
              <a:t> </a:t>
            </a:r>
            <a:r>
              <a:rPr sz="2800" b="1" spc="295" dirty="0"/>
              <a:t>revenue</a:t>
            </a:r>
            <a:r>
              <a:rPr sz="2800" b="1" spc="10" dirty="0"/>
              <a:t> </a:t>
            </a:r>
            <a:r>
              <a:rPr sz="2800" spc="325" dirty="0"/>
              <a:t>and</a:t>
            </a:r>
            <a:r>
              <a:rPr sz="2800" spc="10" dirty="0"/>
              <a:t> </a:t>
            </a:r>
            <a:r>
              <a:rPr sz="2800" b="1" spc="265" dirty="0"/>
              <a:t>reduced </a:t>
            </a:r>
            <a:r>
              <a:rPr sz="2800" b="1" spc="285" dirty="0"/>
              <a:t>expenses</a:t>
            </a:r>
            <a:r>
              <a:rPr sz="2800" b="1" spc="5" dirty="0"/>
              <a:t> </a:t>
            </a:r>
            <a:r>
              <a:rPr sz="2800" spc="240" dirty="0"/>
              <a:t>enabled</a:t>
            </a:r>
            <a:r>
              <a:rPr sz="2800" dirty="0"/>
              <a:t> </a:t>
            </a:r>
            <a:r>
              <a:rPr sz="2800" spc="220" dirty="0"/>
              <a:t>by</a:t>
            </a:r>
            <a:r>
              <a:rPr sz="2800" spc="15" dirty="0"/>
              <a:t> </a:t>
            </a:r>
            <a:r>
              <a:rPr sz="2800" spc="250" dirty="0"/>
              <a:t>business</a:t>
            </a:r>
            <a:r>
              <a:rPr sz="2800" dirty="0"/>
              <a:t> </a:t>
            </a:r>
            <a:r>
              <a:rPr sz="2800" spc="245" dirty="0"/>
              <a:t>analysis</a:t>
            </a:r>
            <a:r>
              <a:rPr sz="2800" spc="5" dirty="0"/>
              <a:t> </a:t>
            </a:r>
            <a:r>
              <a:rPr sz="2800" spc="325" dirty="0"/>
              <a:t>that </a:t>
            </a:r>
            <a:r>
              <a:rPr sz="2800" spc="265" dirty="0"/>
              <a:t>was</a:t>
            </a:r>
            <a:r>
              <a:rPr sz="2800" spc="5" dirty="0"/>
              <a:t> </a:t>
            </a:r>
            <a:r>
              <a:rPr sz="2800" spc="280" dirty="0"/>
              <a:t>not</a:t>
            </a:r>
            <a:r>
              <a:rPr sz="2800" spc="15" dirty="0"/>
              <a:t> </a:t>
            </a:r>
            <a:r>
              <a:rPr sz="2800" spc="185" dirty="0"/>
              <a:t>possible</a:t>
            </a:r>
            <a:r>
              <a:rPr sz="2800" spc="5" dirty="0"/>
              <a:t> </a:t>
            </a:r>
            <a:r>
              <a:rPr sz="2800" spc="190" dirty="0"/>
              <a:t>before</a:t>
            </a:r>
            <a:r>
              <a:rPr sz="2800" spc="10" dirty="0"/>
              <a:t> </a:t>
            </a:r>
            <a:r>
              <a:rPr sz="2800" spc="315" dirty="0"/>
              <a:t>the</a:t>
            </a:r>
            <a:r>
              <a:rPr sz="2800" spc="5" dirty="0"/>
              <a:t> </a:t>
            </a:r>
            <a:r>
              <a:rPr sz="2800" spc="320" dirty="0"/>
              <a:t>data</a:t>
            </a:r>
            <a:r>
              <a:rPr sz="2800" spc="5" dirty="0"/>
              <a:t> </a:t>
            </a:r>
            <a:r>
              <a:rPr sz="2800" spc="265" dirty="0"/>
              <a:t>warehouse was</a:t>
            </a:r>
            <a:r>
              <a:rPr sz="2800" dirty="0"/>
              <a:t> </a:t>
            </a:r>
            <a:r>
              <a:rPr sz="2800" spc="185" dirty="0"/>
              <a:t>deployed.</a:t>
            </a:r>
            <a:endParaRPr sz="2800" dirty="0"/>
          </a:p>
          <a:p>
            <a:pPr marL="241300" marR="39370" indent="-228600">
              <a:lnSpc>
                <a:spcPct val="799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20" dirty="0"/>
              <a:t>For</a:t>
            </a:r>
            <a:r>
              <a:rPr sz="2800" dirty="0"/>
              <a:t> </a:t>
            </a:r>
            <a:r>
              <a:rPr sz="2800" spc="240" dirty="0"/>
              <a:t>example,</a:t>
            </a:r>
            <a:r>
              <a:rPr sz="2800" spc="5" dirty="0"/>
              <a:t> </a:t>
            </a:r>
            <a:r>
              <a:rPr sz="2800" spc="330" dirty="0"/>
              <a:t>a</a:t>
            </a:r>
            <a:r>
              <a:rPr sz="2800" spc="5" dirty="0"/>
              <a:t> </a:t>
            </a:r>
            <a:r>
              <a:rPr sz="2800" spc="320" dirty="0"/>
              <a:t>data</a:t>
            </a:r>
            <a:r>
              <a:rPr sz="2800" spc="5" dirty="0"/>
              <a:t> </a:t>
            </a:r>
            <a:r>
              <a:rPr sz="2800" spc="275" dirty="0"/>
              <a:t>warehouse</a:t>
            </a:r>
            <a:r>
              <a:rPr sz="2800" spc="5" dirty="0"/>
              <a:t> </a:t>
            </a:r>
            <a:r>
              <a:rPr sz="2800" spc="320" dirty="0"/>
              <a:t>may</a:t>
            </a:r>
            <a:r>
              <a:rPr sz="2800" spc="15" dirty="0"/>
              <a:t> </a:t>
            </a:r>
            <a:r>
              <a:rPr sz="2800" spc="225" dirty="0"/>
              <a:t>enable </a:t>
            </a:r>
            <a:r>
              <a:rPr sz="2800" b="1" spc="275" dirty="0"/>
              <a:t>reduced</a:t>
            </a:r>
            <a:r>
              <a:rPr sz="2800" b="1" dirty="0"/>
              <a:t> </a:t>
            </a:r>
            <a:r>
              <a:rPr sz="2800" b="1" spc="210" dirty="0"/>
              <a:t>losses</a:t>
            </a:r>
            <a:r>
              <a:rPr sz="2800" b="1" spc="5" dirty="0"/>
              <a:t> </a:t>
            </a:r>
            <a:r>
              <a:rPr sz="2800" spc="275" dirty="0"/>
              <a:t>due</a:t>
            </a:r>
            <a:r>
              <a:rPr sz="2800" spc="5" dirty="0"/>
              <a:t> </a:t>
            </a:r>
            <a:r>
              <a:rPr sz="2800" spc="235" dirty="0"/>
              <a:t>to</a:t>
            </a:r>
            <a:r>
              <a:rPr sz="2800" spc="5" dirty="0"/>
              <a:t> </a:t>
            </a:r>
            <a:r>
              <a:rPr sz="2800" b="1" spc="250" dirty="0"/>
              <a:t>improved</a:t>
            </a:r>
            <a:r>
              <a:rPr sz="2800" b="1" spc="5" dirty="0"/>
              <a:t> </a:t>
            </a:r>
            <a:r>
              <a:rPr sz="2800" b="1" spc="265" dirty="0"/>
              <a:t>fraud </a:t>
            </a:r>
            <a:r>
              <a:rPr sz="2800" b="1" spc="225" dirty="0"/>
              <a:t>detection</a:t>
            </a:r>
            <a:r>
              <a:rPr sz="2800" spc="225" dirty="0"/>
              <a:t>,</a:t>
            </a:r>
            <a:r>
              <a:rPr sz="2800" spc="-5" dirty="0"/>
              <a:t> </a:t>
            </a:r>
            <a:r>
              <a:rPr sz="2800" spc="250" dirty="0"/>
              <a:t>improved</a:t>
            </a:r>
            <a:r>
              <a:rPr sz="2800" dirty="0"/>
              <a:t> </a:t>
            </a:r>
            <a:r>
              <a:rPr sz="2800" b="1" spc="290" dirty="0"/>
              <a:t>customer</a:t>
            </a:r>
            <a:r>
              <a:rPr sz="2800" b="1" dirty="0"/>
              <a:t> </a:t>
            </a:r>
            <a:r>
              <a:rPr sz="2800" b="1" spc="270" dirty="0"/>
              <a:t>retention </a:t>
            </a:r>
            <a:r>
              <a:rPr sz="2800" spc="295" dirty="0"/>
              <a:t>through</a:t>
            </a:r>
            <a:r>
              <a:rPr sz="2800" spc="20" dirty="0"/>
              <a:t> </a:t>
            </a:r>
            <a:r>
              <a:rPr sz="2800" spc="275" dirty="0"/>
              <a:t>targeted</a:t>
            </a:r>
            <a:r>
              <a:rPr sz="2800" spc="15" dirty="0"/>
              <a:t> </a:t>
            </a:r>
            <a:r>
              <a:rPr sz="2800" spc="265" dirty="0"/>
              <a:t>marketing,</a:t>
            </a:r>
            <a:r>
              <a:rPr sz="2800" spc="15" dirty="0"/>
              <a:t> </a:t>
            </a:r>
            <a:r>
              <a:rPr sz="2800" spc="325" dirty="0"/>
              <a:t>and</a:t>
            </a:r>
            <a:r>
              <a:rPr sz="2800" spc="15" dirty="0"/>
              <a:t> </a:t>
            </a:r>
            <a:r>
              <a:rPr sz="2800" spc="250" dirty="0"/>
              <a:t>reduction </a:t>
            </a:r>
            <a:r>
              <a:rPr sz="2800" spc="229" dirty="0"/>
              <a:t>in</a:t>
            </a:r>
            <a:r>
              <a:rPr sz="2800" spc="15" dirty="0"/>
              <a:t> </a:t>
            </a:r>
            <a:r>
              <a:rPr sz="2800" spc="280" dirty="0"/>
              <a:t>inventory</a:t>
            </a:r>
            <a:r>
              <a:rPr sz="2800" spc="20" dirty="0"/>
              <a:t> </a:t>
            </a:r>
            <a:r>
              <a:rPr sz="2800" spc="290" dirty="0"/>
              <a:t>carrying</a:t>
            </a:r>
            <a:r>
              <a:rPr sz="2800" spc="15" dirty="0"/>
              <a:t> </a:t>
            </a:r>
            <a:r>
              <a:rPr sz="2800" spc="240" dirty="0"/>
              <a:t>costs</a:t>
            </a:r>
            <a:r>
              <a:rPr sz="2800" spc="15" dirty="0"/>
              <a:t> </a:t>
            </a:r>
            <a:r>
              <a:rPr sz="2800" spc="285" dirty="0"/>
              <a:t>through </a:t>
            </a:r>
            <a:r>
              <a:rPr sz="2800" spc="250" dirty="0"/>
              <a:t>improved</a:t>
            </a:r>
            <a:r>
              <a:rPr sz="2800" dirty="0"/>
              <a:t> </a:t>
            </a:r>
            <a:r>
              <a:rPr sz="2800" spc="315" dirty="0"/>
              <a:t>demand</a:t>
            </a:r>
            <a:r>
              <a:rPr sz="2800" spc="5" dirty="0"/>
              <a:t> </a:t>
            </a:r>
            <a:r>
              <a:rPr sz="2800" spc="200" dirty="0"/>
              <a:t>forecasting.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849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 Antiqua</vt:lpstr>
      <vt:lpstr>Calibri</vt:lpstr>
      <vt:lpstr>Candara</vt:lpstr>
      <vt:lpstr>Times New Roman</vt:lpstr>
      <vt:lpstr>Wingdings</vt:lpstr>
      <vt:lpstr>Data Pie Charts</vt:lpstr>
      <vt:lpstr>Office Theme</vt:lpstr>
      <vt:lpstr>Introduction to Data Warehouse &amp; Data  Mining </vt:lpstr>
      <vt:lpstr>What is Data Warehouse and Data Mining?</vt:lpstr>
      <vt:lpstr>What is Data Warehouse and Data Mining?</vt:lpstr>
      <vt:lpstr>Why Data Warehouse?</vt:lpstr>
      <vt:lpstr>Business Questions</vt:lpstr>
      <vt:lpstr>Business Questions</vt:lpstr>
      <vt:lpstr>Shortcomings of SQL</vt:lpstr>
      <vt:lpstr>Need for New Technology</vt:lpstr>
      <vt:lpstr>What are the Benefits?</vt:lpstr>
      <vt:lpstr>Characteristics of Data Warehouse</vt:lpstr>
      <vt:lpstr>Characteristics of Data Warehouse</vt:lpstr>
      <vt:lpstr>Characteristics of Data Warehouse</vt:lpstr>
      <vt:lpstr>Characteristics of Data Warehouse</vt:lpstr>
      <vt:lpstr>PowerPoint Presentation</vt:lpstr>
      <vt:lpstr>Database Vs Data Warehouse</vt:lpstr>
      <vt:lpstr>Operational Database Vs. Data Warehouse</vt:lpstr>
      <vt:lpstr>Data Warehouse Components</vt:lpstr>
      <vt:lpstr>Data warehouse benefits</vt:lpstr>
      <vt:lpstr>PowerPoint Presentation</vt:lpstr>
      <vt:lpstr>ETL (Extract-Transform-Load)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Warehouse &amp; Data  Mining Rakhi Moni Saha Lecturer</dc:title>
  <dc:creator>ACER</dc:creator>
  <cp:lastModifiedBy>Ashraful Islam Paran</cp:lastModifiedBy>
  <cp:revision>5</cp:revision>
  <dcterms:created xsi:type="dcterms:W3CDTF">2024-08-28T02:48:00Z</dcterms:created>
  <dcterms:modified xsi:type="dcterms:W3CDTF">2025-09-13T17:28:50Z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D2AEADCDF2EF405F83BA0F832570196E_11</vt:lpwstr>
  </property>
  <property fmtid="{D5CDD505-2E9C-101B-9397-08002B2CF9AE}" pid="3" name="KSOProductBuildVer">
    <vt:lpwstr>1033-12.2.0.18165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2025-09-13T16:11:38Z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248d3fd5-07bc-47d9-926d-1556b634441f</vt:lpwstr>
  </property>
  <property fmtid="{D5CDD505-2E9C-101B-9397-08002B2CF9AE}" pid="9" name="MSIP_Label_defa4170-0d19-0005-0004-bc88714345d2_ActionId">
    <vt:lpwstr>71e55e07-3e80-4207-a3a2-ddf5d12c9727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MSIP_Label_defa4170-0d19-0005-0004-bc88714345d2_Tag">
    <vt:lpwstr>10, 3, 0, 1</vt:lpwstr>
  </property>
</Properties>
</file>