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57" r:id="rId3"/>
    <p:sldId id="258" r:id="rId4"/>
    <p:sldId id="259" r:id="rId5"/>
    <p:sldId id="260" r:id="rId6"/>
    <p:sldId id="261" r:id="rId7"/>
    <p:sldId id="262"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93" autoAdjust="0"/>
    <p:restoredTop sz="94660"/>
  </p:normalViewPr>
  <p:slideViewPr>
    <p:cSldViewPr snapToGrid="0">
      <p:cViewPr varScale="1">
        <p:scale>
          <a:sx n="121" d="100"/>
          <a:sy n="121" d="100"/>
        </p:scale>
        <p:origin x="176" y="2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3"/>
          <p:cNvPicPr>
            <a:picLocks noChangeAspect="1"/>
          </p:cNvPicPr>
          <p:nvPr/>
        </p:nvPicPr>
        <p:blipFill>
          <a:blip r:embed="rId2"/>
          <a:stretch>
            <a:fillRect/>
          </a:stretch>
        </p:blipFill>
        <p:spPr>
          <a:xfrm>
            <a:off x="0" y="19050"/>
            <a:ext cx="12206817" cy="6867525"/>
          </a:xfrm>
          <a:prstGeom prst="rect">
            <a:avLst/>
          </a:prstGeom>
          <a:noFill/>
          <a:ln w="9525">
            <a:noFill/>
          </a:ln>
        </p:spPr>
      </p:pic>
      <p:sp>
        <p:nvSpPr>
          <p:cNvPr id="2051" name="Rectangle 3"/>
          <p:cNvSpPr>
            <a:spLocks noGrp="1" noChangeArrowheads="1"/>
          </p:cNvSpPr>
          <p:nvPr>
            <p:ph type="ctrTitle"/>
          </p:nvPr>
        </p:nvSpPr>
        <p:spPr>
          <a:xfrm>
            <a:off x="2063751" y="1701800"/>
            <a:ext cx="9211733" cy="1082675"/>
          </a:xfrm>
        </p:spPr>
        <p:txBody>
          <a:bodyPr/>
          <a:lstStyle>
            <a:lvl1pPr>
              <a:defRPr/>
            </a:lvl1pPr>
          </a:lstStyle>
          <a:p>
            <a:pPr lvl="0"/>
            <a:r>
              <a:rPr lang="en-US" altLang="zh-CN" noProof="0"/>
              <a:t>Click to edit Master title style</a:t>
            </a:r>
          </a:p>
        </p:txBody>
      </p:sp>
      <p:sp>
        <p:nvSpPr>
          <p:cNvPr id="2052" name="Rectangle 4"/>
          <p:cNvSpPr>
            <a:spLocks noGrp="1" noChangeArrowheads="1"/>
          </p:cNvSpPr>
          <p:nvPr>
            <p:ph type="subTitle" idx="1"/>
          </p:nvPr>
        </p:nvSpPr>
        <p:spPr>
          <a:xfrm>
            <a:off x="2063751" y="2927350"/>
            <a:ext cx="9218083" cy="1752600"/>
          </a:xfrm>
        </p:spPr>
        <p:txBody>
          <a:bodyPr/>
          <a:lstStyle>
            <a:lvl1pPr marL="0" indent="0" algn="r">
              <a:buFontTx/>
              <a:buNone/>
              <a:defRPr>
                <a:solidFill>
                  <a:schemeClr val="bg1"/>
                </a:solidFill>
              </a:defRPr>
            </a:lvl1pPr>
          </a:lstStyle>
          <a:p>
            <a:pPr lvl="0"/>
            <a:r>
              <a:rPr lang="en-US" altLang="zh-CN" noProof="0"/>
              <a:t>Click to edit Master subtitle style</a:t>
            </a:r>
          </a:p>
        </p:txBody>
      </p:sp>
      <p:sp>
        <p:nvSpPr>
          <p:cNvPr id="9" name="Rectangle 5"/>
          <p:cNvSpPr>
            <a:spLocks noGrp="1" noChangeArrowheads="1"/>
          </p:cNvSpPr>
          <p:nvPr>
            <p:ph type="dt" sz="half" idx="2"/>
          </p:nvPr>
        </p:nvSpPr>
        <p:spPr bwMode="auto">
          <a:xfrm>
            <a:off x="609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63A1C593-65D0-4073-BCC9-577B9352EA97}" type="datetimeFigureOut">
              <a:rPr lang="en-US" smtClean="0"/>
              <a:t>1/21/25</a:t>
            </a:fld>
            <a:endParaRPr lang="en-US"/>
          </a:p>
        </p:txBody>
      </p:sp>
      <p:sp>
        <p:nvSpPr>
          <p:cNvPr id="10" name="Rectangle 6"/>
          <p:cNvSpPr>
            <a:spLocks noGrp="1" noChangeArrowheads="1"/>
          </p:cNvSpPr>
          <p:nvPr>
            <p:ph type="ftr" sz="quarter" idx="3"/>
          </p:nvPr>
        </p:nvSpPr>
        <p:spPr bwMode="auto">
          <a:xfrm>
            <a:off x="4165600" y="6245225"/>
            <a:ext cx="3860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endParaRPr lang="en-US"/>
          </a:p>
        </p:txBody>
      </p:sp>
      <p:sp>
        <p:nvSpPr>
          <p:cNvPr id="11" name="Rectangle 7"/>
          <p:cNvSpPr>
            <a:spLocks noGrp="1" noChangeArrowheads="1"/>
          </p:cNvSpPr>
          <p:nvPr>
            <p:ph type="sldNum" sz="quarter" idx="4"/>
          </p:nvPr>
        </p:nvSpPr>
        <p:spPr bwMode="auto">
          <a:xfrm>
            <a:off x="8737600" y="6245225"/>
            <a:ext cx="2844800" cy="476250"/>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fld id="{9B618960-8005-486C-9A75-10CB2AAC16F9}" type="slidenum">
              <a:rPr lang="en-US" smtClean="0"/>
              <a:t>‹#›</a:t>
            </a:fld>
            <a:endParaRPr lang="en-US"/>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190500"/>
            <a:ext cx="2743200" cy="59372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190500"/>
            <a:ext cx="8026400" cy="59372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3A1C593-65D0-4073-BCC9-577B9352EA97}"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Date Placeholder 3"/>
          <p:cNvSpPr>
            <a:spLocks noGrp="1"/>
          </p:cNvSpPr>
          <p:nvPr>
            <p:ph type="dt" sz="half" idx="10"/>
          </p:nvPr>
        </p:nvSpPr>
        <p:spPr/>
        <p:txBody>
          <a:bodyPr/>
          <a:lstStyle/>
          <a:p>
            <a:fld id="{63A1C593-65D0-4073-BCC9-577B9352EA97}" type="datetimeFigureOut">
              <a:rPr lang="en-US" smtClean="0"/>
              <a:t>1/21/25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174750"/>
            <a:ext cx="5384800" cy="4953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3A1C593-65D0-4073-BCC9-577B9352EA97}"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40317"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40317" y="2505075"/>
            <a:ext cx="5158316"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3A1C593-65D0-4073-BCC9-577B9352EA97}" type="datetimeFigureOut">
              <a:rPr lang="en-US" smtClean="0"/>
              <a:t>1/21/25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63A1C593-65D0-4073-BCC9-577B9352EA97}" type="datetimeFigureOut">
              <a:rPr lang="en-US" smtClean="0"/>
              <a:t>1/21/25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3A1C593-65D0-4073-BCC9-577B9352EA97}" type="datetimeFigureOut">
              <a:rPr lang="en-US" smtClean="0"/>
              <a:t>1/21/25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7" y="457200"/>
            <a:ext cx="393276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717" y="987425"/>
            <a:ext cx="6172200" cy="4873625"/>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40317"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3A1C593-65D0-4073-BCC9-577B9352EA97}" type="datetimeFigureOut">
              <a:rPr lang="en-US" smtClean="0"/>
              <a:t>1/21/25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B618960-8005-486C-9A75-10CB2AAC16F9}" type="slidenum">
              <a:rPr lang="en-US" smtClean="0"/>
              <a:t>‹#›</a:t>
            </a:fld>
            <a:endParaRPr lang="en-US"/>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8"/>
          <p:cNvPicPr>
            <a:picLocks noChangeAspect="1"/>
          </p:cNvPicPr>
          <p:nvPr/>
        </p:nvPicPr>
        <p:blipFill>
          <a:blip r:embed="rId13"/>
          <a:stretch>
            <a:fillRect/>
          </a:stretch>
        </p:blipFill>
        <p:spPr>
          <a:xfrm>
            <a:off x="0" y="0"/>
            <a:ext cx="12192000" cy="6858000"/>
          </a:xfrm>
          <a:prstGeom prst="rect">
            <a:avLst/>
          </a:prstGeom>
          <a:noFill/>
          <a:ln w="9525">
            <a:noFill/>
          </a:ln>
        </p:spPr>
      </p:pic>
      <p:sp>
        <p:nvSpPr>
          <p:cNvPr id="1027" name="Rectangle 3"/>
          <p:cNvSpPr>
            <a:spLocks noGrp="1"/>
          </p:cNvSpPr>
          <p:nvPr>
            <p:ph type="title"/>
          </p:nvPr>
        </p:nvSpPr>
        <p:spPr>
          <a:xfrm>
            <a:off x="609600" y="190500"/>
            <a:ext cx="10972800" cy="582613"/>
          </a:xfrm>
          <a:prstGeom prst="rect">
            <a:avLst/>
          </a:prstGeom>
          <a:noFill/>
          <a:ln w="9525">
            <a:noFill/>
          </a:ln>
        </p:spPr>
        <p:txBody>
          <a:bodyPr anchor="ctr" anchorCtr="0"/>
          <a:lstStyle/>
          <a:p>
            <a:pPr lvl="0"/>
            <a:r>
              <a:rPr lang="en-US" altLang="zh-CN" dirty="0"/>
              <a:t>Click to edit Master title style</a:t>
            </a:r>
          </a:p>
        </p:txBody>
      </p:sp>
      <p:sp>
        <p:nvSpPr>
          <p:cNvPr id="1028" name="Rectangle 4"/>
          <p:cNvSpPr>
            <a:spLocks noGrp="1"/>
          </p:cNvSpPr>
          <p:nvPr>
            <p:ph type="body" idx="1"/>
          </p:nvPr>
        </p:nvSpPr>
        <p:spPr>
          <a:xfrm>
            <a:off x="609600" y="1174750"/>
            <a:ext cx="10972800" cy="4953000"/>
          </a:xfrm>
          <a:prstGeom prst="rect">
            <a:avLst/>
          </a:prstGeom>
          <a:noFill/>
          <a:ln w="9525">
            <a:noFill/>
          </a:ln>
        </p:spPr>
        <p:txBody>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9" name="Rectangle 5"/>
          <p:cNvSpPr>
            <a:spLocks noGrp="1" noChangeArrowheads="1"/>
          </p:cNvSpPr>
          <p:nvPr>
            <p:ph type="dt" sz="half" idx="2"/>
          </p:nvPr>
        </p:nvSpPr>
        <p:spPr bwMode="auto">
          <a:xfrm>
            <a:off x="609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fld id="{63A1C593-65D0-4073-BCC9-577B9352EA97}" type="datetimeFigureOut">
              <a:rPr lang="en-US" smtClean="0"/>
              <a:t>1/21/25</a:t>
            </a:fld>
            <a:endParaRPr lang="en-US"/>
          </a:p>
        </p:txBody>
      </p:sp>
      <p:sp>
        <p:nvSpPr>
          <p:cNvPr id="1030" name="Rectangle 6"/>
          <p:cNvSpPr>
            <a:spLocks noGrp="1" noChangeArrowheads="1"/>
          </p:cNvSpPr>
          <p:nvPr>
            <p:ph type="ftr" sz="quarter" idx="3"/>
          </p:nvPr>
        </p:nvSpPr>
        <p:spPr bwMode="auto">
          <a:xfrm>
            <a:off x="4165600" y="6245225"/>
            <a:ext cx="3860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400"/>
            </a:lvl1pPr>
          </a:lstStyle>
          <a:p>
            <a:endParaRPr lang="en-US"/>
          </a:p>
        </p:txBody>
      </p:sp>
      <p:sp>
        <p:nvSpPr>
          <p:cNvPr id="1031" name="Rectangle 7"/>
          <p:cNvSpPr>
            <a:spLocks noGrp="1" noChangeArrowheads="1"/>
          </p:cNvSpPr>
          <p:nvPr>
            <p:ph type="sldNum" sz="quarter" idx="4"/>
          </p:nvPr>
        </p:nvSpPr>
        <p:spPr bwMode="auto">
          <a:xfrm>
            <a:off x="8737600" y="6245225"/>
            <a:ext cx="28448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fld id="{9B618960-8005-486C-9A75-10CB2AAC16F9}"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rtl="0" fontAlgn="base">
        <a:spcBef>
          <a:spcPct val="0"/>
        </a:spcBef>
        <a:spcAft>
          <a:spcPct val="0"/>
        </a:spcAft>
        <a:defRPr sz="3600" kern="1200">
          <a:solidFill>
            <a:schemeClr val="bg1"/>
          </a:solidFill>
          <a:latin typeface="+mj-lt"/>
          <a:ea typeface="+mj-ea"/>
          <a:cs typeface="+mj-cs"/>
        </a:defRPr>
      </a:lvl1pPr>
      <a:lvl2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2pPr>
      <a:lvl3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3pPr>
      <a:lvl4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4pPr>
      <a:lvl5pPr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5pPr>
      <a:lvl6pPr marL="4572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6pPr>
      <a:lvl7pPr marL="9144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7pPr>
      <a:lvl8pPr marL="13716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8pPr>
      <a:lvl9pPr marL="1828800" algn="r" rtl="0" fontAlgn="base">
        <a:spcBef>
          <a:spcPct val="0"/>
        </a:spcBef>
        <a:spcAft>
          <a:spcPct val="0"/>
        </a:spcAft>
        <a:defRPr sz="3600">
          <a:solidFill>
            <a:schemeClr val="bg1"/>
          </a:solidFill>
          <a:latin typeface="Arial" panose="020B0604020202020204" pitchFamily="34" charset="0"/>
          <a:ea typeface="SimSun" panose="02010600030101010101" pitchFamily="2" charset="-122"/>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OLTP -  OLAP</a:t>
            </a:r>
          </a:p>
        </p:txBody>
      </p:sp>
      <p:sp>
        <p:nvSpPr>
          <p:cNvPr id="3" name="Subtitle 2"/>
          <p:cNvSpPr>
            <a:spLocks noGrp="1"/>
          </p:cNvSpPr>
          <p:nvPr>
            <p:ph type="subTitle" idx="1"/>
          </p:nvPr>
        </p:nvSpPr>
        <p:spPr/>
        <p:txBody>
          <a:bodyPr/>
          <a:lstStyle/>
          <a:p>
            <a:r>
              <a:rPr lang="en-US"/>
              <a:t>Tanzim Hossain</a:t>
            </a:r>
            <a:endParaRPr lang="en-US" dirty="0"/>
          </a:p>
          <a:p>
            <a:r>
              <a:rPr lang="en-US" dirty="0"/>
              <a:t>Lecturer</a:t>
            </a:r>
          </a:p>
        </p:txBody>
      </p:sp>
      <p:sp>
        <p:nvSpPr>
          <p:cNvPr id="4" name="TextBox 3">
            <a:extLst>
              <a:ext uri="{FF2B5EF4-FFF2-40B4-BE49-F238E27FC236}">
                <a16:creationId xmlns:a16="http://schemas.microsoft.com/office/drawing/2014/main" id="{270E86A4-D212-247A-33F3-3F198EDE25B9}"/>
              </a:ext>
            </a:extLst>
          </p:cNvPr>
          <p:cNvSpPr txBox="1"/>
          <p:nvPr/>
        </p:nvSpPr>
        <p:spPr>
          <a:xfrm>
            <a:off x="1135117" y="3111062"/>
            <a:ext cx="184731" cy="369332"/>
          </a:xfrm>
          <a:prstGeom prst="rect">
            <a:avLst/>
          </a:prstGeom>
          <a:noFill/>
        </p:spPr>
        <p:txBody>
          <a:bodyPr wrap="none" rtlCol="0">
            <a:spAutoFit/>
          </a:bodyPr>
          <a:lstStyle/>
          <a:p>
            <a:endParaRPr lang="en-BD"/>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OLTP</a:t>
            </a:r>
          </a:p>
        </p:txBody>
      </p:sp>
      <p:sp>
        <p:nvSpPr>
          <p:cNvPr id="3" name="Content Placeholder 2"/>
          <p:cNvSpPr>
            <a:spLocks noGrp="1"/>
          </p:cNvSpPr>
          <p:nvPr>
            <p:ph idx="1"/>
          </p:nvPr>
        </p:nvSpPr>
        <p:spPr>
          <a:xfrm>
            <a:off x="609600" y="1174750"/>
            <a:ext cx="10972800" cy="5196840"/>
          </a:xfrm>
        </p:spPr>
        <p:txBody>
          <a:bodyPr>
            <a:normAutofit fontScale="77500" lnSpcReduction="10000"/>
          </a:bodyPr>
          <a:lstStyle/>
          <a:p>
            <a:r>
              <a:rPr lang="en-US"/>
              <a:t>OLTP or Online Transaction Processing is a type of data processing that consists of executing a number of transactions occurring concurrently—online banking, shopping, order entry, or sending text messages, for example. These transactions traditionally are referred to as economic or financial transactions, recorded and secured so that an enterprise can access the information anytime for accounting or reporting purposes.</a:t>
            </a:r>
          </a:p>
          <a:p>
            <a:r>
              <a:rPr lang="en-US"/>
              <a:t>In the past, OLTP was limited to real-world interactions in which something was exchanged–money, products, information, request for services, and so on. But the definition of transaction in this context has expanded over the years, especially since the advent of the internet, to encompass any kind of digital interaction or engagement with a business that can be triggered from anywhere in the world and via any web-connected sensor. It also includes any kind of interaction or action such as downloading pdfs on a web page, viewing a specific video, or automatic maintenance triggers or comments on social channels that maybe critical for a business to record to serve their customers better.</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OLAP</a:t>
            </a:r>
          </a:p>
        </p:txBody>
      </p:sp>
      <p:sp>
        <p:nvSpPr>
          <p:cNvPr id="3" name="Content Placeholder 2"/>
          <p:cNvSpPr>
            <a:spLocks noGrp="1"/>
          </p:cNvSpPr>
          <p:nvPr>
            <p:ph idx="1"/>
          </p:nvPr>
        </p:nvSpPr>
        <p:spPr/>
        <p:txBody>
          <a:bodyPr>
            <a:normAutofit/>
          </a:bodyPr>
          <a:lstStyle/>
          <a:p>
            <a:r>
              <a:rPr lang="en-US" sz="2000"/>
              <a:t>Online analytical processing (OLAP) is software technology you can use to analyze business data from different points of view. Organizations collect and store data from multiple data sources, such as websites, applications, smart meters, and internal systems. </a:t>
            </a:r>
          </a:p>
          <a:p>
            <a:r>
              <a:rPr lang="en-US" sz="2000"/>
              <a:t>OLAP combines and groups this data into categories to provide actionable insights for strategic planning. For example, a retailer stores data about all the products it sells, such as color, size, cost, and location. The retailer also collects customer purchase data, such as the name of the items ordered and total sales value, in a different system. </a:t>
            </a:r>
          </a:p>
          <a:p>
            <a:r>
              <a:rPr lang="en-US" sz="2000"/>
              <a:t>OLAP combines the datasets to answer questions such as which color products are more popular or how product placement impacts sales.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What’s the difference between OLAP and OLTP?</a:t>
            </a:r>
          </a:p>
        </p:txBody>
      </p:sp>
      <p:sp>
        <p:nvSpPr>
          <p:cNvPr id="3" name="Content Placeholder 2"/>
          <p:cNvSpPr>
            <a:spLocks noGrp="1"/>
          </p:cNvSpPr>
          <p:nvPr>
            <p:ph idx="1"/>
          </p:nvPr>
        </p:nvSpPr>
        <p:spPr/>
        <p:txBody>
          <a:bodyPr/>
          <a:lstStyle/>
          <a:p>
            <a:r>
              <a:rPr lang="en-US" sz="2400"/>
              <a:t>Online analytical processing (OLAP) and online transaction processing (OLTP) are data processing systems that help you store and analyze business data. You can collect and store data from multiple sources—such as websites, applications, smart meters, and internal systems. OLAP combines and groups the data so you can analyze it from different points of view.</a:t>
            </a:r>
          </a:p>
          <a:p>
            <a:r>
              <a:rPr lang="en-US" sz="2400"/>
              <a:t>OLTP stores and updates transactional data reliably and efficiently in high volumes. OLTP databases can be one among several data sources for an OLAP system.</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a:t>What are the similarities between OLAP and OLTP?</a:t>
            </a:r>
          </a:p>
        </p:txBody>
      </p:sp>
      <p:sp>
        <p:nvSpPr>
          <p:cNvPr id="3" name="Content Placeholder 2"/>
          <p:cNvSpPr>
            <a:spLocks noGrp="1"/>
          </p:cNvSpPr>
          <p:nvPr>
            <p:ph idx="1"/>
          </p:nvPr>
        </p:nvSpPr>
        <p:spPr/>
        <p:txBody>
          <a:bodyPr/>
          <a:lstStyle/>
          <a:p>
            <a:r>
              <a:rPr lang="en-US" sz="2400"/>
              <a:t>Both online analytical processing (OLAP) and online transaction processing (OLTP) are database management systems for storing and processing data in large volumes. They require efficient and reliable IT infrastructure to run smoothly. You can use them both to query existing data or store new data. Both support data-driven decision-making in an organization.</a:t>
            </a:r>
          </a:p>
          <a:p>
            <a:r>
              <a:rPr lang="en-US" sz="2400"/>
              <a:t>Most companies use OLTP and OLAP systems together to meet their business intelligence requirements. However, the approach to and purpose of data management differ significantly between OLAP and OLTP.</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OLAP important?</a:t>
            </a:r>
          </a:p>
        </p:txBody>
      </p:sp>
      <p:sp>
        <p:nvSpPr>
          <p:cNvPr id="3" name="Content Placeholder 2"/>
          <p:cNvSpPr>
            <a:spLocks noGrp="1"/>
          </p:cNvSpPr>
          <p:nvPr>
            <p:ph idx="1"/>
          </p:nvPr>
        </p:nvSpPr>
        <p:spPr/>
        <p:txBody>
          <a:bodyPr>
            <a:normAutofit fontScale="85000" lnSpcReduction="10000"/>
          </a:bodyPr>
          <a:lstStyle/>
          <a:p>
            <a:pPr marL="0" indent="0">
              <a:buNone/>
            </a:pPr>
            <a:r>
              <a:rPr lang="en-US" sz="3000"/>
              <a:t>Online analytical processing (OLAP) helps organizations process and benefit from a growing amount of digital information. Some benefits of OLAP include the following.</a:t>
            </a:r>
          </a:p>
          <a:p>
            <a:pPr marL="0" indent="0">
              <a:buNone/>
            </a:pPr>
            <a:r>
              <a:rPr lang="en-US" sz="3000" b="1"/>
              <a:t>Faster decision making</a:t>
            </a:r>
          </a:p>
          <a:p>
            <a:r>
              <a:rPr lang="en-US" sz="3000"/>
              <a:t>Businesses use OLAP to make quick and accurate decisions to remain competitive in a fast-paced economy. Performing analytical queries on multiple relational databases is time consuming because the computer system searches through multiple data tables. On the other hand, OLAP systems precalculate and integrate data so business analysts can generate reports faster when needed.</a:t>
            </a:r>
          </a:p>
          <a:p>
            <a:pPr marL="0" indent="0">
              <a:buNone/>
            </a:pPr>
            <a:r>
              <a:rPr lang="en-US" sz="3000" b="1"/>
              <a:t>Non-technical user support</a:t>
            </a:r>
          </a:p>
          <a:p>
            <a:r>
              <a:rPr lang="en-US" sz="3000"/>
              <a:t>OLAP systems make complex data analysis easier for non-technical business users. Business users can create complex analytical calculations and generate reports instead of learning how to operate databases.</a:t>
            </a:r>
          </a:p>
          <a:p>
            <a:endParaRPr lang="en-US"/>
          </a:p>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Why is OLAP important?</a:t>
            </a:r>
          </a:p>
        </p:txBody>
      </p:sp>
      <p:sp>
        <p:nvSpPr>
          <p:cNvPr id="3" name="Content Placeholder 2"/>
          <p:cNvSpPr>
            <a:spLocks noGrp="1"/>
          </p:cNvSpPr>
          <p:nvPr>
            <p:ph idx="1"/>
          </p:nvPr>
        </p:nvSpPr>
        <p:spPr/>
        <p:txBody>
          <a:bodyPr/>
          <a:lstStyle/>
          <a:p>
            <a:pPr marL="0" indent="0">
              <a:buNone/>
            </a:pPr>
            <a:r>
              <a:rPr lang="en-US" sz="2800" b="1"/>
              <a:t>Integrated data view</a:t>
            </a:r>
          </a:p>
          <a:p>
            <a:r>
              <a:rPr lang="en-US" sz="2800"/>
              <a:t>OLAP provides a unified platform for marketing, finance, production, and other business units. Managers and decision makers can see the bigger picture and effectively solve problems. They can perform what-if analysis, which shows the impact of decisions taken by one department on other areas of the business.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What are the types of OLAP?</a:t>
            </a:r>
          </a:p>
        </p:txBody>
      </p:sp>
      <p:sp>
        <p:nvSpPr>
          <p:cNvPr id="3" name="Content Placeholder 2"/>
          <p:cNvSpPr>
            <a:spLocks noGrp="1"/>
          </p:cNvSpPr>
          <p:nvPr>
            <p:ph idx="1"/>
          </p:nvPr>
        </p:nvSpPr>
        <p:spPr>
          <a:xfrm>
            <a:off x="609600" y="1174750"/>
            <a:ext cx="10972800" cy="5367655"/>
          </a:xfrm>
        </p:spPr>
        <p:txBody>
          <a:bodyPr/>
          <a:lstStyle/>
          <a:p>
            <a:pPr marL="0" indent="0">
              <a:buNone/>
            </a:pPr>
            <a:r>
              <a:rPr lang="en-US" sz="2000"/>
              <a:t>Online analytical processing (OLAP) systems operate in three main ways.</a:t>
            </a:r>
          </a:p>
          <a:p>
            <a:pPr marL="0" indent="0">
              <a:buNone/>
            </a:pPr>
            <a:r>
              <a:rPr lang="en-US" sz="2000" b="1"/>
              <a:t>MOLAP</a:t>
            </a:r>
          </a:p>
          <a:p>
            <a:r>
              <a:rPr lang="en-US" sz="2000"/>
              <a:t>Multidimensional online analytical processing (MOLAP) involves creating a data cube that represents multidimensional data from a data warehouse. The MOLAP system stores precalculated data in the hypercube. Data engineers use MOLAP because this type of OLAP technology provides fast analysis. </a:t>
            </a:r>
          </a:p>
          <a:p>
            <a:pPr marL="0" indent="0">
              <a:buNone/>
            </a:pPr>
            <a:r>
              <a:rPr lang="en-US" sz="2000" b="1"/>
              <a:t>ROLAP</a:t>
            </a:r>
          </a:p>
          <a:p>
            <a:r>
              <a:rPr lang="en-US" sz="2000"/>
              <a:t>Instead of using a data cube, relational online analytical processing (ROLAP) allows data engineers to perform multidimensional data analysis on a relational database. In other words, data engineers use SQL queries to search for and retrieve specific information based on the required dimensions. ROLAP is suitable for analyzing extensive and detailed data. However, ROLAP has slow query performance compared to MOLAP. </a:t>
            </a:r>
          </a:p>
          <a:p>
            <a:pPr marL="0" indent="0">
              <a:buNone/>
            </a:pPr>
            <a:r>
              <a:rPr lang="en-US" sz="2000" b="1"/>
              <a:t>HOLAP</a:t>
            </a:r>
          </a:p>
          <a:p>
            <a:r>
              <a:rPr lang="en-US" sz="2000"/>
              <a:t>Hybrid online analytical processing (HOLAP) combines MOLAP and ROLAP to provide the best of both architectures. HOLAP allows data engineers to quickly retrieve analytical results from a data cube and extract detailed information from relational databases. </a:t>
            </a:r>
          </a:p>
        </p:txBody>
      </p:sp>
    </p:spTree>
  </p:cSld>
  <p:clrMapOvr>
    <a:masterClrMapping/>
  </p:clrMapOvr>
</p:sld>
</file>

<file path=ppt/theme/theme1.xml><?xml version="1.0" encoding="utf-8"?>
<a:theme xmlns:a="http://schemas.openxmlformats.org/drawingml/2006/main" name="Communications and Dialogues">
  <a:themeElements>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Communications and Dialogu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Communications and Dialogu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ommunications and Dialogu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ommunications and Dialogu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ommunications and Dialogu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ommunications and Dialogu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ommunications and Dialogu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ommunications and Dialogu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ommunications and Dialogu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ommunications and Dialogu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ommunications and Dialogu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ommunications and Dialogu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ommunications and Dialogu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Communications and Dialogu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903</Words>
  <Application>Microsoft Macintosh PowerPoint</Application>
  <PresentationFormat>Widescreen</PresentationFormat>
  <Paragraphs>33</Paragraphs>
  <Slides>8</Slides>
  <Notes>0</Notes>
  <HiddenSlides>0</HiddenSlides>
  <MMClips>0</MMClips>
  <ScaleCrop>false</ScaleCrop>
  <HeadingPairs>
    <vt:vector size="6" baseType="variant">
      <vt:variant>
        <vt:lpstr>Fonts Used</vt:lpstr>
      </vt:variant>
      <vt:variant>
        <vt:i4>1</vt:i4>
      </vt:variant>
      <vt:variant>
        <vt:lpstr>Theme</vt:lpstr>
      </vt:variant>
      <vt:variant>
        <vt:i4>1</vt:i4>
      </vt:variant>
      <vt:variant>
        <vt:lpstr>Slide Titles</vt:lpstr>
      </vt:variant>
      <vt:variant>
        <vt:i4>8</vt:i4>
      </vt:variant>
    </vt:vector>
  </HeadingPairs>
  <TitlesOfParts>
    <vt:vector size="10" baseType="lpstr">
      <vt:lpstr>Arial</vt:lpstr>
      <vt:lpstr>Communications and Dialogues</vt:lpstr>
      <vt:lpstr>OLTP -  OLAP</vt:lpstr>
      <vt:lpstr>OLTP</vt:lpstr>
      <vt:lpstr>OLAP</vt:lpstr>
      <vt:lpstr>What’s the difference between OLAP and OLTP?</vt:lpstr>
      <vt:lpstr>What are the similarities between OLAP and OLTP?</vt:lpstr>
      <vt:lpstr>Why is OLAP important?</vt:lpstr>
      <vt:lpstr>Why is OLAP important?</vt:lpstr>
      <vt:lpstr>What are the types of OLAP?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OLTP -  OLAP</dc:title>
  <dc:creator/>
  <cp:lastModifiedBy>Tanzim Hossain</cp:lastModifiedBy>
  <cp:revision>3</cp:revision>
  <dcterms:created xsi:type="dcterms:W3CDTF">2024-09-04T03:04:04Z</dcterms:created>
  <dcterms:modified xsi:type="dcterms:W3CDTF">2025-01-21T06:46:24Z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C504B9DB05A04AB29BF3DE72CA6A2D8F_11</vt:lpwstr>
  </property>
  <property fmtid="{D5CDD505-2E9C-101B-9397-08002B2CF9AE}" pid="3" name="KSOProductBuildVer">
    <vt:lpwstr>1033-12.2.0.17545</vt:lpwstr>
  </property>
</Properties>
</file>