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0" r:id="rId3"/>
    <p:sldId id="319" r:id="rId4"/>
    <p:sldId id="258" r:id="rId5"/>
    <p:sldId id="259" r:id="rId6"/>
    <p:sldId id="260" r:id="rId7"/>
    <p:sldId id="261" r:id="rId8"/>
    <p:sldId id="264" r:id="rId9"/>
    <p:sldId id="265" r:id="rId10"/>
    <p:sldId id="321" r:id="rId11"/>
    <p:sldId id="266" r:id="rId12"/>
    <p:sldId id="268" r:id="rId13"/>
    <p:sldId id="269" r:id="rId14"/>
    <p:sldId id="270" r:id="rId15"/>
    <p:sldId id="271" r:id="rId16"/>
    <p:sldId id="272" r:id="rId17"/>
    <p:sldId id="322" r:id="rId18"/>
    <p:sldId id="274" r:id="rId19"/>
    <p:sldId id="275" r:id="rId20"/>
    <p:sldId id="276" r:id="rId21"/>
    <p:sldId id="277" r:id="rId22"/>
    <p:sldId id="282" r:id="rId23"/>
    <p:sldId id="284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>
      <p:cViewPr varScale="1">
        <p:scale>
          <a:sx n="79" d="100"/>
          <a:sy n="79" d="100"/>
        </p:scale>
        <p:origin x="8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8CB683-5679-161F-B1CF-277CB76C87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BCBBC-972D-D0A9-5891-3F3CF11F38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9D437-0D6E-488A-BC0F-1DA147950BC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1F6D5-4951-F213-7E83-8834EB94AE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CD7E9-A214-00A0-0861-094B79CAA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15AC-DA40-4B48-A22C-D1510E49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79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C52E4-9F7C-41DB-ACC8-04130132861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7DC6D-0911-461F-8F1E-00EFAE4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807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491439"/>
            <a:ext cx="251142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Department</a:t>
            </a:r>
            <a:r>
              <a:rPr spc="-1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CSE,</a:t>
            </a:r>
            <a:r>
              <a:rPr spc="245" dirty="0"/>
              <a:t> </a:t>
            </a:r>
            <a:r>
              <a:rPr spc="-10" dirty="0"/>
              <a:t>Chittagong</a:t>
            </a:r>
            <a:r>
              <a:rPr spc="-5" dirty="0"/>
              <a:t> </a:t>
            </a:r>
            <a:r>
              <a:rPr spc="-10"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Engineering &amp;</a:t>
            </a:r>
            <a:r>
              <a:rPr spc="-45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01/10/2024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985" y="5970984"/>
            <a:ext cx="618408" cy="77211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50747" y="6378207"/>
            <a:ext cx="11241405" cy="45720"/>
          </a:xfrm>
          <a:custGeom>
            <a:avLst/>
            <a:gdLst/>
            <a:ahLst/>
            <a:cxnLst/>
            <a:rect l="l" t="t" r="r" b="b"/>
            <a:pathLst>
              <a:path w="11241405" h="45720">
                <a:moveTo>
                  <a:pt x="11241252" y="0"/>
                </a:moveTo>
                <a:lnTo>
                  <a:pt x="0" y="0"/>
                </a:lnTo>
                <a:lnTo>
                  <a:pt x="0" y="45718"/>
                </a:lnTo>
                <a:lnTo>
                  <a:pt x="11241252" y="45718"/>
                </a:lnTo>
                <a:lnTo>
                  <a:pt x="1124125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0747" y="6378207"/>
            <a:ext cx="11241405" cy="45720"/>
          </a:xfrm>
          <a:custGeom>
            <a:avLst/>
            <a:gdLst/>
            <a:ahLst/>
            <a:cxnLst/>
            <a:rect l="l" t="t" r="r" b="b"/>
            <a:pathLst>
              <a:path w="11241405" h="45720">
                <a:moveTo>
                  <a:pt x="11241252" y="0"/>
                </a:moveTo>
                <a:lnTo>
                  <a:pt x="0" y="0"/>
                </a:lnTo>
                <a:lnTo>
                  <a:pt x="0" y="45718"/>
                </a:lnTo>
                <a:lnTo>
                  <a:pt x="11241252" y="45718"/>
                </a:lnTo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811" y="62610"/>
            <a:ext cx="12180570" cy="586740"/>
          </a:xfrm>
          <a:custGeom>
            <a:avLst/>
            <a:gdLst/>
            <a:ahLst/>
            <a:cxnLst/>
            <a:rect l="l" t="t" r="r" b="b"/>
            <a:pathLst>
              <a:path w="12180570" h="586740">
                <a:moveTo>
                  <a:pt x="12180189" y="0"/>
                </a:moveTo>
                <a:lnTo>
                  <a:pt x="0" y="0"/>
                </a:lnTo>
                <a:lnTo>
                  <a:pt x="0" y="586740"/>
                </a:lnTo>
                <a:lnTo>
                  <a:pt x="12180189" y="586740"/>
                </a:lnTo>
                <a:lnTo>
                  <a:pt x="121801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Department</a:t>
            </a:r>
            <a:r>
              <a:rPr spc="-1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CSE,</a:t>
            </a:r>
            <a:r>
              <a:rPr spc="245" dirty="0"/>
              <a:t> </a:t>
            </a:r>
            <a:r>
              <a:rPr spc="-10" dirty="0"/>
              <a:t>Chittagong</a:t>
            </a:r>
            <a:r>
              <a:rPr spc="-5" dirty="0"/>
              <a:t> </a:t>
            </a:r>
            <a:r>
              <a:rPr spc="-10"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Engineering &amp;</a:t>
            </a:r>
            <a:r>
              <a:rPr spc="-45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01/10/2024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Department</a:t>
            </a:r>
            <a:r>
              <a:rPr spc="-1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CSE,</a:t>
            </a:r>
            <a:r>
              <a:rPr spc="245" dirty="0"/>
              <a:t> </a:t>
            </a:r>
            <a:r>
              <a:rPr spc="-10" dirty="0"/>
              <a:t>Chittagong</a:t>
            </a:r>
            <a:r>
              <a:rPr spc="-5" dirty="0"/>
              <a:t> </a:t>
            </a:r>
            <a:r>
              <a:rPr spc="-10"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Engineering &amp;</a:t>
            </a:r>
            <a:r>
              <a:rPr spc="-45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01/10/2024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Department</a:t>
            </a:r>
            <a:r>
              <a:rPr spc="-1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CSE,</a:t>
            </a:r>
            <a:r>
              <a:rPr spc="245" dirty="0"/>
              <a:t> </a:t>
            </a:r>
            <a:r>
              <a:rPr spc="-10" dirty="0"/>
              <a:t>Chittagong</a:t>
            </a:r>
            <a:r>
              <a:rPr spc="-5" dirty="0"/>
              <a:t> </a:t>
            </a:r>
            <a:r>
              <a:rPr spc="-10"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Engineering &amp;</a:t>
            </a:r>
            <a:r>
              <a:rPr spc="-45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01/10/2024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Department</a:t>
            </a:r>
            <a:r>
              <a:rPr spc="-1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CSE,</a:t>
            </a:r>
            <a:r>
              <a:rPr spc="245" dirty="0"/>
              <a:t> </a:t>
            </a:r>
            <a:r>
              <a:rPr spc="-10" dirty="0"/>
              <a:t>Chittagong</a:t>
            </a:r>
            <a:r>
              <a:rPr spc="-5" dirty="0"/>
              <a:t> </a:t>
            </a:r>
            <a:r>
              <a:rPr spc="-10"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Engineering &amp;</a:t>
            </a:r>
            <a:r>
              <a:rPr spc="-45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01/10/2024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3985" y="5970984"/>
            <a:ext cx="618408" cy="77211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50747" y="6378207"/>
            <a:ext cx="11241405" cy="45720"/>
          </a:xfrm>
          <a:custGeom>
            <a:avLst/>
            <a:gdLst/>
            <a:ahLst/>
            <a:cxnLst/>
            <a:rect l="l" t="t" r="r" b="b"/>
            <a:pathLst>
              <a:path w="11241405" h="45720">
                <a:moveTo>
                  <a:pt x="11241252" y="0"/>
                </a:moveTo>
                <a:lnTo>
                  <a:pt x="0" y="0"/>
                </a:lnTo>
                <a:lnTo>
                  <a:pt x="0" y="45718"/>
                </a:lnTo>
                <a:lnTo>
                  <a:pt x="11241252" y="45718"/>
                </a:lnTo>
                <a:lnTo>
                  <a:pt x="1124125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0747" y="6378207"/>
            <a:ext cx="11241405" cy="45720"/>
          </a:xfrm>
          <a:custGeom>
            <a:avLst/>
            <a:gdLst/>
            <a:ahLst/>
            <a:cxnLst/>
            <a:rect l="l" t="t" r="r" b="b"/>
            <a:pathLst>
              <a:path w="11241405" h="45720">
                <a:moveTo>
                  <a:pt x="11241252" y="0"/>
                </a:moveTo>
                <a:lnTo>
                  <a:pt x="0" y="0"/>
                </a:lnTo>
                <a:lnTo>
                  <a:pt x="0" y="45718"/>
                </a:lnTo>
                <a:lnTo>
                  <a:pt x="11241252" y="45718"/>
                </a:lnTo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627" y="61036"/>
            <a:ext cx="1153922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471C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8767" y="1934717"/>
            <a:ext cx="8832850" cy="224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07485" y="6533336"/>
            <a:ext cx="5177155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Department</a:t>
            </a:r>
            <a:r>
              <a:rPr spc="-1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CSE,</a:t>
            </a:r>
            <a:r>
              <a:rPr spc="245" dirty="0"/>
              <a:t> </a:t>
            </a:r>
            <a:r>
              <a:rPr spc="-10" dirty="0"/>
              <a:t>Chittagong</a:t>
            </a:r>
            <a:r>
              <a:rPr spc="-5" dirty="0"/>
              <a:t> </a:t>
            </a:r>
            <a:r>
              <a:rPr spc="-10" dirty="0"/>
              <a:t>University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Engineering &amp;</a:t>
            </a:r>
            <a:r>
              <a:rPr spc="-45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85799" y="6573723"/>
            <a:ext cx="76453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01/10/2024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95354" y="6473901"/>
            <a:ext cx="29527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677400" y="152400"/>
            <a:ext cx="22675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7E7E7E"/>
                </a:solidFill>
                <a:latin typeface="Times New Roman"/>
                <a:cs typeface="Times New Roman"/>
              </a:rPr>
              <a:t>Machine</a:t>
            </a:r>
            <a:r>
              <a:rPr sz="24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Times New Roman"/>
                <a:cs typeface="Times New Roman"/>
              </a:rPr>
              <a:t>Learning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269" y="1421155"/>
            <a:ext cx="4381483" cy="424686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58000" y="3141980"/>
            <a:ext cx="408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0" dirty="0">
                <a:solidFill>
                  <a:srgbClr val="000000"/>
                </a:solidFill>
                <a:latin typeface="Calibri Light"/>
                <a:cs typeface="Calibri Light"/>
              </a:rPr>
              <a:t>Decision</a:t>
            </a:r>
            <a:r>
              <a:rPr sz="3600" b="0" spc="-1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b="0" spc="-80" dirty="0">
                <a:solidFill>
                  <a:srgbClr val="000000"/>
                </a:solidFill>
                <a:latin typeface="Calibri Light"/>
                <a:cs typeface="Calibri Light"/>
              </a:rPr>
              <a:t>Tree</a:t>
            </a:r>
            <a:r>
              <a:rPr sz="3600" b="0" spc="-1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b="0" spc="-10" dirty="0">
                <a:solidFill>
                  <a:srgbClr val="000000"/>
                </a:solidFill>
                <a:latin typeface="Calibri Light"/>
                <a:cs typeface="Calibri Light"/>
              </a:rPr>
              <a:t>Learning</a:t>
            </a:r>
            <a:endParaRPr sz="3600" dirty="0">
              <a:latin typeface="Calibri Light"/>
              <a:cs typeface="Calibri Ligh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B9138D4-9E0F-FDBF-5672-C272A801CB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lang="en-US" spc="-25" smtClean="0"/>
              <a:t>1</a:t>
            </a:fld>
            <a:endParaRPr lang="en-US"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3CF3A-FBAB-2FDC-4605-FA0E3C9A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5926EC-0E4B-78BA-0349-72DABBD944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A</a:t>
            </a:r>
            <a:r>
              <a:rPr lang="en-US" spc="-190" dirty="0"/>
              <a:t> </a:t>
            </a:r>
            <a:r>
              <a:rPr lang="en-US" dirty="0"/>
              <a:t>criterion</a:t>
            </a:r>
            <a:r>
              <a:rPr lang="en-US" spc="-45" dirty="0"/>
              <a:t> </a:t>
            </a:r>
            <a:r>
              <a:rPr lang="en-US" dirty="0"/>
              <a:t>for</a:t>
            </a:r>
            <a:r>
              <a:rPr lang="en-US" spc="-55" dirty="0"/>
              <a:t> </a:t>
            </a:r>
            <a:r>
              <a:rPr lang="en-US" dirty="0"/>
              <a:t>attribute</a:t>
            </a:r>
            <a:r>
              <a:rPr lang="en-US" spc="-60" dirty="0"/>
              <a:t> </a:t>
            </a:r>
            <a:r>
              <a:rPr lang="en-US" spc="-10" dirty="0"/>
              <a:t>selection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A0FC77B-9375-31FF-9480-B726BB8A961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4F348F4-655D-A695-328C-B31BFD909CC3}"/>
              </a:ext>
            </a:extLst>
          </p:cNvPr>
          <p:cNvSpPr txBox="1"/>
          <p:nvPr/>
        </p:nvSpPr>
        <p:spPr>
          <a:xfrm>
            <a:off x="543559" y="741067"/>
            <a:ext cx="11232515" cy="43293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0665" algn="l"/>
              </a:tabLst>
            </a:pPr>
            <a:r>
              <a:rPr sz="3200" b="1" dirty="0">
                <a:latin typeface="Calibri"/>
                <a:cs typeface="Calibri"/>
              </a:rPr>
              <a:t>Which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best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attribute?</a:t>
            </a:r>
            <a:endParaRPr sz="3200" dirty="0">
              <a:latin typeface="Calibri"/>
              <a:cs typeface="Calibri"/>
            </a:endParaRPr>
          </a:p>
          <a:p>
            <a:pPr marL="689610" lvl="1" indent="-219710">
              <a:lnSpc>
                <a:spcPct val="100000"/>
              </a:lnSpc>
              <a:spcBef>
                <a:spcPts val="185"/>
              </a:spcBef>
              <a:buSzPct val="85714"/>
              <a:buChar char="–"/>
              <a:tabLst>
                <a:tab pos="68961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smallest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tree</a:t>
            </a:r>
            <a:endParaRPr sz="2800" dirty="0">
              <a:latin typeface="Calibri"/>
              <a:cs typeface="Calibri"/>
            </a:endParaRPr>
          </a:p>
          <a:p>
            <a:pPr marL="728980" lvl="1" indent="-259079">
              <a:lnSpc>
                <a:spcPct val="100000"/>
              </a:lnSpc>
              <a:spcBef>
                <a:spcPts val="170"/>
              </a:spcBef>
              <a:buChar char="–"/>
              <a:tabLst>
                <a:tab pos="728980" algn="l"/>
              </a:tabLst>
            </a:pPr>
            <a:r>
              <a:rPr sz="2800" dirty="0">
                <a:latin typeface="Calibri"/>
                <a:cs typeface="Calibri"/>
              </a:rPr>
              <a:t>Heuristic: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choose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attribute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“purest”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2800" dirty="0">
              <a:latin typeface="Calibri"/>
              <a:cs typeface="Calibri"/>
            </a:endParaRPr>
          </a:p>
          <a:p>
            <a:pPr marL="272415" indent="-259715">
              <a:lnSpc>
                <a:spcPct val="100000"/>
              </a:lnSpc>
              <a:buFont typeface="Calibri"/>
              <a:buChar char="•"/>
              <a:tabLst>
                <a:tab pos="272415" algn="l"/>
              </a:tabLst>
            </a:pPr>
            <a:r>
              <a:rPr sz="2800" b="1" dirty="0">
                <a:latin typeface="Calibri"/>
                <a:cs typeface="Calibri"/>
              </a:rPr>
              <a:t>Popular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impurity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criterion: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nformation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ain</a:t>
            </a:r>
            <a:endParaRPr sz="2800" dirty="0">
              <a:latin typeface="Calibri"/>
              <a:cs typeface="Calibri"/>
            </a:endParaRPr>
          </a:p>
          <a:p>
            <a:pPr marL="927100" marR="5080" indent="-510540">
              <a:lnSpc>
                <a:spcPts val="3020"/>
              </a:lnSpc>
              <a:spcBef>
                <a:spcPts val="1045"/>
              </a:spcBef>
            </a:pPr>
            <a:r>
              <a:rPr sz="2800" dirty="0">
                <a:latin typeface="Calibri"/>
                <a:cs typeface="Calibri"/>
              </a:rPr>
              <a:t>–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increases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average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purity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subsets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attribute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produces</a:t>
            </a:r>
            <a:endParaRPr lang="en-US" sz="2800" spc="-10" dirty="0">
              <a:latin typeface="Calibri"/>
              <a:cs typeface="Calibri"/>
            </a:endParaRPr>
          </a:p>
          <a:p>
            <a:pPr marL="927100" marR="5080" indent="-510540">
              <a:lnSpc>
                <a:spcPts val="3020"/>
              </a:lnSpc>
              <a:spcBef>
                <a:spcPts val="1045"/>
              </a:spcBef>
            </a:pPr>
            <a:endParaRPr sz="2800" dirty="0">
              <a:latin typeface="Calibri"/>
              <a:cs typeface="Calibri"/>
            </a:endParaRPr>
          </a:p>
          <a:p>
            <a:pPr marL="272415" indent="-259715">
              <a:lnSpc>
                <a:spcPct val="100000"/>
              </a:lnSpc>
              <a:spcBef>
                <a:spcPts val="625"/>
              </a:spcBef>
              <a:buFont typeface="Calibri"/>
              <a:buChar char="•"/>
              <a:tabLst>
                <a:tab pos="272415" algn="l"/>
              </a:tabLst>
            </a:pPr>
            <a:r>
              <a:rPr sz="2800" b="1" spc="-10" dirty="0">
                <a:latin typeface="Calibri"/>
                <a:cs typeface="Calibri"/>
              </a:rPr>
              <a:t>Strategy: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choose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attribute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greatest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gain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06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Entropy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543559" y="741067"/>
                <a:ext cx="11232515" cy="3626057"/>
              </a:xfrm>
              <a:prstGeom prst="rect">
                <a:avLst/>
              </a:prstGeom>
            </p:spPr>
            <p:txBody>
              <a:bodyPr vert="horz" wrap="square" lIns="0" tIns="40640" rIns="0" bIns="0" rtlCol="0">
                <a:spAutoFit/>
              </a:bodyPr>
              <a:lstStyle/>
              <a:p>
                <a:pPr marL="240665" indent="-227965">
                  <a:lnSpc>
                    <a:spcPct val="150000"/>
                  </a:lnSpc>
                  <a:spcBef>
                    <a:spcPts val="320"/>
                  </a:spcBef>
                  <a:buFont typeface="Arial"/>
                  <a:buChar char="•"/>
                  <a:tabLst>
                    <a:tab pos="240665" algn="l"/>
                  </a:tabLst>
                </a:pPr>
                <a:r>
                  <a:rPr lang="en-US" sz="2800" dirty="0">
                    <a:latin typeface="Calibri"/>
                    <a:cs typeface="Calibri"/>
                  </a:rPr>
                  <a:t>Entropy is nothing but the measure of disorder</a:t>
                </a:r>
              </a:p>
              <a:p>
                <a:pPr marL="240665" indent="-227965">
                  <a:lnSpc>
                    <a:spcPct val="150000"/>
                  </a:lnSpc>
                  <a:spcBef>
                    <a:spcPts val="320"/>
                  </a:spcBef>
                  <a:buFont typeface="Arial"/>
                  <a:buChar char="•"/>
                  <a:tabLst>
                    <a:tab pos="240665" algn="l"/>
                  </a:tabLst>
                </a:pPr>
                <a:r>
                  <a:rPr lang="en-US" sz="2800" dirty="0">
                    <a:latin typeface="Calibri"/>
                    <a:cs typeface="Calibri"/>
                  </a:rPr>
                  <a:t>You can also call it the measure of purity/impurity</a:t>
                </a:r>
              </a:p>
              <a:p>
                <a:pPr marL="240665" indent="-227965">
                  <a:lnSpc>
                    <a:spcPct val="150000"/>
                  </a:lnSpc>
                  <a:spcBef>
                    <a:spcPts val="320"/>
                  </a:spcBef>
                  <a:buFont typeface="Arial"/>
                  <a:buChar char="•"/>
                  <a:tabLst>
                    <a:tab pos="240665" algn="l"/>
                  </a:tabLst>
                </a:pPr>
                <a:r>
                  <a:rPr lang="en-US" sz="2800" dirty="0">
                    <a:latin typeface="Calibri"/>
                    <a:cs typeface="Calibri"/>
                  </a:rPr>
                  <a:t>The mathematical formula for Entropy is:</a:t>
                </a:r>
              </a:p>
              <a:p>
                <a:pPr marL="12700">
                  <a:lnSpc>
                    <a:spcPct val="150000"/>
                  </a:lnSpc>
                  <a:spcBef>
                    <a:spcPts val="320"/>
                  </a:spcBef>
                  <a:tabLst>
                    <a:tab pos="24066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dirty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I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IN" sz="2800" b="0" i="1" dirty="0" smtClean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sz="280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" y="741067"/>
                <a:ext cx="11232515" cy="3626057"/>
              </a:xfrm>
              <a:prstGeom prst="rect">
                <a:avLst/>
              </a:prstGeom>
              <a:blipFill>
                <a:blip r:embed="rId2"/>
                <a:stretch>
                  <a:fillRect l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3188" y="857929"/>
            <a:ext cx="8256483" cy="19666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862" y="518846"/>
            <a:ext cx="7484474" cy="42026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069" y="492887"/>
            <a:ext cx="8134350" cy="53244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0" y="486655"/>
            <a:ext cx="7937832" cy="53363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469" y="398754"/>
            <a:ext cx="8039100" cy="55435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19E0F-A50F-8D13-9847-88534DBBD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05FF56-F8D2-C353-5258-3CB16C1BA8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Information Gain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8AFA85E-1350-26CB-8586-2306DDAE2D1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BE2F70E-94DA-82E5-DA9C-F685DE83E074}"/>
              </a:ext>
            </a:extLst>
          </p:cNvPr>
          <p:cNvSpPr txBox="1"/>
          <p:nvPr/>
        </p:nvSpPr>
        <p:spPr>
          <a:xfrm>
            <a:off x="543559" y="741067"/>
            <a:ext cx="11232515" cy="4729372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0665" indent="-227965">
              <a:lnSpc>
                <a:spcPct val="150000"/>
              </a:lnSpc>
              <a:spcBef>
                <a:spcPts val="320"/>
              </a:spcBef>
              <a:buFont typeface="Arial"/>
              <a:buChar char="•"/>
              <a:tabLst>
                <a:tab pos="240665" algn="l"/>
              </a:tabLst>
            </a:pPr>
            <a:r>
              <a:rPr lang="en-US" sz="2800" dirty="0">
                <a:latin typeface="Calibri"/>
                <a:cs typeface="Calibri"/>
              </a:rPr>
              <a:t>Information Gain is a metric to train decision trees </a:t>
            </a:r>
          </a:p>
          <a:p>
            <a:pPr marL="240665" indent="-227965">
              <a:lnSpc>
                <a:spcPct val="150000"/>
              </a:lnSpc>
              <a:spcBef>
                <a:spcPts val="320"/>
              </a:spcBef>
              <a:buFont typeface="Arial"/>
              <a:buChar char="•"/>
              <a:tabLst>
                <a:tab pos="240665" algn="l"/>
              </a:tabLst>
            </a:pPr>
            <a:r>
              <a:rPr lang="en-US" sz="2800" dirty="0">
                <a:latin typeface="Calibri"/>
                <a:cs typeface="Calibri"/>
              </a:rPr>
              <a:t>This metric measures the quality of a split</a:t>
            </a:r>
          </a:p>
          <a:p>
            <a:pPr marL="240665" indent="-227965">
              <a:lnSpc>
                <a:spcPct val="150000"/>
              </a:lnSpc>
              <a:spcBef>
                <a:spcPts val="320"/>
              </a:spcBef>
              <a:buFont typeface="Arial"/>
              <a:buChar char="•"/>
              <a:tabLst>
                <a:tab pos="240665" algn="l"/>
              </a:tabLst>
            </a:pPr>
            <a:r>
              <a:rPr lang="en-US" sz="2800" dirty="0">
                <a:latin typeface="Calibri"/>
                <a:cs typeface="Calibri"/>
              </a:rPr>
              <a:t>Suppose a rule splits 𝑺 into two smaller disjoint sets 𝑺1 and 𝑺2</a:t>
            </a:r>
          </a:p>
          <a:p>
            <a:pPr marL="240665" indent="-227965">
              <a:lnSpc>
                <a:spcPct val="150000"/>
              </a:lnSpc>
              <a:spcBef>
                <a:spcPts val="320"/>
              </a:spcBef>
              <a:buFont typeface="Arial"/>
              <a:buChar char="•"/>
              <a:tabLst>
                <a:tab pos="240665" algn="l"/>
              </a:tabLst>
            </a:pPr>
            <a:r>
              <a:rPr lang="en-US" sz="2800" dirty="0">
                <a:latin typeface="Calibri"/>
                <a:cs typeface="Calibri"/>
              </a:rPr>
              <a:t>Reduction in entropy after the split is called information gain</a:t>
            </a:r>
          </a:p>
          <a:p>
            <a:pPr marL="240665" indent="-227965">
              <a:lnSpc>
                <a:spcPct val="150000"/>
              </a:lnSpc>
              <a:spcBef>
                <a:spcPts val="320"/>
              </a:spcBef>
              <a:buFont typeface="Arial"/>
              <a:buChar char="•"/>
              <a:tabLst>
                <a:tab pos="240665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240665" indent="-227965">
              <a:lnSpc>
                <a:spcPct val="150000"/>
              </a:lnSpc>
              <a:spcBef>
                <a:spcPts val="320"/>
              </a:spcBef>
              <a:buFont typeface="Arial"/>
              <a:buChar char="•"/>
              <a:tabLst>
                <a:tab pos="240665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240665" indent="-227965">
              <a:lnSpc>
                <a:spcPct val="150000"/>
              </a:lnSpc>
              <a:spcBef>
                <a:spcPts val="320"/>
              </a:spcBef>
              <a:buFont typeface="Arial"/>
              <a:buChar char="•"/>
              <a:tabLst>
                <a:tab pos="240665" algn="l"/>
              </a:tabLst>
            </a:pPr>
            <a:endParaRPr sz="2800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A0EAE2-BEE4-9E78-9276-FE4795601917}"/>
                  </a:ext>
                </a:extLst>
              </p:cNvPr>
              <p:cNvSpPr txBox="1"/>
              <p:nvPr/>
            </p:nvSpPr>
            <p:spPr>
              <a:xfrm>
                <a:off x="3466556" y="3886200"/>
                <a:ext cx="4787362" cy="584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A0EAE2-BEE4-9E78-9276-FE4795601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556" y="3886200"/>
                <a:ext cx="4787362" cy="584391"/>
              </a:xfrm>
              <a:prstGeom prst="rect">
                <a:avLst/>
              </a:prstGeom>
              <a:blipFill>
                <a:blip r:embed="rId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2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397" y="295275"/>
            <a:ext cx="11254105" cy="6135370"/>
            <a:chOff x="944397" y="295275"/>
            <a:chExt cx="11254105" cy="6135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2549" y="295275"/>
              <a:ext cx="8505825" cy="5943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25777" y="5950635"/>
              <a:ext cx="253365" cy="387350"/>
            </a:xfrm>
            <a:custGeom>
              <a:avLst/>
              <a:gdLst/>
              <a:ahLst/>
              <a:cxnLst/>
              <a:rect l="l" t="t" r="r" b="b"/>
              <a:pathLst>
                <a:path w="253364" h="387350">
                  <a:moveTo>
                    <a:pt x="126618" y="0"/>
                  </a:moveTo>
                  <a:lnTo>
                    <a:pt x="62690" y="26401"/>
                  </a:lnTo>
                  <a:lnTo>
                    <a:pt x="37068" y="56638"/>
                  </a:lnTo>
                  <a:lnTo>
                    <a:pt x="17276" y="95776"/>
                  </a:lnTo>
                  <a:lnTo>
                    <a:pt x="4519" y="141972"/>
                  </a:lnTo>
                  <a:lnTo>
                    <a:pt x="0" y="193382"/>
                  </a:lnTo>
                  <a:lnTo>
                    <a:pt x="4519" y="244793"/>
                  </a:lnTo>
                  <a:lnTo>
                    <a:pt x="17276" y="290988"/>
                  </a:lnTo>
                  <a:lnTo>
                    <a:pt x="37068" y="330126"/>
                  </a:lnTo>
                  <a:lnTo>
                    <a:pt x="62690" y="360364"/>
                  </a:lnTo>
                  <a:lnTo>
                    <a:pt x="126618" y="386765"/>
                  </a:lnTo>
                  <a:lnTo>
                    <a:pt x="160251" y="379858"/>
                  </a:lnTo>
                  <a:lnTo>
                    <a:pt x="216122" y="330126"/>
                  </a:lnTo>
                  <a:lnTo>
                    <a:pt x="235933" y="290988"/>
                  </a:lnTo>
                  <a:lnTo>
                    <a:pt x="248709" y="244793"/>
                  </a:lnTo>
                  <a:lnTo>
                    <a:pt x="253237" y="193382"/>
                  </a:lnTo>
                  <a:lnTo>
                    <a:pt x="248709" y="141972"/>
                  </a:lnTo>
                  <a:lnTo>
                    <a:pt x="235933" y="95776"/>
                  </a:lnTo>
                  <a:lnTo>
                    <a:pt x="216122" y="56638"/>
                  </a:lnTo>
                  <a:lnTo>
                    <a:pt x="190490" y="26401"/>
                  </a:lnTo>
                  <a:lnTo>
                    <a:pt x="126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3845" y="833374"/>
            <a:ext cx="6457950" cy="42100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30090"/>
            <a:ext cx="11740617" cy="604691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A Decision Tree (DT) defines a hierarchy of rules to make a prediction</a:t>
            </a: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Root and internal nodes test rules. Leaf nodes make predictions</a:t>
            </a:r>
          </a:p>
          <a:p>
            <a:pPr marL="0" indent="0">
              <a:buNone/>
            </a:pPr>
            <a:endParaRPr lang="en-GB" sz="105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Decision Tree (DT) learning is about learning such a tree from labeled data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                                                                                     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63" name="AutoShape 2">
            <a:extLst>
              <a:ext uri="{FF2B5EF4-FFF2-40B4-BE49-F238E27FC236}">
                <a16:creationId xmlns:a16="http://schemas.microsoft.com/office/drawing/2014/main" id="{FD6E3656-0C94-4932-B9F3-D779659C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353" y="176711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Body </a:t>
            </a:r>
          </a:p>
          <a:p>
            <a:pPr eaLnBrk="1" hangingPunct="1"/>
            <a:r>
              <a:rPr lang="en-IN" altLang="en-US" sz="1600" dirty="0"/>
              <a:t>temp.</a:t>
            </a:r>
          </a:p>
        </p:txBody>
      </p:sp>
      <p:cxnSp>
        <p:nvCxnSpPr>
          <p:cNvPr id="65" name="AutoShape 4">
            <a:extLst>
              <a:ext uri="{FF2B5EF4-FFF2-40B4-BE49-F238E27FC236}">
                <a16:creationId xmlns:a16="http://schemas.microsoft.com/office/drawing/2014/main" id="{34B63522-6AA6-4F98-B227-2E8EF8C9D3BE}"/>
              </a:ext>
            </a:extLst>
          </p:cNvPr>
          <p:cNvCxnSpPr>
            <a:cxnSpLocks noChangeShapeType="1"/>
            <a:stCxn id="63" idx="3"/>
          </p:cNvCxnSpPr>
          <p:nvPr/>
        </p:nvCxnSpPr>
        <p:spPr bwMode="auto">
          <a:xfrm>
            <a:off x="6937315" y="2377625"/>
            <a:ext cx="1555263" cy="610515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5">
            <a:extLst>
              <a:ext uri="{FF2B5EF4-FFF2-40B4-BE49-F238E27FC236}">
                <a16:creationId xmlns:a16="http://schemas.microsoft.com/office/drawing/2014/main" id="{115F95AC-0536-4C71-925A-EDEA86E96F5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023860" y="2402367"/>
            <a:ext cx="1632446" cy="1128091"/>
          </a:xfrm>
          <a:prstGeom prst="bentConnector3">
            <a:avLst>
              <a:gd name="adj1" fmla="val 100269"/>
            </a:avLst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AutoShape 10">
            <a:extLst>
              <a:ext uri="{FF2B5EF4-FFF2-40B4-BE49-F238E27FC236}">
                <a16:creationId xmlns:a16="http://schemas.microsoft.com/office/drawing/2014/main" id="{7B11D1DD-9197-4412-A878-39C3D463DE5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872665" y="3943880"/>
            <a:ext cx="679218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11">
            <a:extLst>
              <a:ext uri="{FF2B5EF4-FFF2-40B4-BE49-F238E27FC236}">
                <a16:creationId xmlns:a16="http://schemas.microsoft.com/office/drawing/2014/main" id="{D009A30A-F8B2-4810-BC5A-9BA9F251A6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36" y="3943881"/>
            <a:ext cx="553113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" name="Rectangle 14">
            <a:extLst>
              <a:ext uri="{FF2B5EF4-FFF2-40B4-BE49-F238E27FC236}">
                <a16:creationId xmlns:a16="http://schemas.microsoft.com/office/drawing/2014/main" id="{297CC1E9-3DF1-4B76-8424-6AA4BCB6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95" y="7123236"/>
            <a:ext cx="102269" cy="8764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9" name="AutoShape 2">
            <a:extLst>
              <a:ext uri="{FF2B5EF4-FFF2-40B4-BE49-F238E27FC236}">
                <a16:creationId xmlns:a16="http://schemas.microsoft.com/office/drawing/2014/main" id="{04048551-39DF-4071-9DF0-DD5F3C21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064" y="350955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Gives </a:t>
            </a:r>
          </a:p>
          <a:p>
            <a:pPr eaLnBrk="1" hangingPunct="1"/>
            <a:r>
              <a:rPr lang="en-IN" altLang="en-US" sz="1600" dirty="0"/>
              <a:t>birth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6C746-2B6F-4F18-906E-40F8451B9490}"/>
              </a:ext>
            </a:extLst>
          </p:cNvPr>
          <p:cNvSpPr txBox="1"/>
          <p:nvPr/>
        </p:nvSpPr>
        <p:spPr>
          <a:xfrm>
            <a:off x="7273517" y="235342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Cold</a:t>
            </a:r>
          </a:p>
        </p:txBody>
      </p:sp>
      <p:sp>
        <p:nvSpPr>
          <p:cNvPr id="157" name="AutoShape 7">
            <a:extLst>
              <a:ext uri="{FF2B5EF4-FFF2-40B4-BE49-F238E27FC236}">
                <a16:creationId xmlns:a16="http://schemas.microsoft.com/office/drawing/2014/main" id="{00365FC1-7474-4AF4-88CC-67C882F5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844" y="3012336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1FCE40-7965-41B1-871F-1AEF0EF04F15}"/>
              </a:ext>
            </a:extLst>
          </p:cNvPr>
          <p:cNvSpPr txBox="1"/>
          <p:nvPr/>
        </p:nvSpPr>
        <p:spPr>
          <a:xfrm>
            <a:off x="2895105" y="391363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0CE3EC7-4995-4871-A92F-66637A95D4A6}"/>
              </a:ext>
            </a:extLst>
          </p:cNvPr>
          <p:cNvSpPr txBox="1"/>
          <p:nvPr/>
        </p:nvSpPr>
        <p:spPr>
          <a:xfrm>
            <a:off x="4593375" y="38924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60" name="AutoShape 7">
            <a:extLst>
              <a:ext uri="{FF2B5EF4-FFF2-40B4-BE49-F238E27FC236}">
                <a16:creationId xmlns:a16="http://schemas.microsoft.com/office/drawing/2014/main" id="{0B7CFDFC-0899-412D-8115-8D8BE85C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906" y="455032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61" name="AutoShape 7">
            <a:extLst>
              <a:ext uri="{FF2B5EF4-FFF2-40B4-BE49-F238E27FC236}">
                <a16:creationId xmlns:a16="http://schemas.microsoft.com/office/drawing/2014/main" id="{B988A67E-2E67-449E-A55E-4F5C9D13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413" y="459754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    Mammal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8061DD-46D5-43A1-A8C0-0715CE02D39D}"/>
              </a:ext>
            </a:extLst>
          </p:cNvPr>
          <p:cNvSpPr txBox="1"/>
          <p:nvPr/>
        </p:nvSpPr>
        <p:spPr>
          <a:xfrm>
            <a:off x="5021159" y="1616917"/>
            <a:ext cx="11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Root Node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90C4BE1-66DF-4707-AFBA-F263DEC7BF8F}"/>
              </a:ext>
            </a:extLst>
          </p:cNvPr>
          <p:cNvSpPr txBox="1"/>
          <p:nvPr/>
        </p:nvSpPr>
        <p:spPr>
          <a:xfrm>
            <a:off x="4023859" y="3178421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An Internal Node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76386BA-071D-4130-AB9F-EE8E4E52A22D}"/>
              </a:ext>
            </a:extLst>
          </p:cNvPr>
          <p:cNvSpPr txBox="1"/>
          <p:nvPr/>
        </p:nvSpPr>
        <p:spPr>
          <a:xfrm>
            <a:off x="4650258" y="238507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Warm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3D11050-9A50-49CB-B340-850E09D03F48}"/>
              </a:ext>
            </a:extLst>
          </p:cNvPr>
          <p:cNvSpPr txBox="1"/>
          <p:nvPr/>
        </p:nvSpPr>
        <p:spPr>
          <a:xfrm>
            <a:off x="9084346" y="3267392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 Leaf 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0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19"/>
    </mc:Choice>
    <mc:Fallback xmlns="">
      <p:transition spd="slow" advTm="130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63" grpId="0" animBg="1"/>
      <p:bldP spid="109" grpId="0" animBg="1"/>
      <p:bldP spid="32" grpId="0"/>
      <p:bldP spid="157" grpId="0" animBg="1"/>
      <p:bldP spid="158" grpId="0"/>
      <p:bldP spid="159" grpId="0"/>
      <p:bldP spid="160" grpId="0" animBg="1"/>
      <p:bldP spid="161" grpId="0" animBg="1"/>
      <p:bldP spid="33" grpId="0"/>
      <p:bldP spid="162" grpId="0"/>
      <p:bldP spid="163" grpId="0"/>
      <p:bldP spid="1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769" y="1267530"/>
            <a:ext cx="8530288" cy="43338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1675" y="719975"/>
            <a:ext cx="8220075" cy="48863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035" y="2411425"/>
            <a:ext cx="57753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000000"/>
                </a:solidFill>
              </a:rPr>
              <a:t>Thank</a:t>
            </a:r>
            <a:r>
              <a:rPr sz="9600" spc="-365" dirty="0">
                <a:solidFill>
                  <a:srgbClr val="000000"/>
                </a:solidFill>
              </a:rPr>
              <a:t> </a:t>
            </a:r>
            <a:r>
              <a:rPr sz="9600" spc="-1130" dirty="0">
                <a:solidFill>
                  <a:srgbClr val="000000"/>
                </a:solidFill>
              </a:rPr>
              <a:t>Y</a:t>
            </a:r>
            <a:r>
              <a:rPr sz="9600" spc="-45" dirty="0">
                <a:solidFill>
                  <a:srgbClr val="000000"/>
                </a:solidFill>
              </a:rPr>
              <a:t>ou</a:t>
            </a:r>
            <a:endParaRPr sz="9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References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985" y="5970984"/>
            <a:ext cx="618408" cy="77211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44397" y="6371857"/>
            <a:ext cx="11254105" cy="58419"/>
            <a:chOff x="944397" y="6371857"/>
            <a:chExt cx="11254105" cy="58419"/>
          </a:xfrm>
        </p:grpSpPr>
        <p:sp>
          <p:nvSpPr>
            <p:cNvPr id="5" name="object 5"/>
            <p:cNvSpPr/>
            <p:nvPr/>
          </p:nvSpPr>
          <p:spPr>
            <a:xfrm>
              <a:off x="950747" y="6378207"/>
              <a:ext cx="11241405" cy="45720"/>
            </a:xfrm>
            <a:custGeom>
              <a:avLst/>
              <a:gdLst/>
              <a:ahLst/>
              <a:cxnLst/>
              <a:rect l="l" t="t" r="r" b="b"/>
              <a:pathLst>
                <a:path w="11241405" h="45720">
                  <a:moveTo>
                    <a:pt x="11241252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11241252" y="45718"/>
                  </a:lnTo>
                  <a:lnTo>
                    <a:pt x="112412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0747" y="6378207"/>
              <a:ext cx="11241405" cy="45720"/>
            </a:xfrm>
            <a:custGeom>
              <a:avLst/>
              <a:gdLst/>
              <a:ahLst/>
              <a:cxnLst/>
              <a:rect l="l" t="t" r="r" b="b"/>
              <a:pathLst>
                <a:path w="11241405" h="45720">
                  <a:moveTo>
                    <a:pt x="11241252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11241252" y="45718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9716" y="1925777"/>
            <a:ext cx="10620375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[1]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J.,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Kamber,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M.,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Pei,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(2012).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third </a:t>
            </a:r>
            <a:r>
              <a:rPr sz="2400" dirty="0">
                <a:latin typeface="Times New Roman"/>
                <a:cs typeface="Times New Roman"/>
              </a:rPr>
              <a:t>edition.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University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Illinois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Urbana-</a:t>
            </a:r>
            <a:r>
              <a:rPr sz="2400" dirty="0">
                <a:latin typeface="Times New Roman"/>
                <a:cs typeface="Times New Roman"/>
              </a:rPr>
              <a:t>Champaign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Micheline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Kamber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Jian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Simon </a:t>
            </a:r>
            <a:r>
              <a:rPr sz="2400" dirty="0">
                <a:latin typeface="Times New Roman"/>
                <a:cs typeface="Times New Roman"/>
              </a:rPr>
              <a:t>Fraser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University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B288B9E-4B30-4C22-9AEC-3A0D8126FFFA}"/>
              </a:ext>
            </a:extLst>
          </p:cNvPr>
          <p:cNvGrpSpPr/>
          <p:nvPr/>
        </p:nvGrpSpPr>
        <p:grpSpPr>
          <a:xfrm>
            <a:off x="4386092" y="2384154"/>
            <a:ext cx="4451759" cy="3688126"/>
            <a:chOff x="687413" y="3948021"/>
            <a:chExt cx="3006781" cy="249101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0A9A383-ADDA-46B9-AC71-4AD5468D39E5}"/>
                </a:ext>
              </a:extLst>
            </p:cNvPr>
            <p:cNvGrpSpPr/>
            <p:nvPr/>
          </p:nvGrpSpPr>
          <p:grpSpPr>
            <a:xfrm>
              <a:off x="687413" y="3948021"/>
              <a:ext cx="3006781" cy="2491012"/>
              <a:chOff x="481137" y="3535052"/>
              <a:chExt cx="3006781" cy="2491012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2108E22-22E4-46D8-8C1E-E480DFE8C2A0}"/>
                  </a:ext>
                </a:extLst>
              </p:cNvPr>
              <p:cNvCxnSpPr/>
              <p:nvPr/>
            </p:nvCxnSpPr>
            <p:spPr>
              <a:xfrm>
                <a:off x="678729" y="3535052"/>
                <a:ext cx="0" cy="2491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7829848-8B1A-4B1A-98BB-10C0C84DAB36}"/>
                  </a:ext>
                </a:extLst>
              </p:cNvPr>
              <p:cNvCxnSpPr/>
              <p:nvPr/>
            </p:nvCxnSpPr>
            <p:spPr>
              <a:xfrm>
                <a:off x="481137" y="5854045"/>
                <a:ext cx="30067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F809C50-66D2-4C6D-A707-AE29B6646F51}"/>
                </a:ext>
              </a:extLst>
            </p:cNvPr>
            <p:cNvSpPr/>
            <p:nvPr/>
          </p:nvSpPr>
          <p:spPr>
            <a:xfrm>
              <a:off x="1058239" y="400942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9104C0F-262A-452D-A012-B1F11FD3D179}"/>
                </a:ext>
              </a:extLst>
            </p:cNvPr>
            <p:cNvSpPr/>
            <p:nvPr/>
          </p:nvSpPr>
          <p:spPr>
            <a:xfrm>
              <a:off x="192157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F94CA64-F87E-48F3-953E-916715AF4DAE}"/>
                </a:ext>
              </a:extLst>
            </p:cNvPr>
            <p:cNvSpPr/>
            <p:nvPr/>
          </p:nvSpPr>
          <p:spPr>
            <a:xfrm>
              <a:off x="1446837" y="4456201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F27A722-541F-4097-AA6E-A799E99F4CB5}"/>
                </a:ext>
              </a:extLst>
            </p:cNvPr>
            <p:cNvSpPr/>
            <p:nvPr/>
          </p:nvSpPr>
          <p:spPr>
            <a:xfrm>
              <a:off x="1441590" y="401613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F0E4C95-96F6-4A42-80FE-CF84044BFA18}"/>
                </a:ext>
              </a:extLst>
            </p:cNvPr>
            <p:cNvSpPr/>
            <p:nvPr/>
          </p:nvSpPr>
          <p:spPr>
            <a:xfrm>
              <a:off x="2043736" y="4771861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18E094C-52C6-4DBB-9CAE-FCE848E3F00C}"/>
                </a:ext>
              </a:extLst>
            </p:cNvPr>
            <p:cNvSpPr/>
            <p:nvPr/>
          </p:nvSpPr>
          <p:spPr>
            <a:xfrm>
              <a:off x="2043736" y="513796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CD320A-B6C4-461B-B96F-A51F29019244}"/>
                </a:ext>
              </a:extLst>
            </p:cNvPr>
            <p:cNvSpPr/>
            <p:nvPr/>
          </p:nvSpPr>
          <p:spPr>
            <a:xfrm>
              <a:off x="2043736" y="550406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1BBF04F-3BBA-4D6B-9DE4-3EC5DBEF6604}"/>
                </a:ext>
              </a:extLst>
            </p:cNvPr>
            <p:cNvSpPr/>
            <p:nvPr/>
          </p:nvSpPr>
          <p:spPr>
            <a:xfrm>
              <a:off x="1058238" y="4810377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722D264-A8FB-4A2B-94FC-A14D06B3726A}"/>
                </a:ext>
              </a:extLst>
            </p:cNvPr>
            <p:cNvSpPr/>
            <p:nvPr/>
          </p:nvSpPr>
          <p:spPr>
            <a:xfrm>
              <a:off x="1446797" y="481781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4A7FFE-4852-4778-974A-074CD06E209E}"/>
                </a:ext>
              </a:extLst>
            </p:cNvPr>
            <p:cNvSpPr/>
            <p:nvPr/>
          </p:nvSpPr>
          <p:spPr>
            <a:xfrm>
              <a:off x="1439357" y="519300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99F112C-2335-4AC6-9DCF-D66F1757573E}"/>
                </a:ext>
              </a:extLst>
            </p:cNvPr>
            <p:cNvSpPr/>
            <p:nvPr/>
          </p:nvSpPr>
          <p:spPr>
            <a:xfrm>
              <a:off x="1050981" y="553638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AAEAADC-A54F-4F89-88CD-0E3BFCCBE8E4}"/>
                </a:ext>
              </a:extLst>
            </p:cNvPr>
            <p:cNvSpPr/>
            <p:nvPr/>
          </p:nvSpPr>
          <p:spPr>
            <a:xfrm>
              <a:off x="1439357" y="593006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4A28538-E578-4FFF-8D1C-5A8EB7A628B6}"/>
                </a:ext>
              </a:extLst>
            </p:cNvPr>
            <p:cNvSpPr/>
            <p:nvPr/>
          </p:nvSpPr>
          <p:spPr>
            <a:xfrm>
              <a:off x="233723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82DC4B9-092E-443E-9AE3-35E1EC03E5E8}"/>
                </a:ext>
              </a:extLst>
            </p:cNvPr>
            <p:cNvSpPr/>
            <p:nvPr/>
          </p:nvSpPr>
          <p:spPr>
            <a:xfrm>
              <a:off x="2337231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E7B2060-C4D7-49A6-BADA-3E8028ABC750}"/>
                </a:ext>
              </a:extLst>
            </p:cNvPr>
            <p:cNvSpPr/>
            <p:nvPr/>
          </p:nvSpPr>
          <p:spPr>
            <a:xfrm>
              <a:off x="2686930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2F45286-1A77-48AD-B55A-3A048CAB479B}"/>
                </a:ext>
              </a:extLst>
            </p:cNvPr>
            <p:cNvSpPr/>
            <p:nvPr/>
          </p:nvSpPr>
          <p:spPr>
            <a:xfrm>
              <a:off x="2528066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F7AB144-EFE1-454A-BB9C-8B5E39A3053A}"/>
                </a:ext>
              </a:extLst>
            </p:cNvPr>
            <p:cNvSpPr/>
            <p:nvPr/>
          </p:nvSpPr>
          <p:spPr>
            <a:xfrm>
              <a:off x="2976491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4462DEB-F47F-4FB8-93DA-DF6A8239789F}"/>
                </a:ext>
              </a:extLst>
            </p:cNvPr>
            <p:cNvSpPr/>
            <p:nvPr/>
          </p:nvSpPr>
          <p:spPr>
            <a:xfrm>
              <a:off x="3414805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41DF84E-3E16-41C7-8268-4D25E68EE615}"/>
                </a:ext>
              </a:extLst>
            </p:cNvPr>
            <p:cNvSpPr/>
            <p:nvPr/>
          </p:nvSpPr>
          <p:spPr>
            <a:xfrm>
              <a:off x="3211577" y="504276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B153CDB-B978-414B-A11D-DFE0D50F196E}"/>
                </a:ext>
              </a:extLst>
            </p:cNvPr>
            <p:cNvSpPr/>
            <p:nvPr/>
          </p:nvSpPr>
          <p:spPr>
            <a:xfrm>
              <a:off x="2743440" y="505358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F0EFCAE3-15BA-4DC1-9A38-3058BD29B36F}"/>
                </a:ext>
              </a:extLst>
            </p:cNvPr>
            <p:cNvSpPr/>
            <p:nvPr/>
          </p:nvSpPr>
          <p:spPr>
            <a:xfrm>
              <a:off x="2528066" y="540748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16C2B23-AAFF-4031-B295-1E25503E27CD}"/>
                </a:ext>
              </a:extLst>
            </p:cNvPr>
            <p:cNvSpPr/>
            <p:nvPr/>
          </p:nvSpPr>
          <p:spPr>
            <a:xfrm>
              <a:off x="2528066" y="572237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C3394FE-62B3-4F5B-8824-B0A6D465447B}"/>
                </a:ext>
              </a:extLst>
            </p:cNvPr>
            <p:cNvSpPr/>
            <p:nvPr/>
          </p:nvSpPr>
          <p:spPr>
            <a:xfrm>
              <a:off x="2528066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C72F701-C3FB-4F7B-AFDF-F39CBB4A4191}"/>
                </a:ext>
              </a:extLst>
            </p:cNvPr>
            <p:cNvSpPr/>
            <p:nvPr/>
          </p:nvSpPr>
          <p:spPr>
            <a:xfrm>
              <a:off x="2864021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9691CBB-AD84-4BAF-A01A-047C955EC63E}"/>
                </a:ext>
              </a:extLst>
            </p:cNvPr>
            <p:cNvSpPr/>
            <p:nvPr/>
          </p:nvSpPr>
          <p:spPr>
            <a:xfrm>
              <a:off x="2864022" y="572517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A53F011-823E-4C31-8C9B-9A0AB5D8B051}"/>
                </a:ext>
              </a:extLst>
            </p:cNvPr>
            <p:cNvSpPr/>
            <p:nvPr/>
          </p:nvSpPr>
          <p:spPr>
            <a:xfrm>
              <a:off x="2864023" y="540373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70AB02F-1498-43FC-BD7C-CA3CD23D0A24}"/>
                </a:ext>
              </a:extLst>
            </p:cNvPr>
            <p:cNvSpPr/>
            <p:nvPr/>
          </p:nvSpPr>
          <p:spPr>
            <a:xfrm>
              <a:off x="2042118" y="593006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5D70DA7-86C2-482F-909A-9695D4BD1733}"/>
                </a:ext>
              </a:extLst>
            </p:cNvPr>
            <p:cNvSpPr/>
            <p:nvPr/>
          </p:nvSpPr>
          <p:spPr>
            <a:xfrm>
              <a:off x="3064743" y="402462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157D29D-6FD8-48B6-AE0F-4638E502418C}"/>
                </a:ext>
              </a:extLst>
            </p:cNvPr>
            <p:cNvSpPr/>
            <p:nvPr/>
          </p:nvSpPr>
          <p:spPr>
            <a:xfrm>
              <a:off x="3384372" y="438834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4F0C637-566C-4C53-860C-18C1E63A6DD9}"/>
                </a:ext>
              </a:extLst>
            </p:cNvPr>
            <p:cNvSpPr/>
            <p:nvPr/>
          </p:nvSpPr>
          <p:spPr>
            <a:xfrm>
              <a:off x="3334949" y="539175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BF3252D-74C2-431F-9671-3C205C61760B}"/>
                </a:ext>
              </a:extLst>
            </p:cNvPr>
            <p:cNvSpPr/>
            <p:nvPr/>
          </p:nvSpPr>
          <p:spPr>
            <a:xfrm>
              <a:off x="3334949" y="602130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2DE93E5-C657-4B02-B8E2-3647F687D277}"/>
                </a:ext>
              </a:extLst>
            </p:cNvPr>
            <p:cNvSpPr/>
            <p:nvPr/>
          </p:nvSpPr>
          <p:spPr>
            <a:xfrm>
              <a:off x="1050981" y="592588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Decision Trees with Supervision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835" y="1107689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The basic idea is very simple</a:t>
            </a:r>
          </a:p>
          <a:p>
            <a:pPr marL="0" indent="0">
              <a:buNone/>
            </a:pPr>
            <a:endParaRPr lang="en-IN" sz="105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Recursively partition the training data into homogeneous regions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Within each group, fit a simple supervised learner (e.g., predict the majority label)</a:t>
            </a:r>
            <a:endParaRPr lang="en-GB" sz="24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A24D53E-ACBE-4A2F-AB45-AC8CC41C5629}"/>
              </a:ext>
            </a:extLst>
          </p:cNvPr>
          <p:cNvSpPr/>
          <p:nvPr/>
        </p:nvSpPr>
        <p:spPr>
          <a:xfrm>
            <a:off x="6937098" y="4416731"/>
            <a:ext cx="1141968" cy="1407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4027C3-595C-4B58-89C0-642F7CA60F50}"/>
              </a:ext>
            </a:extLst>
          </p:cNvPr>
          <p:cNvSpPr/>
          <p:nvPr/>
        </p:nvSpPr>
        <p:spPr>
          <a:xfrm>
            <a:off x="6079049" y="2396789"/>
            <a:ext cx="1696190" cy="102596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2F35FE4-8E4B-43E0-91C0-189AA33C117C}"/>
              </a:ext>
            </a:extLst>
          </p:cNvPr>
          <p:cNvSpPr/>
          <p:nvPr/>
        </p:nvSpPr>
        <p:spPr>
          <a:xfrm>
            <a:off x="4680458" y="2900308"/>
            <a:ext cx="1428386" cy="291068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4E8F283-298C-475D-9CD3-0FA997D7BB17}"/>
              </a:ext>
            </a:extLst>
          </p:cNvPr>
          <p:cNvSpPr/>
          <p:nvPr/>
        </p:nvSpPr>
        <p:spPr>
          <a:xfrm>
            <a:off x="4694693" y="2382435"/>
            <a:ext cx="1399158" cy="5099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4C106F-BE5A-42E4-878D-9DCD0C9961FA}"/>
              </a:ext>
            </a:extLst>
          </p:cNvPr>
          <p:cNvSpPr/>
          <p:nvPr/>
        </p:nvSpPr>
        <p:spPr>
          <a:xfrm>
            <a:off x="6109602" y="3419097"/>
            <a:ext cx="813909" cy="178206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0E0B3A-71E7-4F8F-A3D0-859796CD02DA}"/>
              </a:ext>
            </a:extLst>
          </p:cNvPr>
          <p:cNvCxnSpPr>
            <a:cxnSpLocks/>
          </p:cNvCxnSpPr>
          <p:nvPr/>
        </p:nvCxnSpPr>
        <p:spPr>
          <a:xfrm>
            <a:off x="6093852" y="2384154"/>
            <a:ext cx="1" cy="3433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B82568F-6831-4CBE-B52E-8FD9F1263301}"/>
              </a:ext>
            </a:extLst>
          </p:cNvPr>
          <p:cNvCxnSpPr>
            <a:cxnSpLocks/>
          </p:cNvCxnSpPr>
          <p:nvPr/>
        </p:nvCxnSpPr>
        <p:spPr>
          <a:xfrm flipV="1">
            <a:off x="6093852" y="3416462"/>
            <a:ext cx="2721140" cy="4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EB72EC9-D9D2-4405-9F88-A6CEB2588A5F}"/>
              </a:ext>
            </a:extLst>
          </p:cNvPr>
          <p:cNvCxnSpPr>
            <a:cxnSpLocks/>
          </p:cNvCxnSpPr>
          <p:nvPr/>
        </p:nvCxnSpPr>
        <p:spPr>
          <a:xfrm>
            <a:off x="6933281" y="3409856"/>
            <a:ext cx="1" cy="2401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DA6A126-A325-4F3B-8B36-5086248648A1}"/>
              </a:ext>
            </a:extLst>
          </p:cNvPr>
          <p:cNvCxnSpPr>
            <a:cxnSpLocks/>
          </p:cNvCxnSpPr>
          <p:nvPr/>
        </p:nvCxnSpPr>
        <p:spPr>
          <a:xfrm>
            <a:off x="6918982" y="4410441"/>
            <a:ext cx="1901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8C617C2-0444-4DE1-ADCC-9AFDD25D612E}"/>
              </a:ext>
            </a:extLst>
          </p:cNvPr>
          <p:cNvCxnSpPr>
            <a:cxnSpLocks/>
          </p:cNvCxnSpPr>
          <p:nvPr/>
        </p:nvCxnSpPr>
        <p:spPr>
          <a:xfrm flipV="1">
            <a:off x="4667435" y="2900308"/>
            <a:ext cx="1426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0CB69E9-193E-4A65-9833-CD317D508EBB}"/>
              </a:ext>
            </a:extLst>
          </p:cNvPr>
          <p:cNvCxnSpPr>
            <a:cxnSpLocks/>
          </p:cNvCxnSpPr>
          <p:nvPr/>
        </p:nvCxnSpPr>
        <p:spPr>
          <a:xfrm>
            <a:off x="7775239" y="2396789"/>
            <a:ext cx="759" cy="1019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D4EDC92-AEA4-4CDF-A643-F31BE34FE3CB}"/>
              </a:ext>
            </a:extLst>
          </p:cNvPr>
          <p:cNvCxnSpPr>
            <a:cxnSpLocks/>
          </p:cNvCxnSpPr>
          <p:nvPr/>
        </p:nvCxnSpPr>
        <p:spPr>
          <a:xfrm>
            <a:off x="6093852" y="5198512"/>
            <a:ext cx="839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9C40B2F-2C39-4773-84D5-A793D95E62C8}"/>
              </a:ext>
            </a:extLst>
          </p:cNvPr>
          <p:cNvCxnSpPr>
            <a:cxnSpLocks/>
          </p:cNvCxnSpPr>
          <p:nvPr/>
        </p:nvCxnSpPr>
        <p:spPr>
          <a:xfrm>
            <a:off x="8079068" y="4406245"/>
            <a:ext cx="0" cy="1417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61FC68A-E640-4577-B68C-0B3DF94DFC98}"/>
              </a:ext>
            </a:extLst>
          </p:cNvPr>
          <p:cNvSpPr/>
          <p:nvPr/>
        </p:nvSpPr>
        <p:spPr>
          <a:xfrm>
            <a:off x="7775239" y="2401967"/>
            <a:ext cx="1039753" cy="1020783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46D747-84E4-4FDC-B7C6-66B10021DC6F}"/>
              </a:ext>
            </a:extLst>
          </p:cNvPr>
          <p:cNvSpPr/>
          <p:nvPr/>
        </p:nvSpPr>
        <p:spPr>
          <a:xfrm>
            <a:off x="6093851" y="5201162"/>
            <a:ext cx="839428" cy="62978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A85403-A956-4744-BD71-3EF33DE4C73D}"/>
              </a:ext>
            </a:extLst>
          </p:cNvPr>
          <p:cNvSpPr/>
          <p:nvPr/>
        </p:nvSpPr>
        <p:spPr>
          <a:xfrm>
            <a:off x="8079067" y="4417865"/>
            <a:ext cx="735926" cy="138329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7BAEF57-C8BB-4F7F-85F4-F030491C774E}"/>
              </a:ext>
            </a:extLst>
          </p:cNvPr>
          <p:cNvSpPr/>
          <p:nvPr/>
        </p:nvSpPr>
        <p:spPr>
          <a:xfrm>
            <a:off x="6933281" y="3420657"/>
            <a:ext cx="1881712" cy="9855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2">
            <a:extLst>
              <a:ext uri="{FF2B5EF4-FFF2-40B4-BE49-F238E27FC236}">
                <a16:creationId xmlns:a16="http://schemas.microsoft.com/office/drawing/2014/main" id="{68F579DC-66D1-42D3-A3A3-47847E06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936" y="2689424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Speech Bubble: Rectangle 164">
            <a:extLst>
              <a:ext uri="{FF2B5EF4-FFF2-40B4-BE49-F238E27FC236}">
                <a16:creationId xmlns:a16="http://schemas.microsoft.com/office/drawing/2014/main" id="{AFB6820F-88BB-45E3-87F2-21FFCB202AB2}"/>
              </a:ext>
            </a:extLst>
          </p:cNvPr>
          <p:cNvSpPr/>
          <p:nvPr/>
        </p:nvSpPr>
        <p:spPr>
          <a:xfrm>
            <a:off x="782076" y="2645049"/>
            <a:ext cx="2062062" cy="988593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do you mean by “homogeneous” regions?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0ABD9AE8-31E1-4DDE-9113-09881F3E1B1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95036" y="4355648"/>
            <a:ext cx="1010687" cy="965223"/>
          </a:xfrm>
          <a:prstGeom prst="rect">
            <a:avLst/>
          </a:prstGeom>
        </p:spPr>
      </p:pic>
      <p:sp>
        <p:nvSpPr>
          <p:cNvPr id="167" name="Speech Bubble: Rectangle 166">
            <a:extLst>
              <a:ext uri="{FF2B5EF4-FFF2-40B4-BE49-F238E27FC236}">
                <a16:creationId xmlns:a16="http://schemas.microsoft.com/office/drawing/2014/main" id="{4C35C510-5118-4B8C-97DF-01DB46EE9867}"/>
              </a:ext>
            </a:extLst>
          </p:cNvPr>
          <p:cNvSpPr/>
          <p:nvPr/>
        </p:nvSpPr>
        <p:spPr>
          <a:xfrm>
            <a:off x="492007" y="4035593"/>
            <a:ext cx="2743193" cy="1263379"/>
          </a:xfrm>
          <a:prstGeom prst="wedgeRectCallout">
            <a:avLst>
              <a:gd name="adj1" fmla="val 64304"/>
              <a:gd name="adj2" fmla="val 578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 homogeneous regio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n will have all (or a majority of) training inputs with the same/similar outputs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DA9406-D917-489A-85E2-87F83154C685}"/>
              </a:ext>
            </a:extLst>
          </p:cNvPr>
          <p:cNvSpPr/>
          <p:nvPr/>
        </p:nvSpPr>
        <p:spPr>
          <a:xfrm>
            <a:off x="5006802" y="424967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1EA26B7-E776-4199-8602-E207CD28B701}"/>
              </a:ext>
            </a:extLst>
          </p:cNvPr>
          <p:cNvSpPr/>
          <p:nvPr/>
        </p:nvSpPr>
        <p:spPr>
          <a:xfrm>
            <a:off x="7375209" y="4857510"/>
            <a:ext cx="252000" cy="252000"/>
          </a:xfrm>
          <a:prstGeom prst="ellipse">
            <a:avLst/>
          </a:prstGeom>
          <a:solidFill>
            <a:srgbClr val="33CC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FD42F1F1-2266-4241-A0BC-A983487308F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81313" y="1792385"/>
            <a:ext cx="1010687" cy="965223"/>
          </a:xfrm>
          <a:prstGeom prst="rect">
            <a:avLst/>
          </a:prstGeom>
        </p:spPr>
      </p:pic>
      <p:sp>
        <p:nvSpPr>
          <p:cNvPr id="171" name="Speech Bubble: Rectangle 170">
            <a:extLst>
              <a:ext uri="{FF2B5EF4-FFF2-40B4-BE49-F238E27FC236}">
                <a16:creationId xmlns:a16="http://schemas.microsoft.com/office/drawing/2014/main" id="{67750570-3F83-4572-9AD6-DCBCD7DD5CBE}"/>
              </a:ext>
            </a:extLst>
          </p:cNvPr>
          <p:cNvSpPr/>
          <p:nvPr/>
        </p:nvSpPr>
        <p:spPr>
          <a:xfrm>
            <a:off x="9113803" y="2952888"/>
            <a:ext cx="2743193" cy="2878056"/>
          </a:xfrm>
          <a:prstGeom prst="wedgeRectCallout">
            <a:avLst>
              <a:gd name="adj1" fmla="val 37381"/>
              <a:gd name="adj2" fmla="val -663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Even though the rule within each grou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p is simple, we are able to learn a fairly sophisticated model overall (note in this example, each rule is a simple horizontal/vertical classifier but the overall decision boundary is rather sophisticated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)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6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777"/>
    </mc:Choice>
    <mc:Fallback xmlns="">
      <p:transition spd="slow" advTm="478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96" grpId="0" animBg="1"/>
      <p:bldP spid="97" grpId="0" animBg="1"/>
      <p:bldP spid="98" grpId="0" animBg="1"/>
      <p:bldP spid="100" grpId="0" animBg="1"/>
      <p:bldP spid="102" grpId="0" animBg="1"/>
      <p:bldP spid="117" grpId="0" animBg="1"/>
      <p:bldP spid="118" grpId="0" animBg="1"/>
      <p:bldP spid="119" grpId="0" animBg="1"/>
      <p:bldP spid="120" grpId="0" animBg="1"/>
      <p:bldP spid="165" grpId="0" animBg="1"/>
      <p:bldP spid="167" grpId="0" animBg="1"/>
      <p:bldP spid="18" grpId="0" animBg="1"/>
      <p:bldP spid="169" grpId="0" animBg="1"/>
      <p:bldP spid="1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11" y="62610"/>
            <a:ext cx="12180570" cy="586740"/>
          </a:xfrm>
          <a:custGeom>
            <a:avLst/>
            <a:gdLst/>
            <a:ahLst/>
            <a:cxnLst/>
            <a:rect l="l" t="t" r="r" b="b"/>
            <a:pathLst>
              <a:path w="12180570" h="586740">
                <a:moveTo>
                  <a:pt x="12180189" y="0"/>
                </a:moveTo>
                <a:lnTo>
                  <a:pt x="0" y="0"/>
                </a:lnTo>
                <a:lnTo>
                  <a:pt x="0" y="586740"/>
                </a:lnTo>
                <a:lnTo>
                  <a:pt x="12180189" y="586740"/>
                </a:lnTo>
                <a:lnTo>
                  <a:pt x="121801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200" dirty="0"/>
              <a:t> </a:t>
            </a:r>
            <a:r>
              <a:rPr dirty="0"/>
              <a:t>Sample</a:t>
            </a:r>
            <a:r>
              <a:rPr spc="-160" dirty="0"/>
              <a:t> </a:t>
            </a:r>
            <a:r>
              <a:rPr spc="-20" dirty="0"/>
              <a:t>Training</a:t>
            </a:r>
            <a:r>
              <a:rPr spc="-70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spc="-25" dirty="0"/>
              <a:t>Testing</a:t>
            </a:r>
            <a:r>
              <a:rPr spc="-80" dirty="0"/>
              <a:t> </a:t>
            </a:r>
            <a:r>
              <a:rPr spc="-10" dirty="0"/>
              <a:t>Dataset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366" y="984191"/>
            <a:ext cx="8815993" cy="50182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11" y="62610"/>
            <a:ext cx="12180570" cy="586740"/>
          </a:xfrm>
          <a:custGeom>
            <a:avLst/>
            <a:gdLst/>
            <a:ahLst/>
            <a:cxnLst/>
            <a:rect l="l" t="t" r="r" b="b"/>
            <a:pathLst>
              <a:path w="12180570" h="586740">
                <a:moveTo>
                  <a:pt x="12180189" y="0"/>
                </a:moveTo>
                <a:lnTo>
                  <a:pt x="0" y="0"/>
                </a:lnTo>
                <a:lnTo>
                  <a:pt x="0" y="586740"/>
                </a:lnTo>
                <a:lnTo>
                  <a:pt x="12180189" y="586740"/>
                </a:lnTo>
                <a:lnTo>
                  <a:pt x="121801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627" y="61036"/>
            <a:ext cx="4123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200" dirty="0"/>
              <a:t> </a:t>
            </a:r>
            <a:r>
              <a:rPr dirty="0"/>
              <a:t>Sample</a:t>
            </a:r>
            <a:r>
              <a:rPr spc="-45" dirty="0"/>
              <a:t> </a:t>
            </a:r>
            <a:r>
              <a:rPr dirty="0"/>
              <a:t>Decision</a:t>
            </a:r>
            <a:r>
              <a:rPr spc="-110" dirty="0"/>
              <a:t> </a:t>
            </a:r>
            <a:r>
              <a:rPr spc="-45" dirty="0"/>
              <a:t>Tree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9143" y="677418"/>
            <a:ext cx="6531070" cy="43998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50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dirty="0"/>
              <a:t>decision</a:t>
            </a:r>
            <a:r>
              <a:rPr spc="-55" dirty="0"/>
              <a:t> </a:t>
            </a:r>
            <a:r>
              <a:rPr dirty="0"/>
              <a:t>trees</a:t>
            </a:r>
            <a:r>
              <a:rPr spc="-30" dirty="0"/>
              <a:t> </a:t>
            </a:r>
            <a:r>
              <a:rPr dirty="0"/>
              <a:t>used</a:t>
            </a:r>
            <a:r>
              <a:rPr spc="-50" dirty="0"/>
              <a:t> </a:t>
            </a:r>
            <a:r>
              <a:rPr dirty="0"/>
              <a:t>for</a:t>
            </a:r>
            <a:r>
              <a:rPr spc="-80" dirty="0"/>
              <a:t> </a:t>
            </a:r>
            <a:r>
              <a:rPr spc="-10" dirty="0"/>
              <a:t>classification?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3559" y="1311655"/>
            <a:ext cx="11231880" cy="2659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Given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tuple,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X,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which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associated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class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label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unknown,</a:t>
            </a:r>
            <a:endParaRPr sz="30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245"/>
              </a:spcBef>
              <a:buFont typeface="Wingdings"/>
              <a:buChar char=""/>
              <a:tabLst>
                <a:tab pos="240665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attribute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values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tuple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tested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against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decision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tree.</a:t>
            </a:r>
            <a:endParaRPr sz="30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spcBef>
                <a:spcPts val="1010"/>
              </a:spcBef>
              <a:buFont typeface="Wingdings"/>
              <a:buChar char=""/>
              <a:tabLst>
                <a:tab pos="241300" algn="l"/>
                <a:tab pos="600710" algn="l"/>
                <a:tab pos="1446530" algn="l"/>
                <a:tab pos="1819910" algn="l"/>
                <a:tab pos="2943860" algn="l"/>
                <a:tab pos="3830320" algn="l"/>
                <a:tab pos="4485640" algn="l"/>
                <a:tab pos="5281930" algn="l"/>
                <a:tab pos="5744845" algn="l"/>
                <a:tab pos="6066790" algn="l"/>
                <a:tab pos="6776720" algn="l"/>
                <a:tab pos="7799705" algn="l"/>
                <a:tab pos="8858885" algn="l"/>
                <a:tab pos="9834245" algn="l"/>
                <a:tab pos="10489565" algn="l"/>
              </a:tabLst>
            </a:pPr>
            <a:r>
              <a:rPr sz="3000" spc="-50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path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is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traced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from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root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to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50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leaf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node,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which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holds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class </a:t>
            </a:r>
            <a:r>
              <a:rPr sz="3000" dirty="0">
                <a:latin typeface="Calibri"/>
                <a:cs typeface="Calibri"/>
              </a:rPr>
              <a:t>prediction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tuple.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11" y="62610"/>
            <a:ext cx="12180570" cy="586740"/>
          </a:xfrm>
          <a:custGeom>
            <a:avLst/>
            <a:gdLst/>
            <a:ahLst/>
            <a:cxnLst/>
            <a:rect l="l" t="t" r="r" b="b"/>
            <a:pathLst>
              <a:path w="12180570" h="586740">
                <a:moveTo>
                  <a:pt x="12180189" y="0"/>
                </a:moveTo>
                <a:lnTo>
                  <a:pt x="0" y="0"/>
                </a:lnTo>
                <a:lnTo>
                  <a:pt x="0" y="586740"/>
                </a:lnTo>
                <a:lnTo>
                  <a:pt x="12180189" y="586740"/>
                </a:lnTo>
                <a:lnTo>
                  <a:pt x="121801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627" y="61036"/>
            <a:ext cx="5841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Classification</a:t>
            </a:r>
            <a:r>
              <a:rPr spc="-55" dirty="0"/>
              <a:t> </a:t>
            </a:r>
            <a:r>
              <a:rPr dirty="0"/>
              <a:t>using</a:t>
            </a:r>
            <a:r>
              <a:rPr spc="-5" dirty="0"/>
              <a:t> </a:t>
            </a:r>
            <a:r>
              <a:rPr dirty="0"/>
              <a:t>Decision</a:t>
            </a:r>
            <a:r>
              <a:rPr spc="-80" dirty="0"/>
              <a:t> </a:t>
            </a:r>
            <a:r>
              <a:rPr spc="-50" dirty="0"/>
              <a:t>Tree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39189" y="1195150"/>
            <a:ext cx="8914130" cy="5119370"/>
            <a:chOff x="1639189" y="1195150"/>
            <a:chExt cx="8914130" cy="51193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522" y="1195150"/>
              <a:ext cx="8771995" cy="48949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6015837"/>
              <a:ext cx="8913622" cy="29855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11" y="62610"/>
            <a:ext cx="12180570" cy="586740"/>
          </a:xfrm>
          <a:custGeom>
            <a:avLst/>
            <a:gdLst/>
            <a:ahLst/>
            <a:cxnLst/>
            <a:rect l="l" t="t" r="r" b="b"/>
            <a:pathLst>
              <a:path w="12180570" h="586740">
                <a:moveTo>
                  <a:pt x="12180189" y="0"/>
                </a:moveTo>
                <a:lnTo>
                  <a:pt x="0" y="0"/>
                </a:lnTo>
                <a:lnTo>
                  <a:pt x="0" y="586740"/>
                </a:lnTo>
                <a:lnTo>
                  <a:pt x="12180189" y="586740"/>
                </a:lnTo>
                <a:lnTo>
                  <a:pt x="1218018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627" y="61036"/>
            <a:ext cx="43427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200" dirty="0"/>
              <a:t> </a:t>
            </a:r>
            <a:r>
              <a:rPr dirty="0"/>
              <a:t>different</a:t>
            </a:r>
            <a:r>
              <a:rPr spc="-90" dirty="0"/>
              <a:t> </a:t>
            </a:r>
            <a:r>
              <a:rPr dirty="0"/>
              <a:t>Decision</a:t>
            </a:r>
            <a:r>
              <a:rPr spc="-114" dirty="0"/>
              <a:t> </a:t>
            </a:r>
            <a:r>
              <a:rPr spc="-45" dirty="0"/>
              <a:t>Tree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257" y="1216798"/>
            <a:ext cx="8976652" cy="47940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27" y="61036"/>
            <a:ext cx="2363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Decision</a:t>
            </a:r>
            <a:r>
              <a:rPr spc="-140" dirty="0"/>
              <a:t> </a:t>
            </a:r>
            <a:r>
              <a:rPr spc="-5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9" y="1290319"/>
            <a:ext cx="1338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Which?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4729" y="857796"/>
            <a:ext cx="6171484" cy="5181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0.1|56|9|5.8|8.8|9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.4|21.1|35.9|23.1|66.9|12.3|30.9|39.8|2.1|8.3|3.9|29.3|39.2|92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494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Abadi Extra Light</vt:lpstr>
      <vt:lpstr>Aptos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Decision Tree Learning</vt:lpstr>
      <vt:lpstr>Decision Trees</vt:lpstr>
      <vt:lpstr>Learning Decision Trees with Supervision</vt:lpstr>
      <vt:lpstr>A Sample Training and Testing Dataset</vt:lpstr>
      <vt:lpstr>A Sample Decision Tree</vt:lpstr>
      <vt:lpstr>How are decision trees used for classification?</vt:lpstr>
      <vt:lpstr>Classification using Decision Tree</vt:lpstr>
      <vt:lpstr>A different Decision Tree</vt:lpstr>
      <vt:lpstr>Decision Tree</vt:lpstr>
      <vt:lpstr>A criterion for attribute selection</vt:lpstr>
      <vt:lpstr>Entropy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Information Gain</vt:lpstr>
      <vt:lpstr>PowerPoint Presentation</vt:lpstr>
      <vt:lpstr>PowerPoint Presentation</vt:lpstr>
      <vt:lpstr>PowerPoint Presentation</vt:lpstr>
      <vt:lpstr>PowerPoint Presentation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Communication</dc:title>
  <dc:creator>Md. Rashadur Rahman</dc:creator>
  <cp:lastModifiedBy>Ashraful Islam Paran</cp:lastModifiedBy>
  <cp:revision>11</cp:revision>
  <dcterms:created xsi:type="dcterms:W3CDTF">2025-09-21T11:02:55Z</dcterms:created>
  <dcterms:modified xsi:type="dcterms:W3CDTF">2025-09-21T17:50:47Z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2025-09-21T00:00:00Z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MSIP_Label_defa4170-0d19-0005-0004-bc88714345d2_Enabled">
    <vt:lpwstr>true</vt:lpwstr>
  </property>
  <property fmtid="{D5CDD505-2E9C-101B-9397-08002B2CF9AE}" pid="7" name="MSIP_Label_defa4170-0d19-0005-0004-bc88714345d2_SetDate">
    <vt:lpwstr>2025-09-21T11:16:45Z</vt:lpwstr>
  </property>
  <property fmtid="{D5CDD505-2E9C-101B-9397-08002B2CF9AE}" pid="8" name="MSIP_Label_defa4170-0d19-0005-0004-bc88714345d2_Method">
    <vt:lpwstr>Standard</vt:lpwstr>
  </property>
  <property fmtid="{D5CDD505-2E9C-101B-9397-08002B2CF9AE}" pid="9" name="MSIP_Label_defa4170-0d19-0005-0004-bc88714345d2_Name">
    <vt:lpwstr>defa4170-0d19-0005-0004-bc88714345d2</vt:lpwstr>
  </property>
  <property fmtid="{D5CDD505-2E9C-101B-9397-08002B2CF9AE}" pid="10" name="MSIP_Label_defa4170-0d19-0005-0004-bc88714345d2_SiteId">
    <vt:lpwstr>248d3fd5-07bc-47d9-926d-1556b634441f</vt:lpwstr>
  </property>
  <property fmtid="{D5CDD505-2E9C-101B-9397-08002B2CF9AE}" pid="11" name="MSIP_Label_defa4170-0d19-0005-0004-bc88714345d2_ActionId">
    <vt:lpwstr>32f4df32-d81f-44df-a8aa-4b2542ab0193</vt:lpwstr>
  </property>
  <property fmtid="{D5CDD505-2E9C-101B-9397-08002B2CF9AE}" pid="12" name="MSIP_Label_defa4170-0d19-0005-0004-bc88714345d2_ContentBits">
    <vt:lpwstr>0</vt:lpwstr>
  </property>
  <property fmtid="{D5CDD505-2E9C-101B-9397-08002B2CF9AE}" pid="13" name="MSIP_Label_defa4170-0d19-0005-0004-bc88714345d2_Tag">
    <vt:lpwstr>10, 3, 0, 1</vt:lpwstr>
  </property>
</Properties>
</file>