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6"/>
  </p:notesMasterIdLst>
  <p:handoutMasterIdLst>
    <p:handoutMasterId r:id="rId27"/>
  </p:handoutMasterIdLst>
  <p:sldIdLst>
    <p:sldId id="256" r:id="rId5"/>
    <p:sldId id="257" r:id="rId6"/>
    <p:sldId id="276" r:id="rId7"/>
    <p:sldId id="278" r:id="rId8"/>
    <p:sldId id="277" r:id="rId9"/>
    <p:sldId id="279" r:id="rId10"/>
    <p:sldId id="280" r:id="rId11"/>
    <p:sldId id="281" r:id="rId12"/>
    <p:sldId id="282" r:id="rId13"/>
    <p:sldId id="283" r:id="rId14"/>
    <p:sldId id="284" r:id="rId15"/>
    <p:sldId id="285" r:id="rId16"/>
    <p:sldId id="286" r:id="rId17"/>
    <p:sldId id="288" r:id="rId18"/>
    <p:sldId id="287" r:id="rId19"/>
    <p:sldId id="289" r:id="rId20"/>
    <p:sldId id="290" r:id="rId21"/>
    <p:sldId id="291" r:id="rId22"/>
    <p:sldId id="292" r:id="rId23"/>
    <p:sldId id="293" r:id="rId24"/>
    <p:sldId id="275"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 uri="{1BD7E111-0CB8-44D6-8891-C1BB2F81B7CC}">
      <p1710:readonlyRecommended xmlns:p1710="http://schemas.microsoft.com/office/powerpoint/2017/10/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70327" autoAdjust="0"/>
  </p:normalViewPr>
  <p:slideViewPr>
    <p:cSldViewPr snapToGrid="0">
      <p:cViewPr varScale="1">
        <p:scale>
          <a:sx n="82" d="100"/>
          <a:sy n="82" d="100"/>
        </p:scale>
        <p:origin x="720" y="72"/>
      </p:cViewPr>
      <p:guideLst/>
    </p:cSldViewPr>
  </p:slideViewPr>
  <p:outlineViewPr>
    <p:cViewPr>
      <p:scale>
        <a:sx n="33" d="100"/>
        <a:sy n="33" d="100"/>
      </p:scale>
      <p:origin x="0" y="-10766"/>
    </p:cViewPr>
  </p:outlineViewPr>
  <p:notesTextViewPr>
    <p:cViewPr>
      <p:scale>
        <a:sx n="3" d="2"/>
        <a:sy n="3" d="2"/>
      </p:scale>
      <p:origin x="0" y="0"/>
    </p:cViewPr>
  </p:notesTextViewPr>
  <p:sorterViewPr>
    <p:cViewPr>
      <p:scale>
        <a:sx n="126" d="100"/>
        <a:sy n="126" d="100"/>
      </p:scale>
      <p:origin x="0" y="0"/>
    </p:cViewPr>
  </p:sorterViewPr>
  <p:notesViewPr>
    <p:cSldViewPr snapToGrid="0" showGuides="1">
      <p:cViewPr varScale="1">
        <p:scale>
          <a:sx n="83" d="100"/>
          <a:sy n="83" d="100"/>
        </p:scale>
        <p:origin x="3078" y="9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handoutMaster" Target="handoutMasters/handoutMaster1.xml"/><Relationship Id="rId30" Type="http://schemas.openxmlformats.org/officeDocument/2006/relationships/viewProps" Target="viewProp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60D4017-DA6C-5A68-60AE-31E700A0C04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4E29D03F-09B9-D6DB-1CAD-7EB39B02FF8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C44A1AC-CCE2-496E-8EB3-52A8FA3F43F6}" type="datetimeFigureOut">
              <a:rPr lang="en-GB" smtClean="0"/>
              <a:t>18/08/2022</a:t>
            </a:fld>
            <a:endParaRPr lang="en-GB"/>
          </a:p>
        </p:txBody>
      </p:sp>
      <p:sp>
        <p:nvSpPr>
          <p:cNvPr id="4" name="Footer Placeholder 3">
            <a:extLst>
              <a:ext uri="{FF2B5EF4-FFF2-40B4-BE49-F238E27FC236}">
                <a16:creationId xmlns:a16="http://schemas.microsoft.com/office/drawing/2014/main" id="{B1CB2A4F-D329-8C6A-5524-2C6FF401E7A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C2F462F8-80D2-FAD4-0506-6CD68E7A5D5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F735516-BDA3-428C-9F7D-1C2DBEDFDE24}" type="slidenum">
              <a:rPr lang="en-GB" smtClean="0"/>
              <a:t>‹#›</a:t>
            </a:fld>
            <a:endParaRPr lang="en-GB"/>
          </a:p>
        </p:txBody>
      </p:sp>
    </p:spTree>
    <p:extLst>
      <p:ext uri="{BB962C8B-B14F-4D97-AF65-F5344CB8AC3E}">
        <p14:creationId xmlns:p14="http://schemas.microsoft.com/office/powerpoint/2010/main" val="128065477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8/18/2022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97DC217-DF71-1A49-B3EA-559F1F43B0FF}" type="slidenum">
              <a:rPr lang="en-US" smtClean="0"/>
              <a:t>1</a:t>
            </a:fld>
            <a:endParaRPr lang="en-US" dirty="0"/>
          </a:p>
        </p:txBody>
      </p:sp>
    </p:spTree>
    <p:extLst>
      <p:ext uri="{BB962C8B-B14F-4D97-AF65-F5344CB8AC3E}">
        <p14:creationId xmlns:p14="http://schemas.microsoft.com/office/powerpoint/2010/main" val="25320398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solidFill>
                  <a:srgbClr val="BBBBBB"/>
                </a:solidFill>
                <a:effectLst/>
              </a:rPr>
              <a:t>docker run </a:t>
            </a:r>
            <a:r>
              <a:rPr lang="en-GB" dirty="0">
                <a:solidFill>
                  <a:srgbClr val="E8A0E8"/>
                </a:solidFill>
                <a:effectLst/>
              </a:rPr>
              <a:t>-</a:t>
            </a:r>
            <a:r>
              <a:rPr lang="en-GB" dirty="0" err="1">
                <a:solidFill>
                  <a:srgbClr val="E8A0E8"/>
                </a:solidFill>
                <a:effectLst/>
              </a:rPr>
              <a:t>dit</a:t>
            </a:r>
            <a:r>
              <a:rPr lang="en-GB" dirty="0">
                <a:solidFill>
                  <a:srgbClr val="BBBBBB"/>
                </a:solidFill>
                <a:effectLst/>
              </a:rPr>
              <a:t> </a:t>
            </a:r>
            <a:r>
              <a:rPr lang="en-GB" dirty="0">
                <a:solidFill>
                  <a:srgbClr val="E8A0E8"/>
                </a:solidFill>
                <a:effectLst/>
              </a:rPr>
              <a:t>--name</a:t>
            </a:r>
            <a:r>
              <a:rPr lang="en-GB" dirty="0">
                <a:solidFill>
                  <a:srgbClr val="BBBBBB"/>
                </a:solidFill>
                <a:effectLst/>
              </a:rPr>
              <a:t> alpine1 alpine ash</a:t>
            </a:r>
          </a:p>
          <a:p>
            <a:endParaRPr lang="en-GB" dirty="0">
              <a:solidFill>
                <a:srgbClr val="BBBBBB"/>
              </a:solidFill>
              <a:effectLst/>
            </a:endParaRPr>
          </a:p>
          <a:p>
            <a:r>
              <a:rPr lang="en-GB" dirty="0">
                <a:solidFill>
                  <a:srgbClr val="BBBBBB"/>
                </a:solidFill>
                <a:effectLst/>
              </a:rPr>
              <a:t>docker run </a:t>
            </a:r>
            <a:r>
              <a:rPr lang="en-GB" dirty="0">
                <a:solidFill>
                  <a:srgbClr val="E8A0E8"/>
                </a:solidFill>
                <a:effectLst/>
              </a:rPr>
              <a:t>-</a:t>
            </a:r>
            <a:r>
              <a:rPr lang="en-GB" dirty="0" err="1">
                <a:solidFill>
                  <a:srgbClr val="E8A0E8"/>
                </a:solidFill>
                <a:effectLst/>
              </a:rPr>
              <a:t>dit</a:t>
            </a:r>
            <a:r>
              <a:rPr lang="en-GB" dirty="0">
                <a:solidFill>
                  <a:srgbClr val="BBBBBB"/>
                </a:solidFill>
                <a:effectLst/>
              </a:rPr>
              <a:t> </a:t>
            </a:r>
            <a:r>
              <a:rPr lang="en-GB" dirty="0">
                <a:solidFill>
                  <a:srgbClr val="E8A0E8"/>
                </a:solidFill>
                <a:effectLst/>
              </a:rPr>
              <a:t>--name</a:t>
            </a:r>
            <a:r>
              <a:rPr lang="en-GB" dirty="0">
                <a:solidFill>
                  <a:srgbClr val="BBBBBB"/>
                </a:solidFill>
                <a:effectLst/>
              </a:rPr>
              <a:t> alpine2 alpine ash</a:t>
            </a:r>
          </a:p>
          <a:p>
            <a:endParaRPr lang="en-GB" dirty="0">
              <a:solidFill>
                <a:srgbClr val="BBBBBB"/>
              </a:solidFill>
              <a:effectLst/>
            </a:endParaRPr>
          </a:p>
          <a:p>
            <a:r>
              <a:rPr lang="en-GB" dirty="0"/>
              <a:t>docker container </a:t>
            </a:r>
            <a:r>
              <a:rPr lang="en-GB" dirty="0">
                <a:solidFill>
                  <a:srgbClr val="658B00"/>
                </a:solidFill>
                <a:effectLst/>
              </a:rPr>
              <a:t>ls</a:t>
            </a:r>
            <a:endParaRPr lang="en-GB" dirty="0">
              <a:solidFill>
                <a:srgbClr val="BBBBBB"/>
              </a:solidFill>
              <a:effectLst/>
            </a:endParaRPr>
          </a:p>
          <a:p>
            <a:endParaRPr lang="en-GB" dirty="0">
              <a:solidFill>
                <a:srgbClr val="BBBBBB"/>
              </a:solidFill>
              <a:effectLst/>
            </a:endParaRPr>
          </a:p>
          <a:p>
            <a:r>
              <a:rPr lang="en-GB" dirty="0"/>
              <a:t>docker network inspect bridge</a:t>
            </a:r>
            <a:endParaRPr lang="en-GB" dirty="0">
              <a:solidFill>
                <a:srgbClr val="BBBBBB"/>
              </a:solidFill>
              <a:effectLst/>
            </a:endParaRPr>
          </a:p>
          <a:p>
            <a:endParaRPr lang="en-GB" dirty="0">
              <a:solidFill>
                <a:srgbClr val="BBBBBB"/>
              </a:solidFill>
              <a:effectLst/>
            </a:endParaRPr>
          </a:p>
          <a:p>
            <a:r>
              <a:rPr lang="en-GB" dirty="0"/>
              <a:t>docker attach alpine1</a:t>
            </a:r>
            <a:endParaRPr lang="en-GB" dirty="0">
              <a:solidFill>
                <a:srgbClr val="BBBBBB"/>
              </a:solidFill>
              <a:effectLst/>
            </a:endParaRPr>
          </a:p>
          <a:p>
            <a:endParaRPr lang="en-GB" dirty="0">
              <a:solidFill>
                <a:srgbClr val="BBBBBB"/>
              </a:solidFill>
              <a:effectLst/>
            </a:endParaRPr>
          </a:p>
          <a:p>
            <a:r>
              <a:rPr lang="en-GB" dirty="0" err="1"/>
              <a:t>ip</a:t>
            </a:r>
            <a:r>
              <a:rPr lang="en-GB" dirty="0"/>
              <a:t> </a:t>
            </a:r>
            <a:r>
              <a:rPr lang="en-GB" dirty="0" err="1"/>
              <a:t>addr</a:t>
            </a:r>
            <a:r>
              <a:rPr lang="en-GB" dirty="0"/>
              <a:t> show</a:t>
            </a:r>
          </a:p>
          <a:p>
            <a:endParaRPr lang="en-GB" dirty="0">
              <a:solidFill>
                <a:srgbClr val="BBBBBB"/>
              </a:solidFill>
              <a:effectLst/>
            </a:endParaRPr>
          </a:p>
          <a:p>
            <a:r>
              <a:rPr lang="en-GB" dirty="0"/>
              <a:t>ping </a:t>
            </a:r>
            <a:r>
              <a:rPr lang="en-GB" dirty="0">
                <a:solidFill>
                  <a:srgbClr val="E8A0E8"/>
                </a:solidFill>
                <a:effectLst/>
              </a:rPr>
              <a:t>-c</a:t>
            </a:r>
            <a:r>
              <a:rPr lang="en-GB" dirty="0"/>
              <a:t> 2 172.17.0.3 # ping the second container</a:t>
            </a:r>
          </a:p>
          <a:p>
            <a:endParaRPr lang="en-GB" dirty="0">
              <a:solidFill>
                <a:srgbClr val="BBBBBB"/>
              </a:solidFill>
              <a:effectLst/>
            </a:endParaRPr>
          </a:p>
          <a:p>
            <a:r>
              <a:rPr lang="en-GB" dirty="0"/>
              <a:t>ping </a:t>
            </a:r>
            <a:r>
              <a:rPr lang="en-GB" dirty="0">
                <a:solidFill>
                  <a:srgbClr val="E8A0E8"/>
                </a:solidFill>
                <a:effectLst/>
              </a:rPr>
              <a:t>-c</a:t>
            </a:r>
            <a:r>
              <a:rPr lang="en-GB" dirty="0"/>
              <a:t> 2 alpine2</a:t>
            </a:r>
            <a:r>
              <a:rPr lang="en-GB" dirty="0">
                <a:solidFill>
                  <a:srgbClr val="BBBBBB"/>
                </a:solidFill>
                <a:effectLst/>
              </a:rPr>
              <a:t> # ping by name</a:t>
            </a:r>
          </a:p>
          <a:p>
            <a:endParaRPr lang="en-GB" dirty="0">
              <a:solidFill>
                <a:srgbClr val="BBBBBB"/>
              </a:solidFill>
              <a:effectLst/>
            </a:endParaRPr>
          </a:p>
          <a:p>
            <a:r>
              <a:rPr lang="en-GB" dirty="0"/>
              <a:t>docker container stop alpine1 alpine2</a:t>
            </a:r>
          </a:p>
          <a:p>
            <a:endParaRPr lang="en-GB" dirty="0">
              <a:solidFill>
                <a:srgbClr val="BBBBBB"/>
              </a:solidFill>
              <a:effectLst/>
            </a:endParaRPr>
          </a:p>
          <a:p>
            <a:r>
              <a:rPr lang="en-GB" dirty="0"/>
              <a:t>docker container </a:t>
            </a:r>
            <a:r>
              <a:rPr lang="en-GB" dirty="0">
                <a:solidFill>
                  <a:srgbClr val="658B00"/>
                </a:solidFill>
                <a:effectLst/>
              </a:rPr>
              <a:t>rm </a:t>
            </a:r>
            <a:r>
              <a:rPr lang="en-GB" dirty="0"/>
              <a:t>alpine1 alpine2</a:t>
            </a:r>
            <a:endParaRPr lang="en-GB" dirty="0">
              <a:solidFill>
                <a:srgbClr val="BBBBBB"/>
              </a:solidFill>
              <a:effectLst/>
            </a:endParaRPr>
          </a:p>
          <a:p>
            <a:endParaRPr lang="en-GB" dirty="0">
              <a:solidFill>
                <a:srgbClr val="BBBBBB"/>
              </a:solidFill>
              <a:effectLst/>
            </a:endParaRPr>
          </a:p>
          <a:p>
            <a:endParaRPr lang="en-GB" dirty="0"/>
          </a:p>
        </p:txBody>
      </p:sp>
      <p:sp>
        <p:nvSpPr>
          <p:cNvPr id="4" name="Slide Number Placeholder 3"/>
          <p:cNvSpPr>
            <a:spLocks noGrp="1"/>
          </p:cNvSpPr>
          <p:nvPr>
            <p:ph type="sldNum" sz="quarter" idx="5"/>
          </p:nvPr>
        </p:nvSpPr>
        <p:spPr/>
        <p:txBody>
          <a:bodyPr/>
          <a:lstStyle/>
          <a:p>
            <a:fld id="{F97DC217-DF71-1A49-B3EA-559F1F43B0FF}" type="slidenum">
              <a:rPr lang="en-US" smtClean="0"/>
              <a:t>12</a:t>
            </a:fld>
            <a:endParaRPr lang="en-US" dirty="0"/>
          </a:p>
        </p:txBody>
      </p:sp>
    </p:spTree>
    <p:extLst>
      <p:ext uri="{BB962C8B-B14F-4D97-AF65-F5344CB8AC3E}">
        <p14:creationId xmlns:p14="http://schemas.microsoft.com/office/powerpoint/2010/main" val="35945965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alpine </a:t>
            </a:r>
          </a:p>
          <a:p>
            <a:pPr marL="228600" indent="-228600">
              <a:buAutoNum type="arabicPeriod"/>
            </a:pPr>
            <a:r>
              <a:rPr lang="en-US" dirty="0"/>
              <a:t>azure-</a:t>
            </a:r>
            <a:r>
              <a:rPr lang="en-US" dirty="0" err="1"/>
              <a:t>cliu</a:t>
            </a:r>
            <a:endParaRPr lang="en-US" dirty="0"/>
          </a:p>
          <a:p>
            <a:pPr marL="228600" indent="-228600">
              <a:buAutoNum type="arabicPeriod"/>
            </a:pPr>
            <a:r>
              <a:rPr lang="en-US" dirty="0"/>
              <a:t>azure-bicep</a:t>
            </a:r>
          </a:p>
          <a:p>
            <a:pPr marL="228600" indent="-228600">
              <a:buAutoNum type="arabicPeriod"/>
            </a:pPr>
            <a:r>
              <a:rPr lang="en-US" dirty="0"/>
              <a:t>azure-functions-dotnet – </a:t>
            </a:r>
            <a:r>
              <a:rPr lang="en-US" dirty="0" err="1"/>
              <a:t>inprocess</a:t>
            </a:r>
            <a:r>
              <a:rPr lang="en-US" dirty="0"/>
              <a:t> &amp; isolated</a:t>
            </a:r>
          </a:p>
          <a:p>
            <a:pPr marL="228600" indent="-228600">
              <a:buAutoNum type="arabicPeriod"/>
            </a:pPr>
            <a:r>
              <a:rPr lang="en-US" dirty="0"/>
              <a:t>dotnet</a:t>
            </a:r>
          </a:p>
          <a:p>
            <a:pPr marL="228600" indent="-228600">
              <a:buAutoNum type="arabicPeriod"/>
            </a:pPr>
            <a:r>
              <a:rPr lang="en-US" dirty="0"/>
              <a:t>typescript-node</a:t>
            </a:r>
          </a:p>
          <a:p>
            <a:pPr marL="228600" indent="-228600">
              <a:buAutoNum type="arabicPeriod"/>
            </a:pPr>
            <a:r>
              <a:rPr lang="en-US" dirty="0" err="1"/>
              <a:t>aspnet</a:t>
            </a:r>
            <a:r>
              <a:rPr lang="en-US" dirty="0"/>
              <a:t> repo as a docker managed volume for performance</a:t>
            </a:r>
          </a:p>
        </p:txBody>
      </p:sp>
      <p:sp>
        <p:nvSpPr>
          <p:cNvPr id="4" name="Slide Number Placeholder 3"/>
          <p:cNvSpPr>
            <a:spLocks noGrp="1"/>
          </p:cNvSpPr>
          <p:nvPr>
            <p:ph type="sldNum" sz="quarter" idx="5"/>
          </p:nvPr>
        </p:nvSpPr>
        <p:spPr/>
        <p:txBody>
          <a:bodyPr/>
          <a:lstStyle/>
          <a:p>
            <a:fld id="{F97DC217-DF71-1A49-B3EA-559F1F43B0FF}" type="slidenum">
              <a:rPr lang="en-US" smtClean="0"/>
              <a:t>16</a:t>
            </a:fld>
            <a:endParaRPr lang="en-US" dirty="0"/>
          </a:p>
        </p:txBody>
      </p:sp>
    </p:spTree>
    <p:extLst>
      <p:ext uri="{BB962C8B-B14F-4D97-AF65-F5344CB8AC3E}">
        <p14:creationId xmlns:p14="http://schemas.microsoft.com/office/powerpoint/2010/main" val="11770852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solidFill>
                  <a:srgbClr val="D3D4D4"/>
                </a:solidFill>
                <a:effectLst/>
                <a:latin typeface="Open Sans" panose="020B0606030504020204" pitchFamily="34" charset="0"/>
              </a:rPr>
              <a:t>Open up the example-</a:t>
            </a:r>
            <a:r>
              <a:rPr lang="en-GB" b="0" i="0" dirty="0" err="1">
                <a:solidFill>
                  <a:srgbClr val="D3D4D4"/>
                </a:solidFill>
                <a:effectLst/>
                <a:latin typeface="Open Sans" panose="020B0606030504020204" pitchFamily="34" charset="0"/>
              </a:rPr>
              <a:t>compose.yaml</a:t>
            </a:r>
            <a:r>
              <a:rPr lang="en-GB" b="0" i="0" dirty="0">
                <a:solidFill>
                  <a:srgbClr val="D3D4D4"/>
                </a:solidFill>
                <a:effectLst/>
                <a:latin typeface="Open Sans" panose="020B0606030504020204" pitchFamily="34" charset="0"/>
              </a:rPr>
              <a:t> file</a:t>
            </a:r>
          </a:p>
          <a:p>
            <a:pPr algn="l"/>
            <a:endParaRPr lang="en-GB" b="0" i="0" dirty="0">
              <a:solidFill>
                <a:srgbClr val="D3D4D4"/>
              </a:solidFill>
              <a:effectLst/>
              <a:latin typeface="Open Sans" panose="020B0606030504020204" pitchFamily="34" charset="0"/>
            </a:endParaRPr>
          </a:p>
          <a:p>
            <a:pPr algn="l"/>
            <a:r>
              <a:rPr lang="en-GB" b="0" i="0" dirty="0">
                <a:solidFill>
                  <a:srgbClr val="D3D4D4"/>
                </a:solidFill>
                <a:effectLst/>
                <a:latin typeface="Open Sans" panose="020B0606030504020204" pitchFamily="34" charset="0"/>
              </a:rPr>
              <a:t>The example application is composed of the following parts:</a:t>
            </a:r>
          </a:p>
          <a:p>
            <a:pPr algn="l"/>
            <a:r>
              <a:rPr lang="en-GB" b="0" i="0" dirty="0">
                <a:solidFill>
                  <a:srgbClr val="D3D4D4"/>
                </a:solidFill>
                <a:effectLst/>
                <a:latin typeface="Open Sans" panose="020B0606030504020204" pitchFamily="34" charset="0"/>
              </a:rPr>
              <a:t>- 2 services, backed by Docker images: webapp and database</a:t>
            </a:r>
          </a:p>
          <a:p>
            <a:pPr algn="l">
              <a:buFont typeface="Arial" panose="020B0604020202020204" pitchFamily="34" charset="0"/>
              <a:buNone/>
            </a:pPr>
            <a:r>
              <a:rPr lang="en-GB" b="0" i="0" dirty="0">
                <a:solidFill>
                  <a:srgbClr val="D3D4D4"/>
                </a:solidFill>
                <a:effectLst/>
                <a:latin typeface="Open Sans" panose="020B0606030504020204" pitchFamily="34" charset="0"/>
              </a:rPr>
              <a:t>- 1 secret (HTTPS certificate), injected into the frontend</a:t>
            </a:r>
          </a:p>
          <a:p>
            <a:pPr algn="l">
              <a:buFont typeface="Arial" panose="020B0604020202020204" pitchFamily="34" charset="0"/>
              <a:buNone/>
            </a:pPr>
            <a:r>
              <a:rPr lang="en-GB" b="0" i="0" dirty="0">
                <a:solidFill>
                  <a:srgbClr val="D3D4D4"/>
                </a:solidFill>
                <a:effectLst/>
                <a:latin typeface="Open Sans" panose="020B0606030504020204" pitchFamily="34" charset="0"/>
              </a:rPr>
              <a:t>- 1 configuration (HTTP), injected into the frontend</a:t>
            </a:r>
          </a:p>
          <a:p>
            <a:pPr algn="l">
              <a:buFont typeface="Arial" panose="020B0604020202020204" pitchFamily="34" charset="0"/>
              <a:buNone/>
            </a:pPr>
            <a:r>
              <a:rPr lang="en-GB" b="0" i="0" dirty="0">
                <a:solidFill>
                  <a:srgbClr val="D3D4D4"/>
                </a:solidFill>
                <a:effectLst/>
                <a:latin typeface="Open Sans" panose="020B0606030504020204" pitchFamily="34" charset="0"/>
              </a:rPr>
              <a:t>- 1 persistent volume, attached to the backend</a:t>
            </a:r>
          </a:p>
          <a:p>
            <a:pPr algn="l">
              <a:buFont typeface="Arial" panose="020B0604020202020204" pitchFamily="34" charset="0"/>
              <a:buNone/>
            </a:pPr>
            <a:r>
              <a:rPr lang="en-GB" b="0" i="0" dirty="0">
                <a:solidFill>
                  <a:srgbClr val="D3D4D4"/>
                </a:solidFill>
                <a:effectLst/>
                <a:latin typeface="Open Sans" panose="020B0606030504020204" pitchFamily="34" charset="0"/>
              </a:rPr>
              <a:t>- 2 networks</a:t>
            </a:r>
          </a:p>
          <a:p>
            <a:endParaRPr lang="en-GB" dirty="0"/>
          </a:p>
          <a:p>
            <a:endParaRPr lang="en-GB" dirty="0"/>
          </a:p>
          <a:p>
            <a:r>
              <a:rPr lang="en-GB" dirty="0"/>
              <a:t>The Compose application model</a:t>
            </a:r>
          </a:p>
          <a:p>
            <a:r>
              <a:rPr lang="en-GB" dirty="0"/>
              <a:t>Application components and dependencies are defined as </a:t>
            </a:r>
            <a:r>
              <a:rPr lang="en-GB" b="1" dirty="0"/>
              <a:t>Services</a:t>
            </a:r>
          </a:p>
          <a:p>
            <a:r>
              <a:rPr lang="en-GB" dirty="0"/>
              <a:t>Services communicate with each other through </a:t>
            </a:r>
            <a:r>
              <a:rPr lang="en-GB" b="1" dirty="0"/>
              <a:t>Networks</a:t>
            </a:r>
          </a:p>
          <a:p>
            <a:r>
              <a:rPr lang="en-GB" dirty="0"/>
              <a:t>Services store and share persistent data into </a:t>
            </a:r>
            <a:r>
              <a:rPr lang="en-GB" b="1" dirty="0"/>
              <a:t>Volumes</a:t>
            </a:r>
          </a:p>
          <a:p>
            <a:r>
              <a:rPr lang="en-GB" dirty="0"/>
              <a:t>Some services require configuration data that is dependent on the runtime or platform</a:t>
            </a:r>
          </a:p>
          <a:p>
            <a:r>
              <a:rPr lang="en-GB" dirty="0"/>
              <a:t>A </a:t>
            </a:r>
            <a:r>
              <a:rPr lang="en-GB" b="1" dirty="0"/>
              <a:t>Secret</a:t>
            </a:r>
            <a:r>
              <a:rPr lang="en-GB" dirty="0"/>
              <a:t> is a specific flavour of configuration data for sensitive data</a:t>
            </a:r>
          </a:p>
          <a:p>
            <a:endParaRPr lang="en-GB" dirty="0"/>
          </a:p>
          <a:p>
            <a:endParaRPr lang="en-GB" dirty="0"/>
          </a:p>
        </p:txBody>
      </p:sp>
      <p:sp>
        <p:nvSpPr>
          <p:cNvPr id="4" name="Slide Number Placeholder 3"/>
          <p:cNvSpPr>
            <a:spLocks noGrp="1"/>
          </p:cNvSpPr>
          <p:nvPr>
            <p:ph type="sldNum" sz="quarter" idx="5"/>
          </p:nvPr>
        </p:nvSpPr>
        <p:spPr/>
        <p:txBody>
          <a:bodyPr/>
          <a:lstStyle/>
          <a:p>
            <a:fld id="{F97DC217-DF71-1A49-B3EA-559F1F43B0FF}" type="slidenum">
              <a:rPr lang="en-US" smtClean="0"/>
              <a:t>17</a:t>
            </a:fld>
            <a:endParaRPr lang="en-US" dirty="0"/>
          </a:p>
        </p:txBody>
      </p:sp>
    </p:spTree>
    <p:extLst>
      <p:ext uri="{BB962C8B-B14F-4D97-AF65-F5344CB8AC3E}">
        <p14:creationId xmlns:p14="http://schemas.microsoft.com/office/powerpoint/2010/main" val="9267525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dotnet-</a:t>
            </a:r>
            <a:r>
              <a:rPr lang="en-US" dirty="0" err="1"/>
              <a:t>mssql</a:t>
            </a:r>
            <a:r>
              <a:rPr lang="en-US" dirty="0"/>
              <a:t> </a:t>
            </a:r>
          </a:p>
          <a:p>
            <a:pPr marL="228600" indent="-228600">
              <a:buAutoNum type="arabicPeriod"/>
            </a:pPr>
            <a:r>
              <a:rPr lang="en-US" dirty="0" err="1"/>
              <a:t>javascript</a:t>
            </a:r>
            <a:r>
              <a:rPr lang="en-US" dirty="0"/>
              <a:t>-node-mongo</a:t>
            </a:r>
          </a:p>
          <a:p>
            <a:pPr marL="228600" indent="-228600">
              <a:buAutoNum type="arabicPeriod"/>
            </a:pPr>
            <a:r>
              <a:rPr lang="en-US" dirty="0"/>
              <a:t>Show Symphony project</a:t>
            </a:r>
          </a:p>
          <a:p>
            <a:pPr marL="228600" indent="-228600">
              <a:buAutoNum type="arabicPeriod"/>
            </a:pPr>
            <a:endParaRPr lang="en-US" dirty="0"/>
          </a:p>
          <a:p>
            <a:pPr marL="228600" indent="-228600">
              <a:buAutoNum type="arabicPeriod"/>
            </a:pPr>
            <a:r>
              <a:rPr lang="en-US" dirty="0"/>
              <a:t>Show how to get started with development containers </a:t>
            </a:r>
          </a:p>
          <a:p>
            <a:pPr marL="685800" lvl="1" indent="-228600">
              <a:buAutoNum type="arabicPeriod"/>
            </a:pPr>
            <a:r>
              <a:rPr lang="en-US" dirty="0"/>
              <a:t>Try a dev containers</a:t>
            </a:r>
          </a:p>
          <a:p>
            <a:pPr marL="685800" lvl="1" indent="-228600">
              <a:buAutoNum type="arabicPeriod"/>
            </a:pPr>
            <a:r>
              <a:rPr lang="en-US" dirty="0"/>
              <a:t>Add dev container configuration files</a:t>
            </a:r>
          </a:p>
        </p:txBody>
      </p:sp>
      <p:sp>
        <p:nvSpPr>
          <p:cNvPr id="4" name="Slide Number Placeholder 3"/>
          <p:cNvSpPr>
            <a:spLocks noGrp="1"/>
          </p:cNvSpPr>
          <p:nvPr>
            <p:ph type="sldNum" sz="quarter" idx="5"/>
          </p:nvPr>
        </p:nvSpPr>
        <p:spPr/>
        <p:txBody>
          <a:bodyPr/>
          <a:lstStyle/>
          <a:p>
            <a:fld id="{F97DC217-DF71-1A49-B3EA-559F1F43B0FF}" type="slidenum">
              <a:rPr lang="en-US" smtClean="0"/>
              <a:t>18</a:t>
            </a:fld>
            <a:endParaRPr lang="en-US" dirty="0"/>
          </a:p>
        </p:txBody>
      </p:sp>
    </p:spTree>
    <p:extLst>
      <p:ext uri="{BB962C8B-B14F-4D97-AF65-F5344CB8AC3E}">
        <p14:creationId xmlns:p14="http://schemas.microsoft.com/office/powerpoint/2010/main" val="42017483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.NET Interactive Jupiter notebooks</a:t>
            </a:r>
          </a:p>
          <a:p>
            <a:endParaRPr lang="en-US" dirty="0"/>
          </a:p>
          <a:p>
            <a:endParaRPr lang="en-GB" dirty="0"/>
          </a:p>
        </p:txBody>
      </p:sp>
      <p:sp>
        <p:nvSpPr>
          <p:cNvPr id="4" name="Slide Number Placeholder 3"/>
          <p:cNvSpPr>
            <a:spLocks noGrp="1"/>
          </p:cNvSpPr>
          <p:nvPr>
            <p:ph type="sldNum" sz="quarter" idx="5"/>
          </p:nvPr>
        </p:nvSpPr>
        <p:spPr/>
        <p:txBody>
          <a:bodyPr/>
          <a:lstStyle/>
          <a:p>
            <a:fld id="{F97DC217-DF71-1A49-B3EA-559F1F43B0FF}" type="slidenum">
              <a:rPr lang="en-US" smtClean="0"/>
              <a:t>19</a:t>
            </a:fld>
            <a:endParaRPr lang="en-US" dirty="0"/>
          </a:p>
        </p:txBody>
      </p:sp>
    </p:spTree>
    <p:extLst>
      <p:ext uri="{BB962C8B-B14F-4D97-AF65-F5344CB8AC3E}">
        <p14:creationId xmlns:p14="http://schemas.microsoft.com/office/powerpoint/2010/main" val="21603544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docker run --rm -it </a:t>
            </a:r>
            <a:r>
              <a:rPr lang="en-GB" dirty="0" err="1"/>
              <a:t>jturpin</a:t>
            </a:r>
            <a:r>
              <a:rPr lang="en-GB" dirty="0"/>
              <a:t>/</a:t>
            </a:r>
            <a:r>
              <a:rPr lang="en-GB" dirty="0" err="1"/>
              <a:t>hollywood</a:t>
            </a:r>
            <a:r>
              <a:rPr lang="en-GB" dirty="0"/>
              <a:t> </a:t>
            </a:r>
            <a:r>
              <a:rPr lang="en-GB" dirty="0" err="1"/>
              <a:t>hollywood</a:t>
            </a:r>
            <a:endParaRPr lang="en-GB" dirty="0"/>
          </a:p>
        </p:txBody>
      </p:sp>
      <p:sp>
        <p:nvSpPr>
          <p:cNvPr id="4" name="Slide Number Placeholder 3"/>
          <p:cNvSpPr>
            <a:spLocks noGrp="1"/>
          </p:cNvSpPr>
          <p:nvPr>
            <p:ph type="sldNum" sz="quarter" idx="5"/>
          </p:nvPr>
        </p:nvSpPr>
        <p:spPr/>
        <p:txBody>
          <a:bodyPr/>
          <a:lstStyle/>
          <a:p>
            <a:fld id="{F97DC217-DF71-1A49-B3EA-559F1F43B0FF}" type="slidenum">
              <a:rPr lang="en-US" smtClean="0"/>
              <a:t>20</a:t>
            </a:fld>
            <a:endParaRPr lang="en-US" dirty="0"/>
          </a:p>
        </p:txBody>
      </p:sp>
    </p:spTree>
    <p:extLst>
      <p:ext uri="{BB962C8B-B14F-4D97-AF65-F5344CB8AC3E}">
        <p14:creationId xmlns:p14="http://schemas.microsoft.com/office/powerpoint/2010/main" val="25733489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97DC217-DF71-1A49-B3EA-559F1F43B0FF}" type="slidenum">
              <a:rPr lang="en-US" smtClean="0"/>
              <a:t>2</a:t>
            </a:fld>
            <a:endParaRPr lang="en-US" dirty="0"/>
          </a:p>
        </p:txBody>
      </p:sp>
    </p:spTree>
    <p:extLst>
      <p:ext uri="{BB962C8B-B14F-4D97-AF65-F5344CB8AC3E}">
        <p14:creationId xmlns:p14="http://schemas.microsoft.com/office/powerpoint/2010/main" val="40924937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51565E"/>
                </a:solidFill>
                <a:effectLst/>
                <a:latin typeface="Roboto" panose="02000000000000000000" pitchFamily="2" charset="0"/>
              </a:rPr>
              <a:t>Daemon is a background process that runs persistently and is responsible for managing all the Docker objects - Images, Containers, Volumes, Networks. It listens to the Docker API for instructions in the form of requests, processes them, and acts accordingly. Docker daemon does the heavy lifting of creating, running, and sharing Docker containers. This occurs when a Docker user executes commands in the command line</a:t>
            </a:r>
          </a:p>
          <a:p>
            <a:endParaRPr lang="en-GB" b="0" i="0" dirty="0">
              <a:solidFill>
                <a:srgbClr val="51565E"/>
              </a:solidFill>
              <a:effectLst/>
              <a:latin typeface="Roboto" panose="02000000000000000000" pitchFamily="2" charset="0"/>
            </a:endParaRPr>
          </a:p>
          <a:p>
            <a:r>
              <a:rPr lang="en-GB" b="0" i="0" dirty="0">
                <a:solidFill>
                  <a:srgbClr val="51565E"/>
                </a:solidFill>
                <a:effectLst/>
                <a:latin typeface="Roboto" panose="02000000000000000000" pitchFamily="2" charset="0"/>
              </a:rPr>
              <a:t>The API acts as a middleman between the server and the client. The client application uses it to interact with the server (Daemon). The REST API is accessed only by the HTTP clients.</a:t>
            </a:r>
          </a:p>
          <a:p>
            <a:endParaRPr lang="en-GB" b="0" i="0" dirty="0">
              <a:solidFill>
                <a:srgbClr val="51565E"/>
              </a:solidFill>
              <a:effectLst/>
              <a:latin typeface="Roboto" panose="02000000000000000000" pitchFamily="2" charset="0"/>
            </a:endParaRPr>
          </a:p>
          <a:p>
            <a:r>
              <a:rPr lang="en-GB" b="0" i="0" dirty="0">
                <a:solidFill>
                  <a:srgbClr val="51565E"/>
                </a:solidFill>
                <a:effectLst/>
                <a:latin typeface="Roboto" panose="02000000000000000000" pitchFamily="2" charset="0"/>
              </a:rPr>
              <a:t>Clients are used to interacting with the Docker daemon. It can be as simple as a Command Line Interface.</a:t>
            </a:r>
          </a:p>
          <a:p>
            <a:endParaRPr lang="en-GB" b="0" i="0" dirty="0">
              <a:solidFill>
                <a:srgbClr val="51565E"/>
              </a:solidFill>
              <a:effectLst/>
              <a:latin typeface="Roboto" panose="02000000000000000000" pitchFamily="2" charset="0"/>
            </a:endParaRPr>
          </a:p>
          <a:p>
            <a:endParaRPr lang="en-GB" dirty="0"/>
          </a:p>
        </p:txBody>
      </p:sp>
      <p:sp>
        <p:nvSpPr>
          <p:cNvPr id="4" name="Slide Number Placeholder 3"/>
          <p:cNvSpPr>
            <a:spLocks noGrp="1"/>
          </p:cNvSpPr>
          <p:nvPr>
            <p:ph type="sldNum" sz="quarter" idx="5"/>
          </p:nvPr>
        </p:nvSpPr>
        <p:spPr/>
        <p:txBody>
          <a:bodyPr/>
          <a:lstStyle/>
          <a:p>
            <a:fld id="{F97DC217-DF71-1A49-B3EA-559F1F43B0FF}" type="slidenum">
              <a:rPr lang="en-US" smtClean="0"/>
              <a:t>3</a:t>
            </a:fld>
            <a:endParaRPr lang="en-US" dirty="0"/>
          </a:p>
        </p:txBody>
      </p:sp>
    </p:spTree>
    <p:extLst>
      <p:ext uri="{BB962C8B-B14F-4D97-AF65-F5344CB8AC3E}">
        <p14:creationId xmlns:p14="http://schemas.microsoft.com/office/powerpoint/2010/main" val="39475095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97DC217-DF71-1A49-B3EA-559F1F43B0FF}" type="slidenum">
              <a:rPr lang="en-US" smtClean="0"/>
              <a:t>6</a:t>
            </a:fld>
            <a:endParaRPr lang="en-US" dirty="0"/>
          </a:p>
        </p:txBody>
      </p:sp>
    </p:spTree>
    <p:extLst>
      <p:ext uri="{BB962C8B-B14F-4D97-AF65-F5344CB8AC3E}">
        <p14:creationId xmlns:p14="http://schemas.microsoft.com/office/powerpoint/2010/main" val="3860011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51565E"/>
                </a:solidFill>
                <a:effectLst/>
                <a:latin typeface="Roboto" panose="02000000000000000000" pitchFamily="2" charset="0"/>
              </a:rPr>
              <a:t>Containers have access to the resources defined by the </a:t>
            </a:r>
            <a:r>
              <a:rPr lang="en-GB" b="0" i="0" dirty="0" err="1">
                <a:solidFill>
                  <a:srgbClr val="51565E"/>
                </a:solidFill>
                <a:effectLst/>
                <a:latin typeface="Roboto" panose="02000000000000000000" pitchFamily="2" charset="0"/>
              </a:rPr>
              <a:t>Dockerfile</a:t>
            </a:r>
            <a:r>
              <a:rPr lang="en-GB" b="0" i="0" dirty="0">
                <a:solidFill>
                  <a:srgbClr val="51565E"/>
                </a:solidFill>
                <a:effectLst/>
                <a:latin typeface="Roboto" panose="02000000000000000000" pitchFamily="2" charset="0"/>
              </a:rPr>
              <a:t>, network connections, storage, CPU, memory, ports, etc.</a:t>
            </a:r>
          </a:p>
          <a:p>
            <a:endParaRPr lang="en-GB" b="0" i="0" dirty="0">
              <a:solidFill>
                <a:srgbClr val="51565E"/>
              </a:solidFill>
              <a:effectLst/>
              <a:latin typeface="Roboto" panose="02000000000000000000" pitchFamily="2" charset="0"/>
            </a:endParaRPr>
          </a:p>
        </p:txBody>
      </p:sp>
      <p:sp>
        <p:nvSpPr>
          <p:cNvPr id="4" name="Slide Number Placeholder 3"/>
          <p:cNvSpPr>
            <a:spLocks noGrp="1"/>
          </p:cNvSpPr>
          <p:nvPr>
            <p:ph type="sldNum" sz="quarter" idx="5"/>
          </p:nvPr>
        </p:nvSpPr>
        <p:spPr/>
        <p:txBody>
          <a:bodyPr/>
          <a:lstStyle/>
          <a:p>
            <a:fld id="{F97DC217-DF71-1A49-B3EA-559F1F43B0FF}" type="slidenum">
              <a:rPr lang="en-US" smtClean="0"/>
              <a:t>7</a:t>
            </a:fld>
            <a:endParaRPr lang="en-US" dirty="0"/>
          </a:p>
        </p:txBody>
      </p:sp>
    </p:spTree>
    <p:extLst>
      <p:ext uri="{BB962C8B-B14F-4D97-AF65-F5344CB8AC3E}">
        <p14:creationId xmlns:p14="http://schemas.microsoft.com/office/powerpoint/2010/main" val="7876119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51565E"/>
                </a:solidFill>
                <a:effectLst/>
                <a:latin typeface="Roboto" panose="02000000000000000000" pitchFamily="2" charset="0"/>
              </a:rPr>
              <a:t>Can be created, started and stopped quickly</a:t>
            </a:r>
          </a:p>
          <a:p>
            <a:endParaRPr lang="en-GB" b="0" i="0" dirty="0">
              <a:solidFill>
                <a:srgbClr val="51565E"/>
              </a:solidFill>
              <a:effectLst/>
              <a:latin typeface="Roboto" panose="02000000000000000000" pitchFamily="2" charset="0"/>
            </a:endParaRPr>
          </a:p>
          <a:p>
            <a:r>
              <a:rPr lang="en-GB" b="0" i="0" dirty="0">
                <a:solidFill>
                  <a:srgbClr val="51565E"/>
                </a:solidFill>
                <a:effectLst/>
                <a:latin typeface="Roboto" panose="02000000000000000000" pitchFamily="2" charset="0"/>
              </a:rPr>
              <a:t>Adds a writable layer on top of base image layers</a:t>
            </a:r>
          </a:p>
          <a:p>
            <a:endParaRPr lang="en-GB" b="0" i="0" dirty="0">
              <a:solidFill>
                <a:srgbClr val="51565E"/>
              </a:solidFill>
              <a:effectLst/>
              <a:latin typeface="Roboto" panose="02000000000000000000" pitchFamily="2" charset="0"/>
            </a:endParaRPr>
          </a:p>
          <a:p>
            <a:r>
              <a:rPr lang="en-GB" b="0" i="0" dirty="0">
                <a:solidFill>
                  <a:srgbClr val="51565E"/>
                </a:solidFill>
                <a:effectLst/>
                <a:latin typeface="Roboto" panose="02000000000000000000" pitchFamily="2" charset="0"/>
              </a:rPr>
              <a:t>Ephemeral</a:t>
            </a:r>
            <a:endParaRPr lang="en-GB" dirty="0"/>
          </a:p>
          <a:p>
            <a:endParaRPr lang="en-GB" dirty="0"/>
          </a:p>
        </p:txBody>
      </p:sp>
      <p:sp>
        <p:nvSpPr>
          <p:cNvPr id="4" name="Slide Number Placeholder 3"/>
          <p:cNvSpPr>
            <a:spLocks noGrp="1"/>
          </p:cNvSpPr>
          <p:nvPr>
            <p:ph type="sldNum" sz="quarter" idx="5"/>
          </p:nvPr>
        </p:nvSpPr>
        <p:spPr/>
        <p:txBody>
          <a:bodyPr/>
          <a:lstStyle/>
          <a:p>
            <a:fld id="{F97DC217-DF71-1A49-B3EA-559F1F43B0FF}" type="slidenum">
              <a:rPr lang="en-US" smtClean="0"/>
              <a:t>8</a:t>
            </a:fld>
            <a:endParaRPr lang="en-US" dirty="0"/>
          </a:p>
        </p:txBody>
      </p:sp>
    </p:spTree>
    <p:extLst>
      <p:ext uri="{BB962C8B-B14F-4D97-AF65-F5344CB8AC3E}">
        <p14:creationId xmlns:p14="http://schemas.microsoft.com/office/powerpoint/2010/main" val="6717112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Deleting the container removes the changes made to it</a:t>
            </a:r>
            <a:endParaRPr lang="en-GB" dirty="0"/>
          </a:p>
          <a:p>
            <a:endParaRPr lang="en-GB" dirty="0"/>
          </a:p>
          <a:p>
            <a:r>
              <a:rPr lang="en-GB" dirty="0"/>
              <a:t>Not good for logs, database file or any persistence storage</a:t>
            </a:r>
          </a:p>
          <a:p>
            <a:endParaRPr lang="en-GB" dirty="0"/>
          </a:p>
          <a:p>
            <a:r>
              <a:rPr lang="en-GB" dirty="0"/>
              <a:t>That is where volumes comes into play</a:t>
            </a:r>
          </a:p>
        </p:txBody>
      </p:sp>
      <p:sp>
        <p:nvSpPr>
          <p:cNvPr id="4" name="Slide Number Placeholder 3"/>
          <p:cNvSpPr>
            <a:spLocks noGrp="1"/>
          </p:cNvSpPr>
          <p:nvPr>
            <p:ph type="sldNum" sz="quarter" idx="5"/>
          </p:nvPr>
        </p:nvSpPr>
        <p:spPr/>
        <p:txBody>
          <a:bodyPr/>
          <a:lstStyle/>
          <a:p>
            <a:fld id="{F97DC217-DF71-1A49-B3EA-559F1F43B0FF}" type="slidenum">
              <a:rPr lang="en-US" smtClean="0"/>
              <a:t>9</a:t>
            </a:fld>
            <a:endParaRPr lang="en-US" dirty="0"/>
          </a:p>
        </p:txBody>
      </p:sp>
    </p:spTree>
    <p:extLst>
      <p:ext uri="{BB962C8B-B14F-4D97-AF65-F5344CB8AC3E}">
        <p14:creationId xmlns:p14="http://schemas.microsoft.com/office/powerpoint/2010/main" val="35951857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fontAlgn="ctr"/>
            <a:r>
              <a:rPr lang="en-GB" b="0" i="0" dirty="0">
                <a:solidFill>
                  <a:srgbClr val="E83E8C"/>
                </a:solidFill>
                <a:effectLst/>
                <a:latin typeface="SFMono-Regular"/>
              </a:rPr>
              <a:t>docker run -it --name alpine1 </a:t>
            </a:r>
            <a:r>
              <a:rPr lang="en-GB" b="0" i="0" dirty="0" err="1">
                <a:solidFill>
                  <a:srgbClr val="E83E8C"/>
                </a:solidFill>
                <a:effectLst/>
                <a:latin typeface="SFMono-Regular"/>
              </a:rPr>
              <a:t>alpine:latest</a:t>
            </a:r>
            <a:r>
              <a:rPr lang="en-GB" b="0" i="0" dirty="0">
                <a:solidFill>
                  <a:srgbClr val="E83E8C"/>
                </a:solidFill>
                <a:effectLst/>
                <a:latin typeface="SFMono-Regular"/>
              </a:rPr>
              <a:t> /bin/</a:t>
            </a:r>
            <a:r>
              <a:rPr lang="en-GB" b="0" i="0" dirty="0" err="1">
                <a:solidFill>
                  <a:srgbClr val="E83E8C"/>
                </a:solidFill>
                <a:effectLst/>
                <a:latin typeface="SFMono-Regular"/>
              </a:rPr>
              <a:t>sh</a:t>
            </a:r>
            <a:r>
              <a:rPr lang="en-GB" b="0" i="0" dirty="0">
                <a:solidFill>
                  <a:srgbClr val="E83E8C"/>
                </a:solidFill>
                <a:effectLst/>
                <a:latin typeface="SFMono-Regular"/>
              </a:rPr>
              <a:t> # --rm</a:t>
            </a:r>
          </a:p>
          <a:p>
            <a:pPr algn="l" fontAlgn="ctr"/>
            <a:r>
              <a:rPr lang="en-GB" b="0" i="0" dirty="0">
                <a:solidFill>
                  <a:srgbClr val="E83E8C"/>
                </a:solidFill>
                <a:effectLst/>
                <a:latin typeface="SFMono-Regular"/>
              </a:rPr>
              <a:t>touch file1</a:t>
            </a:r>
          </a:p>
          <a:p>
            <a:pPr algn="l" fontAlgn="ctr"/>
            <a:endParaRPr lang="en-GB" b="0" i="0" dirty="0">
              <a:solidFill>
                <a:srgbClr val="E83E8C"/>
              </a:solidFill>
              <a:effectLst/>
              <a:latin typeface="SFMono-Regular"/>
            </a:endParaRPr>
          </a:p>
          <a:p>
            <a:pPr algn="l" fontAlgn="ctr"/>
            <a:r>
              <a:rPr lang="en-GB" b="0" i="0" dirty="0">
                <a:solidFill>
                  <a:srgbClr val="E83E8C"/>
                </a:solidFill>
                <a:effectLst/>
                <a:latin typeface="SFMono-Regular"/>
              </a:rPr>
              <a:t>exit</a:t>
            </a:r>
          </a:p>
          <a:p>
            <a:pPr algn="l" fontAlgn="ctr"/>
            <a:endParaRPr lang="en-GB" b="0" i="0" dirty="0">
              <a:solidFill>
                <a:srgbClr val="E83E8C"/>
              </a:solidFill>
              <a:effectLst/>
              <a:latin typeface="SFMono-Regular"/>
            </a:endParaRPr>
          </a:p>
          <a:p>
            <a:pPr algn="l" fontAlgn="ctr"/>
            <a:r>
              <a:rPr lang="en-GB" b="0" i="0" dirty="0">
                <a:solidFill>
                  <a:srgbClr val="E83E8C"/>
                </a:solidFill>
                <a:effectLst/>
                <a:latin typeface="SFMono-Regular"/>
              </a:rPr>
              <a:t>docker </a:t>
            </a:r>
            <a:r>
              <a:rPr lang="en-GB" b="0" i="0" dirty="0" err="1">
                <a:solidFill>
                  <a:srgbClr val="E83E8C"/>
                </a:solidFill>
                <a:effectLst/>
                <a:latin typeface="SFMono-Regular"/>
              </a:rPr>
              <a:t>ps</a:t>
            </a:r>
            <a:endParaRPr lang="en-GB" b="0" i="0" dirty="0">
              <a:solidFill>
                <a:srgbClr val="E83E8C"/>
              </a:solidFill>
              <a:effectLst/>
              <a:latin typeface="SFMono-Regular"/>
            </a:endParaRPr>
          </a:p>
          <a:p>
            <a:pPr algn="l" fontAlgn="ctr"/>
            <a:endParaRPr lang="en-GB" b="0" i="0" dirty="0">
              <a:solidFill>
                <a:srgbClr val="E83E8C"/>
              </a:solidFill>
              <a:effectLst/>
              <a:latin typeface="SFMono-Regular"/>
            </a:endParaRPr>
          </a:p>
          <a:p>
            <a:pPr marL="0" marR="0" lvl="0" indent="0" algn="l" defTabSz="914400" rtl="0" eaLnBrk="1" fontAlgn="ctr" latinLnBrk="0" hangingPunct="1">
              <a:lnSpc>
                <a:spcPct val="100000"/>
              </a:lnSpc>
              <a:spcBef>
                <a:spcPts val="0"/>
              </a:spcBef>
              <a:spcAft>
                <a:spcPts val="0"/>
              </a:spcAft>
              <a:buClrTx/>
              <a:buSzTx/>
              <a:buFontTx/>
              <a:buNone/>
              <a:tabLst/>
              <a:defRPr/>
            </a:pPr>
            <a:r>
              <a:rPr lang="en-GB" b="0" i="0" dirty="0">
                <a:solidFill>
                  <a:srgbClr val="E83E8C"/>
                </a:solidFill>
                <a:effectLst/>
                <a:latin typeface="SFMono-Regular"/>
              </a:rPr>
              <a:t>docker run -it --name alpine2 </a:t>
            </a:r>
            <a:r>
              <a:rPr lang="en-GB" b="0" i="0" dirty="0" err="1">
                <a:solidFill>
                  <a:srgbClr val="E83E8C"/>
                </a:solidFill>
                <a:effectLst/>
                <a:latin typeface="SFMono-Regular"/>
              </a:rPr>
              <a:t>alpine:latest</a:t>
            </a:r>
            <a:r>
              <a:rPr lang="en-GB" b="0" i="0" dirty="0">
                <a:solidFill>
                  <a:srgbClr val="E83E8C"/>
                </a:solidFill>
                <a:effectLst/>
                <a:latin typeface="SFMono-Regular"/>
              </a:rPr>
              <a:t> /bin/</a:t>
            </a:r>
            <a:r>
              <a:rPr lang="en-GB" b="0" i="0" dirty="0" err="1">
                <a:solidFill>
                  <a:srgbClr val="E83E8C"/>
                </a:solidFill>
                <a:effectLst/>
                <a:latin typeface="SFMono-Regular"/>
              </a:rPr>
              <a:t>sh</a:t>
            </a:r>
            <a:r>
              <a:rPr lang="en-GB" b="0" i="0" dirty="0">
                <a:solidFill>
                  <a:srgbClr val="E83E8C"/>
                </a:solidFill>
                <a:effectLst/>
                <a:latin typeface="SFMono-Regular"/>
              </a:rPr>
              <a:t> # --rm</a:t>
            </a:r>
          </a:p>
          <a:p>
            <a:pPr algn="l" fontAlgn="ctr"/>
            <a:endParaRPr lang="en-GB" b="0" i="0" dirty="0">
              <a:solidFill>
                <a:srgbClr val="E83E8C"/>
              </a:solidFill>
              <a:effectLst/>
              <a:latin typeface="SFMono-Regular"/>
            </a:endParaRPr>
          </a:p>
          <a:p>
            <a:pPr algn="l" fontAlgn="ctr"/>
            <a:r>
              <a:rPr lang="en-GB" dirty="0"/>
              <a:t>ls # and file is not there</a:t>
            </a:r>
          </a:p>
          <a:p>
            <a:pPr algn="l" fontAlgn="ctr"/>
            <a:endParaRPr lang="en-GB" dirty="0"/>
          </a:p>
        </p:txBody>
      </p:sp>
      <p:sp>
        <p:nvSpPr>
          <p:cNvPr id="4" name="Slide Number Placeholder 3"/>
          <p:cNvSpPr>
            <a:spLocks noGrp="1"/>
          </p:cNvSpPr>
          <p:nvPr>
            <p:ph type="sldNum" sz="quarter" idx="5"/>
          </p:nvPr>
        </p:nvSpPr>
        <p:spPr/>
        <p:txBody>
          <a:bodyPr/>
          <a:lstStyle/>
          <a:p>
            <a:fld id="{F97DC217-DF71-1A49-B3EA-559F1F43B0FF}" type="slidenum">
              <a:rPr lang="en-US" smtClean="0"/>
              <a:t>10</a:t>
            </a:fld>
            <a:endParaRPr lang="en-US" dirty="0"/>
          </a:p>
        </p:txBody>
      </p:sp>
    </p:spTree>
    <p:extLst>
      <p:ext uri="{BB962C8B-B14F-4D97-AF65-F5344CB8AC3E}">
        <p14:creationId xmlns:p14="http://schemas.microsoft.com/office/powerpoint/2010/main" val="1346904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docker volume create </a:t>
            </a:r>
            <a:r>
              <a:rPr lang="en-GB" dirty="0" err="1"/>
              <a:t>myfiles</a:t>
            </a:r>
            <a:endParaRPr lang="en-GB" dirty="0"/>
          </a:p>
          <a:p>
            <a:endParaRPr lang="en-GB" dirty="0"/>
          </a:p>
          <a:p>
            <a:r>
              <a:rPr lang="en-GB" dirty="0"/>
              <a:t> docker run -it --name alpine1 -v </a:t>
            </a:r>
            <a:r>
              <a:rPr lang="en-GB" dirty="0" err="1"/>
              <a:t>myfiles</a:t>
            </a:r>
            <a:r>
              <a:rPr lang="en-GB" dirty="0"/>
              <a:t>:/var/files </a:t>
            </a:r>
            <a:r>
              <a:rPr lang="en-GB" dirty="0" err="1"/>
              <a:t>alpine:latest</a:t>
            </a:r>
            <a:r>
              <a:rPr lang="en-GB" dirty="0"/>
              <a:t> ash</a:t>
            </a:r>
          </a:p>
          <a:p>
            <a:endParaRPr lang="en-GB" dirty="0"/>
          </a:p>
          <a:p>
            <a:r>
              <a:rPr lang="en-GB" dirty="0"/>
              <a:t>touch /var/files/file1</a:t>
            </a:r>
          </a:p>
          <a:p>
            <a:endParaRPr lang="en-GB" dirty="0"/>
          </a:p>
          <a:p>
            <a:r>
              <a:rPr lang="en-GB" dirty="0"/>
              <a:t>exit</a:t>
            </a:r>
          </a:p>
          <a:p>
            <a:endParaRPr lang="en-GB" dirty="0"/>
          </a:p>
          <a:p>
            <a:r>
              <a:rPr lang="en-GB" dirty="0"/>
              <a:t>docker run -it --name alpine2 -v </a:t>
            </a:r>
            <a:r>
              <a:rPr lang="en-GB" dirty="0" err="1"/>
              <a:t>myfiles</a:t>
            </a:r>
            <a:r>
              <a:rPr lang="en-GB" dirty="0"/>
              <a:t>:/var/files </a:t>
            </a:r>
            <a:r>
              <a:rPr lang="en-GB" dirty="0" err="1"/>
              <a:t>alpine:latest</a:t>
            </a:r>
            <a:r>
              <a:rPr lang="en-GB" dirty="0"/>
              <a:t> ash</a:t>
            </a:r>
          </a:p>
          <a:p>
            <a:endParaRPr lang="en-GB" dirty="0"/>
          </a:p>
          <a:p>
            <a:r>
              <a:rPr lang="en-GB" dirty="0"/>
              <a:t>docker inspect alpine1 # inspect volumes</a:t>
            </a:r>
          </a:p>
          <a:p>
            <a:endParaRPr lang="en-GB" dirty="0"/>
          </a:p>
          <a:p>
            <a:r>
              <a:rPr lang="en-GB" dirty="0"/>
              <a:t>------------- Bind Mounts ------------------</a:t>
            </a:r>
          </a:p>
          <a:p>
            <a:endParaRPr lang="en-GB" dirty="0"/>
          </a:p>
          <a:p>
            <a:r>
              <a:rPr lang="en-GB" dirty="0"/>
              <a:t>docker run –p 8080:8080 –v $(</a:t>
            </a:r>
            <a:r>
              <a:rPr lang="en-GB" dirty="0" err="1"/>
              <a:t>pwd</a:t>
            </a:r>
            <a:r>
              <a:rPr lang="en-GB" dirty="0"/>
              <a:t>):/var/www node</a:t>
            </a:r>
          </a:p>
          <a:p>
            <a:endParaRPr lang="en-GB" dirty="0"/>
          </a:p>
          <a:p>
            <a:endParaRPr lang="en-GB" dirty="0"/>
          </a:p>
          <a:p>
            <a:endParaRPr lang="en-GB" dirty="0"/>
          </a:p>
          <a:p>
            <a:endParaRPr lang="en-GB" dirty="0"/>
          </a:p>
        </p:txBody>
      </p:sp>
      <p:sp>
        <p:nvSpPr>
          <p:cNvPr id="4" name="Slide Number Placeholder 3"/>
          <p:cNvSpPr>
            <a:spLocks noGrp="1"/>
          </p:cNvSpPr>
          <p:nvPr>
            <p:ph type="sldNum" sz="quarter" idx="5"/>
          </p:nvPr>
        </p:nvSpPr>
        <p:spPr/>
        <p:txBody>
          <a:bodyPr/>
          <a:lstStyle/>
          <a:p>
            <a:fld id="{F97DC217-DF71-1A49-B3EA-559F1F43B0FF}" type="slidenum">
              <a:rPr lang="en-US" smtClean="0"/>
              <a:t>11</a:t>
            </a:fld>
            <a:endParaRPr lang="en-US" dirty="0"/>
          </a:p>
        </p:txBody>
      </p:sp>
    </p:spTree>
    <p:extLst>
      <p:ext uri="{BB962C8B-B14F-4D97-AF65-F5344CB8AC3E}">
        <p14:creationId xmlns:p14="http://schemas.microsoft.com/office/powerpoint/2010/main" val="8215261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3" y="1122363"/>
            <a:ext cx="7096933" cy="2387600"/>
          </a:xfrm>
        </p:spPr>
        <p:txBody>
          <a:bodyPr anchor="b">
            <a:noAutofit/>
          </a:bodyPr>
          <a:lstStyle>
            <a:lvl1pPr algn="l">
              <a:defRPr sz="6000" b="1">
                <a:latin typeface="+mj-lt"/>
              </a:defRPr>
            </a:lvl1pPr>
          </a:lstStyle>
          <a:p>
            <a:r>
              <a:rPr lang="en-US" dirty="0"/>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9500507" cy="806675"/>
          </a:xfrm>
        </p:spPr>
        <p:txBody>
          <a:bodyPr>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0" y="4572000"/>
            <a:ext cx="12192000" cy="228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Freeform 3">
            <a:extLst>
              <a:ext uri="{FF2B5EF4-FFF2-40B4-BE49-F238E27FC236}">
                <a16:creationId xmlns:a16="http://schemas.microsoft.com/office/drawing/2014/main" id="{FD8B0582-134C-D35B-D0A9-06C71836A6D9}"/>
              </a:ext>
            </a:extLst>
          </p:cNvPr>
          <p:cNvSpPr/>
          <p:nvPr userDrawn="1"/>
        </p:nvSpPr>
        <p:spPr>
          <a:xfrm flipH="1">
            <a:off x="10991273" y="4571999"/>
            <a:ext cx="1200728" cy="1274619"/>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Freeform 4">
            <a:extLst>
              <a:ext uri="{FF2B5EF4-FFF2-40B4-BE49-F238E27FC236}">
                <a16:creationId xmlns:a16="http://schemas.microsoft.com/office/drawing/2014/main" id="{AC532E4C-6A9D-916E-DE60-F96C4305FF2B}"/>
              </a:ext>
            </a:extLst>
          </p:cNvPr>
          <p:cNvSpPr/>
          <p:nvPr userDrawn="1"/>
        </p:nvSpPr>
        <p:spPr>
          <a:xfrm flipH="1">
            <a:off x="10991272" y="5846618"/>
            <a:ext cx="1200728" cy="1011381"/>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nvGrpSpPr>
          <p:cNvPr id="18" name="Group 17">
            <a:extLst>
              <a:ext uri="{FF2B5EF4-FFF2-40B4-BE49-F238E27FC236}">
                <a16:creationId xmlns:a16="http://schemas.microsoft.com/office/drawing/2014/main" id="{2636EC43-A209-B478-BA66-C03EE7076DCC}"/>
              </a:ext>
            </a:extLst>
          </p:cNvPr>
          <p:cNvGrpSpPr/>
          <p:nvPr userDrawn="1"/>
        </p:nvGrpSpPr>
        <p:grpSpPr>
          <a:xfrm>
            <a:off x="9794875" y="4911507"/>
            <a:ext cx="1746250" cy="1676400"/>
            <a:chOff x="8185150" y="3187700"/>
            <a:chExt cx="1746250" cy="1676400"/>
          </a:xfrm>
        </p:grpSpPr>
        <p:sp>
          <p:nvSpPr>
            <p:cNvPr id="19" name="Flowchart: Connector 18">
              <a:extLst>
                <a:ext uri="{FF2B5EF4-FFF2-40B4-BE49-F238E27FC236}">
                  <a16:creationId xmlns:a16="http://schemas.microsoft.com/office/drawing/2014/main" id="{72BFCD2A-1A8D-06FF-3CEA-B42FD8EBF372}"/>
                </a:ext>
              </a:extLst>
            </p:cNvPr>
            <p:cNvSpPr/>
            <p:nvPr userDrawn="1"/>
          </p:nvSpPr>
          <p:spPr>
            <a:xfrm>
              <a:off x="8331200" y="3187700"/>
              <a:ext cx="1600200" cy="1600200"/>
            </a:xfrm>
            <a:prstGeom prst="flowChartConnector">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Flowchart: Connector 19">
              <a:extLst>
                <a:ext uri="{FF2B5EF4-FFF2-40B4-BE49-F238E27FC236}">
                  <a16:creationId xmlns:a16="http://schemas.microsoft.com/office/drawing/2014/main" id="{CD6D3AB6-33DA-282F-CEEB-58DDF1C153E7}"/>
                </a:ext>
              </a:extLst>
            </p:cNvPr>
            <p:cNvSpPr/>
            <p:nvPr userDrawn="1"/>
          </p:nvSpPr>
          <p:spPr>
            <a:xfrm>
              <a:off x="8502650" y="3359150"/>
              <a:ext cx="1257300" cy="1257300"/>
            </a:xfrm>
            <a:prstGeom prst="flowChartConnector">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Flowchart: Connector 20">
              <a:extLst>
                <a:ext uri="{FF2B5EF4-FFF2-40B4-BE49-F238E27FC236}">
                  <a16:creationId xmlns:a16="http://schemas.microsoft.com/office/drawing/2014/main" id="{3AB0D94B-2A09-5753-4D7E-8FD5BC0C36A4}"/>
                </a:ext>
              </a:extLst>
            </p:cNvPr>
            <p:cNvSpPr/>
            <p:nvPr userDrawn="1"/>
          </p:nvSpPr>
          <p:spPr>
            <a:xfrm>
              <a:off x="9061450" y="3498850"/>
              <a:ext cx="412750" cy="412750"/>
            </a:xfrm>
            <a:prstGeom prst="flowChartConnector">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Flowchart: Connector 22">
              <a:extLst>
                <a:ext uri="{FF2B5EF4-FFF2-40B4-BE49-F238E27FC236}">
                  <a16:creationId xmlns:a16="http://schemas.microsoft.com/office/drawing/2014/main" id="{D0D48C50-007D-8BF3-A431-6C187AA81560}"/>
                </a:ext>
              </a:extLst>
            </p:cNvPr>
            <p:cNvSpPr/>
            <p:nvPr userDrawn="1"/>
          </p:nvSpPr>
          <p:spPr>
            <a:xfrm>
              <a:off x="8185150" y="3987800"/>
              <a:ext cx="876300" cy="876300"/>
            </a:xfrm>
            <a:prstGeom prst="flowChartConnector">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Flowchart: Connector 23">
              <a:extLst>
                <a:ext uri="{FF2B5EF4-FFF2-40B4-BE49-F238E27FC236}">
                  <a16:creationId xmlns:a16="http://schemas.microsoft.com/office/drawing/2014/main" id="{58CF11EB-4484-BE1F-3AB3-F154E90BAB32}"/>
                </a:ext>
              </a:extLst>
            </p:cNvPr>
            <p:cNvSpPr/>
            <p:nvPr userDrawn="1"/>
          </p:nvSpPr>
          <p:spPr>
            <a:xfrm>
              <a:off x="8317706" y="4127500"/>
              <a:ext cx="611187" cy="611187"/>
            </a:xfrm>
            <a:prstGeom prst="flowChartConnector">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Flowchart: Connector 24">
              <a:extLst>
                <a:ext uri="{FF2B5EF4-FFF2-40B4-BE49-F238E27FC236}">
                  <a16:creationId xmlns:a16="http://schemas.microsoft.com/office/drawing/2014/main" id="{D35774BE-3CD7-7540-304D-50798913A676}"/>
                </a:ext>
              </a:extLst>
            </p:cNvPr>
            <p:cNvSpPr/>
            <p:nvPr userDrawn="1"/>
          </p:nvSpPr>
          <p:spPr>
            <a:xfrm>
              <a:off x="8413749" y="4216399"/>
              <a:ext cx="428625" cy="428625"/>
            </a:xfrm>
            <a:prstGeom prst="flowChartConnector">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meline">
    <p:bg>
      <p:bgPr>
        <a:solidFill>
          <a:schemeClr val="accent1"/>
        </a:solidFill>
        <a:effectLst/>
      </p:bgPr>
    </p:bg>
    <p:spTree>
      <p:nvGrpSpPr>
        <p:cNvPr id="1" name=""/>
        <p:cNvGrpSpPr/>
        <p:nvPr/>
      </p:nvGrpSpPr>
      <p:grpSpPr>
        <a:xfrm>
          <a:off x="0" y="0"/>
          <a:ext cx="0" cy="0"/>
          <a:chOff x="0" y="0"/>
          <a:chExt cx="0" cy="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solidFill>
                  <a:schemeClr val="bg1"/>
                </a:solidFill>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solidFill>
                  <a:schemeClr val="bg1"/>
                </a:solidFill>
                <a:latin typeface="+mn-lt"/>
              </a:defRPr>
            </a:lvl1pPr>
            <a:lvl2pPr marL="457200" indent="0">
              <a:buNone/>
              <a:defRPr>
                <a:solidFill>
                  <a:schemeClr val="bg1"/>
                </a:solidFill>
                <a:latin typeface="+mn-lt"/>
              </a:defRPr>
            </a:lvl2pPr>
            <a:lvl3pPr marL="914400" indent="0">
              <a:buNone/>
              <a:defRPr>
                <a:solidFill>
                  <a:schemeClr val="bg1"/>
                </a:solidFill>
                <a:latin typeface="+mn-lt"/>
              </a:defRPr>
            </a:lvl3pPr>
            <a:lvl4pPr marL="1371600" indent="0">
              <a:buNone/>
              <a:defRPr>
                <a:solidFill>
                  <a:schemeClr val="bg1"/>
                </a:solidFill>
                <a:latin typeface="+mn-lt"/>
              </a:defRPr>
            </a:lvl4pPr>
            <a:lvl5pPr marL="1828800" indent="0">
              <a:buNone/>
              <a:defRPr>
                <a:solidFill>
                  <a:schemeClr val="bg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5F02DCD1-2C6B-F948-9F72-3BB0CF3D512E}" type="datetime1">
              <a:rPr lang="en-US" smtClean="0"/>
              <a:pPr/>
              <a:t>8/18/2022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569275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C1583C39-01BF-7F43-854C-FBB4E9AB6B0C}" type="datetime1">
              <a:rPr lang="en-US" smtClean="0"/>
              <a:pPr/>
              <a:t>8/18/2022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6283235"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6283235"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31912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3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1" y="2526318"/>
            <a:ext cx="3218688"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4B103E64-1627-9140-8127-1849FED275E1}" type="datetime1">
              <a:rPr lang="en-US" smtClean="0"/>
              <a:pPr/>
              <a:t>8/18/2022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4683787"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4683788"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2">
            <a:extLst>
              <a:ext uri="{FF2B5EF4-FFF2-40B4-BE49-F238E27FC236}">
                <a16:creationId xmlns:a16="http://schemas.microsoft.com/office/drawing/2014/main" id="{43D62993-A055-DF4F-9286-4FFE3A5C7FD7}"/>
              </a:ext>
            </a:extLst>
          </p:cNvPr>
          <p:cNvSpPr>
            <a:spLocks noGrp="1"/>
          </p:cNvSpPr>
          <p:nvPr>
            <p:ph idx="13"/>
          </p:nvPr>
        </p:nvSpPr>
        <p:spPr>
          <a:xfrm>
            <a:off x="8200082"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Content Placeholder 2">
            <a:extLst>
              <a:ext uri="{FF2B5EF4-FFF2-40B4-BE49-F238E27FC236}">
                <a16:creationId xmlns:a16="http://schemas.microsoft.com/office/drawing/2014/main" id="{A896DA2E-4448-254C-86D1-9E16E63CC6A0}"/>
              </a:ext>
            </a:extLst>
          </p:cNvPr>
          <p:cNvSpPr>
            <a:spLocks noGrp="1"/>
          </p:cNvSpPr>
          <p:nvPr>
            <p:ph idx="14"/>
          </p:nvPr>
        </p:nvSpPr>
        <p:spPr>
          <a:xfrm>
            <a:off x="820008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569764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122363"/>
            <a:ext cx="6220278"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6220277" cy="2247219"/>
          </a:xfrm>
        </p:spPr>
        <p:txBody>
          <a:bodyPr>
            <a:no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10" name="Group 9">
            <a:extLst>
              <a:ext uri="{FF2B5EF4-FFF2-40B4-BE49-F238E27FC236}">
                <a16:creationId xmlns:a16="http://schemas.microsoft.com/office/drawing/2014/main" id="{F24E6F59-B2D4-0881-5A43-56BD4341465D}"/>
              </a:ext>
            </a:extLst>
          </p:cNvPr>
          <p:cNvGrpSpPr/>
          <p:nvPr userDrawn="1"/>
        </p:nvGrpSpPr>
        <p:grpSpPr>
          <a:xfrm>
            <a:off x="9355088" y="4511819"/>
            <a:ext cx="1746250" cy="1676400"/>
            <a:chOff x="8185150" y="3187700"/>
            <a:chExt cx="1746250" cy="1676400"/>
          </a:xfrm>
        </p:grpSpPr>
        <p:sp>
          <p:nvSpPr>
            <p:cNvPr id="11" name="Flowchart: Connector 10">
              <a:extLst>
                <a:ext uri="{FF2B5EF4-FFF2-40B4-BE49-F238E27FC236}">
                  <a16:creationId xmlns:a16="http://schemas.microsoft.com/office/drawing/2014/main" id="{D9CE7055-E118-63E5-134E-3F030D2DD0DD}"/>
                </a:ext>
              </a:extLst>
            </p:cNvPr>
            <p:cNvSpPr/>
            <p:nvPr userDrawn="1"/>
          </p:nvSpPr>
          <p:spPr>
            <a:xfrm>
              <a:off x="8331200" y="3187700"/>
              <a:ext cx="1600200" cy="1600200"/>
            </a:xfrm>
            <a:prstGeom prst="flowChartConnector">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Flowchart: Connector 11">
              <a:extLst>
                <a:ext uri="{FF2B5EF4-FFF2-40B4-BE49-F238E27FC236}">
                  <a16:creationId xmlns:a16="http://schemas.microsoft.com/office/drawing/2014/main" id="{55009624-B6DA-F692-C15F-3C341B980E52}"/>
                </a:ext>
              </a:extLst>
            </p:cNvPr>
            <p:cNvSpPr/>
            <p:nvPr userDrawn="1"/>
          </p:nvSpPr>
          <p:spPr>
            <a:xfrm>
              <a:off x="8502650" y="3359150"/>
              <a:ext cx="1257300" cy="1257300"/>
            </a:xfrm>
            <a:prstGeom prst="flowChartConnector">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Flowchart: Connector 12">
              <a:extLst>
                <a:ext uri="{FF2B5EF4-FFF2-40B4-BE49-F238E27FC236}">
                  <a16:creationId xmlns:a16="http://schemas.microsoft.com/office/drawing/2014/main" id="{A85AD3D7-6E2F-D547-E7C2-175897B946F2}"/>
                </a:ext>
              </a:extLst>
            </p:cNvPr>
            <p:cNvSpPr/>
            <p:nvPr userDrawn="1"/>
          </p:nvSpPr>
          <p:spPr>
            <a:xfrm>
              <a:off x="9061450" y="3498850"/>
              <a:ext cx="412750" cy="412750"/>
            </a:xfrm>
            <a:prstGeom prst="flowChartConnector">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Flowchart: Connector 13">
              <a:extLst>
                <a:ext uri="{FF2B5EF4-FFF2-40B4-BE49-F238E27FC236}">
                  <a16:creationId xmlns:a16="http://schemas.microsoft.com/office/drawing/2014/main" id="{787CCE82-A3F2-B82C-56D6-AC33128DDEFB}"/>
                </a:ext>
              </a:extLst>
            </p:cNvPr>
            <p:cNvSpPr/>
            <p:nvPr userDrawn="1"/>
          </p:nvSpPr>
          <p:spPr>
            <a:xfrm>
              <a:off x="8185150" y="3987800"/>
              <a:ext cx="876300" cy="876300"/>
            </a:xfrm>
            <a:prstGeom prst="flowChartConnector">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Flowchart: Connector 17">
              <a:extLst>
                <a:ext uri="{FF2B5EF4-FFF2-40B4-BE49-F238E27FC236}">
                  <a16:creationId xmlns:a16="http://schemas.microsoft.com/office/drawing/2014/main" id="{8E5845D4-77EE-C7F7-C81A-89876E26DA1C}"/>
                </a:ext>
              </a:extLst>
            </p:cNvPr>
            <p:cNvSpPr/>
            <p:nvPr userDrawn="1"/>
          </p:nvSpPr>
          <p:spPr>
            <a:xfrm>
              <a:off x="8317706" y="4127500"/>
              <a:ext cx="611187" cy="611187"/>
            </a:xfrm>
            <a:prstGeom prst="flowChartConnector">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Flowchart: Connector 18">
              <a:extLst>
                <a:ext uri="{FF2B5EF4-FFF2-40B4-BE49-F238E27FC236}">
                  <a16:creationId xmlns:a16="http://schemas.microsoft.com/office/drawing/2014/main" id="{895FEE9F-4AC2-52C3-A250-59B2996E19BC}"/>
                </a:ext>
              </a:extLst>
            </p:cNvPr>
            <p:cNvSpPr/>
            <p:nvPr userDrawn="1"/>
          </p:nvSpPr>
          <p:spPr>
            <a:xfrm>
              <a:off x="8413749" y="4216399"/>
              <a:ext cx="428625" cy="428625"/>
            </a:xfrm>
            <a:prstGeom prst="flowChartConnector">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Tree>
    <p:extLst>
      <p:ext uri="{BB962C8B-B14F-4D97-AF65-F5344CB8AC3E}">
        <p14:creationId xmlns:p14="http://schemas.microsoft.com/office/powerpoint/2010/main" val="254470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31400"/>
            <a:ext cx="9779183" cy="1204912"/>
          </a:xfrm>
        </p:spPr>
        <p:txBody>
          <a:bodyPr anchor="b">
            <a:noAutofit/>
          </a:bodyPr>
          <a:lstStyle>
            <a:lvl1pPr>
              <a:defRPr sz="4800" b="1">
                <a:latin typeface="+mj-lt"/>
              </a:defRPr>
            </a:lvl1pPr>
          </a:lstStyle>
          <a:p>
            <a:r>
              <a:rPr lang="en-US" dirty="0"/>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1686955"/>
            <a:ext cx="9779182" cy="4511098"/>
          </a:xfrm>
        </p:spPr>
        <p:txBody>
          <a:bodyPr>
            <a:noAutofit/>
          </a:bodyPr>
          <a:lstStyle>
            <a:lvl1pPr marL="457200" indent="-457200">
              <a:buFont typeface="Arial" panose="020B0604020202020204" pitchFamily="34" charset="0"/>
              <a:buChar char="•"/>
              <a:defRPr>
                <a:latin typeface="+mn-lt"/>
              </a:defRPr>
            </a:lvl1pPr>
            <a:lvl2pPr marL="800100" indent="-342900">
              <a:buFont typeface="Arial" panose="020B0604020202020204" pitchFamily="34" charset="0"/>
              <a:buChar char="•"/>
              <a:defRPr>
                <a:latin typeface="+mn-lt"/>
              </a:defRPr>
            </a:lvl2pPr>
            <a:lvl3pPr marL="1257300" indent="-342900">
              <a:buFont typeface="Arial" panose="020B0604020202020204" pitchFamily="34" charset="0"/>
              <a:buChar char="•"/>
              <a:defRPr>
                <a:latin typeface="+mn-lt"/>
              </a:defRPr>
            </a:lvl3pPr>
            <a:lvl4pPr marL="1657350" indent="-285750">
              <a:buFont typeface="Arial" panose="020B0604020202020204" pitchFamily="34" charset="0"/>
              <a:buChar char="•"/>
              <a:defRPr>
                <a:latin typeface="+mn-lt"/>
              </a:defRPr>
            </a:lvl4pPr>
            <a:lvl5pPr marL="2114550" indent="-285750">
              <a:buFont typeface="Arial" panose="020B0604020202020204" pitchFamily="34" charset="0"/>
              <a:buChar char="•"/>
              <a:defRPr>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Dev Containers</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Title 1">
            <a:extLst>
              <a:ext uri="{FF2B5EF4-FFF2-40B4-BE49-F238E27FC236}">
                <a16:creationId xmlns:a16="http://schemas.microsoft.com/office/drawing/2014/main" id="{5E932F0D-7FC3-634B-932C-3625C16C8DE2}"/>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167492" y="2653167"/>
            <a:ext cx="9779183" cy="3436483"/>
          </a:xfrm>
        </p:spPr>
        <p:txBody>
          <a:bodyPr>
            <a:no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fld id="{F5592931-05C6-8543-8B6E-A8BD29BD5C2B}" type="datetime1">
              <a:rPr lang="en-US" smtClean="0"/>
              <a:pPr/>
              <a:t>8/18/2022</a:t>
            </a:fld>
            <a:endParaRPr lang="en-US" dirty="0"/>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059400"/>
            <a:ext cx="6245912" cy="2387600"/>
          </a:xfrm>
        </p:spPr>
        <p:txBody>
          <a:bodyPr anchor="b">
            <a:noAutofit/>
          </a:bodyPr>
          <a:lstStyle>
            <a:lvl1pPr algn="l">
              <a:defRPr sz="6000" b="1">
                <a:solidFill>
                  <a:schemeClr val="bg1"/>
                </a:solidFill>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4" y="3539075"/>
            <a:ext cx="6245912" cy="1406101"/>
          </a:xfrm>
        </p:spPr>
        <p:txBody>
          <a:bodyPr>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98652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7E7AB22C-8B7E-9B4A-8C65-396C3C874D86}" type="datetime1">
              <a:rPr lang="en-US" smtClean="0"/>
              <a:pPr/>
              <a:t>8/18/2022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9781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h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3"/>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8CE9AC2A-20AD-8C48-B5EB-B5322BDBCDEE}" type="datetime1">
              <a:rPr lang="en-US" smtClean="0"/>
              <a:pPr/>
              <a:t>8/18/2022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90945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a:xfrm>
            <a:off x="1798721" y="1684338"/>
            <a:ext cx="8594558" cy="2810460"/>
          </a:xfrm>
        </p:spPr>
        <p:txBody>
          <a:bodyPr>
            <a:noAutofit/>
          </a:bodyPr>
          <a:lstStyle>
            <a:lvl1pPr algn="ctr">
              <a:lnSpc>
                <a:spcPct val="100000"/>
              </a:lnSpc>
              <a:defRPr sz="4600">
                <a:solidFill>
                  <a:schemeClr val="bg1"/>
                </a:solidFill>
                <a:latin typeface="+mj-lt"/>
              </a:defRPr>
            </a:lvl1pPr>
          </a:lstStyle>
          <a:p>
            <a:r>
              <a:rPr lang="en-US"/>
              <a:t>Click to edit Master title style</a:t>
            </a:r>
            <a:endParaRPr lang="en-US" dirty="0"/>
          </a:p>
        </p:txBody>
      </p:sp>
      <p:sp>
        <p:nvSpPr>
          <p:cNvPr id="8" name="Text Placeholder 7">
            <a:extLst>
              <a:ext uri="{FF2B5EF4-FFF2-40B4-BE49-F238E27FC236}">
                <a16:creationId xmlns:a16="http://schemas.microsoft.com/office/drawing/2014/main" id="{4C91C146-F9A8-9A4C-9508-8590923B8D9A}"/>
              </a:ext>
            </a:extLst>
          </p:cNvPr>
          <p:cNvSpPr>
            <a:spLocks noGrp="1"/>
          </p:cNvSpPr>
          <p:nvPr>
            <p:ph type="body" sz="quarter" idx="13" hasCustomPrompt="1"/>
          </p:nvPr>
        </p:nvSpPr>
        <p:spPr>
          <a:xfrm>
            <a:off x="381000" y="519405"/>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10" name="Text Placeholder 9">
            <a:extLst>
              <a:ext uri="{FF2B5EF4-FFF2-40B4-BE49-F238E27FC236}">
                <a16:creationId xmlns:a16="http://schemas.microsoft.com/office/drawing/2014/main" id="{322D6C2B-78AC-DD47-9289-067C968B06C1}"/>
              </a:ext>
            </a:extLst>
          </p:cNvPr>
          <p:cNvSpPr>
            <a:spLocks noGrp="1"/>
          </p:cNvSpPr>
          <p:nvPr>
            <p:ph type="body" sz="quarter" idx="14"/>
          </p:nvPr>
        </p:nvSpPr>
        <p:spPr>
          <a:xfrm>
            <a:off x="6881813" y="4494213"/>
            <a:ext cx="3511550" cy="679450"/>
          </a:xfrm>
        </p:spPr>
        <p:txBody>
          <a:bodyPr>
            <a:no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a:r>
              <a:rPr lang="en-US"/>
              <a:t>Click to edit Master text styles</a:t>
            </a:r>
          </a:p>
        </p:txBody>
      </p:sp>
      <p:sp>
        <p:nvSpPr>
          <p:cNvPr id="9" name="Text Placeholder 7">
            <a:extLst>
              <a:ext uri="{FF2B5EF4-FFF2-40B4-BE49-F238E27FC236}">
                <a16:creationId xmlns:a16="http://schemas.microsoft.com/office/drawing/2014/main" id="{612193CD-03AD-D74D-A5CD-747A9B53F49A}"/>
              </a:ext>
            </a:extLst>
          </p:cNvPr>
          <p:cNvSpPr>
            <a:spLocks noGrp="1"/>
          </p:cNvSpPr>
          <p:nvPr>
            <p:ph type="body" sz="quarter" idx="15" hasCustomPrompt="1"/>
          </p:nvPr>
        </p:nvSpPr>
        <p:spPr>
          <a:xfrm>
            <a:off x="10609104" y="3399692"/>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noAutofit/>
          </a:bodyPr>
          <a:lstStyle>
            <a:lvl1pPr>
              <a:defRPr>
                <a:solidFill>
                  <a:schemeClr val="accent2"/>
                </a:solidFill>
                <a:latin typeface="+mn-lt"/>
              </a:defRPr>
            </a:lvl1pPr>
          </a:lstStyle>
          <a:p>
            <a:fld id="{4CF75428-5BE0-934D-BB71-675F8E23A386}" type="datetime1">
              <a:rPr lang="en-US" smtClean="0"/>
              <a:pPr/>
              <a:t>8/18/2022</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noAutofit/>
          </a:bodyPr>
          <a:lstStyle>
            <a:lvl1pPr>
              <a:defRPr>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8C225EC-F6EF-1144-834A-F0B91974AA41}"/>
              </a:ext>
            </a:extLst>
          </p:cNvPr>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itle 1">
            <a:extLst>
              <a:ext uri="{FF2B5EF4-FFF2-40B4-BE49-F238E27FC236}">
                <a16:creationId xmlns:a16="http://schemas.microsoft.com/office/drawing/2014/main" id="{1E40CEAF-B1BB-174E-A798-3BA60D9C0458}"/>
              </a:ext>
            </a:extLst>
          </p:cNvPr>
          <p:cNvSpPr>
            <a:spLocks noGrp="1"/>
          </p:cNvSpPr>
          <p:nvPr>
            <p:ph type="title"/>
          </p:nvPr>
        </p:nvSpPr>
        <p:spPr>
          <a:xfrm>
            <a:off x="750430" y="381000"/>
            <a:ext cx="8401624"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0" name="Text Placeholder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2123351" y="2426400"/>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1" name="Text Placeholder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2123350" y="2811646"/>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7" name="Picture Placeholder 23">
            <a:extLst>
              <a:ext uri="{FF2B5EF4-FFF2-40B4-BE49-F238E27FC236}">
                <a16:creationId xmlns:a16="http://schemas.microsoft.com/office/drawing/2014/main" id="{9ABA5222-6FD6-405B-8AC8-18022C36590F}"/>
              </a:ext>
            </a:extLst>
          </p:cNvPr>
          <p:cNvSpPr>
            <a:spLocks noGrp="1"/>
          </p:cNvSpPr>
          <p:nvPr>
            <p:ph type="pic" sz="quarter" idx="14"/>
          </p:nvPr>
        </p:nvSpPr>
        <p:spPr>
          <a:xfrm>
            <a:off x="5495813"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2" name="Text Placeholder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6870817" y="242256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3" name="Text Placeholder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6870816" y="280781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8" name="Picture Placeholder 23">
            <a:extLst>
              <a:ext uri="{FF2B5EF4-FFF2-40B4-BE49-F238E27FC236}">
                <a16:creationId xmlns:a16="http://schemas.microsoft.com/office/drawing/2014/main" id="{124DE785-775F-4AE4-94B3-FA728188EBA5}"/>
              </a:ext>
            </a:extLst>
          </p:cNvPr>
          <p:cNvSpPr>
            <a:spLocks noGrp="1"/>
          </p:cNvSpPr>
          <p:nvPr>
            <p:ph type="pic" sz="quarter" idx="15"/>
          </p:nvPr>
        </p:nvSpPr>
        <p:spPr>
          <a:xfrm>
            <a:off x="750429"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4" name="Text Placeholder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2123351"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5" name="Text Placeholder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2123350"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9" name="Picture Placeholder 23">
            <a:extLst>
              <a:ext uri="{FF2B5EF4-FFF2-40B4-BE49-F238E27FC236}">
                <a16:creationId xmlns:a16="http://schemas.microsoft.com/office/drawing/2014/main" id="{F5694B35-7776-4DB9-9EB7-3AF076EC357D}"/>
              </a:ext>
            </a:extLst>
          </p:cNvPr>
          <p:cNvSpPr>
            <a:spLocks noGrp="1"/>
          </p:cNvSpPr>
          <p:nvPr>
            <p:ph type="pic" sz="quarter" idx="16"/>
          </p:nvPr>
        </p:nvSpPr>
        <p:spPr>
          <a:xfrm>
            <a:off x="5495813"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6" name="Text Placeholder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6870817"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7" name="Text Placeholder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6870816"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a:xfrm>
            <a:off x="381000" y="6356350"/>
            <a:ext cx="1569803" cy="365125"/>
          </a:xfrm>
        </p:spPr>
        <p:txBody>
          <a:bodyPr>
            <a:noAutofit/>
          </a:bodyPr>
          <a:lstStyle>
            <a:lvl1pPr>
              <a:defRPr>
                <a:solidFill>
                  <a:schemeClr val="accent3"/>
                </a:solidFill>
                <a:latin typeface="+mn-lt"/>
              </a:defRPr>
            </a:lvl1pPr>
          </a:lstStyle>
          <a:p>
            <a:fld id="{9A85C5CA-AE29-AB4C-8F85-0373C72001D8}" type="datetime1">
              <a:rPr lang="en-US" smtClean="0"/>
              <a:pPr/>
              <a:t>8/18/2022</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a:xfrm>
            <a:off x="2871106" y="6356350"/>
            <a:ext cx="4114800" cy="365125"/>
          </a:xfrm>
        </p:spPr>
        <p:txBody>
          <a:bodyPr>
            <a:noAutofit/>
          </a:bodyPr>
          <a:lstStyle>
            <a:lvl1pPr>
              <a:defRPr>
                <a:solidFill>
                  <a:schemeClr val="accent3"/>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8332334" y="6356350"/>
            <a:ext cx="1167495"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
        <p:nvSpPr>
          <p:cNvPr id="19" name="Freeform 18">
            <a:extLst>
              <a:ext uri="{FF2B5EF4-FFF2-40B4-BE49-F238E27FC236}">
                <a16:creationId xmlns:a16="http://schemas.microsoft.com/office/drawing/2014/main" id="{AAB3BC7E-B34F-EF47-B125-1574C5484E22}"/>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20">
            <a:extLst>
              <a:ext uri="{FF2B5EF4-FFF2-40B4-BE49-F238E27FC236}">
                <a16:creationId xmlns:a16="http://schemas.microsoft.com/office/drawing/2014/main" id="{7CBC82D0-4F72-C649-8B7F-D4B087957B6C}"/>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24">
            <a:extLst>
              <a:ext uri="{FF2B5EF4-FFF2-40B4-BE49-F238E27FC236}">
                <a16:creationId xmlns:a16="http://schemas.microsoft.com/office/drawing/2014/main" id="{9383F23A-D872-2A4C-B386-A9D269BE694D}"/>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Oval 25">
            <a:extLst>
              <a:ext uri="{FF2B5EF4-FFF2-40B4-BE49-F238E27FC236}">
                <a16:creationId xmlns:a16="http://schemas.microsoft.com/office/drawing/2014/main" id="{9221FFDB-AAE2-5943-97A1-82D66AE05DB4}"/>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7" name="Freeform 26">
            <a:extLst>
              <a:ext uri="{FF2B5EF4-FFF2-40B4-BE49-F238E27FC236}">
                <a16:creationId xmlns:a16="http://schemas.microsoft.com/office/drawing/2014/main" id="{2E58EEF7-63CA-A845-BAC4-9D3BE05918B5}"/>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757A4624-D8ED-2E4B-AF8C-00DFA6A72D5F}"/>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28">
            <a:extLst>
              <a:ext uri="{FF2B5EF4-FFF2-40B4-BE49-F238E27FC236}">
                <a16:creationId xmlns:a16="http://schemas.microsoft.com/office/drawing/2014/main" id="{DF312EF8-91BE-5946-BE31-8CFE107A2FEA}"/>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154419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ole team">
    <p:bg>
      <p:bgPr>
        <a:solidFill>
          <a:schemeClr val="accent2"/>
        </a:solidFill>
        <a:effectLst/>
      </p:bgPr>
    </p:bg>
    <p:spTree>
      <p:nvGrpSpPr>
        <p:cNvPr id="1" name=""/>
        <p:cNvGrpSpPr/>
        <p:nvPr/>
      </p:nvGrpSpPr>
      <p:grpSpPr>
        <a:xfrm>
          <a:off x="0" y="0"/>
          <a:ext cx="0" cy="0"/>
          <a:chOff x="0" y="0"/>
          <a:chExt cx="0" cy="0"/>
        </a:xfrm>
      </p:grpSpPr>
      <p:sp>
        <p:nvSpPr>
          <p:cNvPr id="54" name="Title 1">
            <a:extLst>
              <a:ext uri="{FF2B5EF4-FFF2-40B4-BE49-F238E27FC236}">
                <a16:creationId xmlns:a16="http://schemas.microsoft.com/office/drawing/2014/main" id="{6825B690-1AD7-4243-AC42-D2CF19B7B02C}"/>
              </a:ext>
            </a:extLst>
          </p:cNvPr>
          <p:cNvSpPr>
            <a:spLocks noGrp="1"/>
          </p:cNvSpPr>
          <p:nvPr>
            <p:ph type="title"/>
          </p:nvPr>
        </p:nvSpPr>
        <p:spPr>
          <a:xfrm>
            <a:off x="750430" y="381000"/>
            <a:ext cx="10678142"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1" name="Text Placeholder 28">
            <a:extLst>
              <a:ext uri="{FF2B5EF4-FFF2-40B4-BE49-F238E27FC236}">
                <a16:creationId xmlns:a16="http://schemas.microsoft.com/office/drawing/2014/main" id="{1825005B-0520-EC49-9A5C-554CB700387B}"/>
              </a:ext>
            </a:extLst>
          </p:cNvPr>
          <p:cNvSpPr>
            <a:spLocks noGrp="1"/>
          </p:cNvSpPr>
          <p:nvPr>
            <p:ph type="body" sz="quarter" idx="17" hasCustomPrompt="1"/>
          </p:nvPr>
        </p:nvSpPr>
        <p:spPr>
          <a:xfrm>
            <a:off x="750430"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2" name="Text Placeholder 28">
            <a:extLst>
              <a:ext uri="{FF2B5EF4-FFF2-40B4-BE49-F238E27FC236}">
                <a16:creationId xmlns:a16="http://schemas.microsoft.com/office/drawing/2014/main" id="{B6697B92-AF89-2C46-BC1E-6CB47E8EA421}"/>
              </a:ext>
            </a:extLst>
          </p:cNvPr>
          <p:cNvSpPr>
            <a:spLocks noGrp="1"/>
          </p:cNvSpPr>
          <p:nvPr>
            <p:ph type="body" sz="quarter" idx="18" hasCustomPrompt="1"/>
          </p:nvPr>
        </p:nvSpPr>
        <p:spPr>
          <a:xfrm>
            <a:off x="750429"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3" name="Picture Placeholder 23">
            <a:extLst>
              <a:ext uri="{FF2B5EF4-FFF2-40B4-BE49-F238E27FC236}">
                <a16:creationId xmlns:a16="http://schemas.microsoft.com/office/drawing/2014/main" id="{FA9FEBB0-45F1-DF45-89C4-B343F8B20BA0}"/>
              </a:ext>
            </a:extLst>
          </p:cNvPr>
          <p:cNvSpPr>
            <a:spLocks noGrp="1"/>
          </p:cNvSpPr>
          <p:nvPr>
            <p:ph type="pic" sz="quarter" idx="28"/>
          </p:nvPr>
        </p:nvSpPr>
        <p:spPr>
          <a:xfrm>
            <a:off x="354939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4" name="Text Placeholder 28">
            <a:extLst>
              <a:ext uri="{FF2B5EF4-FFF2-40B4-BE49-F238E27FC236}">
                <a16:creationId xmlns:a16="http://schemas.microsoft.com/office/drawing/2014/main" id="{EF331731-A7FC-C245-A9C1-0B1A2E994DB6}"/>
              </a:ext>
            </a:extLst>
          </p:cNvPr>
          <p:cNvSpPr>
            <a:spLocks noGrp="1"/>
          </p:cNvSpPr>
          <p:nvPr>
            <p:ph type="body" sz="quarter" idx="29" hasCustomPrompt="1"/>
          </p:nvPr>
        </p:nvSpPr>
        <p:spPr>
          <a:xfrm>
            <a:off x="354939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5" name="Text Placeholder 28">
            <a:extLst>
              <a:ext uri="{FF2B5EF4-FFF2-40B4-BE49-F238E27FC236}">
                <a16:creationId xmlns:a16="http://schemas.microsoft.com/office/drawing/2014/main" id="{313B974E-E762-EE48-B2DF-C8F10DF73444}"/>
              </a:ext>
            </a:extLst>
          </p:cNvPr>
          <p:cNvSpPr>
            <a:spLocks noGrp="1"/>
          </p:cNvSpPr>
          <p:nvPr>
            <p:ph type="body" sz="quarter" idx="30" hasCustomPrompt="1"/>
          </p:nvPr>
        </p:nvSpPr>
        <p:spPr>
          <a:xfrm>
            <a:off x="354939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6" name="Picture Placeholder 23">
            <a:extLst>
              <a:ext uri="{FF2B5EF4-FFF2-40B4-BE49-F238E27FC236}">
                <a16:creationId xmlns:a16="http://schemas.microsoft.com/office/drawing/2014/main" id="{8BA62E8C-79E6-D245-B706-FFB1E051B2D6}"/>
              </a:ext>
            </a:extLst>
          </p:cNvPr>
          <p:cNvSpPr>
            <a:spLocks noGrp="1"/>
          </p:cNvSpPr>
          <p:nvPr>
            <p:ph type="pic" sz="quarter" idx="31"/>
          </p:nvPr>
        </p:nvSpPr>
        <p:spPr>
          <a:xfrm>
            <a:off x="634836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7" name="Text Placeholder 28">
            <a:extLst>
              <a:ext uri="{FF2B5EF4-FFF2-40B4-BE49-F238E27FC236}">
                <a16:creationId xmlns:a16="http://schemas.microsoft.com/office/drawing/2014/main" id="{4199EE50-5386-0446-8ADA-23C1B0D6EA4F}"/>
              </a:ext>
            </a:extLst>
          </p:cNvPr>
          <p:cNvSpPr>
            <a:spLocks noGrp="1"/>
          </p:cNvSpPr>
          <p:nvPr>
            <p:ph type="body" sz="quarter" idx="32" hasCustomPrompt="1"/>
          </p:nvPr>
        </p:nvSpPr>
        <p:spPr>
          <a:xfrm>
            <a:off x="634836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8" name="Text Placeholder 28">
            <a:extLst>
              <a:ext uri="{FF2B5EF4-FFF2-40B4-BE49-F238E27FC236}">
                <a16:creationId xmlns:a16="http://schemas.microsoft.com/office/drawing/2014/main" id="{478AB5CA-B5A5-934D-BF51-1485953A703D}"/>
              </a:ext>
            </a:extLst>
          </p:cNvPr>
          <p:cNvSpPr>
            <a:spLocks noGrp="1"/>
          </p:cNvSpPr>
          <p:nvPr>
            <p:ph type="body" sz="quarter" idx="33" hasCustomPrompt="1"/>
          </p:nvPr>
        </p:nvSpPr>
        <p:spPr>
          <a:xfrm>
            <a:off x="634836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9" name="Picture Placeholder 23">
            <a:extLst>
              <a:ext uri="{FF2B5EF4-FFF2-40B4-BE49-F238E27FC236}">
                <a16:creationId xmlns:a16="http://schemas.microsoft.com/office/drawing/2014/main" id="{3D78BE06-1FC7-3C43-BD15-F4137B564B58}"/>
              </a:ext>
            </a:extLst>
          </p:cNvPr>
          <p:cNvSpPr>
            <a:spLocks noGrp="1"/>
          </p:cNvSpPr>
          <p:nvPr>
            <p:ph type="pic" sz="quarter" idx="34"/>
          </p:nvPr>
        </p:nvSpPr>
        <p:spPr>
          <a:xfrm>
            <a:off x="9147335"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0" name="Text Placeholder 28">
            <a:extLst>
              <a:ext uri="{FF2B5EF4-FFF2-40B4-BE49-F238E27FC236}">
                <a16:creationId xmlns:a16="http://schemas.microsoft.com/office/drawing/2014/main" id="{14F01FCC-4797-0343-8739-20331C751C18}"/>
              </a:ext>
            </a:extLst>
          </p:cNvPr>
          <p:cNvSpPr>
            <a:spLocks noGrp="1"/>
          </p:cNvSpPr>
          <p:nvPr>
            <p:ph type="body" sz="quarter" idx="35" hasCustomPrompt="1"/>
          </p:nvPr>
        </p:nvSpPr>
        <p:spPr>
          <a:xfrm>
            <a:off x="9147336"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1" name="Text Placeholder 28">
            <a:extLst>
              <a:ext uri="{FF2B5EF4-FFF2-40B4-BE49-F238E27FC236}">
                <a16:creationId xmlns:a16="http://schemas.microsoft.com/office/drawing/2014/main" id="{33FBE6CA-EC7A-1A4B-ADA3-6B78F2DE09C2}"/>
              </a:ext>
            </a:extLst>
          </p:cNvPr>
          <p:cNvSpPr>
            <a:spLocks noGrp="1"/>
          </p:cNvSpPr>
          <p:nvPr>
            <p:ph type="body" sz="quarter" idx="36" hasCustomPrompt="1"/>
          </p:nvPr>
        </p:nvSpPr>
        <p:spPr>
          <a:xfrm>
            <a:off x="9147335"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2" name="Picture Placeholder 23">
            <a:extLst>
              <a:ext uri="{FF2B5EF4-FFF2-40B4-BE49-F238E27FC236}">
                <a16:creationId xmlns:a16="http://schemas.microsoft.com/office/drawing/2014/main" id="{6DD7CCE4-AD48-B64F-909E-F88961FBDFC5}"/>
              </a:ext>
            </a:extLst>
          </p:cNvPr>
          <p:cNvSpPr>
            <a:spLocks noGrp="1"/>
          </p:cNvSpPr>
          <p:nvPr>
            <p:ph type="pic" sz="quarter" idx="37"/>
          </p:nvPr>
        </p:nvSpPr>
        <p:spPr>
          <a:xfrm>
            <a:off x="750429"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3" name="Text Placeholder 28">
            <a:extLst>
              <a:ext uri="{FF2B5EF4-FFF2-40B4-BE49-F238E27FC236}">
                <a16:creationId xmlns:a16="http://schemas.microsoft.com/office/drawing/2014/main" id="{C076E7E2-3D95-EA47-BF86-444615F1F141}"/>
              </a:ext>
            </a:extLst>
          </p:cNvPr>
          <p:cNvSpPr>
            <a:spLocks noGrp="1"/>
          </p:cNvSpPr>
          <p:nvPr>
            <p:ph type="body" sz="quarter" idx="38" hasCustomPrompt="1"/>
          </p:nvPr>
        </p:nvSpPr>
        <p:spPr>
          <a:xfrm>
            <a:off x="750430"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4" name="Text Placeholder 28">
            <a:extLst>
              <a:ext uri="{FF2B5EF4-FFF2-40B4-BE49-F238E27FC236}">
                <a16:creationId xmlns:a16="http://schemas.microsoft.com/office/drawing/2014/main" id="{612499D2-373C-3940-97A5-FCA8B245BE45}"/>
              </a:ext>
            </a:extLst>
          </p:cNvPr>
          <p:cNvSpPr>
            <a:spLocks noGrp="1"/>
          </p:cNvSpPr>
          <p:nvPr>
            <p:ph type="body" sz="quarter" idx="39" hasCustomPrompt="1"/>
          </p:nvPr>
        </p:nvSpPr>
        <p:spPr>
          <a:xfrm>
            <a:off x="750429"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5" name="Picture Placeholder 23">
            <a:extLst>
              <a:ext uri="{FF2B5EF4-FFF2-40B4-BE49-F238E27FC236}">
                <a16:creationId xmlns:a16="http://schemas.microsoft.com/office/drawing/2014/main" id="{24B34D6D-4F7E-3942-B8D7-9970BDE53C10}"/>
              </a:ext>
            </a:extLst>
          </p:cNvPr>
          <p:cNvSpPr>
            <a:spLocks noGrp="1"/>
          </p:cNvSpPr>
          <p:nvPr>
            <p:ph type="pic" sz="quarter" idx="40"/>
          </p:nvPr>
        </p:nvSpPr>
        <p:spPr>
          <a:xfrm>
            <a:off x="354939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6" name="Text Placeholder 28">
            <a:extLst>
              <a:ext uri="{FF2B5EF4-FFF2-40B4-BE49-F238E27FC236}">
                <a16:creationId xmlns:a16="http://schemas.microsoft.com/office/drawing/2014/main" id="{D34EDB1D-7E85-D242-B6AE-F6D6907D325A}"/>
              </a:ext>
            </a:extLst>
          </p:cNvPr>
          <p:cNvSpPr>
            <a:spLocks noGrp="1"/>
          </p:cNvSpPr>
          <p:nvPr>
            <p:ph type="body" sz="quarter" idx="41" hasCustomPrompt="1"/>
          </p:nvPr>
        </p:nvSpPr>
        <p:spPr>
          <a:xfrm>
            <a:off x="354939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7" name="Text Placeholder 28">
            <a:extLst>
              <a:ext uri="{FF2B5EF4-FFF2-40B4-BE49-F238E27FC236}">
                <a16:creationId xmlns:a16="http://schemas.microsoft.com/office/drawing/2014/main" id="{3E3BFFF0-114B-6D42-B5E0-8020AC2E26BF}"/>
              </a:ext>
            </a:extLst>
          </p:cNvPr>
          <p:cNvSpPr>
            <a:spLocks noGrp="1"/>
          </p:cNvSpPr>
          <p:nvPr>
            <p:ph type="body" sz="quarter" idx="42" hasCustomPrompt="1"/>
          </p:nvPr>
        </p:nvSpPr>
        <p:spPr>
          <a:xfrm>
            <a:off x="354939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8" name="Picture Placeholder 23">
            <a:extLst>
              <a:ext uri="{FF2B5EF4-FFF2-40B4-BE49-F238E27FC236}">
                <a16:creationId xmlns:a16="http://schemas.microsoft.com/office/drawing/2014/main" id="{EB4488EE-E854-724E-95AE-B9943EE249EA}"/>
              </a:ext>
            </a:extLst>
          </p:cNvPr>
          <p:cNvSpPr>
            <a:spLocks noGrp="1"/>
          </p:cNvSpPr>
          <p:nvPr>
            <p:ph type="pic" sz="quarter" idx="43"/>
          </p:nvPr>
        </p:nvSpPr>
        <p:spPr>
          <a:xfrm>
            <a:off x="634836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9" name="Text Placeholder 28">
            <a:extLst>
              <a:ext uri="{FF2B5EF4-FFF2-40B4-BE49-F238E27FC236}">
                <a16:creationId xmlns:a16="http://schemas.microsoft.com/office/drawing/2014/main" id="{C5551B4D-583E-D644-9069-EC096CE76F50}"/>
              </a:ext>
            </a:extLst>
          </p:cNvPr>
          <p:cNvSpPr>
            <a:spLocks noGrp="1"/>
          </p:cNvSpPr>
          <p:nvPr>
            <p:ph type="body" sz="quarter" idx="44" hasCustomPrompt="1"/>
          </p:nvPr>
        </p:nvSpPr>
        <p:spPr>
          <a:xfrm>
            <a:off x="634836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0" name="Text Placeholder 28">
            <a:extLst>
              <a:ext uri="{FF2B5EF4-FFF2-40B4-BE49-F238E27FC236}">
                <a16:creationId xmlns:a16="http://schemas.microsoft.com/office/drawing/2014/main" id="{E30C4783-1643-2243-BB4F-E99E04D9216B}"/>
              </a:ext>
            </a:extLst>
          </p:cNvPr>
          <p:cNvSpPr>
            <a:spLocks noGrp="1"/>
          </p:cNvSpPr>
          <p:nvPr>
            <p:ph type="body" sz="quarter" idx="45" hasCustomPrompt="1"/>
          </p:nvPr>
        </p:nvSpPr>
        <p:spPr>
          <a:xfrm>
            <a:off x="634836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51" name="Picture Placeholder 23">
            <a:extLst>
              <a:ext uri="{FF2B5EF4-FFF2-40B4-BE49-F238E27FC236}">
                <a16:creationId xmlns:a16="http://schemas.microsoft.com/office/drawing/2014/main" id="{7BBADCE0-02E8-3249-8CBA-17D3783DFE70}"/>
              </a:ext>
            </a:extLst>
          </p:cNvPr>
          <p:cNvSpPr>
            <a:spLocks noGrp="1"/>
          </p:cNvSpPr>
          <p:nvPr>
            <p:ph type="pic" sz="quarter" idx="46"/>
          </p:nvPr>
        </p:nvSpPr>
        <p:spPr>
          <a:xfrm>
            <a:off x="9147335"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52" name="Text Placeholder 28">
            <a:extLst>
              <a:ext uri="{FF2B5EF4-FFF2-40B4-BE49-F238E27FC236}">
                <a16:creationId xmlns:a16="http://schemas.microsoft.com/office/drawing/2014/main" id="{8D294C40-97E4-FF4F-8A02-10FC7D0EE8B0}"/>
              </a:ext>
            </a:extLst>
          </p:cNvPr>
          <p:cNvSpPr>
            <a:spLocks noGrp="1"/>
          </p:cNvSpPr>
          <p:nvPr>
            <p:ph type="body" sz="quarter" idx="47" hasCustomPrompt="1"/>
          </p:nvPr>
        </p:nvSpPr>
        <p:spPr>
          <a:xfrm>
            <a:off x="9147336"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3" name="Text Placeholder 28">
            <a:extLst>
              <a:ext uri="{FF2B5EF4-FFF2-40B4-BE49-F238E27FC236}">
                <a16:creationId xmlns:a16="http://schemas.microsoft.com/office/drawing/2014/main" id="{8B38241F-01B5-574C-A827-67C6352C463C}"/>
              </a:ext>
            </a:extLst>
          </p:cNvPr>
          <p:cNvSpPr>
            <a:spLocks noGrp="1"/>
          </p:cNvSpPr>
          <p:nvPr>
            <p:ph type="body" sz="quarter" idx="48" hasCustomPrompt="1"/>
          </p:nvPr>
        </p:nvSpPr>
        <p:spPr>
          <a:xfrm>
            <a:off x="9147335"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18" name="Date Placeholder 17">
            <a:extLst>
              <a:ext uri="{FF2B5EF4-FFF2-40B4-BE49-F238E27FC236}">
                <a16:creationId xmlns:a16="http://schemas.microsoft.com/office/drawing/2014/main" id="{30445668-2DC5-E84C-8B16-922BC95F13F2}"/>
              </a:ext>
            </a:extLst>
          </p:cNvPr>
          <p:cNvSpPr>
            <a:spLocks noGrp="1"/>
          </p:cNvSpPr>
          <p:nvPr>
            <p:ph type="dt" sz="half" idx="25"/>
          </p:nvPr>
        </p:nvSpPr>
        <p:spPr/>
        <p:txBody>
          <a:bodyPr>
            <a:noAutofit/>
          </a:bodyPr>
          <a:lstStyle>
            <a:lvl1pPr>
              <a:defRPr>
                <a:solidFill>
                  <a:schemeClr val="accent3"/>
                </a:solidFill>
                <a:latin typeface="+mn-lt"/>
              </a:defRPr>
            </a:lvl1pPr>
          </a:lstStyle>
          <a:p>
            <a:fld id="{75594855-01E8-5A4B-B2B8-E2ECEF879100}" type="datetime1">
              <a:rPr lang="en-US" smtClean="0"/>
              <a:pPr/>
              <a:t>8/18/2022</a:t>
            </a:fld>
            <a:endParaRPr lang="en-US" dirty="0"/>
          </a:p>
        </p:txBody>
      </p:sp>
      <p:sp>
        <p:nvSpPr>
          <p:cNvPr id="22" name="Footer Placeholder 21">
            <a:extLst>
              <a:ext uri="{FF2B5EF4-FFF2-40B4-BE49-F238E27FC236}">
                <a16:creationId xmlns:a16="http://schemas.microsoft.com/office/drawing/2014/main" id="{D9227732-A878-814C-8621-64ED1B2CCF9F}"/>
              </a:ext>
            </a:extLst>
          </p:cNvPr>
          <p:cNvSpPr>
            <a:spLocks noGrp="1"/>
          </p:cNvSpPr>
          <p:nvPr>
            <p:ph type="ftr" sz="quarter" idx="26"/>
          </p:nvPr>
        </p:nvSpPr>
        <p:spPr/>
        <p:txBody>
          <a:bodyPr>
            <a:noAutofit/>
          </a:bodyPr>
          <a:lstStyle>
            <a:lvl1pPr>
              <a:defRPr>
                <a:solidFill>
                  <a:schemeClr val="accent3"/>
                </a:solidFill>
                <a:latin typeface="+mn-lt"/>
              </a:defRPr>
            </a:lvl1pPr>
          </a:lstStyle>
          <a:p>
            <a:r>
              <a:rPr lang="en-US" dirty="0"/>
              <a:t>PRESENTATION TITLE</a:t>
            </a:r>
          </a:p>
        </p:txBody>
      </p:sp>
      <p:sp>
        <p:nvSpPr>
          <p:cNvPr id="23" name="Slide Number Placeholder 22">
            <a:extLst>
              <a:ext uri="{FF2B5EF4-FFF2-40B4-BE49-F238E27FC236}">
                <a16:creationId xmlns:a16="http://schemas.microsoft.com/office/drawing/2014/main" id="{CE9F02AC-6DFB-0C47-BC8E-4B0594007F33}"/>
              </a:ext>
            </a:extLst>
          </p:cNvPr>
          <p:cNvSpPr>
            <a:spLocks noGrp="1"/>
          </p:cNvSpPr>
          <p:nvPr>
            <p:ph type="sldNum" sz="quarter" idx="27"/>
          </p:nvPr>
        </p:nvSpPr>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05721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fld id="{B562DF68-3089-814D-8A14-C651FE91885E}" type="datetime1">
              <a:rPr lang="en-US" smtClean="0"/>
              <a:pPr/>
              <a:t>8/18/2022</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60" r:id="rId5"/>
    <p:sldLayoutId id="2147483661" r:id="rId6"/>
    <p:sldLayoutId id="2147483654" r:id="rId7"/>
    <p:sldLayoutId id="2147483658" r:id="rId8"/>
    <p:sldLayoutId id="2147483662" r:id="rId9"/>
    <p:sldLayoutId id="2147483663" r:id="rId10"/>
    <p:sldLayoutId id="2147483664" r:id="rId11"/>
    <p:sldLayoutId id="2147483665" r:id="rId12"/>
    <p:sldLayoutId id="2147483666" r:id="rId13"/>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alpha val="92000"/>
              </a:schemeClr>
            </a:gs>
            <a:gs pos="74000">
              <a:schemeClr val="bg1">
                <a:alpha val="71000"/>
              </a:schemeClr>
            </a:gs>
            <a:gs pos="83000">
              <a:schemeClr val="bg1"/>
            </a:gs>
            <a:gs pos="100000">
              <a:schemeClr val="bg1"/>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1167493" y="1122363"/>
            <a:ext cx="10169201" cy="2387600"/>
          </a:xfrm>
        </p:spPr>
        <p:txBody>
          <a:bodyPr/>
          <a:lstStyle/>
          <a:p>
            <a:r>
              <a:rPr lang="en-US" dirty="0">
                <a:solidFill>
                  <a:schemeClr val="accent1"/>
                </a:solidFill>
              </a:rPr>
              <a:t>Development </a:t>
            </a:r>
            <a:r>
              <a:rPr lang="en-US" dirty="0">
                <a:solidFill>
                  <a:schemeClr val="bg1">
                    <a:lumMod val="65000"/>
                  </a:schemeClr>
                </a:solidFill>
              </a:rPr>
              <a:t>Containers</a:t>
            </a:r>
          </a:p>
        </p:txBody>
      </p:sp>
      <p:sp>
        <p:nvSpPr>
          <p:cNvPr id="3" name="Subtitle 2">
            <a:extLst>
              <a:ext uri="{FF2B5EF4-FFF2-40B4-BE49-F238E27FC236}">
                <a16:creationId xmlns:a16="http://schemas.microsoft.com/office/drawing/2014/main" id="{A068D447-28D3-4F5F-B2DC-FD67E9015868}"/>
              </a:ext>
            </a:extLst>
          </p:cNvPr>
          <p:cNvSpPr>
            <a:spLocks noGrp="1"/>
          </p:cNvSpPr>
          <p:nvPr>
            <p:ph type="subTitle" idx="1"/>
          </p:nvPr>
        </p:nvSpPr>
        <p:spPr>
          <a:xfrm>
            <a:off x="1167493" y="3602038"/>
            <a:ext cx="9500507" cy="806675"/>
          </a:xfrm>
        </p:spPr>
        <p:txBody>
          <a:bodyPr/>
          <a:lstStyle/>
          <a:p>
            <a:r>
              <a:rPr lang="en-US" dirty="0">
                <a:solidFill>
                  <a:schemeClr val="accent1"/>
                </a:solidFill>
              </a:rPr>
              <a:t>Dev </a:t>
            </a:r>
            <a:r>
              <a:rPr lang="en-US" dirty="0">
                <a:solidFill>
                  <a:schemeClr val="bg1">
                    <a:lumMod val="65000"/>
                  </a:schemeClr>
                </a:solidFill>
              </a:rPr>
              <a:t>Containers</a:t>
            </a:r>
            <a:endParaRPr lang="en-US" dirty="0">
              <a:solidFill>
                <a:schemeClr val="accent1"/>
              </a:solidFill>
            </a:endParaRPr>
          </a:p>
        </p:txBody>
      </p:sp>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B3236A-ECB1-CFBA-E0AE-E84F766A39F1}"/>
              </a:ext>
            </a:extLst>
          </p:cNvPr>
          <p:cNvSpPr>
            <a:spLocks noGrp="1"/>
          </p:cNvSpPr>
          <p:nvPr>
            <p:ph type="title"/>
          </p:nvPr>
        </p:nvSpPr>
        <p:spPr/>
        <p:txBody>
          <a:bodyPr/>
          <a:lstStyle/>
          <a:p>
            <a:r>
              <a:rPr lang="en-US" dirty="0"/>
              <a:t>Containers share image layers</a:t>
            </a:r>
            <a:endParaRPr lang="en-GB" dirty="0"/>
          </a:p>
        </p:txBody>
      </p:sp>
      <p:pic>
        <p:nvPicPr>
          <p:cNvPr id="8" name="Content Placeholder 7">
            <a:extLst>
              <a:ext uri="{FF2B5EF4-FFF2-40B4-BE49-F238E27FC236}">
                <a16:creationId xmlns:a16="http://schemas.microsoft.com/office/drawing/2014/main" id="{497FDA25-444B-C0D7-BA6E-6BD64C2F2D91}"/>
              </a:ext>
            </a:extLst>
          </p:cNvPr>
          <p:cNvPicPr>
            <a:picLocks noGrp="1" noChangeAspect="1"/>
          </p:cNvPicPr>
          <p:nvPr>
            <p:ph idx="1"/>
          </p:nvPr>
        </p:nvPicPr>
        <p:blipFill>
          <a:blip r:embed="rId3"/>
          <a:stretch>
            <a:fillRect/>
          </a:stretch>
        </p:blipFill>
        <p:spPr>
          <a:xfrm>
            <a:off x="2604364" y="1687513"/>
            <a:ext cx="6905485" cy="4510087"/>
          </a:xfrm>
        </p:spPr>
      </p:pic>
      <p:sp>
        <p:nvSpPr>
          <p:cNvPr id="5" name="Footer Placeholder 4">
            <a:extLst>
              <a:ext uri="{FF2B5EF4-FFF2-40B4-BE49-F238E27FC236}">
                <a16:creationId xmlns:a16="http://schemas.microsoft.com/office/drawing/2014/main" id="{A62993A4-2F75-CE37-60EA-FF8B8DB602AC}"/>
              </a:ext>
            </a:extLst>
          </p:cNvPr>
          <p:cNvSpPr>
            <a:spLocks noGrp="1"/>
          </p:cNvSpPr>
          <p:nvPr>
            <p:ph type="ftr" sz="quarter" idx="3"/>
          </p:nvPr>
        </p:nvSpPr>
        <p:spPr/>
        <p:txBody>
          <a:bodyPr/>
          <a:lstStyle/>
          <a:p>
            <a:r>
              <a:rPr lang="en-US"/>
              <a:t>Dev Containers</a:t>
            </a:r>
            <a:endParaRPr lang="en-US" dirty="0"/>
          </a:p>
        </p:txBody>
      </p:sp>
      <p:sp>
        <p:nvSpPr>
          <p:cNvPr id="6" name="Slide Number Placeholder 5">
            <a:extLst>
              <a:ext uri="{FF2B5EF4-FFF2-40B4-BE49-F238E27FC236}">
                <a16:creationId xmlns:a16="http://schemas.microsoft.com/office/drawing/2014/main" id="{0E96DF04-2A4E-5BB5-19B0-6240BAF551CE}"/>
              </a:ext>
            </a:extLst>
          </p:cNvPr>
          <p:cNvSpPr>
            <a:spLocks noGrp="1"/>
          </p:cNvSpPr>
          <p:nvPr>
            <p:ph type="sldNum" sz="quarter" idx="4"/>
          </p:nvPr>
        </p:nvSpPr>
        <p:spPr/>
        <p:txBody>
          <a:bodyPr/>
          <a:lstStyle/>
          <a:p>
            <a:fld id="{294A09A9-5501-47C1-A89A-A340965A2BE2}" type="slidenum">
              <a:rPr lang="en-US" smtClean="0"/>
              <a:pPr/>
              <a:t>10</a:t>
            </a:fld>
            <a:endParaRPr lang="en-US" dirty="0"/>
          </a:p>
        </p:txBody>
      </p:sp>
    </p:spTree>
    <p:extLst>
      <p:ext uri="{BB962C8B-B14F-4D97-AF65-F5344CB8AC3E}">
        <p14:creationId xmlns:p14="http://schemas.microsoft.com/office/powerpoint/2010/main" val="27458419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8EACDB-2B26-8099-1CBB-69DF3AA80A27}"/>
              </a:ext>
            </a:extLst>
          </p:cNvPr>
          <p:cNvSpPr>
            <a:spLocks noGrp="1"/>
          </p:cNvSpPr>
          <p:nvPr>
            <p:ph type="title"/>
          </p:nvPr>
        </p:nvSpPr>
        <p:spPr/>
        <p:txBody>
          <a:bodyPr/>
          <a:lstStyle/>
          <a:p>
            <a:r>
              <a:rPr lang="en-US" dirty="0"/>
              <a:t>Docker volumes</a:t>
            </a:r>
            <a:endParaRPr lang="en-GB" dirty="0"/>
          </a:p>
        </p:txBody>
      </p:sp>
      <p:sp>
        <p:nvSpPr>
          <p:cNvPr id="3" name="Content Placeholder 2">
            <a:extLst>
              <a:ext uri="{FF2B5EF4-FFF2-40B4-BE49-F238E27FC236}">
                <a16:creationId xmlns:a16="http://schemas.microsoft.com/office/drawing/2014/main" id="{BA630688-0180-1BEE-0FFD-74B53D6386B8}"/>
              </a:ext>
            </a:extLst>
          </p:cNvPr>
          <p:cNvSpPr>
            <a:spLocks noGrp="1"/>
          </p:cNvSpPr>
          <p:nvPr>
            <p:ph idx="1"/>
          </p:nvPr>
        </p:nvSpPr>
        <p:spPr/>
        <p:txBody>
          <a:bodyPr/>
          <a:lstStyle/>
          <a:p>
            <a:r>
              <a:rPr lang="en-US" dirty="0"/>
              <a:t>Special type of directory associated with a container</a:t>
            </a:r>
          </a:p>
          <a:p>
            <a:r>
              <a:rPr lang="en-US" dirty="0"/>
              <a:t>Also referred to as data volume</a:t>
            </a:r>
          </a:p>
          <a:p>
            <a:r>
              <a:rPr lang="en-US" dirty="0"/>
              <a:t>They are persisted across container lifecycle</a:t>
            </a:r>
          </a:p>
          <a:p>
            <a:r>
              <a:rPr lang="en-US" dirty="0"/>
              <a:t>Two options:</a:t>
            </a:r>
          </a:p>
          <a:p>
            <a:pPr lvl="1"/>
            <a:r>
              <a:rPr lang="en-US" dirty="0"/>
              <a:t>Docker Managed</a:t>
            </a:r>
          </a:p>
          <a:p>
            <a:pPr lvl="2"/>
            <a:r>
              <a:rPr lang="en-US" dirty="0"/>
              <a:t>An alias to path created on the host</a:t>
            </a:r>
          </a:p>
          <a:p>
            <a:pPr lvl="1"/>
            <a:r>
              <a:rPr lang="en-US" dirty="0"/>
              <a:t>User Managed called Bind Mounts</a:t>
            </a:r>
          </a:p>
          <a:p>
            <a:pPr lvl="2"/>
            <a:r>
              <a:rPr lang="en-US" dirty="0"/>
              <a:t>Path given by user</a:t>
            </a:r>
          </a:p>
          <a:p>
            <a:pPr lvl="2"/>
            <a:r>
              <a:rPr lang="en-US" dirty="0"/>
              <a:t>Mounts a folder on the host to docker</a:t>
            </a:r>
          </a:p>
          <a:p>
            <a:r>
              <a:rPr lang="en-GB" b="0" i="0" dirty="0">
                <a:solidFill>
                  <a:srgbClr val="A31515"/>
                </a:solidFill>
                <a:effectLst/>
                <a:latin typeface="Fira Code" panose="020B0809050000020004" pitchFamily="49" charset="0"/>
              </a:rPr>
              <a:t>docker volume create/rm ls inspect</a:t>
            </a:r>
            <a:endParaRPr lang="en-US" dirty="0"/>
          </a:p>
          <a:p>
            <a:endParaRPr lang="en-GB" dirty="0"/>
          </a:p>
        </p:txBody>
      </p:sp>
      <p:sp>
        <p:nvSpPr>
          <p:cNvPr id="5" name="Footer Placeholder 4">
            <a:extLst>
              <a:ext uri="{FF2B5EF4-FFF2-40B4-BE49-F238E27FC236}">
                <a16:creationId xmlns:a16="http://schemas.microsoft.com/office/drawing/2014/main" id="{06BBE585-EB1A-E99D-ABE2-89D8A29C5B36}"/>
              </a:ext>
            </a:extLst>
          </p:cNvPr>
          <p:cNvSpPr>
            <a:spLocks noGrp="1"/>
          </p:cNvSpPr>
          <p:nvPr>
            <p:ph type="ftr" sz="quarter" idx="3"/>
          </p:nvPr>
        </p:nvSpPr>
        <p:spPr/>
        <p:txBody>
          <a:bodyPr/>
          <a:lstStyle/>
          <a:p>
            <a:r>
              <a:rPr lang="en-US"/>
              <a:t>Dev Containers</a:t>
            </a:r>
            <a:endParaRPr lang="en-US" dirty="0"/>
          </a:p>
        </p:txBody>
      </p:sp>
      <p:sp>
        <p:nvSpPr>
          <p:cNvPr id="6" name="Slide Number Placeholder 5">
            <a:extLst>
              <a:ext uri="{FF2B5EF4-FFF2-40B4-BE49-F238E27FC236}">
                <a16:creationId xmlns:a16="http://schemas.microsoft.com/office/drawing/2014/main" id="{31DE8F98-6446-A306-A3EB-7E0360A3F553}"/>
              </a:ext>
            </a:extLst>
          </p:cNvPr>
          <p:cNvSpPr>
            <a:spLocks noGrp="1"/>
          </p:cNvSpPr>
          <p:nvPr>
            <p:ph type="sldNum" sz="quarter" idx="4"/>
          </p:nvPr>
        </p:nvSpPr>
        <p:spPr/>
        <p:txBody>
          <a:bodyPr/>
          <a:lstStyle/>
          <a:p>
            <a:fld id="{294A09A9-5501-47C1-A89A-A340965A2BE2}" type="slidenum">
              <a:rPr lang="en-US" smtClean="0"/>
              <a:pPr/>
              <a:t>11</a:t>
            </a:fld>
            <a:endParaRPr lang="en-US" dirty="0"/>
          </a:p>
        </p:txBody>
      </p:sp>
    </p:spTree>
    <p:extLst>
      <p:ext uri="{BB962C8B-B14F-4D97-AF65-F5344CB8AC3E}">
        <p14:creationId xmlns:p14="http://schemas.microsoft.com/office/powerpoint/2010/main" val="1145293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wipe(down)">
                                      <p:cBhvr>
                                        <p:cTn id="25" dur="500"/>
                                        <p:tgtEl>
                                          <p:spTgt spid="3">
                                            <p:txEl>
                                              <p:pRg st="4" end="4"/>
                                            </p:txEl>
                                          </p:spTgt>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wipe(down)">
                                      <p:cBhvr>
                                        <p:cTn id="28" dur="500"/>
                                        <p:tgtEl>
                                          <p:spTgt spid="3">
                                            <p:txEl>
                                              <p:pRg st="5" end="5"/>
                                            </p:txEl>
                                          </p:spTgt>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wipe(down)">
                                      <p:cBhvr>
                                        <p:cTn id="31" dur="500"/>
                                        <p:tgtEl>
                                          <p:spTgt spid="3">
                                            <p:txEl>
                                              <p:pRg st="6" end="6"/>
                                            </p:txEl>
                                          </p:spTgt>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wipe(down)">
                                      <p:cBhvr>
                                        <p:cTn id="34" dur="500"/>
                                        <p:tgtEl>
                                          <p:spTgt spid="3">
                                            <p:txEl>
                                              <p:pRg st="7" end="7"/>
                                            </p:txEl>
                                          </p:spTgt>
                                        </p:tgtEl>
                                      </p:cBhvr>
                                    </p:animEffect>
                                  </p:childTnLst>
                                </p:cTn>
                              </p:par>
                              <p:par>
                                <p:cTn id="35" presetID="22" presetClass="entr" presetSubtype="4" fill="hold" grpId="0" nodeType="with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wipe(down)">
                                      <p:cBhvr>
                                        <p:cTn id="37" dur="500"/>
                                        <p:tgtEl>
                                          <p:spTgt spid="3">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3">
                                            <p:txEl>
                                              <p:pRg st="9" end="9"/>
                                            </p:txEl>
                                          </p:spTgt>
                                        </p:tgtEl>
                                        <p:attrNameLst>
                                          <p:attrName>style.visibility</p:attrName>
                                        </p:attrNameLst>
                                      </p:cBhvr>
                                      <p:to>
                                        <p:strVal val="visible"/>
                                      </p:to>
                                    </p:set>
                                    <p:animEffect transition="in" filter="wipe(down)">
                                      <p:cBhvr>
                                        <p:cTn id="4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C756BD-9EB0-4B23-A0DD-099F8884791C}"/>
              </a:ext>
            </a:extLst>
          </p:cNvPr>
          <p:cNvSpPr>
            <a:spLocks noGrp="1"/>
          </p:cNvSpPr>
          <p:nvPr>
            <p:ph type="title"/>
          </p:nvPr>
        </p:nvSpPr>
        <p:spPr/>
        <p:txBody>
          <a:bodyPr/>
          <a:lstStyle/>
          <a:p>
            <a:r>
              <a:rPr lang="en-US" dirty="0"/>
              <a:t>Docker network</a:t>
            </a:r>
            <a:endParaRPr lang="en-GB" dirty="0"/>
          </a:p>
        </p:txBody>
      </p:sp>
      <p:sp>
        <p:nvSpPr>
          <p:cNvPr id="3" name="Content Placeholder 2">
            <a:extLst>
              <a:ext uri="{FF2B5EF4-FFF2-40B4-BE49-F238E27FC236}">
                <a16:creationId xmlns:a16="http://schemas.microsoft.com/office/drawing/2014/main" id="{7B5B0913-B50E-56B9-C9C3-3F1FCACB4AEA}"/>
              </a:ext>
            </a:extLst>
          </p:cNvPr>
          <p:cNvSpPr>
            <a:spLocks noGrp="1"/>
          </p:cNvSpPr>
          <p:nvPr>
            <p:ph idx="1"/>
          </p:nvPr>
        </p:nvSpPr>
        <p:spPr/>
        <p:txBody>
          <a:bodyPr/>
          <a:lstStyle/>
          <a:p>
            <a:r>
              <a:rPr lang="en-US" dirty="0"/>
              <a:t>Containers run in an isolated network</a:t>
            </a:r>
          </a:p>
          <a:p>
            <a:r>
              <a:rPr lang="en-GB" dirty="0"/>
              <a:t>Supports multiple network drivers</a:t>
            </a:r>
          </a:p>
          <a:p>
            <a:pPr lvl="1"/>
            <a:r>
              <a:rPr lang="en-GB" dirty="0"/>
              <a:t>None</a:t>
            </a:r>
          </a:p>
          <a:p>
            <a:pPr lvl="1"/>
            <a:r>
              <a:rPr lang="en-GB" dirty="0"/>
              <a:t>Bridge - default</a:t>
            </a:r>
          </a:p>
          <a:p>
            <a:pPr lvl="1"/>
            <a:r>
              <a:rPr lang="en-GB" dirty="0"/>
              <a:t>Host – available on Linux only</a:t>
            </a:r>
          </a:p>
          <a:p>
            <a:pPr lvl="1"/>
            <a:r>
              <a:rPr lang="en-GB" dirty="0"/>
              <a:t>Overlay</a:t>
            </a:r>
          </a:p>
          <a:p>
            <a:r>
              <a:rPr lang="en-GB" dirty="0"/>
              <a:t>Bridge network is used to allow multiple containers connect to each other on the same docker instance</a:t>
            </a:r>
          </a:p>
          <a:p>
            <a:r>
              <a:rPr lang="en-GB" sz="2000" b="0" i="0" dirty="0">
                <a:solidFill>
                  <a:srgbClr val="A31515"/>
                </a:solidFill>
                <a:effectLst/>
                <a:latin typeface="Fira Code" panose="020B0809050000020004" pitchFamily="49" charset="0"/>
              </a:rPr>
              <a:t>docker network create/rm connect/disconnect ls inspect</a:t>
            </a:r>
            <a:endParaRPr lang="en-GB" sz="2000" dirty="0"/>
          </a:p>
        </p:txBody>
      </p:sp>
      <p:sp>
        <p:nvSpPr>
          <p:cNvPr id="5" name="Footer Placeholder 4">
            <a:extLst>
              <a:ext uri="{FF2B5EF4-FFF2-40B4-BE49-F238E27FC236}">
                <a16:creationId xmlns:a16="http://schemas.microsoft.com/office/drawing/2014/main" id="{F8408C7A-6369-E257-62A2-94511357E48A}"/>
              </a:ext>
            </a:extLst>
          </p:cNvPr>
          <p:cNvSpPr>
            <a:spLocks noGrp="1"/>
          </p:cNvSpPr>
          <p:nvPr>
            <p:ph type="ftr" sz="quarter" idx="3"/>
          </p:nvPr>
        </p:nvSpPr>
        <p:spPr/>
        <p:txBody>
          <a:bodyPr/>
          <a:lstStyle/>
          <a:p>
            <a:r>
              <a:rPr lang="en-US"/>
              <a:t>Dev Containers</a:t>
            </a:r>
            <a:endParaRPr lang="en-US" dirty="0"/>
          </a:p>
        </p:txBody>
      </p:sp>
      <p:sp>
        <p:nvSpPr>
          <p:cNvPr id="6" name="Slide Number Placeholder 5">
            <a:extLst>
              <a:ext uri="{FF2B5EF4-FFF2-40B4-BE49-F238E27FC236}">
                <a16:creationId xmlns:a16="http://schemas.microsoft.com/office/drawing/2014/main" id="{51BDB936-C61F-186F-026B-29DF77264936}"/>
              </a:ext>
            </a:extLst>
          </p:cNvPr>
          <p:cNvSpPr>
            <a:spLocks noGrp="1"/>
          </p:cNvSpPr>
          <p:nvPr>
            <p:ph type="sldNum" sz="quarter" idx="4"/>
          </p:nvPr>
        </p:nvSpPr>
        <p:spPr/>
        <p:txBody>
          <a:bodyPr/>
          <a:lstStyle/>
          <a:p>
            <a:fld id="{294A09A9-5501-47C1-A89A-A340965A2BE2}" type="slidenum">
              <a:rPr lang="en-US" smtClean="0"/>
              <a:pPr/>
              <a:t>12</a:t>
            </a:fld>
            <a:endParaRPr lang="en-US" dirty="0"/>
          </a:p>
        </p:txBody>
      </p:sp>
    </p:spTree>
    <p:extLst>
      <p:ext uri="{BB962C8B-B14F-4D97-AF65-F5344CB8AC3E}">
        <p14:creationId xmlns:p14="http://schemas.microsoft.com/office/powerpoint/2010/main" val="395813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down)">
                                      <p:cBhvr>
                                        <p:cTn id="15" dur="500"/>
                                        <p:tgtEl>
                                          <p:spTgt spid="3">
                                            <p:txEl>
                                              <p:pRg st="2" end="2"/>
                                            </p:txEl>
                                          </p:spTgt>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wipe(down)">
                                      <p:cBhvr>
                                        <p:cTn id="18" dur="500"/>
                                        <p:tgtEl>
                                          <p:spTgt spid="3">
                                            <p:txEl>
                                              <p:pRg st="3" end="3"/>
                                            </p:txEl>
                                          </p:spTgt>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wipe(down)">
                                      <p:cBhvr>
                                        <p:cTn id="21" dur="500"/>
                                        <p:tgtEl>
                                          <p:spTgt spid="3">
                                            <p:txEl>
                                              <p:pRg st="4" end="4"/>
                                            </p:txEl>
                                          </p:spTgt>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wipe(down)">
                                      <p:cBhvr>
                                        <p:cTn id="24" dur="500"/>
                                        <p:tgtEl>
                                          <p:spTgt spid="3">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wipe(down)">
                                      <p:cBhvr>
                                        <p:cTn id="29" dur="500"/>
                                        <p:tgtEl>
                                          <p:spTgt spid="3">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grpId="0" nodeType="click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wipe(down)">
                                      <p:cBhvr>
                                        <p:cTn id="34"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83D23A-0985-CBF0-406F-D8EF5E471311}"/>
              </a:ext>
            </a:extLst>
          </p:cNvPr>
          <p:cNvSpPr>
            <a:spLocks noGrp="1"/>
          </p:cNvSpPr>
          <p:nvPr>
            <p:ph type="title"/>
          </p:nvPr>
        </p:nvSpPr>
        <p:spPr/>
        <p:txBody>
          <a:bodyPr/>
          <a:lstStyle/>
          <a:p>
            <a:r>
              <a:rPr lang="en-US" dirty="0"/>
              <a:t>Dev Containers – VS Code</a:t>
            </a:r>
            <a:endParaRPr lang="en-GB" dirty="0"/>
          </a:p>
        </p:txBody>
      </p:sp>
      <p:sp>
        <p:nvSpPr>
          <p:cNvPr id="3" name="Content Placeholder 2">
            <a:extLst>
              <a:ext uri="{FF2B5EF4-FFF2-40B4-BE49-F238E27FC236}">
                <a16:creationId xmlns:a16="http://schemas.microsoft.com/office/drawing/2014/main" id="{9A1EEBC7-ABD8-7E89-B09B-E80ED5E3193B}"/>
              </a:ext>
            </a:extLst>
          </p:cNvPr>
          <p:cNvSpPr>
            <a:spLocks noGrp="1"/>
          </p:cNvSpPr>
          <p:nvPr>
            <p:ph idx="1"/>
          </p:nvPr>
        </p:nvSpPr>
        <p:spPr/>
        <p:txBody>
          <a:bodyPr/>
          <a:lstStyle/>
          <a:p>
            <a:r>
              <a:rPr lang="en-US" dirty="0"/>
              <a:t>A full featured development environment</a:t>
            </a:r>
          </a:p>
          <a:p>
            <a:r>
              <a:rPr lang="en-GB" dirty="0"/>
              <a:t>Let's you develop application in an isolated container</a:t>
            </a:r>
          </a:p>
          <a:p>
            <a:r>
              <a:rPr lang="en-GB" dirty="0"/>
              <a:t>Runs in VS Code with all its features</a:t>
            </a:r>
          </a:p>
          <a:p>
            <a:pPr marL="0" indent="0">
              <a:buNone/>
            </a:pPr>
            <a:endParaRPr lang="en-GB" dirty="0"/>
          </a:p>
        </p:txBody>
      </p:sp>
      <p:sp>
        <p:nvSpPr>
          <p:cNvPr id="5" name="Footer Placeholder 4">
            <a:extLst>
              <a:ext uri="{FF2B5EF4-FFF2-40B4-BE49-F238E27FC236}">
                <a16:creationId xmlns:a16="http://schemas.microsoft.com/office/drawing/2014/main" id="{7B26B9CC-39C1-8D94-41E6-F58A0664C54B}"/>
              </a:ext>
            </a:extLst>
          </p:cNvPr>
          <p:cNvSpPr>
            <a:spLocks noGrp="1"/>
          </p:cNvSpPr>
          <p:nvPr>
            <p:ph type="ftr" sz="quarter" idx="3"/>
          </p:nvPr>
        </p:nvSpPr>
        <p:spPr/>
        <p:txBody>
          <a:bodyPr/>
          <a:lstStyle/>
          <a:p>
            <a:r>
              <a:rPr lang="en-US"/>
              <a:t>Dev Containers</a:t>
            </a:r>
            <a:endParaRPr lang="en-US" dirty="0"/>
          </a:p>
        </p:txBody>
      </p:sp>
      <p:sp>
        <p:nvSpPr>
          <p:cNvPr id="6" name="Slide Number Placeholder 5">
            <a:extLst>
              <a:ext uri="{FF2B5EF4-FFF2-40B4-BE49-F238E27FC236}">
                <a16:creationId xmlns:a16="http://schemas.microsoft.com/office/drawing/2014/main" id="{2B0E8B65-9F6E-462E-BB8F-85B192353189}"/>
              </a:ext>
            </a:extLst>
          </p:cNvPr>
          <p:cNvSpPr>
            <a:spLocks noGrp="1"/>
          </p:cNvSpPr>
          <p:nvPr>
            <p:ph type="sldNum" sz="quarter" idx="4"/>
          </p:nvPr>
        </p:nvSpPr>
        <p:spPr/>
        <p:txBody>
          <a:bodyPr/>
          <a:lstStyle/>
          <a:p>
            <a:fld id="{294A09A9-5501-47C1-A89A-A340965A2BE2}" type="slidenum">
              <a:rPr lang="en-US" smtClean="0"/>
              <a:pPr/>
              <a:t>13</a:t>
            </a:fld>
            <a:endParaRPr lang="en-US" dirty="0"/>
          </a:p>
        </p:txBody>
      </p:sp>
      <p:pic>
        <p:nvPicPr>
          <p:cNvPr id="7" name="Picture 2" descr="Container Architecture">
            <a:extLst>
              <a:ext uri="{FF2B5EF4-FFF2-40B4-BE49-F238E27FC236}">
                <a16:creationId xmlns:a16="http://schemas.microsoft.com/office/drawing/2014/main" id="{78F77A04-DA43-74EA-F244-3350747400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4560" y="3429000"/>
            <a:ext cx="6250478" cy="25957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4994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down)">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1381AC-403F-B5D7-CF69-AD71B7257561}"/>
              </a:ext>
            </a:extLst>
          </p:cNvPr>
          <p:cNvSpPr>
            <a:spLocks noGrp="1"/>
          </p:cNvSpPr>
          <p:nvPr>
            <p:ph type="title"/>
          </p:nvPr>
        </p:nvSpPr>
        <p:spPr/>
        <p:txBody>
          <a:bodyPr/>
          <a:lstStyle/>
          <a:p>
            <a:r>
              <a:rPr lang="en-US" dirty="0" err="1"/>
              <a:t>Devcontainer.json</a:t>
            </a:r>
            <a:r>
              <a:rPr lang="en-US" dirty="0"/>
              <a:t> file</a:t>
            </a:r>
            <a:endParaRPr lang="en-GB" dirty="0"/>
          </a:p>
        </p:txBody>
      </p:sp>
      <p:sp>
        <p:nvSpPr>
          <p:cNvPr id="3" name="Content Placeholder 2">
            <a:extLst>
              <a:ext uri="{FF2B5EF4-FFF2-40B4-BE49-F238E27FC236}">
                <a16:creationId xmlns:a16="http://schemas.microsoft.com/office/drawing/2014/main" id="{7021F47F-B81C-D609-2021-F1F9E20502FE}"/>
              </a:ext>
            </a:extLst>
          </p:cNvPr>
          <p:cNvSpPr>
            <a:spLocks noGrp="1"/>
          </p:cNvSpPr>
          <p:nvPr>
            <p:ph idx="1"/>
          </p:nvPr>
        </p:nvSpPr>
        <p:spPr/>
        <p:txBody>
          <a:bodyPr/>
          <a:lstStyle/>
          <a:p>
            <a:r>
              <a:rPr lang="en-GB" dirty="0"/>
              <a:t>Describes how VS Code should start the container and what to do after it connects</a:t>
            </a:r>
          </a:p>
          <a:p>
            <a:r>
              <a:rPr lang="en-GB" dirty="0"/>
              <a:t>This file defines a schema which allows you to:</a:t>
            </a:r>
          </a:p>
          <a:p>
            <a:pPr lvl="1"/>
            <a:r>
              <a:rPr lang="en-GB" dirty="0"/>
              <a:t>Install additional tools such as Git in the container</a:t>
            </a:r>
          </a:p>
          <a:p>
            <a:pPr lvl="1"/>
            <a:r>
              <a:rPr lang="en-GB" dirty="0"/>
              <a:t>Automatically install extensions</a:t>
            </a:r>
          </a:p>
          <a:p>
            <a:pPr lvl="1"/>
            <a:r>
              <a:rPr lang="en-GB" dirty="0"/>
              <a:t>Forward or publish additional ports</a:t>
            </a:r>
          </a:p>
          <a:p>
            <a:pPr lvl="1"/>
            <a:r>
              <a:rPr lang="en-GB" dirty="0"/>
              <a:t>Set runtime arguments</a:t>
            </a:r>
          </a:p>
          <a:p>
            <a:pPr lvl="1"/>
            <a:r>
              <a:rPr lang="en-GB" dirty="0"/>
              <a:t>Reuse or extend your existing Docker Compose setup</a:t>
            </a:r>
          </a:p>
          <a:p>
            <a:pPr lvl="1"/>
            <a:r>
              <a:rPr lang="en-GB" dirty="0"/>
              <a:t>Add more Advanced container configuration</a:t>
            </a:r>
          </a:p>
        </p:txBody>
      </p:sp>
      <p:sp>
        <p:nvSpPr>
          <p:cNvPr id="5" name="Footer Placeholder 4">
            <a:extLst>
              <a:ext uri="{FF2B5EF4-FFF2-40B4-BE49-F238E27FC236}">
                <a16:creationId xmlns:a16="http://schemas.microsoft.com/office/drawing/2014/main" id="{8BE50BBF-1613-A4D4-89F5-2799D9BA4DC5}"/>
              </a:ext>
            </a:extLst>
          </p:cNvPr>
          <p:cNvSpPr>
            <a:spLocks noGrp="1"/>
          </p:cNvSpPr>
          <p:nvPr>
            <p:ph type="ftr" sz="quarter" idx="3"/>
          </p:nvPr>
        </p:nvSpPr>
        <p:spPr/>
        <p:txBody>
          <a:bodyPr/>
          <a:lstStyle/>
          <a:p>
            <a:r>
              <a:rPr lang="en-US"/>
              <a:t>Dev Containers</a:t>
            </a:r>
            <a:endParaRPr lang="en-US" dirty="0"/>
          </a:p>
        </p:txBody>
      </p:sp>
      <p:sp>
        <p:nvSpPr>
          <p:cNvPr id="6" name="Slide Number Placeholder 5">
            <a:extLst>
              <a:ext uri="{FF2B5EF4-FFF2-40B4-BE49-F238E27FC236}">
                <a16:creationId xmlns:a16="http://schemas.microsoft.com/office/drawing/2014/main" id="{1877AC87-D0E1-F356-CBFB-C438B0E01CFA}"/>
              </a:ext>
            </a:extLst>
          </p:cNvPr>
          <p:cNvSpPr>
            <a:spLocks noGrp="1"/>
          </p:cNvSpPr>
          <p:nvPr>
            <p:ph type="sldNum" sz="quarter" idx="4"/>
          </p:nvPr>
        </p:nvSpPr>
        <p:spPr/>
        <p:txBody>
          <a:bodyPr/>
          <a:lstStyle/>
          <a:p>
            <a:fld id="{294A09A9-5501-47C1-A89A-A340965A2BE2}" type="slidenum">
              <a:rPr lang="en-US" smtClean="0"/>
              <a:pPr/>
              <a:t>14</a:t>
            </a:fld>
            <a:endParaRPr lang="en-US" dirty="0"/>
          </a:p>
        </p:txBody>
      </p:sp>
    </p:spTree>
    <p:extLst>
      <p:ext uri="{BB962C8B-B14F-4D97-AF65-F5344CB8AC3E}">
        <p14:creationId xmlns:p14="http://schemas.microsoft.com/office/powerpoint/2010/main" val="21125545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down)">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wipe(down)">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wipe(down)">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E0D8F5-1EB8-5BE7-37AB-4C5DE1FE721F}"/>
              </a:ext>
            </a:extLst>
          </p:cNvPr>
          <p:cNvSpPr>
            <a:spLocks noGrp="1"/>
          </p:cNvSpPr>
          <p:nvPr>
            <p:ph type="title"/>
          </p:nvPr>
        </p:nvSpPr>
        <p:spPr/>
        <p:txBody>
          <a:bodyPr/>
          <a:lstStyle/>
          <a:p>
            <a:r>
              <a:rPr lang="en-US" dirty="0" err="1"/>
              <a:t>Devcontainer.json</a:t>
            </a:r>
            <a:r>
              <a:rPr lang="en-US" dirty="0"/>
              <a:t> file</a:t>
            </a:r>
            <a:endParaRPr lang="en-GB" dirty="0"/>
          </a:p>
        </p:txBody>
      </p:sp>
      <p:sp>
        <p:nvSpPr>
          <p:cNvPr id="3" name="Content Placeholder 2">
            <a:extLst>
              <a:ext uri="{FF2B5EF4-FFF2-40B4-BE49-F238E27FC236}">
                <a16:creationId xmlns:a16="http://schemas.microsoft.com/office/drawing/2014/main" id="{51576305-8D69-8B65-6517-41EDF5D27C21}"/>
              </a:ext>
            </a:extLst>
          </p:cNvPr>
          <p:cNvSpPr>
            <a:spLocks noGrp="1"/>
          </p:cNvSpPr>
          <p:nvPr>
            <p:ph idx="1"/>
          </p:nvPr>
        </p:nvSpPr>
        <p:spPr/>
        <p:txBody>
          <a:bodyPr/>
          <a:lstStyle/>
          <a:p>
            <a:r>
              <a:rPr lang="en-GB" dirty="0"/>
              <a:t>Ways to configure:</a:t>
            </a:r>
          </a:p>
          <a:p>
            <a:pPr lvl="1"/>
            <a:r>
              <a:rPr lang="en-GB" dirty="0"/>
              <a:t>image  - directly specify the docker image</a:t>
            </a:r>
          </a:p>
          <a:p>
            <a:pPr lvl="1"/>
            <a:r>
              <a:rPr lang="en-GB" dirty="0" err="1"/>
              <a:t>Dockerfile</a:t>
            </a:r>
            <a:r>
              <a:rPr lang="en-GB" dirty="0"/>
              <a:t> – specify a custom docker file</a:t>
            </a:r>
          </a:p>
          <a:p>
            <a:pPr lvl="1"/>
            <a:r>
              <a:rPr lang="en-GB" dirty="0"/>
              <a:t>Configure multiple containers through Docker Compose</a:t>
            </a:r>
          </a:p>
          <a:p>
            <a:pPr lvl="1"/>
            <a:endParaRPr lang="en-GB" dirty="0"/>
          </a:p>
          <a:p>
            <a:r>
              <a:rPr lang="en-GB" dirty="0"/>
              <a:t>VS code displays ‘Open in Container’ if this file is present inside .</a:t>
            </a:r>
            <a:r>
              <a:rPr lang="en-GB" dirty="0" err="1"/>
              <a:t>devcontainer</a:t>
            </a:r>
            <a:r>
              <a:rPr lang="en-GB" dirty="0"/>
              <a:t> folder</a:t>
            </a:r>
          </a:p>
          <a:p>
            <a:endParaRPr lang="en-GB" dirty="0"/>
          </a:p>
        </p:txBody>
      </p:sp>
      <p:sp>
        <p:nvSpPr>
          <p:cNvPr id="5" name="Footer Placeholder 4">
            <a:extLst>
              <a:ext uri="{FF2B5EF4-FFF2-40B4-BE49-F238E27FC236}">
                <a16:creationId xmlns:a16="http://schemas.microsoft.com/office/drawing/2014/main" id="{EE9AFDEE-159D-BABA-A3A5-4A69427ADFB6}"/>
              </a:ext>
            </a:extLst>
          </p:cNvPr>
          <p:cNvSpPr>
            <a:spLocks noGrp="1"/>
          </p:cNvSpPr>
          <p:nvPr>
            <p:ph type="ftr" sz="quarter" idx="3"/>
          </p:nvPr>
        </p:nvSpPr>
        <p:spPr/>
        <p:txBody>
          <a:bodyPr/>
          <a:lstStyle/>
          <a:p>
            <a:r>
              <a:rPr lang="en-US"/>
              <a:t>Dev Containers</a:t>
            </a:r>
            <a:endParaRPr lang="en-US" dirty="0"/>
          </a:p>
        </p:txBody>
      </p:sp>
      <p:sp>
        <p:nvSpPr>
          <p:cNvPr id="6" name="Slide Number Placeholder 5">
            <a:extLst>
              <a:ext uri="{FF2B5EF4-FFF2-40B4-BE49-F238E27FC236}">
                <a16:creationId xmlns:a16="http://schemas.microsoft.com/office/drawing/2014/main" id="{D264B9A8-0E23-26F1-00FC-4682350B3C50}"/>
              </a:ext>
            </a:extLst>
          </p:cNvPr>
          <p:cNvSpPr>
            <a:spLocks noGrp="1"/>
          </p:cNvSpPr>
          <p:nvPr>
            <p:ph type="sldNum" sz="quarter" idx="4"/>
          </p:nvPr>
        </p:nvSpPr>
        <p:spPr/>
        <p:txBody>
          <a:bodyPr/>
          <a:lstStyle/>
          <a:p>
            <a:fld id="{294A09A9-5501-47C1-A89A-A340965A2BE2}" type="slidenum">
              <a:rPr lang="en-US" smtClean="0"/>
              <a:pPr/>
              <a:t>15</a:t>
            </a:fld>
            <a:endParaRPr lang="en-US" dirty="0"/>
          </a:p>
        </p:txBody>
      </p:sp>
    </p:spTree>
    <p:extLst>
      <p:ext uri="{BB962C8B-B14F-4D97-AF65-F5344CB8AC3E}">
        <p14:creationId xmlns:p14="http://schemas.microsoft.com/office/powerpoint/2010/main" val="25050695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wipe(down)">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3C2288-AC90-FBA6-978D-F3235C688ECA}"/>
              </a:ext>
            </a:extLst>
          </p:cNvPr>
          <p:cNvSpPr>
            <a:spLocks noGrp="1"/>
          </p:cNvSpPr>
          <p:nvPr>
            <p:ph type="title"/>
          </p:nvPr>
        </p:nvSpPr>
        <p:spPr/>
        <p:txBody>
          <a:bodyPr/>
          <a:lstStyle/>
          <a:p>
            <a:r>
              <a:rPr lang="en-US" dirty="0"/>
              <a:t>Demos - Single Containers</a:t>
            </a:r>
            <a:endParaRPr lang="en-GB" dirty="0"/>
          </a:p>
        </p:txBody>
      </p:sp>
      <p:pic>
        <p:nvPicPr>
          <p:cNvPr id="9" name="Content Placeholder 8">
            <a:extLst>
              <a:ext uri="{FF2B5EF4-FFF2-40B4-BE49-F238E27FC236}">
                <a16:creationId xmlns:a16="http://schemas.microsoft.com/office/drawing/2014/main" id="{C41E2F7B-E8EC-149F-2C26-A74EBBACD436}"/>
              </a:ext>
            </a:extLst>
          </p:cNvPr>
          <p:cNvPicPr>
            <a:picLocks noGrp="1" noChangeAspect="1"/>
          </p:cNvPicPr>
          <p:nvPr>
            <p:ph idx="1"/>
          </p:nvPr>
        </p:nvPicPr>
        <p:blipFill>
          <a:blip r:embed="rId3"/>
          <a:stretch>
            <a:fillRect/>
          </a:stretch>
        </p:blipFill>
        <p:spPr>
          <a:xfrm>
            <a:off x="1189831" y="2056606"/>
            <a:ext cx="9734550" cy="3771900"/>
          </a:xfrm>
        </p:spPr>
      </p:pic>
      <p:sp>
        <p:nvSpPr>
          <p:cNvPr id="5" name="Footer Placeholder 4">
            <a:extLst>
              <a:ext uri="{FF2B5EF4-FFF2-40B4-BE49-F238E27FC236}">
                <a16:creationId xmlns:a16="http://schemas.microsoft.com/office/drawing/2014/main" id="{BA02A696-E7D4-473A-E049-54045CAAA153}"/>
              </a:ext>
            </a:extLst>
          </p:cNvPr>
          <p:cNvSpPr>
            <a:spLocks noGrp="1"/>
          </p:cNvSpPr>
          <p:nvPr>
            <p:ph type="ftr" sz="quarter" idx="3"/>
          </p:nvPr>
        </p:nvSpPr>
        <p:spPr/>
        <p:txBody>
          <a:bodyPr/>
          <a:lstStyle/>
          <a:p>
            <a:r>
              <a:rPr lang="en-US"/>
              <a:t>Dev Containers</a:t>
            </a:r>
            <a:endParaRPr lang="en-US" dirty="0"/>
          </a:p>
        </p:txBody>
      </p:sp>
      <p:sp>
        <p:nvSpPr>
          <p:cNvPr id="6" name="Slide Number Placeholder 5">
            <a:extLst>
              <a:ext uri="{FF2B5EF4-FFF2-40B4-BE49-F238E27FC236}">
                <a16:creationId xmlns:a16="http://schemas.microsoft.com/office/drawing/2014/main" id="{5C390844-9F5D-E12B-5790-F37D79F27E7F}"/>
              </a:ext>
            </a:extLst>
          </p:cNvPr>
          <p:cNvSpPr>
            <a:spLocks noGrp="1"/>
          </p:cNvSpPr>
          <p:nvPr>
            <p:ph type="sldNum" sz="quarter" idx="4"/>
          </p:nvPr>
        </p:nvSpPr>
        <p:spPr/>
        <p:txBody>
          <a:bodyPr/>
          <a:lstStyle/>
          <a:p>
            <a:fld id="{294A09A9-5501-47C1-A89A-A340965A2BE2}" type="slidenum">
              <a:rPr lang="en-US" smtClean="0"/>
              <a:pPr/>
              <a:t>16</a:t>
            </a:fld>
            <a:endParaRPr lang="en-US" dirty="0"/>
          </a:p>
        </p:txBody>
      </p:sp>
    </p:spTree>
    <p:extLst>
      <p:ext uri="{BB962C8B-B14F-4D97-AF65-F5344CB8AC3E}">
        <p14:creationId xmlns:p14="http://schemas.microsoft.com/office/powerpoint/2010/main" val="8242343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6944F-7727-DCB6-2273-CE95527DF465}"/>
              </a:ext>
            </a:extLst>
          </p:cNvPr>
          <p:cNvSpPr>
            <a:spLocks noGrp="1"/>
          </p:cNvSpPr>
          <p:nvPr>
            <p:ph type="title"/>
          </p:nvPr>
        </p:nvSpPr>
        <p:spPr/>
        <p:txBody>
          <a:bodyPr/>
          <a:lstStyle/>
          <a:p>
            <a:r>
              <a:rPr lang="en-US" dirty="0"/>
              <a:t>Docker compose</a:t>
            </a:r>
            <a:endParaRPr lang="en-GB" dirty="0"/>
          </a:p>
        </p:txBody>
      </p:sp>
      <p:sp>
        <p:nvSpPr>
          <p:cNvPr id="3" name="Content Placeholder 2">
            <a:extLst>
              <a:ext uri="{FF2B5EF4-FFF2-40B4-BE49-F238E27FC236}">
                <a16:creationId xmlns:a16="http://schemas.microsoft.com/office/drawing/2014/main" id="{A627050D-EF93-422A-13B1-BE2B01F1551A}"/>
              </a:ext>
            </a:extLst>
          </p:cNvPr>
          <p:cNvSpPr>
            <a:spLocks noGrp="1"/>
          </p:cNvSpPr>
          <p:nvPr>
            <p:ph idx="1"/>
          </p:nvPr>
        </p:nvSpPr>
        <p:spPr/>
        <p:txBody>
          <a:bodyPr/>
          <a:lstStyle/>
          <a:p>
            <a:r>
              <a:rPr lang="en-US" dirty="0"/>
              <a:t>A tool for defining and running multiple containers</a:t>
            </a:r>
          </a:p>
          <a:p>
            <a:r>
              <a:rPr lang="en-US" dirty="0"/>
              <a:t>Configured via a </a:t>
            </a:r>
            <a:r>
              <a:rPr lang="en-US" dirty="0" err="1"/>
              <a:t>yaml</a:t>
            </a:r>
            <a:r>
              <a:rPr lang="en-US" dirty="0"/>
              <a:t> file – docker-</a:t>
            </a:r>
            <a:r>
              <a:rPr lang="en-US" dirty="0" err="1"/>
              <a:t>compose.yaml</a:t>
            </a:r>
            <a:r>
              <a:rPr lang="en-US" dirty="0"/>
              <a:t>/</a:t>
            </a:r>
            <a:r>
              <a:rPr lang="en-US" dirty="0" err="1"/>
              <a:t>yml</a:t>
            </a:r>
            <a:endParaRPr lang="en-US" dirty="0"/>
          </a:p>
          <a:p>
            <a:r>
              <a:rPr lang="en-US" dirty="0"/>
              <a:t>Containers are called services</a:t>
            </a:r>
          </a:p>
          <a:p>
            <a:r>
              <a:rPr lang="en-GB" dirty="0"/>
              <a:t>Docker compose cli commands allows to:</a:t>
            </a:r>
          </a:p>
          <a:p>
            <a:pPr lvl="1"/>
            <a:r>
              <a:rPr lang="en-GB" dirty="0"/>
              <a:t>Start, stop, and rebuild services</a:t>
            </a:r>
          </a:p>
          <a:p>
            <a:pPr lvl="1"/>
            <a:r>
              <a:rPr lang="en-GB" dirty="0"/>
              <a:t>View the status of running services</a:t>
            </a:r>
          </a:p>
          <a:p>
            <a:pPr lvl="1"/>
            <a:r>
              <a:rPr lang="en-GB" dirty="0"/>
              <a:t>Stream the log output of running services</a:t>
            </a:r>
          </a:p>
          <a:p>
            <a:pPr lvl="1"/>
            <a:r>
              <a:rPr lang="en-GB" dirty="0"/>
              <a:t>Run a one-off command on a service</a:t>
            </a:r>
          </a:p>
          <a:p>
            <a:r>
              <a:rPr lang="en-GB" sz="2000" b="0" dirty="0">
                <a:solidFill>
                  <a:srgbClr val="800000"/>
                </a:solidFill>
                <a:effectLst/>
                <a:latin typeface="Fira Code" panose="020B0809050000020004" pitchFamily="49" charset="0"/>
              </a:rPr>
              <a:t>docker-compose build start/stop rm run up down ...</a:t>
            </a:r>
            <a:endParaRPr lang="en-GB" sz="2000" b="0" dirty="0">
              <a:solidFill>
                <a:srgbClr val="000000"/>
              </a:solidFill>
              <a:effectLst/>
              <a:latin typeface="Fira Code" panose="020B0809050000020004" pitchFamily="49" charset="0"/>
            </a:endParaRPr>
          </a:p>
          <a:p>
            <a:endParaRPr lang="en-GB" dirty="0"/>
          </a:p>
        </p:txBody>
      </p:sp>
      <p:sp>
        <p:nvSpPr>
          <p:cNvPr id="5" name="Footer Placeholder 4">
            <a:extLst>
              <a:ext uri="{FF2B5EF4-FFF2-40B4-BE49-F238E27FC236}">
                <a16:creationId xmlns:a16="http://schemas.microsoft.com/office/drawing/2014/main" id="{A85B261A-2286-4E9C-5D38-19E3F6E554F3}"/>
              </a:ext>
            </a:extLst>
          </p:cNvPr>
          <p:cNvSpPr>
            <a:spLocks noGrp="1"/>
          </p:cNvSpPr>
          <p:nvPr>
            <p:ph type="ftr" sz="quarter" idx="3"/>
          </p:nvPr>
        </p:nvSpPr>
        <p:spPr/>
        <p:txBody>
          <a:bodyPr/>
          <a:lstStyle/>
          <a:p>
            <a:r>
              <a:rPr lang="en-US"/>
              <a:t>Dev Containers</a:t>
            </a:r>
            <a:endParaRPr lang="en-US" dirty="0"/>
          </a:p>
        </p:txBody>
      </p:sp>
      <p:sp>
        <p:nvSpPr>
          <p:cNvPr id="6" name="Slide Number Placeholder 5">
            <a:extLst>
              <a:ext uri="{FF2B5EF4-FFF2-40B4-BE49-F238E27FC236}">
                <a16:creationId xmlns:a16="http://schemas.microsoft.com/office/drawing/2014/main" id="{BF7DC856-4CD3-8D17-AEFB-26B578EEDC12}"/>
              </a:ext>
            </a:extLst>
          </p:cNvPr>
          <p:cNvSpPr>
            <a:spLocks noGrp="1"/>
          </p:cNvSpPr>
          <p:nvPr>
            <p:ph type="sldNum" sz="quarter" idx="4"/>
          </p:nvPr>
        </p:nvSpPr>
        <p:spPr/>
        <p:txBody>
          <a:bodyPr/>
          <a:lstStyle/>
          <a:p>
            <a:fld id="{294A09A9-5501-47C1-A89A-A340965A2BE2}" type="slidenum">
              <a:rPr lang="en-US" smtClean="0"/>
              <a:pPr/>
              <a:t>17</a:t>
            </a:fld>
            <a:endParaRPr lang="en-US" dirty="0"/>
          </a:p>
        </p:txBody>
      </p:sp>
    </p:spTree>
    <p:extLst>
      <p:ext uri="{BB962C8B-B14F-4D97-AF65-F5344CB8AC3E}">
        <p14:creationId xmlns:p14="http://schemas.microsoft.com/office/powerpoint/2010/main" val="2109029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down)">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wipe(down)">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wipe(down)">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wipe(down)">
                                      <p:cBhvr>
                                        <p:cTn id="4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3C2288-AC90-FBA6-978D-F3235C688ECA}"/>
              </a:ext>
            </a:extLst>
          </p:cNvPr>
          <p:cNvSpPr>
            <a:spLocks noGrp="1"/>
          </p:cNvSpPr>
          <p:nvPr>
            <p:ph type="title"/>
          </p:nvPr>
        </p:nvSpPr>
        <p:spPr/>
        <p:txBody>
          <a:bodyPr/>
          <a:lstStyle/>
          <a:p>
            <a:r>
              <a:rPr lang="en-US" dirty="0"/>
              <a:t>Demos - Multiple Containers</a:t>
            </a:r>
            <a:endParaRPr lang="en-GB" dirty="0"/>
          </a:p>
        </p:txBody>
      </p:sp>
      <p:pic>
        <p:nvPicPr>
          <p:cNvPr id="9" name="Content Placeholder 8">
            <a:extLst>
              <a:ext uri="{FF2B5EF4-FFF2-40B4-BE49-F238E27FC236}">
                <a16:creationId xmlns:a16="http://schemas.microsoft.com/office/drawing/2014/main" id="{C41E2F7B-E8EC-149F-2C26-A74EBBACD436}"/>
              </a:ext>
            </a:extLst>
          </p:cNvPr>
          <p:cNvPicPr>
            <a:picLocks noGrp="1" noChangeAspect="1"/>
          </p:cNvPicPr>
          <p:nvPr>
            <p:ph idx="1"/>
          </p:nvPr>
        </p:nvPicPr>
        <p:blipFill>
          <a:blip r:embed="rId3"/>
          <a:stretch>
            <a:fillRect/>
          </a:stretch>
        </p:blipFill>
        <p:spPr>
          <a:xfrm>
            <a:off x="1189831" y="2056606"/>
            <a:ext cx="9734550" cy="3771900"/>
          </a:xfrm>
        </p:spPr>
      </p:pic>
      <p:sp>
        <p:nvSpPr>
          <p:cNvPr id="5" name="Footer Placeholder 4">
            <a:extLst>
              <a:ext uri="{FF2B5EF4-FFF2-40B4-BE49-F238E27FC236}">
                <a16:creationId xmlns:a16="http://schemas.microsoft.com/office/drawing/2014/main" id="{BA02A696-E7D4-473A-E049-54045CAAA153}"/>
              </a:ext>
            </a:extLst>
          </p:cNvPr>
          <p:cNvSpPr>
            <a:spLocks noGrp="1"/>
          </p:cNvSpPr>
          <p:nvPr>
            <p:ph type="ftr" sz="quarter" idx="3"/>
          </p:nvPr>
        </p:nvSpPr>
        <p:spPr/>
        <p:txBody>
          <a:bodyPr/>
          <a:lstStyle/>
          <a:p>
            <a:r>
              <a:rPr lang="en-US"/>
              <a:t>Dev Containers</a:t>
            </a:r>
            <a:endParaRPr lang="en-US" dirty="0"/>
          </a:p>
        </p:txBody>
      </p:sp>
      <p:sp>
        <p:nvSpPr>
          <p:cNvPr id="6" name="Slide Number Placeholder 5">
            <a:extLst>
              <a:ext uri="{FF2B5EF4-FFF2-40B4-BE49-F238E27FC236}">
                <a16:creationId xmlns:a16="http://schemas.microsoft.com/office/drawing/2014/main" id="{5C390844-9F5D-E12B-5790-F37D79F27E7F}"/>
              </a:ext>
            </a:extLst>
          </p:cNvPr>
          <p:cNvSpPr>
            <a:spLocks noGrp="1"/>
          </p:cNvSpPr>
          <p:nvPr>
            <p:ph type="sldNum" sz="quarter" idx="4"/>
          </p:nvPr>
        </p:nvSpPr>
        <p:spPr/>
        <p:txBody>
          <a:bodyPr/>
          <a:lstStyle/>
          <a:p>
            <a:fld id="{294A09A9-5501-47C1-A89A-A340965A2BE2}" type="slidenum">
              <a:rPr lang="en-US" smtClean="0"/>
              <a:pPr/>
              <a:t>18</a:t>
            </a:fld>
            <a:endParaRPr lang="en-US" dirty="0"/>
          </a:p>
        </p:txBody>
      </p:sp>
    </p:spTree>
    <p:extLst>
      <p:ext uri="{BB962C8B-B14F-4D97-AF65-F5344CB8AC3E}">
        <p14:creationId xmlns:p14="http://schemas.microsoft.com/office/powerpoint/2010/main" val="27509743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FF43E-9D47-165C-DA8F-FF352BC751A5}"/>
              </a:ext>
            </a:extLst>
          </p:cNvPr>
          <p:cNvSpPr>
            <a:spLocks noGrp="1"/>
          </p:cNvSpPr>
          <p:nvPr>
            <p:ph type="title"/>
          </p:nvPr>
        </p:nvSpPr>
        <p:spPr/>
        <p:txBody>
          <a:bodyPr/>
          <a:lstStyle/>
          <a:p>
            <a:r>
              <a:rPr lang="en-US" dirty="0"/>
              <a:t>Using extensions</a:t>
            </a:r>
            <a:endParaRPr lang="en-GB" dirty="0"/>
          </a:p>
        </p:txBody>
      </p:sp>
      <p:sp>
        <p:nvSpPr>
          <p:cNvPr id="5" name="Footer Placeholder 4">
            <a:extLst>
              <a:ext uri="{FF2B5EF4-FFF2-40B4-BE49-F238E27FC236}">
                <a16:creationId xmlns:a16="http://schemas.microsoft.com/office/drawing/2014/main" id="{60E2B1FE-BEA9-FA76-1F08-84A5340AEACB}"/>
              </a:ext>
            </a:extLst>
          </p:cNvPr>
          <p:cNvSpPr>
            <a:spLocks noGrp="1"/>
          </p:cNvSpPr>
          <p:nvPr>
            <p:ph type="ftr" sz="quarter" idx="3"/>
          </p:nvPr>
        </p:nvSpPr>
        <p:spPr/>
        <p:txBody>
          <a:bodyPr/>
          <a:lstStyle/>
          <a:p>
            <a:r>
              <a:rPr lang="en-US"/>
              <a:t>Dev Containers</a:t>
            </a:r>
            <a:endParaRPr lang="en-US" dirty="0"/>
          </a:p>
        </p:txBody>
      </p:sp>
      <p:sp>
        <p:nvSpPr>
          <p:cNvPr id="6" name="Slide Number Placeholder 5">
            <a:extLst>
              <a:ext uri="{FF2B5EF4-FFF2-40B4-BE49-F238E27FC236}">
                <a16:creationId xmlns:a16="http://schemas.microsoft.com/office/drawing/2014/main" id="{0E9D6CC4-42E3-7FCA-0B48-5201035E8907}"/>
              </a:ext>
            </a:extLst>
          </p:cNvPr>
          <p:cNvSpPr>
            <a:spLocks noGrp="1"/>
          </p:cNvSpPr>
          <p:nvPr>
            <p:ph type="sldNum" sz="quarter" idx="4"/>
          </p:nvPr>
        </p:nvSpPr>
        <p:spPr/>
        <p:txBody>
          <a:bodyPr/>
          <a:lstStyle/>
          <a:p>
            <a:fld id="{294A09A9-5501-47C1-A89A-A340965A2BE2}" type="slidenum">
              <a:rPr lang="en-US" smtClean="0"/>
              <a:pPr/>
              <a:t>19</a:t>
            </a:fld>
            <a:endParaRPr lang="en-US" dirty="0"/>
          </a:p>
        </p:txBody>
      </p:sp>
      <p:pic>
        <p:nvPicPr>
          <p:cNvPr id="7" name="Content Placeholder 8">
            <a:extLst>
              <a:ext uri="{FF2B5EF4-FFF2-40B4-BE49-F238E27FC236}">
                <a16:creationId xmlns:a16="http://schemas.microsoft.com/office/drawing/2014/main" id="{AE1325DE-7A2C-62BB-48D8-D33AF62ACABE}"/>
              </a:ext>
            </a:extLst>
          </p:cNvPr>
          <p:cNvPicPr>
            <a:picLocks noGrp="1" noChangeAspect="1"/>
          </p:cNvPicPr>
          <p:nvPr>
            <p:ph idx="1"/>
          </p:nvPr>
        </p:nvPicPr>
        <p:blipFill>
          <a:blip r:embed="rId3"/>
          <a:stretch>
            <a:fillRect/>
          </a:stretch>
        </p:blipFill>
        <p:spPr>
          <a:xfrm>
            <a:off x="1189831" y="2056606"/>
            <a:ext cx="9734550" cy="3771900"/>
          </a:xfrm>
        </p:spPr>
      </p:pic>
    </p:spTree>
    <p:extLst>
      <p:ext uri="{BB962C8B-B14F-4D97-AF65-F5344CB8AC3E}">
        <p14:creationId xmlns:p14="http://schemas.microsoft.com/office/powerpoint/2010/main" val="21681710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67492" y="381000"/>
            <a:ext cx="9779183" cy="1325563"/>
          </a:xfrm>
        </p:spPr>
        <p:txBody>
          <a:bodyPr/>
          <a:lstStyle/>
          <a:p>
            <a:r>
              <a:rPr lang="en-US" dirty="0"/>
              <a:t>Agenda</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167493" y="2017467"/>
            <a:ext cx="9779182" cy="3366815"/>
          </a:xfrm>
        </p:spPr>
        <p:txBody>
          <a:bodyPr vert="horz" lIns="91440" tIns="45720" rIns="91440" bIns="45720" rtlCol="0" anchor="t">
            <a:normAutofit/>
          </a:bodyPr>
          <a:lstStyle/>
          <a:p>
            <a:r>
              <a:rPr lang="en-US" dirty="0"/>
              <a:t>Docker</a:t>
            </a:r>
          </a:p>
          <a:p>
            <a:r>
              <a:rPr lang="en-US" dirty="0"/>
              <a:t>Dev Containers with Docker</a:t>
            </a:r>
          </a:p>
          <a:p>
            <a:r>
              <a:rPr lang="en-US" dirty="0"/>
              <a:t>Docker Compose</a:t>
            </a:r>
          </a:p>
          <a:p>
            <a:r>
              <a:rPr lang="en-US" dirty="0"/>
              <a:t>Dev Containers with Docker Compose</a:t>
            </a:r>
          </a:p>
          <a:p>
            <a:r>
              <a:rPr lang="en-US" dirty="0"/>
              <a:t>What’s More…</a:t>
            </a:r>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dirty="0"/>
              <a:t>Dev Containers</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2</a:t>
            </a:fld>
            <a:endParaRPr lang="en-US" dirty="0"/>
          </a:p>
        </p:txBody>
      </p:sp>
    </p:spTree>
    <p:extLst>
      <p:ext uri="{BB962C8B-B14F-4D97-AF65-F5344CB8AC3E}">
        <p14:creationId xmlns:p14="http://schemas.microsoft.com/office/powerpoint/2010/main" val="1040795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D43329-FDB5-578D-9C15-93019D95EB8A}"/>
              </a:ext>
            </a:extLst>
          </p:cNvPr>
          <p:cNvSpPr>
            <a:spLocks noGrp="1"/>
          </p:cNvSpPr>
          <p:nvPr>
            <p:ph type="title"/>
          </p:nvPr>
        </p:nvSpPr>
        <p:spPr/>
        <p:txBody>
          <a:bodyPr/>
          <a:lstStyle/>
          <a:p>
            <a:r>
              <a:rPr lang="en-US" dirty="0"/>
              <a:t>What’s More…</a:t>
            </a:r>
            <a:endParaRPr lang="en-GB" dirty="0"/>
          </a:p>
        </p:txBody>
      </p:sp>
      <p:sp>
        <p:nvSpPr>
          <p:cNvPr id="3" name="Content Placeholder 2">
            <a:extLst>
              <a:ext uri="{FF2B5EF4-FFF2-40B4-BE49-F238E27FC236}">
                <a16:creationId xmlns:a16="http://schemas.microsoft.com/office/drawing/2014/main" id="{5B2C3C03-F06F-37A1-AA87-C0D5FC37ED9F}"/>
              </a:ext>
            </a:extLst>
          </p:cNvPr>
          <p:cNvSpPr>
            <a:spLocks noGrp="1"/>
          </p:cNvSpPr>
          <p:nvPr>
            <p:ph idx="1"/>
          </p:nvPr>
        </p:nvSpPr>
        <p:spPr/>
        <p:txBody>
          <a:bodyPr/>
          <a:lstStyle/>
          <a:p>
            <a:r>
              <a:rPr lang="en-US" dirty="0"/>
              <a:t>Remote Development</a:t>
            </a:r>
          </a:p>
          <a:p>
            <a:pPr lvl="1"/>
            <a:r>
              <a:rPr lang="en-US" dirty="0"/>
              <a:t>WSL</a:t>
            </a:r>
          </a:p>
          <a:p>
            <a:pPr lvl="1"/>
            <a:r>
              <a:rPr lang="en-US" dirty="0"/>
              <a:t>SSL</a:t>
            </a:r>
            <a:endParaRPr lang="en-GB" dirty="0"/>
          </a:p>
          <a:p>
            <a:r>
              <a:rPr lang="en-US" dirty="0"/>
              <a:t>GitHub Codespaces</a:t>
            </a:r>
          </a:p>
          <a:p>
            <a:r>
              <a:rPr lang="en-US" dirty="0"/>
              <a:t>Microsoft Dev Box</a:t>
            </a:r>
          </a:p>
          <a:p>
            <a:endParaRPr lang="en-US" dirty="0"/>
          </a:p>
        </p:txBody>
      </p:sp>
      <p:sp>
        <p:nvSpPr>
          <p:cNvPr id="5" name="Footer Placeholder 4">
            <a:extLst>
              <a:ext uri="{FF2B5EF4-FFF2-40B4-BE49-F238E27FC236}">
                <a16:creationId xmlns:a16="http://schemas.microsoft.com/office/drawing/2014/main" id="{7FF7A979-1A87-8746-01D5-15386C86128C}"/>
              </a:ext>
            </a:extLst>
          </p:cNvPr>
          <p:cNvSpPr>
            <a:spLocks noGrp="1"/>
          </p:cNvSpPr>
          <p:nvPr>
            <p:ph type="ftr" sz="quarter" idx="3"/>
          </p:nvPr>
        </p:nvSpPr>
        <p:spPr/>
        <p:txBody>
          <a:bodyPr/>
          <a:lstStyle/>
          <a:p>
            <a:r>
              <a:rPr lang="en-US"/>
              <a:t>Dev Containers</a:t>
            </a:r>
            <a:endParaRPr lang="en-US" dirty="0"/>
          </a:p>
        </p:txBody>
      </p:sp>
      <p:sp>
        <p:nvSpPr>
          <p:cNvPr id="6" name="Slide Number Placeholder 5">
            <a:extLst>
              <a:ext uri="{FF2B5EF4-FFF2-40B4-BE49-F238E27FC236}">
                <a16:creationId xmlns:a16="http://schemas.microsoft.com/office/drawing/2014/main" id="{4EB80DD7-DE37-2C9D-98C7-6FCDAD591EBB}"/>
              </a:ext>
            </a:extLst>
          </p:cNvPr>
          <p:cNvSpPr>
            <a:spLocks noGrp="1"/>
          </p:cNvSpPr>
          <p:nvPr>
            <p:ph type="sldNum" sz="quarter" idx="4"/>
          </p:nvPr>
        </p:nvSpPr>
        <p:spPr/>
        <p:txBody>
          <a:bodyPr/>
          <a:lstStyle/>
          <a:p>
            <a:fld id="{294A09A9-5501-47C1-A89A-A340965A2BE2}" type="slidenum">
              <a:rPr lang="en-US" smtClean="0"/>
              <a:pPr/>
              <a:t>20</a:t>
            </a:fld>
            <a:endParaRPr lang="en-US" dirty="0"/>
          </a:p>
        </p:txBody>
      </p:sp>
    </p:spTree>
    <p:extLst>
      <p:ext uri="{BB962C8B-B14F-4D97-AF65-F5344CB8AC3E}">
        <p14:creationId xmlns:p14="http://schemas.microsoft.com/office/powerpoint/2010/main" val="2275513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wipe(down)">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wipe(down)">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ipe(down)">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AE308-3076-43DB-B834-DA0B0AE19AF9}"/>
              </a:ext>
            </a:extLst>
          </p:cNvPr>
          <p:cNvSpPr>
            <a:spLocks noGrp="1"/>
          </p:cNvSpPr>
          <p:nvPr>
            <p:ph type="ctrTitle"/>
          </p:nvPr>
        </p:nvSpPr>
        <p:spPr>
          <a:xfrm>
            <a:off x="1167494" y="1122363"/>
            <a:ext cx="6220278" cy="2387600"/>
          </a:xfrm>
        </p:spPr>
        <p:txBody>
          <a:bodyPr/>
          <a:lstStyle/>
          <a:p>
            <a:r>
              <a:rPr lang="en-US" dirty="0"/>
              <a:t>Thank you</a:t>
            </a:r>
          </a:p>
        </p:txBody>
      </p:sp>
      <p:sp>
        <p:nvSpPr>
          <p:cNvPr id="3" name="Content Placeholder 2">
            <a:extLst>
              <a:ext uri="{FF2B5EF4-FFF2-40B4-BE49-F238E27FC236}">
                <a16:creationId xmlns:a16="http://schemas.microsoft.com/office/drawing/2014/main" id="{BABC2CE0-8806-4B2A-A10A-32984D317434}"/>
              </a:ext>
            </a:extLst>
          </p:cNvPr>
          <p:cNvSpPr>
            <a:spLocks noGrp="1"/>
          </p:cNvSpPr>
          <p:nvPr>
            <p:ph type="subTitle" idx="1"/>
          </p:nvPr>
        </p:nvSpPr>
        <p:spPr>
          <a:xfrm>
            <a:off x="1167493" y="3602038"/>
            <a:ext cx="6220277" cy="2247219"/>
          </a:xfrm>
        </p:spPr>
        <p:txBody>
          <a:bodyPr>
            <a:normAutofit/>
          </a:bodyPr>
          <a:lstStyle/>
          <a:p>
            <a:r>
              <a:rPr lang="en-US" dirty="0"/>
              <a:t>Ashraf Ali</a:t>
            </a:r>
          </a:p>
        </p:txBody>
      </p:sp>
    </p:spTree>
    <p:extLst>
      <p:ext uri="{BB962C8B-B14F-4D97-AF65-F5344CB8AC3E}">
        <p14:creationId xmlns:p14="http://schemas.microsoft.com/office/powerpoint/2010/main" val="9261845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27565-4024-9E45-590A-FDC19D187757}"/>
              </a:ext>
            </a:extLst>
          </p:cNvPr>
          <p:cNvSpPr>
            <a:spLocks noGrp="1"/>
          </p:cNvSpPr>
          <p:nvPr>
            <p:ph type="title"/>
          </p:nvPr>
        </p:nvSpPr>
        <p:spPr/>
        <p:txBody>
          <a:bodyPr/>
          <a:lstStyle/>
          <a:p>
            <a:r>
              <a:rPr lang="en-GB" dirty="0"/>
              <a:t>What is Docker</a:t>
            </a:r>
          </a:p>
        </p:txBody>
      </p:sp>
      <p:sp>
        <p:nvSpPr>
          <p:cNvPr id="3" name="Content Placeholder 2">
            <a:extLst>
              <a:ext uri="{FF2B5EF4-FFF2-40B4-BE49-F238E27FC236}">
                <a16:creationId xmlns:a16="http://schemas.microsoft.com/office/drawing/2014/main" id="{E1FC1FFB-5829-8B33-9DB0-B7B6002776E6}"/>
              </a:ext>
            </a:extLst>
          </p:cNvPr>
          <p:cNvSpPr>
            <a:spLocks noGrp="1"/>
          </p:cNvSpPr>
          <p:nvPr>
            <p:ph idx="1"/>
          </p:nvPr>
        </p:nvSpPr>
        <p:spPr/>
        <p:txBody>
          <a:bodyPr/>
          <a:lstStyle/>
          <a:p>
            <a:r>
              <a:rPr lang="en-US" dirty="0"/>
              <a:t>Lightweight, secure platform</a:t>
            </a:r>
          </a:p>
          <a:p>
            <a:r>
              <a:rPr lang="en-US" dirty="0"/>
              <a:t>Simplifies building, packaging and running apps</a:t>
            </a:r>
          </a:p>
          <a:p>
            <a:r>
              <a:rPr lang="en-GB" dirty="0"/>
              <a:t>Provides sandboxed environment</a:t>
            </a:r>
          </a:p>
          <a:p>
            <a:r>
              <a:rPr lang="en-GB" dirty="0"/>
              <a:t>Built primarily on Linux</a:t>
            </a:r>
          </a:p>
          <a:p>
            <a:r>
              <a:rPr lang="en-GB" dirty="0"/>
              <a:t>Main components are:</a:t>
            </a:r>
          </a:p>
          <a:p>
            <a:pPr lvl="1"/>
            <a:r>
              <a:rPr lang="en-GB" dirty="0"/>
              <a:t>Docker Daemon (Server)</a:t>
            </a:r>
          </a:p>
          <a:p>
            <a:pPr lvl="1"/>
            <a:r>
              <a:rPr lang="en-GB" dirty="0"/>
              <a:t>REST API (Docker Engine)</a:t>
            </a:r>
          </a:p>
          <a:p>
            <a:pPr lvl="1"/>
            <a:r>
              <a:rPr lang="en-GB" dirty="0"/>
              <a:t>Docker CLI (Client)</a:t>
            </a:r>
          </a:p>
          <a:p>
            <a:pPr lvl="1"/>
            <a:r>
              <a:rPr lang="en-GB" dirty="0"/>
              <a:t>Registry</a:t>
            </a:r>
          </a:p>
          <a:p>
            <a:pPr lvl="1"/>
            <a:r>
              <a:rPr lang="en-GB" dirty="0"/>
              <a:t>Docker Objects</a:t>
            </a:r>
          </a:p>
          <a:p>
            <a:pPr lvl="1"/>
            <a:endParaRPr lang="en-GB" dirty="0"/>
          </a:p>
          <a:p>
            <a:pPr lvl="1"/>
            <a:endParaRPr lang="en-GB" dirty="0"/>
          </a:p>
        </p:txBody>
      </p:sp>
      <p:sp>
        <p:nvSpPr>
          <p:cNvPr id="5" name="Footer Placeholder 4">
            <a:extLst>
              <a:ext uri="{FF2B5EF4-FFF2-40B4-BE49-F238E27FC236}">
                <a16:creationId xmlns:a16="http://schemas.microsoft.com/office/drawing/2014/main" id="{B3E77B63-FB70-57A4-81CD-525F2D7636DA}"/>
              </a:ext>
            </a:extLst>
          </p:cNvPr>
          <p:cNvSpPr>
            <a:spLocks noGrp="1"/>
          </p:cNvSpPr>
          <p:nvPr>
            <p:ph type="ftr" sz="quarter" idx="3"/>
          </p:nvPr>
        </p:nvSpPr>
        <p:spPr/>
        <p:txBody>
          <a:bodyPr/>
          <a:lstStyle/>
          <a:p>
            <a:r>
              <a:rPr lang="en-US" dirty="0"/>
              <a:t>Dev Containers</a:t>
            </a:r>
          </a:p>
        </p:txBody>
      </p:sp>
      <p:sp>
        <p:nvSpPr>
          <p:cNvPr id="6" name="Slide Number Placeholder 5">
            <a:extLst>
              <a:ext uri="{FF2B5EF4-FFF2-40B4-BE49-F238E27FC236}">
                <a16:creationId xmlns:a16="http://schemas.microsoft.com/office/drawing/2014/main" id="{4197ED50-8AB4-FE45-A47A-F9C4A5351402}"/>
              </a:ext>
            </a:extLst>
          </p:cNvPr>
          <p:cNvSpPr>
            <a:spLocks noGrp="1"/>
          </p:cNvSpPr>
          <p:nvPr>
            <p:ph type="sldNum" sz="quarter" idx="4"/>
          </p:nvPr>
        </p:nvSpPr>
        <p:spPr/>
        <p:txBody>
          <a:bodyPr/>
          <a:lstStyle/>
          <a:p>
            <a:fld id="{294A09A9-5501-47C1-A89A-A340965A2BE2}" type="slidenum">
              <a:rPr lang="en-US" smtClean="0"/>
              <a:pPr/>
              <a:t>3</a:t>
            </a:fld>
            <a:endParaRPr lang="en-US" dirty="0"/>
          </a:p>
        </p:txBody>
      </p:sp>
    </p:spTree>
    <p:extLst>
      <p:ext uri="{BB962C8B-B14F-4D97-AF65-F5344CB8AC3E}">
        <p14:creationId xmlns:p14="http://schemas.microsoft.com/office/powerpoint/2010/main" val="2684465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par>
                                <p:cTn id="28" presetID="22" presetClass="entr" presetSubtype="4" fill="hold" grpId="0" nodeType="with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wipe(down)">
                                      <p:cBhvr>
                                        <p:cTn id="30" dur="500"/>
                                        <p:tgtEl>
                                          <p:spTgt spid="3">
                                            <p:txEl>
                                              <p:pRg st="5" end="5"/>
                                            </p:txEl>
                                          </p:spTgt>
                                        </p:tgtEl>
                                      </p:cBhvr>
                                    </p:animEffect>
                                  </p:childTnLst>
                                </p:cTn>
                              </p:par>
                              <p:par>
                                <p:cTn id="31" presetID="22" presetClass="entr" presetSubtype="4" fill="hold" grpId="0"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wipe(down)">
                                      <p:cBhvr>
                                        <p:cTn id="33" dur="500"/>
                                        <p:tgtEl>
                                          <p:spTgt spid="3">
                                            <p:txEl>
                                              <p:pRg st="6" end="6"/>
                                            </p:txEl>
                                          </p:spTgt>
                                        </p:tgtEl>
                                      </p:cBhvr>
                                    </p:animEffect>
                                  </p:childTnLst>
                                </p:cTn>
                              </p:par>
                              <p:par>
                                <p:cTn id="34" presetID="22" presetClass="entr" presetSubtype="4" fill="hold" grpId="0" nodeType="with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wipe(down)">
                                      <p:cBhvr>
                                        <p:cTn id="36" dur="500"/>
                                        <p:tgtEl>
                                          <p:spTgt spid="3">
                                            <p:txEl>
                                              <p:pRg st="7" end="7"/>
                                            </p:txEl>
                                          </p:spTgt>
                                        </p:tgtEl>
                                      </p:cBhvr>
                                    </p:animEffect>
                                  </p:childTnLst>
                                </p:cTn>
                              </p:par>
                              <p:par>
                                <p:cTn id="37" presetID="22" presetClass="entr" presetSubtype="4" fill="hold" grpId="0" nodeType="with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Effect transition="in" filter="wipe(down)">
                                      <p:cBhvr>
                                        <p:cTn id="39" dur="500"/>
                                        <p:tgtEl>
                                          <p:spTgt spid="3">
                                            <p:txEl>
                                              <p:pRg st="8" end="8"/>
                                            </p:txEl>
                                          </p:spTgt>
                                        </p:tgtEl>
                                      </p:cBhvr>
                                    </p:animEffect>
                                  </p:childTnLst>
                                </p:cTn>
                              </p:par>
                              <p:par>
                                <p:cTn id="40" presetID="22" presetClass="entr" presetSubtype="4" fill="hold" grpId="0" nodeType="withEffect">
                                  <p:stCondLst>
                                    <p:cond delay="0"/>
                                  </p:stCondLst>
                                  <p:childTnLst>
                                    <p:set>
                                      <p:cBhvr>
                                        <p:cTn id="41" dur="1" fill="hold">
                                          <p:stCondLst>
                                            <p:cond delay="0"/>
                                          </p:stCondLst>
                                        </p:cTn>
                                        <p:tgtEl>
                                          <p:spTgt spid="3">
                                            <p:txEl>
                                              <p:pRg st="9" end="9"/>
                                            </p:txEl>
                                          </p:spTgt>
                                        </p:tgtEl>
                                        <p:attrNameLst>
                                          <p:attrName>style.visibility</p:attrName>
                                        </p:attrNameLst>
                                      </p:cBhvr>
                                      <p:to>
                                        <p:strVal val="visible"/>
                                      </p:to>
                                    </p:set>
                                    <p:animEffect transition="in" filter="wipe(down)">
                                      <p:cBhvr>
                                        <p:cTn id="4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CB2D9B-41EC-AB3C-DDC6-A8B9E77DCA26}"/>
              </a:ext>
            </a:extLst>
          </p:cNvPr>
          <p:cNvSpPr>
            <a:spLocks noGrp="1"/>
          </p:cNvSpPr>
          <p:nvPr>
            <p:ph type="title"/>
          </p:nvPr>
        </p:nvSpPr>
        <p:spPr/>
        <p:txBody>
          <a:bodyPr/>
          <a:lstStyle/>
          <a:p>
            <a:r>
              <a:rPr lang="en-GB" dirty="0"/>
              <a:t>Docker Architecture</a:t>
            </a:r>
          </a:p>
        </p:txBody>
      </p:sp>
      <p:sp>
        <p:nvSpPr>
          <p:cNvPr id="5" name="Footer Placeholder 4">
            <a:extLst>
              <a:ext uri="{FF2B5EF4-FFF2-40B4-BE49-F238E27FC236}">
                <a16:creationId xmlns:a16="http://schemas.microsoft.com/office/drawing/2014/main" id="{B9FD64FD-D521-2A1F-4F87-737AE53734E7}"/>
              </a:ext>
            </a:extLst>
          </p:cNvPr>
          <p:cNvSpPr>
            <a:spLocks noGrp="1"/>
          </p:cNvSpPr>
          <p:nvPr>
            <p:ph type="ftr" sz="quarter" idx="3"/>
          </p:nvPr>
        </p:nvSpPr>
        <p:spPr/>
        <p:txBody>
          <a:bodyPr/>
          <a:lstStyle/>
          <a:p>
            <a:r>
              <a:rPr lang="en-US"/>
              <a:t>Dev Containers</a:t>
            </a:r>
            <a:endParaRPr lang="en-US" dirty="0"/>
          </a:p>
        </p:txBody>
      </p:sp>
      <p:sp>
        <p:nvSpPr>
          <p:cNvPr id="6" name="Slide Number Placeholder 5">
            <a:extLst>
              <a:ext uri="{FF2B5EF4-FFF2-40B4-BE49-F238E27FC236}">
                <a16:creationId xmlns:a16="http://schemas.microsoft.com/office/drawing/2014/main" id="{46F606A0-E652-75C1-A886-71AB23E3CD42}"/>
              </a:ext>
            </a:extLst>
          </p:cNvPr>
          <p:cNvSpPr>
            <a:spLocks noGrp="1"/>
          </p:cNvSpPr>
          <p:nvPr>
            <p:ph type="sldNum" sz="quarter" idx="4"/>
          </p:nvPr>
        </p:nvSpPr>
        <p:spPr/>
        <p:txBody>
          <a:bodyPr/>
          <a:lstStyle/>
          <a:p>
            <a:fld id="{294A09A9-5501-47C1-A89A-A340965A2BE2}" type="slidenum">
              <a:rPr lang="en-US" smtClean="0"/>
              <a:pPr/>
              <a:t>4</a:t>
            </a:fld>
            <a:endParaRPr lang="en-US" dirty="0"/>
          </a:p>
        </p:txBody>
      </p:sp>
      <p:pic>
        <p:nvPicPr>
          <p:cNvPr id="1026" name="Picture 2" descr="DockerArchitecture_1">
            <a:extLst>
              <a:ext uri="{FF2B5EF4-FFF2-40B4-BE49-F238E27FC236}">
                <a16:creationId xmlns:a16="http://schemas.microsoft.com/office/drawing/2014/main" id="{E67CB4E3-2D4F-DABC-2091-7FA02501242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39575" y="1687513"/>
            <a:ext cx="8635062" cy="45100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06255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E83F8-8C8A-0550-56C0-CF633E80E80B}"/>
              </a:ext>
            </a:extLst>
          </p:cNvPr>
          <p:cNvSpPr>
            <a:spLocks noGrp="1"/>
          </p:cNvSpPr>
          <p:nvPr>
            <p:ph type="title"/>
          </p:nvPr>
        </p:nvSpPr>
        <p:spPr/>
        <p:txBody>
          <a:bodyPr/>
          <a:lstStyle/>
          <a:p>
            <a:r>
              <a:rPr lang="en-US" dirty="0"/>
              <a:t>Primary Docker Objects</a:t>
            </a:r>
            <a:endParaRPr lang="en-GB" dirty="0"/>
          </a:p>
        </p:txBody>
      </p:sp>
      <p:sp>
        <p:nvSpPr>
          <p:cNvPr id="3" name="Content Placeholder 2">
            <a:extLst>
              <a:ext uri="{FF2B5EF4-FFF2-40B4-BE49-F238E27FC236}">
                <a16:creationId xmlns:a16="http://schemas.microsoft.com/office/drawing/2014/main" id="{90769E6E-7D9B-1825-7A39-D92C8B1612AB}"/>
              </a:ext>
            </a:extLst>
          </p:cNvPr>
          <p:cNvSpPr>
            <a:spLocks noGrp="1"/>
          </p:cNvSpPr>
          <p:nvPr>
            <p:ph idx="1"/>
          </p:nvPr>
        </p:nvSpPr>
        <p:spPr/>
        <p:txBody>
          <a:bodyPr/>
          <a:lstStyle/>
          <a:p>
            <a:r>
              <a:rPr lang="en-US" dirty="0"/>
              <a:t>Images</a:t>
            </a:r>
          </a:p>
          <a:p>
            <a:r>
              <a:rPr lang="en-US" dirty="0"/>
              <a:t>Containers</a:t>
            </a:r>
          </a:p>
          <a:p>
            <a:r>
              <a:rPr lang="en-GB" dirty="0"/>
              <a:t>Volumes - Storage</a:t>
            </a:r>
          </a:p>
          <a:p>
            <a:r>
              <a:rPr lang="en-GB" dirty="0"/>
              <a:t>Networks</a:t>
            </a:r>
          </a:p>
        </p:txBody>
      </p:sp>
      <p:sp>
        <p:nvSpPr>
          <p:cNvPr id="5" name="Footer Placeholder 4">
            <a:extLst>
              <a:ext uri="{FF2B5EF4-FFF2-40B4-BE49-F238E27FC236}">
                <a16:creationId xmlns:a16="http://schemas.microsoft.com/office/drawing/2014/main" id="{C00F400E-7279-B93A-74E9-B212B2BBFAE9}"/>
              </a:ext>
            </a:extLst>
          </p:cNvPr>
          <p:cNvSpPr>
            <a:spLocks noGrp="1"/>
          </p:cNvSpPr>
          <p:nvPr>
            <p:ph type="ftr" sz="quarter" idx="3"/>
          </p:nvPr>
        </p:nvSpPr>
        <p:spPr/>
        <p:txBody>
          <a:bodyPr/>
          <a:lstStyle/>
          <a:p>
            <a:r>
              <a:rPr lang="en-US"/>
              <a:t>Dev Containers</a:t>
            </a:r>
            <a:endParaRPr lang="en-US" dirty="0"/>
          </a:p>
        </p:txBody>
      </p:sp>
      <p:sp>
        <p:nvSpPr>
          <p:cNvPr id="6" name="Slide Number Placeholder 5">
            <a:extLst>
              <a:ext uri="{FF2B5EF4-FFF2-40B4-BE49-F238E27FC236}">
                <a16:creationId xmlns:a16="http://schemas.microsoft.com/office/drawing/2014/main" id="{43EA5534-0BE7-8C24-FA01-B9BF7F03E902}"/>
              </a:ext>
            </a:extLst>
          </p:cNvPr>
          <p:cNvSpPr>
            <a:spLocks noGrp="1"/>
          </p:cNvSpPr>
          <p:nvPr>
            <p:ph type="sldNum" sz="quarter" idx="4"/>
          </p:nvPr>
        </p:nvSpPr>
        <p:spPr/>
        <p:txBody>
          <a:bodyPr/>
          <a:lstStyle/>
          <a:p>
            <a:fld id="{294A09A9-5501-47C1-A89A-A340965A2BE2}" type="slidenum">
              <a:rPr lang="en-US" smtClean="0"/>
              <a:pPr/>
              <a:t>5</a:t>
            </a:fld>
            <a:endParaRPr lang="en-US" dirty="0"/>
          </a:p>
        </p:txBody>
      </p:sp>
    </p:spTree>
    <p:extLst>
      <p:ext uri="{BB962C8B-B14F-4D97-AF65-F5344CB8AC3E}">
        <p14:creationId xmlns:p14="http://schemas.microsoft.com/office/powerpoint/2010/main" val="97309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EB61E-4E04-EAF5-0614-61117467DCDB}"/>
              </a:ext>
            </a:extLst>
          </p:cNvPr>
          <p:cNvSpPr>
            <a:spLocks noGrp="1"/>
          </p:cNvSpPr>
          <p:nvPr>
            <p:ph type="title"/>
          </p:nvPr>
        </p:nvSpPr>
        <p:spPr/>
        <p:txBody>
          <a:bodyPr/>
          <a:lstStyle/>
          <a:p>
            <a:r>
              <a:rPr lang="en-US" dirty="0"/>
              <a:t>Docker Images</a:t>
            </a:r>
            <a:endParaRPr lang="en-GB" dirty="0"/>
          </a:p>
        </p:txBody>
      </p:sp>
      <p:sp>
        <p:nvSpPr>
          <p:cNvPr id="3" name="Content Placeholder 2">
            <a:extLst>
              <a:ext uri="{FF2B5EF4-FFF2-40B4-BE49-F238E27FC236}">
                <a16:creationId xmlns:a16="http://schemas.microsoft.com/office/drawing/2014/main" id="{EAB582D1-2ED8-BD92-5913-ABC794C48C4C}"/>
              </a:ext>
            </a:extLst>
          </p:cNvPr>
          <p:cNvSpPr>
            <a:spLocks noGrp="1"/>
          </p:cNvSpPr>
          <p:nvPr>
            <p:ph idx="1"/>
          </p:nvPr>
        </p:nvSpPr>
        <p:spPr/>
        <p:txBody>
          <a:bodyPr/>
          <a:lstStyle/>
          <a:p>
            <a:r>
              <a:rPr lang="en-GB" dirty="0"/>
              <a:t>Docker Images are read-only templates that are built using multi-layers of file</a:t>
            </a:r>
          </a:p>
          <a:p>
            <a:r>
              <a:rPr lang="en-GB" dirty="0"/>
              <a:t>Built using a simple text file typically called </a:t>
            </a:r>
            <a:r>
              <a:rPr lang="en-GB" dirty="0" err="1"/>
              <a:t>Dockerfile</a:t>
            </a:r>
            <a:endParaRPr lang="en-GB" dirty="0"/>
          </a:p>
          <a:p>
            <a:r>
              <a:rPr lang="en-GB" dirty="0"/>
              <a:t>Contains INSTRUCTIONS on how to build these images</a:t>
            </a:r>
          </a:p>
          <a:p>
            <a:r>
              <a:rPr lang="en-GB" dirty="0"/>
              <a:t>First instruction, </a:t>
            </a:r>
            <a:r>
              <a:rPr lang="en-GB" b="0" dirty="0">
                <a:solidFill>
                  <a:srgbClr val="C678DD"/>
                </a:solidFill>
                <a:effectLst/>
                <a:latin typeface="Fira Code" panose="020B0809050000020004" pitchFamily="49" charset="0"/>
              </a:rPr>
              <a:t>FROM</a:t>
            </a:r>
            <a:r>
              <a:rPr lang="en-GB" dirty="0"/>
              <a:t> which can pull a base image from any Docker registry</a:t>
            </a:r>
          </a:p>
          <a:p>
            <a:r>
              <a:rPr lang="en-GB" dirty="0"/>
              <a:t>Each instruction adds a new layer on top of the previous one</a:t>
            </a:r>
          </a:p>
          <a:p>
            <a:r>
              <a:rPr lang="en-GB" sz="2400" b="0" i="0" dirty="0">
                <a:solidFill>
                  <a:srgbClr val="A31515"/>
                </a:solidFill>
                <a:effectLst/>
                <a:latin typeface="Fira Code" panose="020B0809050000020004" pitchFamily="49" charset="0"/>
              </a:rPr>
              <a:t>docker image pull/push/build/inspect/ls/rm</a:t>
            </a:r>
            <a:endParaRPr lang="en-GB" sz="2400" dirty="0"/>
          </a:p>
        </p:txBody>
      </p:sp>
      <p:sp>
        <p:nvSpPr>
          <p:cNvPr id="5" name="Footer Placeholder 4">
            <a:extLst>
              <a:ext uri="{FF2B5EF4-FFF2-40B4-BE49-F238E27FC236}">
                <a16:creationId xmlns:a16="http://schemas.microsoft.com/office/drawing/2014/main" id="{0519708A-E248-0E43-AED2-D48B33A2EB88}"/>
              </a:ext>
            </a:extLst>
          </p:cNvPr>
          <p:cNvSpPr>
            <a:spLocks noGrp="1"/>
          </p:cNvSpPr>
          <p:nvPr>
            <p:ph type="ftr" sz="quarter" idx="3"/>
          </p:nvPr>
        </p:nvSpPr>
        <p:spPr/>
        <p:txBody>
          <a:bodyPr/>
          <a:lstStyle/>
          <a:p>
            <a:r>
              <a:rPr lang="en-US"/>
              <a:t>Dev Containers</a:t>
            </a:r>
            <a:endParaRPr lang="en-US" dirty="0"/>
          </a:p>
        </p:txBody>
      </p:sp>
      <p:sp>
        <p:nvSpPr>
          <p:cNvPr id="6" name="Slide Number Placeholder 5">
            <a:extLst>
              <a:ext uri="{FF2B5EF4-FFF2-40B4-BE49-F238E27FC236}">
                <a16:creationId xmlns:a16="http://schemas.microsoft.com/office/drawing/2014/main" id="{4DD29089-2E4E-EECA-3C59-BB6EEA4DDBC4}"/>
              </a:ext>
            </a:extLst>
          </p:cNvPr>
          <p:cNvSpPr>
            <a:spLocks noGrp="1"/>
          </p:cNvSpPr>
          <p:nvPr>
            <p:ph type="sldNum" sz="quarter" idx="4"/>
          </p:nvPr>
        </p:nvSpPr>
        <p:spPr/>
        <p:txBody>
          <a:bodyPr/>
          <a:lstStyle/>
          <a:p>
            <a:fld id="{294A09A9-5501-47C1-A89A-A340965A2BE2}" type="slidenum">
              <a:rPr lang="en-US" smtClean="0"/>
              <a:pPr/>
              <a:t>6</a:t>
            </a:fld>
            <a:endParaRPr lang="en-US" dirty="0"/>
          </a:p>
        </p:txBody>
      </p:sp>
    </p:spTree>
    <p:extLst>
      <p:ext uri="{BB962C8B-B14F-4D97-AF65-F5344CB8AC3E}">
        <p14:creationId xmlns:p14="http://schemas.microsoft.com/office/powerpoint/2010/main" val="1308076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down)">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AC9612-E240-B2D7-2521-2D9D900DCC3E}"/>
              </a:ext>
            </a:extLst>
          </p:cNvPr>
          <p:cNvSpPr>
            <a:spLocks noGrp="1"/>
          </p:cNvSpPr>
          <p:nvPr>
            <p:ph type="title"/>
          </p:nvPr>
        </p:nvSpPr>
        <p:spPr/>
        <p:txBody>
          <a:bodyPr/>
          <a:lstStyle/>
          <a:p>
            <a:r>
              <a:rPr lang="en-US" dirty="0"/>
              <a:t>Docker containers</a:t>
            </a:r>
            <a:endParaRPr lang="en-GB" dirty="0"/>
          </a:p>
        </p:txBody>
      </p:sp>
      <p:sp>
        <p:nvSpPr>
          <p:cNvPr id="3" name="Content Placeholder 2">
            <a:extLst>
              <a:ext uri="{FF2B5EF4-FFF2-40B4-BE49-F238E27FC236}">
                <a16:creationId xmlns:a16="http://schemas.microsoft.com/office/drawing/2014/main" id="{C0F465A1-C38D-9955-FCA0-94ADBB5311F7}"/>
              </a:ext>
            </a:extLst>
          </p:cNvPr>
          <p:cNvSpPr>
            <a:spLocks noGrp="1"/>
          </p:cNvSpPr>
          <p:nvPr>
            <p:ph idx="1"/>
          </p:nvPr>
        </p:nvSpPr>
        <p:spPr/>
        <p:txBody>
          <a:bodyPr/>
          <a:lstStyle/>
          <a:p>
            <a:r>
              <a:rPr lang="en-US" dirty="0"/>
              <a:t>Created by using an image</a:t>
            </a:r>
          </a:p>
          <a:p>
            <a:r>
              <a:rPr lang="en-US" dirty="0"/>
              <a:t>A container is where the application runs</a:t>
            </a:r>
          </a:p>
          <a:p>
            <a:r>
              <a:rPr lang="en-US" dirty="0"/>
              <a:t>Complete running environment for the application:</a:t>
            </a:r>
          </a:p>
          <a:p>
            <a:pPr lvl="1"/>
            <a:r>
              <a:rPr lang="en-US" dirty="0"/>
              <a:t>OS packages</a:t>
            </a:r>
          </a:p>
          <a:p>
            <a:pPr lvl="1"/>
            <a:r>
              <a:rPr lang="en-US" dirty="0"/>
              <a:t>Dependencies</a:t>
            </a:r>
          </a:p>
          <a:p>
            <a:pPr lvl="1"/>
            <a:r>
              <a:rPr lang="en-US" dirty="0"/>
              <a:t>Frameworks</a:t>
            </a:r>
          </a:p>
          <a:p>
            <a:pPr lvl="1"/>
            <a:r>
              <a:rPr lang="en-US" dirty="0"/>
              <a:t>Application Code</a:t>
            </a:r>
          </a:p>
          <a:p>
            <a:r>
              <a:rPr lang="en-GB" b="0" i="0" dirty="0">
                <a:solidFill>
                  <a:srgbClr val="A31515"/>
                </a:solidFill>
                <a:effectLst/>
                <a:latin typeface="Fira Code" panose="020B0809050000020004" pitchFamily="49" charset="0"/>
              </a:rPr>
              <a:t>docker container [command]</a:t>
            </a:r>
          </a:p>
          <a:p>
            <a:pPr lvl="1"/>
            <a:r>
              <a:rPr lang="en-GB" b="0" i="0" dirty="0">
                <a:solidFill>
                  <a:srgbClr val="A31515"/>
                </a:solidFill>
                <a:effectLst/>
                <a:latin typeface="Fira Code" panose="020B0809050000020004" pitchFamily="49" charset="0"/>
              </a:rPr>
              <a:t>create/rm start/stop pause/restart rm/kill exec port logs run …</a:t>
            </a:r>
            <a:endParaRPr lang="en-GB" dirty="0"/>
          </a:p>
        </p:txBody>
      </p:sp>
      <p:sp>
        <p:nvSpPr>
          <p:cNvPr id="5" name="Footer Placeholder 4">
            <a:extLst>
              <a:ext uri="{FF2B5EF4-FFF2-40B4-BE49-F238E27FC236}">
                <a16:creationId xmlns:a16="http://schemas.microsoft.com/office/drawing/2014/main" id="{EE84637A-137E-3752-A09D-168C86B84BD4}"/>
              </a:ext>
            </a:extLst>
          </p:cNvPr>
          <p:cNvSpPr>
            <a:spLocks noGrp="1"/>
          </p:cNvSpPr>
          <p:nvPr>
            <p:ph type="ftr" sz="quarter" idx="3"/>
          </p:nvPr>
        </p:nvSpPr>
        <p:spPr/>
        <p:txBody>
          <a:bodyPr/>
          <a:lstStyle/>
          <a:p>
            <a:r>
              <a:rPr lang="en-US"/>
              <a:t>Dev Containers</a:t>
            </a:r>
            <a:endParaRPr lang="en-US" dirty="0"/>
          </a:p>
        </p:txBody>
      </p:sp>
      <p:sp>
        <p:nvSpPr>
          <p:cNvPr id="6" name="Slide Number Placeholder 5">
            <a:extLst>
              <a:ext uri="{FF2B5EF4-FFF2-40B4-BE49-F238E27FC236}">
                <a16:creationId xmlns:a16="http://schemas.microsoft.com/office/drawing/2014/main" id="{20F540FC-EBC2-4FE2-FDFF-88BA64BE4A75}"/>
              </a:ext>
            </a:extLst>
          </p:cNvPr>
          <p:cNvSpPr>
            <a:spLocks noGrp="1"/>
          </p:cNvSpPr>
          <p:nvPr>
            <p:ph type="sldNum" sz="quarter" idx="4"/>
          </p:nvPr>
        </p:nvSpPr>
        <p:spPr/>
        <p:txBody>
          <a:bodyPr/>
          <a:lstStyle/>
          <a:p>
            <a:fld id="{294A09A9-5501-47C1-A89A-A340965A2BE2}" type="slidenum">
              <a:rPr lang="en-US" smtClean="0"/>
              <a:pPr/>
              <a:t>7</a:t>
            </a:fld>
            <a:endParaRPr lang="en-US" dirty="0"/>
          </a:p>
        </p:txBody>
      </p:sp>
    </p:spTree>
    <p:extLst>
      <p:ext uri="{BB962C8B-B14F-4D97-AF65-F5344CB8AC3E}">
        <p14:creationId xmlns:p14="http://schemas.microsoft.com/office/powerpoint/2010/main" val="2016959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par>
                                <p:cTn id="18" presetID="22" presetClass="entr" presetSubtype="4"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wipe(down)">
                                      <p:cBhvr>
                                        <p:cTn id="20" dur="500"/>
                                        <p:tgtEl>
                                          <p:spTgt spid="3">
                                            <p:txEl>
                                              <p:pRg st="3" end="3"/>
                                            </p:txEl>
                                          </p:spTgt>
                                        </p:tgtEl>
                                      </p:cBhvr>
                                    </p:animEffect>
                                  </p:childTnLst>
                                </p:cTn>
                              </p:par>
                              <p:par>
                                <p:cTn id="21" presetID="22" presetClass="entr" presetSubtype="4"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ipe(down)">
                                      <p:cBhvr>
                                        <p:cTn id="23" dur="500"/>
                                        <p:tgtEl>
                                          <p:spTgt spid="3">
                                            <p:txEl>
                                              <p:pRg st="4" end="4"/>
                                            </p:txEl>
                                          </p:spTgt>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wipe(down)">
                                      <p:cBhvr>
                                        <p:cTn id="26" dur="500"/>
                                        <p:tgtEl>
                                          <p:spTgt spid="3">
                                            <p:txEl>
                                              <p:pRg st="5" end="5"/>
                                            </p:txEl>
                                          </p:spTgt>
                                        </p:tgtEl>
                                      </p:cBhvr>
                                    </p:animEffect>
                                  </p:childTnLst>
                                </p:cTn>
                              </p:par>
                              <p:par>
                                <p:cTn id="27" presetID="22" presetClass="entr" presetSubtype="4"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wipe(down)">
                                      <p:cBhvr>
                                        <p:cTn id="29" dur="500"/>
                                        <p:tgtEl>
                                          <p:spTgt spid="3">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grpId="0" nodeType="click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wipe(down)">
                                      <p:cBhvr>
                                        <p:cTn id="34" dur="500"/>
                                        <p:tgtEl>
                                          <p:spTgt spid="3">
                                            <p:txEl>
                                              <p:pRg st="7" end="7"/>
                                            </p:txEl>
                                          </p:spTgt>
                                        </p:tgtEl>
                                      </p:cBhvr>
                                    </p:animEffect>
                                  </p:childTnLst>
                                </p:cTn>
                              </p:par>
                              <p:par>
                                <p:cTn id="35" presetID="22" presetClass="entr" presetSubtype="4" fill="hold" grpId="0" nodeType="with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wipe(down)">
                                      <p:cBhvr>
                                        <p:cTn id="3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6DFABDC9-420F-991E-B96C-0526C801C9FB}"/>
              </a:ext>
            </a:extLst>
          </p:cNvPr>
          <p:cNvSpPr>
            <a:spLocks noGrp="1"/>
          </p:cNvSpPr>
          <p:nvPr>
            <p:ph type="title"/>
          </p:nvPr>
        </p:nvSpPr>
        <p:spPr>
          <a:xfrm>
            <a:off x="1167492" y="331400"/>
            <a:ext cx="9779183" cy="1204912"/>
          </a:xfrm>
        </p:spPr>
        <p:txBody>
          <a:bodyPr/>
          <a:lstStyle/>
          <a:p>
            <a:r>
              <a:rPr lang="en-US" dirty="0"/>
              <a:t>Running Containers</a:t>
            </a:r>
          </a:p>
        </p:txBody>
      </p:sp>
      <p:pic>
        <p:nvPicPr>
          <p:cNvPr id="10" name="Content Placeholder 9" descr="Graphical user interface&#10;&#10;Description automatically generated">
            <a:extLst>
              <a:ext uri="{FF2B5EF4-FFF2-40B4-BE49-F238E27FC236}">
                <a16:creationId xmlns:a16="http://schemas.microsoft.com/office/drawing/2014/main" id="{50D08B4C-00B1-4916-FC6B-995D07BAA823}"/>
              </a:ext>
            </a:extLst>
          </p:cNvPr>
          <p:cNvPicPr>
            <a:picLocks noGrp="1" noChangeAspect="1"/>
          </p:cNvPicPr>
          <p:nvPr>
            <p:ph idx="1"/>
          </p:nvPr>
        </p:nvPicPr>
        <p:blipFill>
          <a:blip r:embed="rId3"/>
          <a:stretch>
            <a:fillRect/>
          </a:stretch>
        </p:blipFill>
        <p:spPr>
          <a:xfrm>
            <a:off x="3039627" y="1686955"/>
            <a:ext cx="6034913" cy="4511098"/>
          </a:xfrm>
          <a:noFill/>
        </p:spPr>
      </p:pic>
      <p:sp>
        <p:nvSpPr>
          <p:cNvPr id="5" name="Footer Placeholder 4">
            <a:extLst>
              <a:ext uri="{FF2B5EF4-FFF2-40B4-BE49-F238E27FC236}">
                <a16:creationId xmlns:a16="http://schemas.microsoft.com/office/drawing/2014/main" id="{CF59A330-AE71-5451-79CC-5ACC8C885920}"/>
              </a:ext>
            </a:extLst>
          </p:cNvPr>
          <p:cNvSpPr>
            <a:spLocks noGrp="1"/>
          </p:cNvSpPr>
          <p:nvPr>
            <p:ph type="ftr" sz="quarter" idx="3"/>
          </p:nvPr>
        </p:nvSpPr>
        <p:spPr>
          <a:xfrm>
            <a:off x="4038600" y="6356350"/>
            <a:ext cx="4114800" cy="365125"/>
          </a:xfrm>
        </p:spPr>
        <p:txBody>
          <a:bodyPr anchor="ctr">
            <a:normAutofit/>
          </a:bodyPr>
          <a:lstStyle/>
          <a:p>
            <a:pPr>
              <a:spcAft>
                <a:spcPts val="600"/>
              </a:spcAft>
            </a:pPr>
            <a:r>
              <a:rPr lang="en-US"/>
              <a:t>Dev Containers</a:t>
            </a:r>
          </a:p>
        </p:txBody>
      </p:sp>
      <p:sp>
        <p:nvSpPr>
          <p:cNvPr id="6" name="Slide Number Placeholder 5">
            <a:extLst>
              <a:ext uri="{FF2B5EF4-FFF2-40B4-BE49-F238E27FC236}">
                <a16:creationId xmlns:a16="http://schemas.microsoft.com/office/drawing/2014/main" id="{05B469E1-AB51-4837-8589-5DE34E536AFC}"/>
              </a:ext>
            </a:extLst>
          </p:cNvPr>
          <p:cNvSpPr>
            <a:spLocks noGrp="1"/>
          </p:cNvSpPr>
          <p:nvPr>
            <p:ph type="sldNum" sz="quarter" idx="4"/>
          </p:nvPr>
        </p:nvSpPr>
        <p:spPr>
          <a:xfrm>
            <a:off x="10153276" y="6356350"/>
            <a:ext cx="1657723" cy="365125"/>
          </a:xfrm>
        </p:spPr>
        <p:txBody>
          <a:bodyPr anchor="ctr">
            <a:normAutofit/>
          </a:bodyPr>
          <a:lstStyle/>
          <a:p>
            <a:pPr>
              <a:spcAft>
                <a:spcPts val="600"/>
              </a:spcAft>
            </a:pPr>
            <a:fld id="{294A09A9-5501-47C1-A89A-A340965A2BE2}" type="slidenum">
              <a:rPr lang="en-US" smtClean="0"/>
              <a:pPr>
                <a:spcAft>
                  <a:spcPts val="600"/>
                </a:spcAft>
              </a:pPr>
              <a:t>8</a:t>
            </a:fld>
            <a:endParaRPr lang="en-US"/>
          </a:p>
        </p:txBody>
      </p:sp>
    </p:spTree>
    <p:extLst>
      <p:ext uri="{BB962C8B-B14F-4D97-AF65-F5344CB8AC3E}">
        <p14:creationId xmlns:p14="http://schemas.microsoft.com/office/powerpoint/2010/main" val="16058230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9A579-D5C4-3504-E952-7D758EC6C40F}"/>
              </a:ext>
            </a:extLst>
          </p:cNvPr>
          <p:cNvSpPr>
            <a:spLocks noGrp="1"/>
          </p:cNvSpPr>
          <p:nvPr>
            <p:ph type="title"/>
          </p:nvPr>
        </p:nvSpPr>
        <p:spPr/>
        <p:txBody>
          <a:bodyPr/>
          <a:lstStyle/>
          <a:p>
            <a:r>
              <a:rPr lang="en-US" dirty="0"/>
              <a:t>Images, Containers &amp; Layers</a:t>
            </a:r>
            <a:endParaRPr lang="en-GB" dirty="0"/>
          </a:p>
        </p:txBody>
      </p:sp>
      <p:pic>
        <p:nvPicPr>
          <p:cNvPr id="8" name="Content Placeholder 7">
            <a:extLst>
              <a:ext uri="{FF2B5EF4-FFF2-40B4-BE49-F238E27FC236}">
                <a16:creationId xmlns:a16="http://schemas.microsoft.com/office/drawing/2014/main" id="{BB9F0A08-CD47-7E5C-3206-E0F290B88ABE}"/>
              </a:ext>
            </a:extLst>
          </p:cNvPr>
          <p:cNvPicPr>
            <a:picLocks noGrp="1" noChangeAspect="1"/>
          </p:cNvPicPr>
          <p:nvPr>
            <p:ph idx="1"/>
          </p:nvPr>
        </p:nvPicPr>
        <p:blipFill>
          <a:blip r:embed="rId3"/>
          <a:stretch>
            <a:fillRect/>
          </a:stretch>
        </p:blipFill>
        <p:spPr>
          <a:xfrm>
            <a:off x="1904172" y="1687513"/>
            <a:ext cx="8305869" cy="4510087"/>
          </a:xfrm>
        </p:spPr>
      </p:pic>
      <p:sp>
        <p:nvSpPr>
          <p:cNvPr id="5" name="Footer Placeholder 4">
            <a:extLst>
              <a:ext uri="{FF2B5EF4-FFF2-40B4-BE49-F238E27FC236}">
                <a16:creationId xmlns:a16="http://schemas.microsoft.com/office/drawing/2014/main" id="{6EFAD2EA-8198-BE58-3015-84AD180CF955}"/>
              </a:ext>
            </a:extLst>
          </p:cNvPr>
          <p:cNvSpPr>
            <a:spLocks noGrp="1"/>
          </p:cNvSpPr>
          <p:nvPr>
            <p:ph type="ftr" sz="quarter" idx="3"/>
          </p:nvPr>
        </p:nvSpPr>
        <p:spPr/>
        <p:txBody>
          <a:bodyPr/>
          <a:lstStyle/>
          <a:p>
            <a:r>
              <a:rPr lang="en-US"/>
              <a:t>Dev Containers</a:t>
            </a:r>
            <a:endParaRPr lang="en-US" dirty="0"/>
          </a:p>
        </p:txBody>
      </p:sp>
      <p:sp>
        <p:nvSpPr>
          <p:cNvPr id="6" name="Slide Number Placeholder 5">
            <a:extLst>
              <a:ext uri="{FF2B5EF4-FFF2-40B4-BE49-F238E27FC236}">
                <a16:creationId xmlns:a16="http://schemas.microsoft.com/office/drawing/2014/main" id="{122CB472-03BB-0CCA-63EF-53966BC9BFDE}"/>
              </a:ext>
            </a:extLst>
          </p:cNvPr>
          <p:cNvSpPr>
            <a:spLocks noGrp="1"/>
          </p:cNvSpPr>
          <p:nvPr>
            <p:ph type="sldNum" sz="quarter" idx="4"/>
          </p:nvPr>
        </p:nvSpPr>
        <p:spPr/>
        <p:txBody>
          <a:bodyPr/>
          <a:lstStyle/>
          <a:p>
            <a:fld id="{294A09A9-5501-47C1-A89A-A340965A2BE2}" type="slidenum">
              <a:rPr lang="en-US" smtClean="0"/>
              <a:pPr/>
              <a:t>9</a:t>
            </a:fld>
            <a:endParaRPr lang="en-US" dirty="0"/>
          </a:p>
        </p:txBody>
      </p:sp>
    </p:spTree>
    <p:extLst>
      <p:ext uri="{BB962C8B-B14F-4D97-AF65-F5344CB8AC3E}">
        <p14:creationId xmlns:p14="http://schemas.microsoft.com/office/powerpoint/2010/main" val="3736533236"/>
      </p:ext>
    </p:extLst>
  </p:cSld>
  <p:clrMapOvr>
    <a:masterClrMapping/>
  </p:clrMapOvr>
</p:sld>
</file>

<file path=ppt/theme/theme1.xml><?xml version="1.0" encoding="utf-8"?>
<a:theme xmlns:a="http://schemas.openxmlformats.org/drawingml/2006/main" name="Office Theme">
  <a:themeElements>
    <a:clrScheme name="NewOrbit Colors">
      <a:dk1>
        <a:sysClr val="windowText" lastClr="000000"/>
      </a:dk1>
      <a:lt1>
        <a:sysClr val="window" lastClr="FFFFFF"/>
      </a:lt1>
      <a:dk2>
        <a:srgbClr val="44546A"/>
      </a:dk2>
      <a:lt2>
        <a:srgbClr val="E7E6E6"/>
      </a:lt2>
      <a:accent1>
        <a:srgbClr val="ED7D31"/>
      </a:accent1>
      <a:accent2>
        <a:srgbClr val="A5A5A5"/>
      </a:accent2>
      <a:accent3>
        <a:srgbClr val="F4B183"/>
      </a:accent3>
      <a:accent4>
        <a:srgbClr val="BFBFBF"/>
      </a:accent4>
      <a:accent5>
        <a:srgbClr val="7F7F7F"/>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niversal Color Block_Win32_AP_v2" id="{3EA4D81A-EBDE-431D-8B15-A5A6F500D5A4}" vid="{8EBF5489-0BE1-418D-A69C-2193D304C7E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df750b2a-e1ac-41ba-89bf-e43df38bb22c"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4661E61148EF146BDDF34623593CDB2" ma:contentTypeVersion="12" ma:contentTypeDescription="Create a new document." ma:contentTypeScope="" ma:versionID="f89b40837069ff1dba7bf0b76f1ca340">
  <xsd:schema xmlns:xsd="http://www.w3.org/2001/XMLSchema" xmlns:xs="http://www.w3.org/2001/XMLSchema" xmlns:p="http://schemas.microsoft.com/office/2006/metadata/properties" xmlns:ns3="44260b64-d929-4947-8171-2ff9d711dda4" xmlns:ns4="df750b2a-e1ac-41ba-89bf-e43df38bb22c" targetNamespace="http://schemas.microsoft.com/office/2006/metadata/properties" ma:root="true" ma:fieldsID="3744fdf984a93b54950d35b79bf28a40" ns3:_="" ns4:_="">
    <xsd:import namespace="44260b64-d929-4947-8171-2ff9d711dda4"/>
    <xsd:import namespace="df750b2a-e1ac-41ba-89bf-e43df38bb22c"/>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GenerationTime" minOccurs="0"/>
                <xsd:element ref="ns4:MediaServiceEventHashCode" minOccurs="0"/>
                <xsd:element ref="ns4:MediaServiceDateTaken" minOccurs="0"/>
                <xsd:element ref="ns4:MediaServiceOCR"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4260b64-d929-4947-8171-2ff9d711dda4"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f750b2a-e1ac-41ba-89bf-e43df38bb22c"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D5BAB77-79E1-4739-AA51-10C9079186D6}">
  <ds:schemaRefs>
    <ds:schemaRef ds:uri="http://purl.org/dc/dcmitype/"/>
    <ds:schemaRef ds:uri="http://schemas.microsoft.com/office/2006/documentManagement/types"/>
    <ds:schemaRef ds:uri="http://schemas.microsoft.com/office/infopath/2007/PartnerControls"/>
    <ds:schemaRef ds:uri="http://schemas.openxmlformats.org/package/2006/metadata/core-properties"/>
    <ds:schemaRef ds:uri="44260b64-d929-4947-8171-2ff9d711dda4"/>
    <ds:schemaRef ds:uri="http://purl.org/dc/terms/"/>
    <ds:schemaRef ds:uri="http://purl.org/dc/elements/1.1/"/>
    <ds:schemaRef ds:uri="http://schemas.microsoft.com/office/2006/metadata/properties"/>
    <ds:schemaRef ds:uri="df750b2a-e1ac-41ba-89bf-e43df38bb22c"/>
    <ds:schemaRef ds:uri="http://www.w3.org/XML/1998/namespace"/>
  </ds:schemaRefs>
</ds:datastoreItem>
</file>

<file path=customXml/itemProps2.xml><?xml version="1.0" encoding="utf-8"?>
<ds:datastoreItem xmlns:ds="http://schemas.openxmlformats.org/officeDocument/2006/customXml" ds:itemID="{B34F76FF-A980-4161-99C6-96000569273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4260b64-d929-4947-8171-2ff9d711dda4"/>
    <ds:schemaRef ds:uri="df750b2a-e1ac-41ba-89bf-e43df38bb22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5334180-0405-413B-834A-44FA9E05ADB7}">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Universal presentation</Template>
  <TotalTime>1854</TotalTime>
  <Words>1166</Words>
  <Application>Microsoft Office PowerPoint</Application>
  <PresentationFormat>Widescreen</PresentationFormat>
  <Paragraphs>253</Paragraphs>
  <Slides>21</Slides>
  <Notes>15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Arial</vt:lpstr>
      <vt:lpstr>Calibri</vt:lpstr>
      <vt:lpstr>Fira Code</vt:lpstr>
      <vt:lpstr>Open Sans</vt:lpstr>
      <vt:lpstr>Roboto</vt:lpstr>
      <vt:lpstr>SFMono-Regular</vt:lpstr>
      <vt:lpstr>Tenorite</vt:lpstr>
      <vt:lpstr>Office Theme</vt:lpstr>
      <vt:lpstr>Development Containers</vt:lpstr>
      <vt:lpstr>Agenda</vt:lpstr>
      <vt:lpstr>What is Docker</vt:lpstr>
      <vt:lpstr>Docker Architecture</vt:lpstr>
      <vt:lpstr>Primary Docker Objects</vt:lpstr>
      <vt:lpstr>Docker Images</vt:lpstr>
      <vt:lpstr>Docker containers</vt:lpstr>
      <vt:lpstr>Running Containers</vt:lpstr>
      <vt:lpstr>Images, Containers &amp; Layers</vt:lpstr>
      <vt:lpstr>Containers share image layers</vt:lpstr>
      <vt:lpstr>Docker volumes</vt:lpstr>
      <vt:lpstr>Docker network</vt:lpstr>
      <vt:lpstr>Dev Containers – VS Code</vt:lpstr>
      <vt:lpstr>Devcontainer.json file</vt:lpstr>
      <vt:lpstr>Devcontainer.json file</vt:lpstr>
      <vt:lpstr>Demos - Single Containers</vt:lpstr>
      <vt:lpstr>Docker compose</vt:lpstr>
      <vt:lpstr>Demos - Multiple Containers</vt:lpstr>
      <vt:lpstr>Using extensions</vt:lpstr>
      <vt:lpstr>What’s More…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Wordpress</dc:title>
  <dc:creator>Ashraf Ali</dc:creator>
  <cp:lastModifiedBy>Ashraf Ali</cp:lastModifiedBy>
  <cp:revision>4</cp:revision>
  <dcterms:created xsi:type="dcterms:W3CDTF">2022-06-18T21:46:46Z</dcterms:created>
  <dcterms:modified xsi:type="dcterms:W3CDTF">2022-08-19T10:15:12Z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0x01010074661E61148EF146BDDF34623593CDB2</vt:lpwstr>
  </property>
</Properties>
</file>