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3720DD-5B6D-40BF-8493-A6B52D484E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>
            <a:noAutofit/>
          </a:bodyPr>
          <a:lstStyle/>
          <a:p>
            <a:r>
              <a:rPr lang="tr-TR" sz="4800" b="1" dirty="0"/>
              <a:t>AIRPORT MANAGEMENT SYSTEM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3568" y="2492896"/>
            <a:ext cx="5184576" cy="3145904"/>
          </a:xfrm>
        </p:spPr>
        <p:txBody>
          <a:bodyPr>
            <a:normAutofit fontScale="92500" lnSpcReduction="20000"/>
          </a:bodyPr>
          <a:lstStyle/>
          <a:p>
            <a:pPr marL="457200" lvl="0" indent="-457200" algn="l">
              <a:buFont typeface="Wingdings" pitchFamily="2" charset="2"/>
              <a:buChar char="v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Alp Emir BİLEK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tr-TR" dirty="0" err="1">
                <a:solidFill>
                  <a:schemeClr val="accent1">
                    <a:lumMod val="50000"/>
                  </a:schemeClr>
                </a:solidFill>
              </a:rPr>
              <a:t>Mohammad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50000"/>
                  </a:schemeClr>
                </a:solidFill>
              </a:rPr>
              <a:t>Ashraf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 YAWAR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tr-TR" dirty="0" err="1">
                <a:solidFill>
                  <a:schemeClr val="accent1">
                    <a:lumMod val="50000"/>
                  </a:schemeClr>
                </a:solidFill>
              </a:rPr>
              <a:t>İlkan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 Mert OKUL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Rahmet Ali ÖLMEZ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Bilal BAYRAKDAR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Nevzat SEFEROĞLU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Ece 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ERER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Elif KELEŞ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Seniha Sena TOPKAYA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7"/>
            <a:ext cx="3151237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0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3" y="692696"/>
            <a:ext cx="8383914" cy="516548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547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67544"/>
          </a:xfrm>
        </p:spPr>
        <p:txBody>
          <a:bodyPr/>
          <a:lstStyle/>
          <a:p>
            <a:r>
              <a:rPr lang="tr-TR" dirty="0" smtClean="0"/>
              <a:t>Problem Definition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2348880"/>
            <a:ext cx="7920880" cy="3096344"/>
          </a:xfrm>
        </p:spPr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Airport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Management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System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is a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system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which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provides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communication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between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clients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and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Airline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Companies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tr-T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tr-T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It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organizes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whole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flight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operations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74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23528"/>
          </a:xfrm>
        </p:spPr>
        <p:txBody>
          <a:bodyPr/>
          <a:lstStyle/>
          <a:p>
            <a:r>
              <a:rPr lang="tr-TR" dirty="0" err="1" smtClean="0"/>
              <a:t>Users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3635896" y="1700808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 err="1" smtClean="0"/>
              <a:t>Users</a:t>
            </a:r>
            <a:endParaRPr lang="tr-TR" sz="4000" b="1" dirty="0"/>
          </a:p>
        </p:txBody>
      </p:sp>
      <p:sp>
        <p:nvSpPr>
          <p:cNvPr id="6" name="Oval 5"/>
          <p:cNvSpPr/>
          <p:nvPr/>
        </p:nvSpPr>
        <p:spPr>
          <a:xfrm>
            <a:off x="1619672" y="2708920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 smtClean="0"/>
              <a:t>Airport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Users</a:t>
            </a:r>
            <a:endParaRPr lang="tr-TR" sz="2400" b="1" dirty="0"/>
          </a:p>
        </p:txBody>
      </p:sp>
      <p:sp>
        <p:nvSpPr>
          <p:cNvPr id="7" name="Oval 6"/>
          <p:cNvSpPr/>
          <p:nvPr/>
        </p:nvSpPr>
        <p:spPr>
          <a:xfrm>
            <a:off x="5796136" y="2708920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 smtClean="0"/>
              <a:t>Airline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Users</a:t>
            </a:r>
            <a:endParaRPr lang="tr-TR" sz="2400" b="1" dirty="0"/>
          </a:p>
        </p:txBody>
      </p:sp>
      <p:sp>
        <p:nvSpPr>
          <p:cNvPr id="8" name="Dikdörtgen 7"/>
          <p:cNvSpPr/>
          <p:nvPr/>
        </p:nvSpPr>
        <p:spPr>
          <a:xfrm>
            <a:off x="899592" y="4214949"/>
            <a:ext cx="2736304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b="1" dirty="0" smtClean="0"/>
          </a:p>
          <a:p>
            <a:pPr lvl="0" algn="ctr"/>
            <a:r>
              <a:rPr lang="tr-TR" b="1" dirty="0" err="1" smtClean="0"/>
              <a:t>Airport</a:t>
            </a:r>
            <a:r>
              <a:rPr lang="tr-TR" b="1" dirty="0" smtClean="0"/>
              <a:t> </a:t>
            </a:r>
            <a:r>
              <a:rPr lang="tr-TR" b="1" dirty="0"/>
              <a:t>Administrator</a:t>
            </a:r>
            <a:r>
              <a:rPr lang="tr-TR" dirty="0"/>
              <a:t> </a:t>
            </a:r>
          </a:p>
          <a:p>
            <a:pPr algn="ctr"/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899592" y="4890024"/>
            <a:ext cx="2736304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b="1" dirty="0" smtClean="0"/>
          </a:p>
          <a:p>
            <a:pPr lvl="0" algn="ctr"/>
            <a:r>
              <a:rPr lang="tr-TR" b="1" dirty="0" err="1"/>
              <a:t>Airport</a:t>
            </a:r>
            <a:r>
              <a:rPr lang="tr-TR" b="1" dirty="0"/>
              <a:t> </a:t>
            </a:r>
            <a:r>
              <a:rPr lang="tr-TR" b="1" dirty="0" err="1"/>
              <a:t>Personnel</a:t>
            </a:r>
            <a:endParaRPr lang="tr-TR" dirty="0"/>
          </a:p>
          <a:p>
            <a:pPr algn="ctr"/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899592" y="5517232"/>
            <a:ext cx="2736304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b="1" dirty="0" smtClean="0"/>
          </a:p>
          <a:p>
            <a:pPr lvl="0" algn="ctr"/>
            <a:r>
              <a:rPr lang="tr-TR" b="1" dirty="0" err="1" smtClean="0"/>
              <a:t>Customer</a:t>
            </a:r>
            <a:endParaRPr lang="tr-TR" dirty="0"/>
          </a:p>
          <a:p>
            <a:pPr algn="ctr"/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899592" y="6093296"/>
            <a:ext cx="2736304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b="1" dirty="0" smtClean="0"/>
          </a:p>
          <a:p>
            <a:pPr lvl="0" algn="ctr"/>
            <a:r>
              <a:rPr lang="tr-TR" b="1" dirty="0"/>
              <a:t>Shop Manager </a:t>
            </a:r>
            <a:endParaRPr lang="tr-TR" dirty="0"/>
          </a:p>
          <a:p>
            <a:pPr algn="ctr"/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5796136" y="5180970"/>
            <a:ext cx="2736304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b="1" dirty="0" smtClean="0"/>
          </a:p>
          <a:p>
            <a:pPr lvl="0" algn="ctr"/>
            <a:r>
              <a:rPr lang="tr-TR" b="1" dirty="0" err="1"/>
              <a:t>Airline</a:t>
            </a:r>
            <a:r>
              <a:rPr lang="tr-TR" b="1" dirty="0"/>
              <a:t> </a:t>
            </a:r>
            <a:r>
              <a:rPr lang="tr-TR" b="1" dirty="0" err="1"/>
              <a:t>Personnel</a:t>
            </a:r>
            <a:endParaRPr lang="tr-TR" dirty="0"/>
          </a:p>
          <a:p>
            <a:pPr algn="ctr"/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5796136" y="4439974"/>
            <a:ext cx="2736304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 smtClean="0"/>
              <a:t>Airline</a:t>
            </a:r>
            <a:r>
              <a:rPr lang="tr-TR" b="1" dirty="0" smtClean="0"/>
              <a:t> </a:t>
            </a:r>
            <a:r>
              <a:rPr lang="tr-TR" b="1" dirty="0" err="1"/>
              <a:t>Administraton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41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79512"/>
          </a:xfrm>
        </p:spPr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Structures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309985"/>
            <a:ext cx="8229600" cy="385531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ArrayList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b="1" dirty="0" smtClean="0">
                <a:solidFill>
                  <a:schemeClr val="tx2">
                    <a:lumMod val="50000"/>
                  </a:schemeClr>
                </a:solidFill>
              </a:rPr>
              <a:t>       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Airport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Personnel. Operations may be easier. </a:t>
            </a:r>
            <a:endParaRPr lang="tr-T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TreeMap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Customer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They have keys and values. Methods of this structure are more efficient than others. </a:t>
            </a:r>
            <a:endParaRPr lang="tr-T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PriorityQueue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b="1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Shop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Manager. Shops will be prioritized according to their fees. </a:t>
            </a:r>
            <a:endParaRPr lang="tr-T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Queue </a:t>
            </a:r>
            <a:r>
              <a:rPr lang="tr-TR" b="1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Airline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Personnel. To keep pilots and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personnels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working consecutively. 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11560" y="1196751"/>
            <a:ext cx="20185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  <a:p>
            <a:r>
              <a:rPr lang="tr-TR" sz="3200" b="1" dirty="0" smtClean="0">
                <a:solidFill>
                  <a:srgbClr val="002060"/>
                </a:solidFill>
              </a:rPr>
              <a:t>~ </a:t>
            </a:r>
            <a:r>
              <a:rPr lang="tr-TR" sz="3200" b="1" dirty="0" smtClean="0">
                <a:solidFill>
                  <a:srgbClr val="C00000"/>
                </a:solidFill>
              </a:rPr>
              <a:t>Client</a:t>
            </a:r>
            <a:r>
              <a:rPr lang="tr-TR" sz="3200" b="1" dirty="0" smtClean="0">
                <a:solidFill>
                  <a:srgbClr val="002060"/>
                </a:solidFill>
              </a:rPr>
              <a:t> ~</a:t>
            </a:r>
            <a:r>
              <a:rPr lang="tr-TR" b="1" dirty="0" smtClean="0"/>
              <a:t> </a:t>
            </a:r>
            <a:endParaRPr lang="tr-TR" dirty="0"/>
          </a:p>
          <a:p>
            <a:endParaRPr lang="tr-TR" dirty="0"/>
          </a:p>
        </p:txBody>
      </p:sp>
      <p:sp>
        <p:nvSpPr>
          <p:cNvPr id="5" name="Sağ Ok 4"/>
          <p:cNvSpPr/>
          <p:nvPr/>
        </p:nvSpPr>
        <p:spPr>
          <a:xfrm>
            <a:off x="2339752" y="2348880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Ok 5"/>
          <p:cNvSpPr/>
          <p:nvPr/>
        </p:nvSpPr>
        <p:spPr>
          <a:xfrm>
            <a:off x="2339752" y="3363671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Ok 6"/>
          <p:cNvSpPr/>
          <p:nvPr/>
        </p:nvSpPr>
        <p:spPr>
          <a:xfrm>
            <a:off x="2987824" y="4443791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Ok 7"/>
          <p:cNvSpPr/>
          <p:nvPr/>
        </p:nvSpPr>
        <p:spPr>
          <a:xfrm>
            <a:off x="2005194" y="5451903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6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288111"/>
            <a:ext cx="8229600" cy="4853136"/>
          </a:xfrm>
        </p:spPr>
        <p:txBody>
          <a:bodyPr/>
          <a:lstStyle/>
          <a:p>
            <a:endParaRPr lang="tr-TR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Map </a:t>
            </a:r>
            <a:r>
              <a:rPr lang="tr-TR" b="1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Ticket</a:t>
            </a:r>
            <a:r>
              <a:rPr lang="en-US" dirty="0">
                <a:solidFill>
                  <a:srgbClr val="002060"/>
                </a:solidFill>
              </a:rPr>
              <a:t>. Map is ideal to use when we have an identifying value and a key value linked to it. </a:t>
            </a:r>
            <a:endParaRPr lang="tr-T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ArrayList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tr-TR" b="1" dirty="0">
                <a:solidFill>
                  <a:srgbClr val="002060"/>
                </a:solidFill>
              </a:rPr>
              <a:t>	</a:t>
            </a:r>
            <a:r>
              <a:rPr lang="tr-TR" b="1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Aircraft</a:t>
            </a:r>
            <a:r>
              <a:rPr lang="en-US" dirty="0">
                <a:solidFill>
                  <a:srgbClr val="002060"/>
                </a:solidFill>
              </a:rPr>
              <a:t>. Since our frequent operation is get(), </a:t>
            </a:r>
            <a:r>
              <a:rPr lang="en-US" dirty="0" err="1">
                <a:solidFill>
                  <a:srgbClr val="002060"/>
                </a:solidFill>
              </a:rPr>
              <a:t>ArrayList</a:t>
            </a:r>
            <a:r>
              <a:rPr lang="en-US" dirty="0">
                <a:solidFill>
                  <a:srgbClr val="002060"/>
                </a:solidFill>
              </a:rPr>
              <a:t> is more efficient to keep our data. </a:t>
            </a:r>
            <a:endParaRPr lang="tr-T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MapGraph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Destination</a:t>
            </a:r>
            <a:r>
              <a:rPr lang="en-US" dirty="0">
                <a:solidFill>
                  <a:srgbClr val="002060"/>
                </a:solidFill>
              </a:rPr>
              <a:t>. We represent flight destinations as graph since it is practical, when calculating paths/ distance. </a:t>
            </a:r>
          </a:p>
          <a:p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39552" y="404664"/>
            <a:ext cx="18742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~ </a:t>
            </a:r>
            <a:r>
              <a:rPr lang="tr-TR" sz="3200" b="1" dirty="0" err="1" smtClean="0">
                <a:solidFill>
                  <a:srgbClr val="C00000"/>
                </a:solidFill>
              </a:rPr>
              <a:t>Airline</a:t>
            </a:r>
            <a:r>
              <a:rPr lang="tr-TR" b="1" dirty="0" smtClean="0">
                <a:solidFill>
                  <a:srgbClr val="002060"/>
                </a:solidFill>
              </a:rPr>
              <a:t>~</a:t>
            </a:r>
            <a:r>
              <a:rPr lang="tr-TR" b="1" dirty="0" smtClean="0"/>
              <a:t> </a:t>
            </a:r>
            <a:endParaRPr lang="tr-TR" dirty="0"/>
          </a:p>
          <a:p>
            <a:endParaRPr lang="tr-TR" dirty="0"/>
          </a:p>
        </p:txBody>
      </p:sp>
      <p:sp>
        <p:nvSpPr>
          <p:cNvPr id="6" name="Sağ Ok 5"/>
          <p:cNvSpPr/>
          <p:nvPr/>
        </p:nvSpPr>
        <p:spPr>
          <a:xfrm>
            <a:off x="1835696" y="1844824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Ok 6"/>
          <p:cNvSpPr/>
          <p:nvPr/>
        </p:nvSpPr>
        <p:spPr>
          <a:xfrm>
            <a:off x="2636168" y="3068960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Ok 7"/>
          <p:cNvSpPr/>
          <p:nvPr/>
        </p:nvSpPr>
        <p:spPr>
          <a:xfrm>
            <a:off x="2780184" y="4731823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TreeMap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tr-TR" b="1" dirty="0" smtClean="0">
                <a:solidFill>
                  <a:srgbClr val="002060"/>
                </a:solidFill>
              </a:rPr>
              <a:t>		</a:t>
            </a:r>
            <a:r>
              <a:rPr lang="en-US" dirty="0" smtClean="0">
                <a:solidFill>
                  <a:srgbClr val="002060"/>
                </a:solidFill>
              </a:rPr>
              <a:t>Airline</a:t>
            </a:r>
            <a:r>
              <a:rPr lang="en-US" dirty="0">
                <a:solidFill>
                  <a:srgbClr val="002060"/>
                </a:solidFill>
              </a:rPr>
              <a:t>, Flights and Customer. They have keys and values. Methods of this structure are more efficient than others. </a:t>
            </a:r>
            <a:endParaRPr lang="tr-T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PriorityQueue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tr-TR" b="1" dirty="0" smtClean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ShopManager</a:t>
            </a:r>
            <a:r>
              <a:rPr lang="en-US" dirty="0">
                <a:solidFill>
                  <a:srgbClr val="002060"/>
                </a:solidFill>
              </a:rPr>
              <a:t>. Shops will be prioritized according to their fees. </a:t>
            </a:r>
            <a:endParaRPr lang="tr-T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ArrayList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tr-TR" b="1" dirty="0" smtClean="0">
                <a:solidFill>
                  <a:srgbClr val="002060"/>
                </a:solidFill>
              </a:rPr>
              <a:t>		</a:t>
            </a:r>
            <a:r>
              <a:rPr lang="en-US" dirty="0" smtClean="0">
                <a:solidFill>
                  <a:srgbClr val="002060"/>
                </a:solidFill>
              </a:rPr>
              <a:t>Place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dirty="0" err="1">
                <a:solidFill>
                  <a:srgbClr val="002060"/>
                </a:solidFill>
              </a:rPr>
              <a:t>AirportPersonnel</a:t>
            </a:r>
            <a:r>
              <a:rPr lang="en-US" dirty="0">
                <a:solidFill>
                  <a:srgbClr val="002060"/>
                </a:solidFill>
              </a:rPr>
              <a:t>. Operations may be easier. 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95536" y="404664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002060"/>
                </a:solidFill>
              </a:rPr>
              <a:t>~ </a:t>
            </a:r>
            <a:r>
              <a:rPr lang="tr-TR" sz="3200" b="1" dirty="0" err="1" smtClean="0">
                <a:solidFill>
                  <a:srgbClr val="C00000"/>
                </a:solidFill>
              </a:rPr>
              <a:t>Airport</a:t>
            </a:r>
            <a:r>
              <a:rPr lang="tr-TR" sz="3200" b="1" dirty="0" smtClean="0">
                <a:solidFill>
                  <a:srgbClr val="002060"/>
                </a:solidFill>
              </a:rPr>
              <a:t>~</a:t>
            </a:r>
            <a:r>
              <a:rPr lang="tr-TR" sz="3200" b="1" dirty="0" smtClean="0"/>
              <a:t> </a:t>
            </a:r>
            <a:endParaRPr lang="tr-TR" sz="3200" dirty="0"/>
          </a:p>
        </p:txBody>
      </p:sp>
      <p:sp>
        <p:nvSpPr>
          <p:cNvPr id="5" name="Sağ Ok 4"/>
          <p:cNvSpPr/>
          <p:nvPr/>
        </p:nvSpPr>
        <p:spPr>
          <a:xfrm>
            <a:off x="2585559" y="1736156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Ok 5"/>
          <p:cNvSpPr/>
          <p:nvPr/>
        </p:nvSpPr>
        <p:spPr>
          <a:xfrm>
            <a:off x="3419872" y="3284984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Ok 6"/>
          <p:cNvSpPr/>
          <p:nvPr/>
        </p:nvSpPr>
        <p:spPr>
          <a:xfrm>
            <a:off x="2585559" y="4509120"/>
            <a:ext cx="28803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1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These structures are implemented and used in this project: 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47664" y="2276872"/>
            <a:ext cx="5554960" cy="3773016"/>
          </a:xfrm>
        </p:spPr>
        <p:txBody>
          <a:bodyPr/>
          <a:lstStyle/>
          <a:p>
            <a:r>
              <a:rPr lang="tr-TR" dirty="0" err="1" smtClean="0">
                <a:solidFill>
                  <a:srgbClr val="002060"/>
                </a:solidFill>
              </a:rPr>
              <a:t>Abstract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Graph</a:t>
            </a:r>
            <a:r>
              <a:rPr lang="tr-TR" dirty="0">
                <a:solidFill>
                  <a:srgbClr val="002060"/>
                </a:solidFill>
              </a:rPr>
              <a:t> </a:t>
            </a:r>
          </a:p>
          <a:p>
            <a:r>
              <a:rPr lang="tr-TR" dirty="0" err="1" smtClean="0">
                <a:solidFill>
                  <a:srgbClr val="002060"/>
                </a:solidFill>
              </a:rPr>
              <a:t>Breadth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>
                <a:solidFill>
                  <a:srgbClr val="002060"/>
                </a:solidFill>
              </a:rPr>
              <a:t>First </a:t>
            </a:r>
            <a:r>
              <a:rPr lang="tr-TR" dirty="0" err="1">
                <a:solidFill>
                  <a:srgbClr val="002060"/>
                </a:solidFill>
              </a:rPr>
              <a:t>Search</a:t>
            </a:r>
            <a:r>
              <a:rPr lang="tr-TR" dirty="0">
                <a:solidFill>
                  <a:srgbClr val="002060"/>
                </a:solidFill>
              </a:rPr>
              <a:t> </a:t>
            </a:r>
          </a:p>
          <a:p>
            <a:r>
              <a:rPr lang="tr-TR" dirty="0" smtClean="0">
                <a:solidFill>
                  <a:srgbClr val="002060"/>
                </a:solidFill>
              </a:rPr>
              <a:t>Depth </a:t>
            </a:r>
            <a:r>
              <a:rPr lang="tr-TR" dirty="0">
                <a:solidFill>
                  <a:srgbClr val="002060"/>
                </a:solidFill>
              </a:rPr>
              <a:t>First </a:t>
            </a:r>
            <a:r>
              <a:rPr lang="tr-TR" dirty="0" err="1">
                <a:solidFill>
                  <a:srgbClr val="002060"/>
                </a:solidFill>
              </a:rPr>
              <a:t>Search</a:t>
            </a:r>
            <a:r>
              <a:rPr lang="tr-TR" dirty="0">
                <a:solidFill>
                  <a:srgbClr val="002060"/>
                </a:solidFill>
              </a:rPr>
              <a:t> </a:t>
            </a:r>
          </a:p>
          <a:p>
            <a:r>
              <a:rPr lang="tr-TR" dirty="0" err="1" smtClean="0">
                <a:solidFill>
                  <a:srgbClr val="002060"/>
                </a:solidFill>
              </a:rPr>
              <a:t>Edge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endParaRPr lang="tr-TR" dirty="0">
              <a:solidFill>
                <a:srgbClr val="002060"/>
              </a:solidFill>
            </a:endParaRPr>
          </a:p>
          <a:p>
            <a:r>
              <a:rPr lang="tr-TR" dirty="0" err="1" smtClean="0">
                <a:solidFill>
                  <a:srgbClr val="002060"/>
                </a:solidFill>
              </a:rPr>
              <a:t>Graph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endParaRPr lang="tr-TR" dirty="0">
              <a:solidFill>
                <a:srgbClr val="002060"/>
              </a:solidFill>
            </a:endParaRPr>
          </a:p>
          <a:p>
            <a:r>
              <a:rPr lang="tr-TR" dirty="0" err="1" smtClean="0">
                <a:solidFill>
                  <a:srgbClr val="002060"/>
                </a:solidFill>
              </a:rPr>
              <a:t>List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Graph</a:t>
            </a:r>
            <a:r>
              <a:rPr lang="tr-TR" dirty="0">
                <a:solidFill>
                  <a:srgbClr val="002060"/>
                </a:solidFill>
              </a:rPr>
              <a:t> </a:t>
            </a:r>
          </a:p>
          <a:p>
            <a:r>
              <a:rPr lang="tr-TR" dirty="0" err="1" smtClean="0">
                <a:solidFill>
                  <a:srgbClr val="002060"/>
                </a:solidFill>
              </a:rPr>
              <a:t>Map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Graph</a:t>
            </a:r>
            <a:r>
              <a:rPr lang="tr-TR" dirty="0">
                <a:solidFill>
                  <a:srgbClr val="002060"/>
                </a:solidFill>
              </a:rPr>
              <a:t> </a:t>
            </a:r>
          </a:p>
          <a:p>
            <a:r>
              <a:rPr lang="tr-TR" dirty="0" err="1" smtClean="0">
                <a:solidFill>
                  <a:srgbClr val="002060"/>
                </a:solidFill>
              </a:rPr>
              <a:t>Skip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List</a:t>
            </a:r>
            <a:r>
              <a:rPr lang="tr-TR" dirty="0">
                <a:solidFill>
                  <a:srgbClr val="002060"/>
                </a:solidFill>
              </a:rPr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71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229600" cy="835496"/>
          </a:xfrm>
        </p:spPr>
        <p:txBody>
          <a:bodyPr/>
          <a:lstStyle/>
          <a:p>
            <a:r>
              <a:rPr lang="tr-TR" sz="4000" dirty="0" err="1" smtClean="0"/>
              <a:t>Users</a:t>
            </a:r>
            <a:r>
              <a:rPr lang="tr-TR" sz="4000" dirty="0" smtClean="0"/>
              <a:t> Of </a:t>
            </a:r>
            <a:r>
              <a:rPr lang="tr-TR" sz="4000" dirty="0" err="1" smtClean="0"/>
              <a:t>The</a:t>
            </a:r>
            <a:r>
              <a:rPr lang="tr-TR" sz="4000" dirty="0" smtClean="0"/>
              <a:t>  </a:t>
            </a:r>
            <a:r>
              <a:rPr lang="tr-TR" sz="4000" dirty="0" err="1" smtClean="0"/>
              <a:t>System</a:t>
            </a:r>
            <a:endParaRPr lang="tr-TR" sz="4000" dirty="0"/>
          </a:p>
        </p:txBody>
      </p:sp>
      <p:sp>
        <p:nvSpPr>
          <p:cNvPr id="5" name="Dikdörtgen 4"/>
          <p:cNvSpPr/>
          <p:nvPr/>
        </p:nvSpPr>
        <p:spPr>
          <a:xfrm>
            <a:off x="467544" y="1052736"/>
            <a:ext cx="806489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solidFill>
                  <a:srgbClr val="C00000"/>
                </a:solidFill>
              </a:rPr>
              <a:t>Airport</a:t>
            </a:r>
            <a:r>
              <a:rPr lang="tr-TR" sz="2000" b="1" dirty="0" smtClean="0">
                <a:solidFill>
                  <a:srgbClr val="C00000"/>
                </a:solidFill>
              </a:rPr>
              <a:t> </a:t>
            </a:r>
            <a:r>
              <a:rPr lang="tr-TR" sz="2000" b="1" dirty="0" err="1">
                <a:solidFill>
                  <a:srgbClr val="C00000"/>
                </a:solidFill>
              </a:rPr>
              <a:t>Users</a:t>
            </a:r>
            <a:r>
              <a:rPr lang="tr-TR" sz="2000" b="1" dirty="0">
                <a:solidFill>
                  <a:srgbClr val="C00000"/>
                </a:solidFill>
              </a:rPr>
              <a:t> </a:t>
            </a:r>
            <a:endParaRPr lang="tr-TR" sz="2000" dirty="0">
              <a:solidFill>
                <a:srgbClr val="C00000"/>
              </a:solidFill>
            </a:endParaRPr>
          </a:p>
          <a:p>
            <a:endParaRPr lang="tr-TR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Airport </a:t>
            </a:r>
            <a:r>
              <a:rPr lang="en-US" b="1" dirty="0">
                <a:solidFill>
                  <a:srgbClr val="002060"/>
                </a:solidFill>
              </a:rPr>
              <a:t>Administrator 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can </a:t>
            </a:r>
            <a:r>
              <a:rPr lang="en-US" dirty="0">
                <a:solidFill>
                  <a:srgbClr val="002060"/>
                </a:solidFill>
              </a:rPr>
              <a:t>add/ remove an Airport personnel, Airline Company, Shop in airport, destination, and set commission rate. Manages the administrative users. 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Airport </a:t>
            </a:r>
            <a:r>
              <a:rPr lang="en-US" b="1" dirty="0">
                <a:solidFill>
                  <a:srgbClr val="002060"/>
                </a:solidFill>
              </a:rPr>
              <a:t>Personnel </a:t>
            </a:r>
            <a:r>
              <a:rPr lang="en-US" dirty="0">
                <a:solidFill>
                  <a:srgbClr val="002060"/>
                </a:solidFill>
              </a:rPr>
              <a:t>can dismiss a customer. </a:t>
            </a:r>
          </a:p>
          <a:p>
            <a:endParaRPr lang="tr-TR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Customer </a:t>
            </a:r>
            <a:r>
              <a:rPr lang="en-US" dirty="0">
                <a:solidFill>
                  <a:srgbClr val="002060"/>
                </a:solidFill>
              </a:rPr>
              <a:t>can display flights, buy tickets. </a:t>
            </a:r>
          </a:p>
          <a:p>
            <a:endParaRPr lang="tr-TR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Shop </a:t>
            </a:r>
            <a:r>
              <a:rPr lang="en-US" b="1" dirty="0">
                <a:solidFill>
                  <a:srgbClr val="002060"/>
                </a:solidFill>
              </a:rPr>
              <a:t>Manager </a:t>
            </a:r>
            <a:r>
              <a:rPr lang="en-US" dirty="0">
                <a:solidFill>
                  <a:srgbClr val="002060"/>
                </a:solidFill>
              </a:rPr>
              <a:t>can open and close Shops. </a:t>
            </a:r>
          </a:p>
          <a:p>
            <a:endParaRPr lang="tr-TR" dirty="0">
              <a:solidFill>
                <a:srgbClr val="002060"/>
              </a:solidFill>
            </a:endParaRPr>
          </a:p>
          <a:p>
            <a:r>
              <a:rPr lang="tr-TR" sz="2000" b="1" dirty="0" err="1" smtClean="0">
                <a:solidFill>
                  <a:srgbClr val="C00000"/>
                </a:solidFill>
              </a:rPr>
              <a:t>Airline</a:t>
            </a:r>
            <a:r>
              <a:rPr lang="tr-TR" sz="2000" b="1" dirty="0" smtClean="0">
                <a:solidFill>
                  <a:srgbClr val="C00000"/>
                </a:solidFill>
              </a:rPr>
              <a:t> </a:t>
            </a:r>
            <a:r>
              <a:rPr lang="tr-TR" sz="2000" b="1" dirty="0" err="1">
                <a:solidFill>
                  <a:srgbClr val="C00000"/>
                </a:solidFill>
              </a:rPr>
              <a:t>Users</a:t>
            </a:r>
            <a:r>
              <a:rPr lang="tr-TR" sz="2000" b="1" dirty="0">
                <a:solidFill>
                  <a:srgbClr val="C00000"/>
                </a:solidFill>
              </a:rPr>
              <a:t> </a:t>
            </a:r>
            <a:endParaRPr lang="tr-TR" sz="2000" b="1" dirty="0" smtClean="0">
              <a:solidFill>
                <a:srgbClr val="C00000"/>
              </a:solidFill>
            </a:endParaRPr>
          </a:p>
          <a:p>
            <a:endParaRPr lang="tr-TR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Airline </a:t>
            </a:r>
            <a:r>
              <a:rPr lang="en-US" b="1" dirty="0" err="1">
                <a:solidFill>
                  <a:srgbClr val="002060"/>
                </a:solidFill>
              </a:rPr>
              <a:t>Administraton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can recruit/ dismiss a personnel and add/remove destination, flight and </a:t>
            </a:r>
            <a:r>
              <a:rPr lang="en-US" dirty="0" smtClean="0">
                <a:solidFill>
                  <a:srgbClr val="002060"/>
                </a:solidFill>
              </a:rPr>
              <a:t>aircraft.</a:t>
            </a:r>
            <a:endParaRPr lang="tr-TR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Airline </a:t>
            </a:r>
            <a:r>
              <a:rPr lang="en-US" b="1" dirty="0">
                <a:solidFill>
                  <a:srgbClr val="002060"/>
                </a:solidFill>
              </a:rPr>
              <a:t>Personnel </a:t>
            </a:r>
            <a:r>
              <a:rPr lang="en-US" dirty="0">
                <a:solidFill>
                  <a:srgbClr val="002060"/>
                </a:solidFill>
              </a:rPr>
              <a:t>can login and the system. </a:t>
            </a:r>
          </a:p>
        </p:txBody>
      </p:sp>
    </p:spTree>
    <p:extLst>
      <p:ext uri="{BB962C8B-B14F-4D97-AF65-F5344CB8AC3E}">
        <p14:creationId xmlns:p14="http://schemas.microsoft.com/office/powerpoint/2010/main" val="42940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35496"/>
          </a:xfrm>
        </p:spPr>
        <p:txBody>
          <a:bodyPr/>
          <a:lstStyle/>
          <a:p>
            <a:r>
              <a:rPr lang="tr-TR" sz="4400" dirty="0" err="1" smtClean="0"/>
              <a:t>Module</a:t>
            </a:r>
            <a:r>
              <a:rPr lang="tr-TR" sz="4400" dirty="0" smtClean="0"/>
              <a:t> </a:t>
            </a:r>
            <a:r>
              <a:rPr lang="tr-TR" sz="4400" dirty="0" err="1" smtClean="0"/>
              <a:t>Diagrams</a:t>
            </a:r>
            <a:endParaRPr lang="tr-TR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67243"/>
            <a:ext cx="5292998" cy="504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5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427</TotalTime>
  <Words>247</Words>
  <Application>Microsoft Office PowerPoint</Application>
  <PresentationFormat>Ekran Gösterisi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Üst Düzey</vt:lpstr>
      <vt:lpstr>AIRPORT MANAGEMENT SYSTEM</vt:lpstr>
      <vt:lpstr>Problem Definition</vt:lpstr>
      <vt:lpstr>Users of the System</vt:lpstr>
      <vt:lpstr>Data Structures</vt:lpstr>
      <vt:lpstr>PowerPoint Sunusu</vt:lpstr>
      <vt:lpstr>PowerPoint Sunusu</vt:lpstr>
      <vt:lpstr>These structures are implemented and used in this project: </vt:lpstr>
      <vt:lpstr>Users Of The  System</vt:lpstr>
      <vt:lpstr>Module Diagrams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MANAGEMENT SYSTEM</dc:title>
  <dc:creator>Sena Topkaya</dc:creator>
  <cp:lastModifiedBy>PC</cp:lastModifiedBy>
  <cp:revision>27</cp:revision>
  <dcterms:created xsi:type="dcterms:W3CDTF">2020-06-23T19:55:01Z</dcterms:created>
  <dcterms:modified xsi:type="dcterms:W3CDTF">2020-06-24T21:03:47Z</dcterms:modified>
</cp:coreProperties>
</file>