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2" r:id="rId2"/>
  </p:sldMasterIdLst>
  <p:notesMasterIdLst>
    <p:notesMasterId r:id="rId15"/>
  </p:notesMasterIdLst>
  <p:handoutMasterIdLst>
    <p:handoutMasterId r:id="rId16"/>
  </p:handoutMasterIdLst>
  <p:sldIdLst>
    <p:sldId id="376" r:id="rId3"/>
    <p:sldId id="390" r:id="rId4"/>
    <p:sldId id="382" r:id="rId5"/>
    <p:sldId id="394" r:id="rId6"/>
    <p:sldId id="395" r:id="rId7"/>
    <p:sldId id="397" r:id="rId8"/>
    <p:sldId id="398" r:id="rId9"/>
    <p:sldId id="388" r:id="rId10"/>
    <p:sldId id="400" r:id="rId11"/>
    <p:sldId id="401" r:id="rId12"/>
    <p:sldId id="402" r:id="rId13"/>
    <p:sldId id="40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FC699B4F-2CF1-834B-9091-DF7C885204F9}">
          <p14:sldIdLst>
            <p14:sldId id="376"/>
          </p14:sldIdLst>
        </p14:section>
        <p14:section name="Content Pages" id="{ED1C162D-118D-3548-B293-5127223BDB37}">
          <p14:sldIdLst>
            <p14:sldId id="390"/>
            <p14:sldId id="382"/>
            <p14:sldId id="394"/>
            <p14:sldId id="395"/>
            <p14:sldId id="397"/>
            <p14:sldId id="398"/>
            <p14:sldId id="388"/>
            <p14:sldId id="400"/>
            <p14:sldId id="401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6699"/>
    <a:srgbClr val="091925"/>
    <a:srgbClr val="123451"/>
    <a:srgbClr val="07131C"/>
    <a:srgbClr val="0D263A"/>
    <a:srgbClr val="336699"/>
    <a:srgbClr val="00FF80"/>
    <a:srgbClr val="FF8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88504" autoAdjust="0"/>
  </p:normalViewPr>
  <p:slideViewPr>
    <p:cSldViewPr>
      <p:cViewPr varScale="1">
        <p:scale>
          <a:sx n="152" d="100"/>
          <a:sy n="152" d="100"/>
        </p:scale>
        <p:origin x="546" y="132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67C37-924A-4F8E-82E0-C3470BACC8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88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641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98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492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6085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997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3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332740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60283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61376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1773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727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1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79468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3311" y="696243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42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3019444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69095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728"/>
            <a:ext cx="778669" cy="41679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601266" y="2620575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49752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266" y="1229926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090859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266" y="4017577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898347" y="969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898347" y="2366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2898347" y="3797735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120344" y="969098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1120344" y="2331461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1120344" y="3716915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94898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8" y="1321135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893659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4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52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742582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202314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2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9347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707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123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28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63157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0828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45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95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94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122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170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8293-8662-4302-9F22-7E59A24C0A9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3F18-2988-4ACE-A13E-3751AF6C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744" r:id="rId13"/>
    <p:sldLayoutId id="2147483781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342900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342900"/>
              <a:t>‹#›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342900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_footer.png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  <p:sldLayoutId id="2147483920" r:id="rId18"/>
    <p:sldLayoutId id="2147483921" r:id="rId19"/>
    <p:sldLayoutId id="2147483922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iants_causeway.jp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8" b="7828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2285241"/>
          </a:xfrm>
        </p:spPr>
        <p:txBody>
          <a:bodyPr/>
          <a:lstStyle/>
          <a:p>
            <a:r>
              <a:rPr lang="en-US" sz="6000" dirty="0" smtClean="0"/>
              <a:t>MYSHOPPIE </a:t>
            </a:r>
            <a:endParaRPr lang="en-US" sz="6000" dirty="0"/>
          </a:p>
          <a:p>
            <a:endParaRPr lang="en-US" sz="6000" dirty="0"/>
          </a:p>
          <a:p>
            <a:r>
              <a:rPr lang="en-US" sz="6000" dirty="0"/>
              <a:t> 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January </a:t>
            </a:r>
            <a:r>
              <a:rPr lang="en-US" sz="1800" smtClean="0">
                <a:solidFill>
                  <a:srgbClr val="FFFFFF"/>
                </a:solidFill>
              </a:rPr>
              <a:t>16, </a:t>
            </a:r>
            <a:r>
              <a:rPr lang="en-US" sz="1800" dirty="0">
                <a:solidFill>
                  <a:srgbClr val="FFFFFF"/>
                </a:solidFill>
                <a:latin typeface="Trebuchet MS" panose="020B0603020202020204" pitchFamily="34" charset="0"/>
              </a:rPr>
              <a:t>2017</a:t>
            </a:r>
          </a:p>
        </p:txBody>
      </p:sp>
      <p:pic>
        <p:nvPicPr>
          <p:cNvPr id="11" name="Picture Placeholder 10" descr="EPAM_LOGO_white_blue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" b="28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847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Scope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Ensuring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Validating the data both front-end and back-end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1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04950"/>
            <a:ext cx="6781800" cy="205739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5" b="6685"/>
          <a:stretch/>
        </p:blipFill>
        <p:spPr>
          <a:xfrm>
            <a:off x="1143000" y="666750"/>
            <a:ext cx="6629400" cy="3505199"/>
          </a:xfrm>
        </p:spPr>
      </p:pic>
    </p:spTree>
    <p:extLst>
      <p:ext uri="{BB962C8B-B14F-4D97-AF65-F5344CB8AC3E}">
        <p14:creationId xmlns:p14="http://schemas.microsoft.com/office/powerpoint/2010/main" val="174162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954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MYSHOPPIE </a:t>
            </a:r>
            <a:r>
              <a:rPr lang="en-US" sz="2400" dirty="0"/>
              <a:t>TEAM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90737"/>
              </p:ext>
            </p:extLst>
          </p:nvPr>
        </p:nvGraphicFramePr>
        <p:xfrm>
          <a:off x="297177" y="1750831"/>
          <a:ext cx="4198623" cy="1862873"/>
        </p:xfrm>
        <a:graphic>
          <a:graphicData uri="http://schemas.openxmlformats.org/drawingml/2006/table">
            <a:tbl>
              <a:tblPr firstRow="1" bandRow="1"/>
              <a:tblGrid>
                <a:gridCol w="4198623">
                  <a:extLst>
                    <a:ext uri="{9D8B030D-6E8A-4147-A177-3AD203B41FA5}">
                      <a16:colId xmlns:a16="http://schemas.microsoft.com/office/drawing/2014/main" val="3788806101"/>
                    </a:ext>
                  </a:extLst>
                </a:gridCol>
              </a:tblGrid>
              <a:tr h="7000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MENTORS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033988"/>
                  </a:ext>
                </a:extLst>
              </a:tr>
              <a:tr h="5697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EMMANUEL</a:t>
                      </a:r>
                      <a:r>
                        <a:rPr lang="en-US" baseline="0" dirty="0"/>
                        <a:t> GOSULA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607113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cap="all" dirty="0">
                          <a:effectLst/>
                        </a:rPr>
                        <a:t>PRAKASH CHITIMELLA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91787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53000" y="1657350"/>
            <a:ext cx="2925349" cy="42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      </a:t>
            </a:r>
            <a:r>
              <a:rPr lang="en-US" sz="2000" dirty="0">
                <a:latin typeface="Trebuchet MS"/>
                <a:cs typeface="Trebuchet MS"/>
              </a:rPr>
              <a:t>TEAM MEMBERS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0" y="2174034"/>
            <a:ext cx="2514600" cy="136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SHRAVYA ANCHURU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MAHESH CHITTIMELLI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ANKITA NATEKAR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SRINIVAS AYACHITULA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SWATI JOSHI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1190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57150"/>
            <a:ext cx="91440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AGENDA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76325"/>
            <a:ext cx="4343401" cy="3657600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Logic Flow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Learnings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lvl="0" algn="just">
              <a:lnSpc>
                <a:spcPct val="100000"/>
              </a:lnSpc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15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Electronic Commerce is process of doing business through computer networks. </a:t>
            </a:r>
            <a:r>
              <a:rPr lang="en-US" dirty="0" smtClean="0"/>
              <a:t>Unlike </a:t>
            </a:r>
            <a:r>
              <a:rPr lang="en-US" dirty="0"/>
              <a:t>traditional commerce that is carried out physically with effort of a person to go &amp; get products, ecommerce has made it easier for human to reduce physical work and to save time.    </a:t>
            </a:r>
            <a:endParaRPr lang="en-US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main advantage of e-commerce over traditional commerce is the user can browse online shops, compare prices and order merchandise sitting at home on their PC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 increasing the use of e-commerce in developing countries the B2B e-commerce is implemented for improving access to global markets for firms in developing countries. </a:t>
            </a:r>
          </a:p>
        </p:txBody>
      </p:sp>
    </p:spTree>
    <p:extLst>
      <p:ext uri="{BB962C8B-B14F-4D97-AF65-F5344CB8AC3E}">
        <p14:creationId xmlns:p14="http://schemas.microsoft.com/office/powerpoint/2010/main" val="212369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600" b="1" dirty="0" err="1" smtClean="0">
                <a:solidFill>
                  <a:schemeClr val="accent2"/>
                </a:solidFill>
              </a:rPr>
              <a:t>SignUp</a:t>
            </a:r>
            <a:endParaRPr lang="en-US" sz="1600" dirty="0"/>
          </a:p>
          <a:p>
            <a:pPr lvl="1"/>
            <a:r>
              <a:rPr lang="en-US" dirty="0" smtClean="0"/>
              <a:t>New user has to register here in order to order products from site.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pPr lvl="0"/>
            <a:endParaRPr lang="en-US" sz="1600" b="1" dirty="0" smtClean="0">
              <a:solidFill>
                <a:schemeClr val="accent2"/>
              </a:solidFill>
            </a:endParaRPr>
          </a:p>
          <a:p>
            <a:pPr lvl="0"/>
            <a:r>
              <a:rPr lang="en-US" sz="1600" b="1" dirty="0" smtClean="0">
                <a:solidFill>
                  <a:schemeClr val="accent2"/>
                </a:solidFill>
              </a:rPr>
              <a:t>Login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 smtClean="0"/>
              <a:t>Valid user credentials must be entered to navigate to home page with a ‘Welcome username’ text note on the </a:t>
            </a:r>
            <a:r>
              <a:rPr lang="en-US" dirty="0" err="1" smtClean="0"/>
              <a:t>navbar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600" b="1" dirty="0" smtClean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600" b="1" dirty="0" smtClean="0">
                <a:solidFill>
                  <a:schemeClr val="accent2"/>
                </a:solidFill>
              </a:rPr>
              <a:t>My Account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1"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 smtClean="0"/>
              <a:t>User details and ordered product details will be displayed.</a:t>
            </a:r>
          </a:p>
          <a:p>
            <a:pPr marL="342900" lvl="1" indent="0">
              <a:buClr>
                <a:srgbClr val="464547"/>
              </a:buClr>
              <a:buSzPct val="100000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 smtClean="0"/>
          </a:p>
          <a:p>
            <a:pPr lvl="0"/>
            <a:r>
              <a:rPr lang="en-US" sz="1600" b="1" dirty="0">
                <a:solidFill>
                  <a:schemeClr val="accent2"/>
                </a:solidFill>
              </a:rPr>
              <a:t>Search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2"/>
                </a:solidFill>
              </a:rPr>
              <a:t>Box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endParaRPr lang="en-US" sz="1600" dirty="0"/>
          </a:p>
          <a:p>
            <a:pPr lvl="1"/>
            <a:r>
              <a:rPr lang="en-US" dirty="0"/>
              <a:t>User can search the products present in the categories, subcategories, product name and the corresponding  searched products would be displayed.</a:t>
            </a:r>
            <a:endParaRPr lang="en-US" sz="1600" b="1" dirty="0">
              <a:solidFill>
                <a:schemeClr val="accent2"/>
              </a:solidFill>
            </a:endParaRPr>
          </a:p>
          <a:p>
            <a:pPr marL="342900" lvl="1" indent="0">
              <a:buClr>
                <a:srgbClr val="464547"/>
              </a:buClr>
              <a:buSzPct val="100000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6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6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chemeClr val="accent2"/>
                </a:solidFill>
              </a:rPr>
              <a:t>Categories</a:t>
            </a:r>
            <a:r>
              <a:rPr lang="en-US" sz="1600" dirty="0"/>
              <a:t> </a:t>
            </a:r>
          </a:p>
          <a:p>
            <a:pPr lvl="1"/>
            <a:r>
              <a:rPr lang="en-US" dirty="0"/>
              <a:t>Our ecommerce site offers products related </a:t>
            </a:r>
            <a:r>
              <a:rPr lang="en-US" dirty="0" smtClean="0"/>
              <a:t>to Electronics, Fashion, Beauty, Home &amp; Living and Accessories.</a:t>
            </a:r>
          </a:p>
          <a:p>
            <a:pPr>
              <a:lnSpc>
                <a:spcPct val="100000"/>
              </a:lnSpc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600" b="1" dirty="0" smtClean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600" b="1" dirty="0" smtClean="0">
                <a:solidFill>
                  <a:schemeClr val="accent2"/>
                </a:solidFill>
              </a:rPr>
              <a:t>Product Description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1"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 smtClean="0"/>
              <a:t>Product </a:t>
            </a:r>
            <a:r>
              <a:rPr lang="en-US" dirty="0"/>
              <a:t>details such as </a:t>
            </a:r>
            <a:r>
              <a:rPr lang="en-US" dirty="0" smtClean="0"/>
              <a:t>product image, </a:t>
            </a:r>
            <a:r>
              <a:rPr lang="en-US" dirty="0"/>
              <a:t>description, price </a:t>
            </a:r>
            <a:r>
              <a:rPr lang="en-US" dirty="0" smtClean="0"/>
              <a:t>will </a:t>
            </a:r>
            <a:r>
              <a:rPr lang="en-US" dirty="0"/>
              <a:t>be displayed once the </a:t>
            </a:r>
            <a:r>
              <a:rPr lang="en-US" dirty="0" smtClean="0"/>
              <a:t>product or more info button is </a:t>
            </a:r>
            <a:r>
              <a:rPr lang="en-US" dirty="0"/>
              <a:t>clicked.</a:t>
            </a:r>
          </a:p>
          <a:p>
            <a:pPr>
              <a:lnSpc>
                <a:spcPct val="100000"/>
              </a:lnSpc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600" b="1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600" b="1" dirty="0">
                <a:solidFill>
                  <a:schemeClr val="accent2"/>
                </a:solidFill>
              </a:rPr>
              <a:t>Add Products to Cart</a:t>
            </a:r>
          </a:p>
          <a:p>
            <a:pPr lvl="1"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/>
              <a:t>The application will allow the customer to add individual products or group of products from the shopping cart, </a:t>
            </a:r>
            <a:r>
              <a:rPr lang="en-US" dirty="0" smtClean="0"/>
              <a:t>and the user can confirm the order or delete the order and quantity can be given depending on the product availability.</a:t>
            </a:r>
            <a:endParaRPr lang="en-US" sz="1600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600" b="1" dirty="0">
                <a:solidFill>
                  <a:schemeClr val="accent2"/>
                </a:solidFill>
              </a:rPr>
              <a:t>Checkout</a:t>
            </a:r>
          </a:p>
          <a:p>
            <a:pPr lvl="1">
              <a:buClr>
                <a:srgbClr val="464547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/>
              <a:t>The customer confirms the </a:t>
            </a:r>
            <a:r>
              <a:rPr lang="en-US" dirty="0" smtClean="0"/>
              <a:t>address </a:t>
            </a:r>
            <a:r>
              <a:rPr lang="en-US" dirty="0"/>
              <a:t>by clicking the </a:t>
            </a:r>
            <a:r>
              <a:rPr lang="en-US" dirty="0" smtClean="0"/>
              <a:t>Confirm Address </a:t>
            </a:r>
            <a:r>
              <a:rPr lang="en-US" dirty="0"/>
              <a:t>and </a:t>
            </a:r>
            <a:r>
              <a:rPr lang="en-US" dirty="0" smtClean="0"/>
              <a:t>the billing details will be displayed once the customer clicks on the invoice button.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6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740613"/>
              </p:ext>
            </p:extLst>
          </p:nvPr>
        </p:nvGraphicFramePr>
        <p:xfrm>
          <a:off x="352425" y="917575"/>
          <a:ext cx="833755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501141844"/>
                    </a:ext>
                  </a:extLst>
                </a:gridCol>
                <a:gridCol w="5718175">
                  <a:extLst>
                    <a:ext uri="{9D8B030D-6E8A-4147-A177-3AD203B41FA5}">
                      <a16:colId xmlns:a16="http://schemas.microsoft.com/office/drawing/2014/main" val="293062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5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Nodejs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 platform / web framework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electronic documents.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Angularjs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front-end framework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9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Makes the website device responsive.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9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 web framework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5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styles for documents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0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Mongojs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 to the MongoDB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3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Document oriented database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0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6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481"/>
            <a:ext cx="9144000" cy="654270"/>
          </a:xfrm>
        </p:spPr>
        <p:txBody>
          <a:bodyPr>
            <a:normAutofit fontScale="85000" lnSpcReduction="20000"/>
          </a:bodyPr>
          <a:lstStyle/>
          <a:p>
            <a:endParaRPr lang="en-US" sz="2400" dirty="0"/>
          </a:p>
          <a:p>
            <a:r>
              <a:rPr lang="en-US" sz="2400" dirty="0"/>
              <a:t>PROJECT LOGIC FLOW</a:t>
            </a:r>
          </a:p>
          <a:p>
            <a:endParaRPr lang="en-US" sz="2400" dirty="0"/>
          </a:p>
        </p:txBody>
      </p:sp>
      <p:pic>
        <p:nvPicPr>
          <p:cNvPr id="4" name="Picture 3" descr="C:\Users\Shravya_Anchuru\Downloads\Angularjs-Nodejs-Angul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42" y="742950"/>
            <a:ext cx="6152515" cy="3970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01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 New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with non relational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Setting up Cloud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with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front-end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avascript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server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Interrelation between user, server and database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6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22836</TotalTime>
  <Words>380</Words>
  <Application>Microsoft Office PowerPoint</Application>
  <PresentationFormat>On-screen Show (16:9)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Trebuchet MS</vt:lpstr>
      <vt:lpstr>Office Theme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Shravya Anchuru</cp:lastModifiedBy>
  <cp:revision>757</cp:revision>
  <cp:lastPrinted>2011-12-05T22:59:34Z</cp:lastPrinted>
  <dcterms:created xsi:type="dcterms:W3CDTF">2011-09-13T23:33:50Z</dcterms:created>
  <dcterms:modified xsi:type="dcterms:W3CDTF">2017-01-19T04:47:24Z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