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Harrington" panose="04040505050A02020702" pitchFamily="82" charset="0"/>
      <p:regular r:id="rId9"/>
    </p:embeddedFont>
    <p:embeddedFont>
      <p:font typeface="Lato" panose="020B0604020202020204" charset="0"/>
      <p:regular r:id="rId10"/>
      <p:bold r:id="rId11"/>
      <p:italic r:id="rId12"/>
      <p:boldItalic r:id="rId13"/>
    </p:embeddedFont>
    <p:embeddedFont>
      <p:font typeface="Lato Light" panose="020F0302020204030203"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4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5a554dbf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5a554dbf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f5a554dbf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f5a554db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5a554dbf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5a554db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5d7f86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5d7f86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f5a554db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f5a554db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a554dbf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f5a554db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60663"/>
          <a:stretch/>
        </p:blipFill>
        <p:spPr>
          <a:xfrm>
            <a:off x="0" y="2574300"/>
            <a:ext cx="9143999" cy="2569200"/>
          </a:xfrm>
          <a:prstGeom prst="rect">
            <a:avLst/>
          </a:prstGeom>
          <a:noFill/>
          <a:ln>
            <a:noFill/>
          </a:ln>
        </p:spPr>
      </p:pic>
      <p:sp>
        <p:nvSpPr>
          <p:cNvPr id="55" name="Google Shape;55;p13"/>
          <p:cNvSpPr/>
          <p:nvPr/>
        </p:nvSpPr>
        <p:spPr>
          <a:xfrm>
            <a:off x="0" y="-20320"/>
            <a:ext cx="9144000" cy="2572500"/>
          </a:xfrm>
          <a:prstGeom prst="rect">
            <a:avLst/>
          </a:prstGeom>
          <a:solidFill>
            <a:srgbClr val="C6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95000"/>
                  <a:lumOff val="5000"/>
                </a:schemeClr>
              </a:solidFill>
            </a:endParaRPr>
          </a:p>
        </p:txBody>
      </p:sp>
      <p:pic>
        <p:nvPicPr>
          <p:cNvPr id="56" name="Google Shape;56;p13"/>
          <p:cNvPicPr preferRelativeResize="0"/>
          <p:nvPr/>
        </p:nvPicPr>
        <p:blipFill>
          <a:blip r:embed="rId4">
            <a:alphaModFix/>
          </a:blip>
          <a:stretch>
            <a:fillRect/>
          </a:stretch>
        </p:blipFill>
        <p:spPr>
          <a:xfrm>
            <a:off x="5493721" y="86225"/>
            <a:ext cx="3650274" cy="2400049"/>
          </a:xfrm>
          <a:prstGeom prst="rect">
            <a:avLst/>
          </a:prstGeom>
          <a:noFill/>
          <a:ln>
            <a:noFill/>
          </a:ln>
        </p:spPr>
      </p:pic>
      <p:pic>
        <p:nvPicPr>
          <p:cNvPr id="57" name="Google Shape;57;p13"/>
          <p:cNvPicPr preferRelativeResize="0"/>
          <p:nvPr/>
        </p:nvPicPr>
        <p:blipFill>
          <a:blip r:embed="rId5">
            <a:alphaModFix/>
          </a:blip>
          <a:stretch>
            <a:fillRect/>
          </a:stretch>
        </p:blipFill>
        <p:spPr>
          <a:xfrm>
            <a:off x="0" y="2624650"/>
            <a:ext cx="5186680" cy="2093975"/>
          </a:xfrm>
          <a:prstGeom prst="rect">
            <a:avLst/>
          </a:prstGeom>
          <a:noFill/>
          <a:ln>
            <a:noFill/>
          </a:ln>
        </p:spPr>
      </p:pic>
      <p:sp>
        <p:nvSpPr>
          <p:cNvPr id="58" name="Google Shape;58;p13"/>
          <p:cNvSpPr/>
          <p:nvPr/>
        </p:nvSpPr>
        <p:spPr>
          <a:xfrm>
            <a:off x="180800" y="424875"/>
            <a:ext cx="5137275" cy="985224"/>
          </a:xfrm>
          <a:prstGeom prst="rect">
            <a:avLst/>
          </a:prstGeom>
        </p:spPr>
        <p:txBody>
          <a:bodyPr>
            <a:prstTxWarp prst="textPlain">
              <a:avLst/>
            </a:prstTxWarp>
          </a:bodyPr>
          <a:lstStyle/>
          <a:p>
            <a:pPr lvl="0" algn="ctr"/>
            <a:r>
              <a:rPr b="0" i="0" dirty="0">
                <a:ln>
                  <a:noFill/>
                </a:ln>
                <a:solidFill>
                  <a:schemeClr val="tx1">
                    <a:lumMod val="50000"/>
                    <a:lumOff val="50000"/>
                  </a:schemeClr>
                </a:solidFill>
                <a:latin typeface="Harrington" panose="04040505050A02020702" pitchFamily="82" charset="0"/>
              </a:rPr>
              <a:t>Amazon Reviews</a:t>
            </a:r>
          </a:p>
        </p:txBody>
      </p:sp>
      <p:sp>
        <p:nvSpPr>
          <p:cNvPr id="60" name="Google Shape;60;p13"/>
          <p:cNvSpPr/>
          <p:nvPr/>
        </p:nvSpPr>
        <p:spPr>
          <a:xfrm>
            <a:off x="4907992" y="4596815"/>
            <a:ext cx="4170359" cy="622749"/>
          </a:xfrm>
          <a:prstGeom prst="rect">
            <a:avLst/>
          </a:prstGeom>
        </p:spPr>
        <p:txBody>
          <a:bodyPr>
            <a:prstTxWarp prst="textPlain">
              <a:avLst/>
            </a:prstTxWarp>
          </a:bodyPr>
          <a:lstStyle/>
          <a:p>
            <a:pPr lvl="0" algn="ctr"/>
            <a:endParaRPr b="0" i="0" dirty="0">
              <a:ln w="9525" cap="flat" cmpd="sng">
                <a:solidFill>
                  <a:schemeClr val="dk2"/>
                </a:solidFill>
                <a:prstDash val="solid"/>
                <a:round/>
                <a:headEnd type="none" w="sm" len="sm"/>
                <a:tailEnd type="none" w="sm" len="sm"/>
              </a:ln>
              <a:solidFill>
                <a:schemeClr val="dk1"/>
              </a:solidFill>
              <a:latin typeface="Arial"/>
            </a:endParaRPr>
          </a:p>
        </p:txBody>
      </p:sp>
      <p:sp>
        <p:nvSpPr>
          <p:cNvPr id="2" name="TextBox 1">
            <a:extLst>
              <a:ext uri="{FF2B5EF4-FFF2-40B4-BE49-F238E27FC236}">
                <a16:creationId xmlns:a16="http://schemas.microsoft.com/office/drawing/2014/main" id="{4BA27335-6269-42CC-BF1E-9F2B9152899B}"/>
              </a:ext>
            </a:extLst>
          </p:cNvPr>
          <p:cNvSpPr txBox="1"/>
          <p:nvPr/>
        </p:nvSpPr>
        <p:spPr>
          <a:xfrm>
            <a:off x="7069015" y="4615801"/>
            <a:ext cx="3596640"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Sentiment Analysis By</a:t>
            </a:r>
            <a:br>
              <a:rPr lang="en-US" sz="1600" dirty="0">
                <a:solidFill>
                  <a:srgbClr val="C00000"/>
                </a:solidFill>
                <a:latin typeface="Times New Roman" panose="02020603050405020304" pitchFamily="18" charset="0"/>
                <a:cs typeface="Times New Roman" panose="02020603050405020304" pitchFamily="18" charset="0"/>
              </a:rPr>
            </a:br>
            <a:r>
              <a:rPr lang="en-US" sz="1600" dirty="0" err="1">
                <a:solidFill>
                  <a:srgbClr val="C00000"/>
                </a:solidFill>
                <a:latin typeface="Times New Roman" panose="02020603050405020304" pitchFamily="18" charset="0"/>
                <a:cs typeface="Times New Roman" panose="02020603050405020304" pitchFamily="18" charset="0"/>
              </a:rPr>
              <a:t>Ashreen</a:t>
            </a:r>
            <a:r>
              <a:rPr lang="en-US" sz="1600" dirty="0">
                <a:solidFill>
                  <a:srgbClr val="C00000"/>
                </a:solidFill>
                <a:latin typeface="Times New Roman" panose="02020603050405020304" pitchFamily="18" charset="0"/>
                <a:cs typeface="Times New Roman" panose="02020603050405020304" pitchFamily="18" charset="0"/>
              </a:rPr>
              <a:t> Kaur Oberoi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t="60663"/>
          <a:stretch/>
        </p:blipFill>
        <p:spPr>
          <a:xfrm>
            <a:off x="0" y="2619548"/>
            <a:ext cx="9143999" cy="2569200"/>
          </a:xfrm>
          <a:prstGeom prst="rect">
            <a:avLst/>
          </a:prstGeom>
          <a:noFill/>
          <a:ln>
            <a:noFill/>
          </a:ln>
        </p:spPr>
      </p:pic>
      <p:sp>
        <p:nvSpPr>
          <p:cNvPr id="67" name="Google Shape;67;p14"/>
          <p:cNvSpPr/>
          <p:nvPr/>
        </p:nvSpPr>
        <p:spPr>
          <a:xfrm>
            <a:off x="0" y="0"/>
            <a:ext cx="9144000" cy="2569200"/>
          </a:xfrm>
          <a:prstGeom prst="rect">
            <a:avLst/>
          </a:prstGeom>
          <a:solidFill>
            <a:srgbClr val="FAD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rot="-5639455">
            <a:off x="4399641" y="1372052"/>
            <a:ext cx="4196205" cy="2963474"/>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txBox="1"/>
          <p:nvPr/>
        </p:nvSpPr>
        <p:spPr>
          <a:xfrm rot="-239455">
            <a:off x="5088225" y="904996"/>
            <a:ext cx="2819036" cy="395699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cs typeface="Times New Roman" panose="02020603050405020304" pitchFamily="18" charset="0"/>
              </a:rPr>
              <a:t>There are 10 brands ASUS, Apple, Google, HUAWEI, Motorola, Nokia, OnePlus, Samsung, Sony, and Xiaomi. Dataset comprises 82,815 reviews from Amazon regarding smart phones since 2004  until Sep 2019. Each review is associated with an item, brand name and comes with a rating ranging from 1 to 5. </a:t>
            </a:r>
            <a:endParaRPr sz="1600" dirty="0">
              <a:solidFill>
                <a:srgbClr val="434343"/>
              </a:solidFill>
              <a:latin typeface="Times New Roman" panose="02020603050405020304" pitchFamily="18" charset="0"/>
              <a:ea typeface="Lato"/>
              <a:cs typeface="Times New Roman" panose="02020603050405020304" pitchFamily="18" charset="0"/>
              <a:sym typeface="Lato"/>
            </a:endParaRPr>
          </a:p>
        </p:txBody>
      </p:sp>
      <p:sp>
        <p:nvSpPr>
          <p:cNvPr id="72" name="Google Shape;72;p14"/>
          <p:cNvSpPr/>
          <p:nvPr/>
        </p:nvSpPr>
        <p:spPr>
          <a:xfrm>
            <a:off x="294229" y="281373"/>
            <a:ext cx="2301651" cy="752550"/>
          </a:xfrm>
          <a:prstGeom prst="rect">
            <a:avLst/>
          </a:prstGeom>
        </p:spPr>
        <p:txBody>
          <a:bodyPr>
            <a:prstTxWarp prst="textPlain">
              <a:avLst/>
            </a:prstTxWarp>
          </a:bodyPr>
          <a:lstStyle/>
          <a:p>
            <a:pPr lvl="0" algn="ctr"/>
            <a:r>
              <a:rPr b="0" i="0" dirty="0">
                <a:ln>
                  <a:noFill/>
                </a:ln>
                <a:solidFill>
                  <a:schemeClr val="accent2">
                    <a:lumMod val="75000"/>
                    <a:lumOff val="25000"/>
                  </a:schemeClr>
                </a:solidFill>
                <a:latin typeface="Harrington" panose="04040505050A02020702" pitchFamily="82" charset="0"/>
              </a:rPr>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t="60663"/>
          <a:stretch/>
        </p:blipFill>
        <p:spPr>
          <a:xfrm>
            <a:off x="6171" y="1200430"/>
            <a:ext cx="9143999" cy="4103090"/>
          </a:xfrm>
          <a:prstGeom prst="rect">
            <a:avLst/>
          </a:prstGeom>
          <a:noFill/>
          <a:ln>
            <a:noFill/>
          </a:ln>
        </p:spPr>
      </p:pic>
      <p:sp>
        <p:nvSpPr>
          <p:cNvPr id="78" name="Google Shape;78;p15"/>
          <p:cNvSpPr/>
          <p:nvPr/>
        </p:nvSpPr>
        <p:spPr>
          <a:xfrm>
            <a:off x="0" y="-784379"/>
            <a:ext cx="9144000" cy="1984811"/>
          </a:xfrm>
          <a:prstGeom prst="rect">
            <a:avLst/>
          </a:prstGeom>
          <a:solidFill>
            <a:srgbClr val="F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82025" y="429750"/>
            <a:ext cx="2291123" cy="618800"/>
          </a:xfrm>
          <a:prstGeom prst="rect">
            <a:avLst/>
          </a:prstGeom>
        </p:spPr>
        <p:txBody>
          <a:bodyPr>
            <a:prstTxWarp prst="textPlain">
              <a:avLst/>
            </a:prstTxWarp>
          </a:bodyPr>
          <a:lstStyle/>
          <a:p>
            <a:pPr lvl="0" algn="ctr"/>
            <a:r>
              <a:rPr b="0" i="0" dirty="0">
                <a:ln w="9525" cap="flat" cmpd="sng">
                  <a:solidFill>
                    <a:schemeClr val="dk2"/>
                  </a:solidFill>
                  <a:prstDash val="solid"/>
                  <a:round/>
                  <a:headEnd type="none" w="sm" len="sm"/>
                  <a:tailEnd type="none" w="sm" len="sm"/>
                </a:ln>
                <a:solidFill>
                  <a:schemeClr val="accent3">
                    <a:lumMod val="40000"/>
                    <a:lumOff val="60000"/>
                  </a:schemeClr>
                </a:solidFill>
                <a:latin typeface="Harrington" panose="04040505050A02020702" pitchFamily="82" charset="0"/>
              </a:rPr>
              <a:t>About</a:t>
            </a:r>
          </a:p>
        </p:txBody>
      </p:sp>
      <p:sp>
        <p:nvSpPr>
          <p:cNvPr id="80" name="Google Shape;80;p15"/>
          <p:cNvSpPr/>
          <p:nvPr/>
        </p:nvSpPr>
        <p:spPr>
          <a:xfrm>
            <a:off x="3650506" y="1446329"/>
            <a:ext cx="1515514" cy="454829"/>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CSV</a:t>
            </a:r>
            <a:endParaRPr sz="1600" dirty="0">
              <a:solidFill>
                <a:srgbClr val="FFFFFF"/>
              </a:solidFill>
              <a:latin typeface="Times New Roman" panose="02020603050405020304" pitchFamily="18" charset="0"/>
              <a:cs typeface="Times New Roman" panose="02020603050405020304" pitchFamily="18" charset="0"/>
            </a:endParaRPr>
          </a:p>
        </p:txBody>
      </p:sp>
      <p:sp>
        <p:nvSpPr>
          <p:cNvPr id="81" name="Google Shape;81;p15"/>
          <p:cNvSpPr/>
          <p:nvPr/>
        </p:nvSpPr>
        <p:spPr>
          <a:xfrm>
            <a:off x="6235881" y="3307625"/>
            <a:ext cx="1460051" cy="454829"/>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FFFFFF"/>
                </a:solidFill>
                <a:latin typeface="Roboto"/>
                <a:ea typeface="Roboto"/>
                <a:cs typeface="Roboto"/>
                <a:sym typeface="Roboto"/>
              </a:rPr>
              <a:t>Reviews.csv</a:t>
            </a:r>
            <a:endParaRPr sz="1500" dirty="0">
              <a:solidFill>
                <a:srgbClr val="FFFFFF"/>
              </a:solidFill>
            </a:endParaRPr>
          </a:p>
        </p:txBody>
      </p:sp>
      <p:sp>
        <p:nvSpPr>
          <p:cNvPr id="82" name="Google Shape;82;p15"/>
          <p:cNvSpPr/>
          <p:nvPr/>
        </p:nvSpPr>
        <p:spPr>
          <a:xfrm>
            <a:off x="1380533" y="3050135"/>
            <a:ext cx="1403307" cy="442306"/>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Items.csv</a:t>
            </a:r>
            <a:endParaRPr sz="1600" dirty="0">
              <a:solidFill>
                <a:srgbClr val="FFFFFF"/>
              </a:solidFill>
              <a:latin typeface="Times New Roman" panose="02020603050405020304" pitchFamily="18" charset="0"/>
              <a:cs typeface="Times New Roman" panose="02020603050405020304" pitchFamily="18" charset="0"/>
            </a:endParaRPr>
          </a:p>
        </p:txBody>
      </p:sp>
      <p:sp>
        <p:nvSpPr>
          <p:cNvPr id="83" name="Google Shape;83;p15"/>
          <p:cNvSpPr/>
          <p:nvPr/>
        </p:nvSpPr>
        <p:spPr>
          <a:xfrm>
            <a:off x="86904" y="4455856"/>
            <a:ext cx="1261160" cy="515788"/>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Rows: 793 </a:t>
            </a:r>
            <a:endParaRPr sz="1600" dirty="0">
              <a:solidFill>
                <a:srgbClr val="FFFFFF"/>
              </a:solidFill>
              <a:latin typeface="Times New Roman" panose="02020603050405020304" pitchFamily="18" charset="0"/>
              <a:cs typeface="Times New Roman" panose="02020603050405020304" pitchFamily="18" charset="0"/>
            </a:endParaRPr>
          </a:p>
        </p:txBody>
      </p:sp>
      <p:sp>
        <p:nvSpPr>
          <p:cNvPr id="84" name="Google Shape;84;p15"/>
          <p:cNvSpPr/>
          <p:nvPr/>
        </p:nvSpPr>
        <p:spPr>
          <a:xfrm>
            <a:off x="2689957" y="4466205"/>
            <a:ext cx="1460051" cy="505439"/>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Columns: 9</a:t>
            </a:r>
            <a:endParaRPr sz="1600" dirty="0">
              <a:solidFill>
                <a:srgbClr val="FFFFFF"/>
              </a:solidFill>
              <a:latin typeface="Times New Roman" panose="02020603050405020304" pitchFamily="18" charset="0"/>
              <a:cs typeface="Times New Roman" panose="02020603050405020304" pitchFamily="18" charset="0"/>
            </a:endParaRPr>
          </a:p>
        </p:txBody>
      </p:sp>
      <p:sp>
        <p:nvSpPr>
          <p:cNvPr id="85" name="Google Shape;85;p15"/>
          <p:cNvSpPr/>
          <p:nvPr/>
        </p:nvSpPr>
        <p:spPr>
          <a:xfrm>
            <a:off x="5079660" y="4516815"/>
            <a:ext cx="1460051" cy="454829"/>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Rows: 82816</a:t>
            </a:r>
            <a:endParaRPr sz="1600" dirty="0">
              <a:solidFill>
                <a:srgbClr val="FFFFFF"/>
              </a:solidFill>
              <a:latin typeface="Times New Roman" panose="02020603050405020304" pitchFamily="18" charset="0"/>
              <a:cs typeface="Times New Roman" panose="02020603050405020304" pitchFamily="18" charset="0"/>
            </a:endParaRPr>
          </a:p>
        </p:txBody>
      </p:sp>
      <p:sp>
        <p:nvSpPr>
          <p:cNvPr id="86" name="Google Shape;86;p15"/>
          <p:cNvSpPr/>
          <p:nvPr/>
        </p:nvSpPr>
        <p:spPr>
          <a:xfrm>
            <a:off x="7350352" y="4516815"/>
            <a:ext cx="1460051" cy="454829"/>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Columns: 8</a:t>
            </a:r>
            <a:endParaRPr sz="1600" dirty="0">
              <a:solidFill>
                <a:srgbClr val="FFFFFF"/>
              </a:solidFill>
              <a:latin typeface="Times New Roman" panose="02020603050405020304" pitchFamily="18" charset="0"/>
              <a:cs typeface="Times New Roman" panose="02020603050405020304" pitchFamily="18" charset="0"/>
            </a:endParaRPr>
          </a:p>
        </p:txBody>
      </p:sp>
      <p:cxnSp>
        <p:nvCxnSpPr>
          <p:cNvPr id="87" name="Google Shape;87;p15"/>
          <p:cNvCxnSpPr>
            <a:cxnSpLocks/>
            <a:stCxn id="80" idx="2"/>
            <a:endCxn id="81" idx="0"/>
          </p:cNvCxnSpPr>
          <p:nvPr/>
        </p:nvCxnSpPr>
        <p:spPr>
          <a:xfrm rot="16200000" flipH="1">
            <a:off x="4983852" y="1325569"/>
            <a:ext cx="1406467" cy="2557644"/>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8" name="Google Shape;88;p15"/>
          <p:cNvCxnSpPr>
            <a:cxnSpLocks/>
            <a:stCxn id="82" idx="0"/>
          </p:cNvCxnSpPr>
          <p:nvPr/>
        </p:nvCxnSpPr>
        <p:spPr>
          <a:xfrm rot="5400000" flipH="1" flipV="1">
            <a:off x="3021099" y="1662971"/>
            <a:ext cx="448252" cy="2326076"/>
          </a:xfrm>
          <a:prstGeom prst="bentConnector2">
            <a:avLst/>
          </a:prstGeom>
          <a:noFill/>
          <a:ln w="9525" cap="flat" cmpd="sng">
            <a:solidFill>
              <a:srgbClr val="C2C2C2"/>
            </a:solidFill>
            <a:prstDash val="solid"/>
            <a:round/>
            <a:headEnd type="none" w="sm" len="sm"/>
            <a:tailEnd type="none" w="sm" len="sm"/>
          </a:ln>
        </p:spPr>
      </p:cxnSp>
      <p:cxnSp>
        <p:nvCxnSpPr>
          <p:cNvPr id="89" name="Google Shape;89;p15"/>
          <p:cNvCxnSpPr>
            <a:cxnSpLocks/>
            <a:stCxn id="82" idx="2"/>
            <a:endCxn id="84" idx="0"/>
          </p:cNvCxnSpPr>
          <p:nvPr/>
        </p:nvCxnSpPr>
        <p:spPr>
          <a:xfrm rot="16200000" flipH="1">
            <a:off x="2264203" y="3310425"/>
            <a:ext cx="973764" cy="1337796"/>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0" name="Google Shape;90;p15"/>
          <p:cNvCxnSpPr>
            <a:cxnSpLocks/>
            <a:stCxn id="83" idx="0"/>
            <a:endCxn id="82" idx="2"/>
          </p:cNvCxnSpPr>
          <p:nvPr/>
        </p:nvCxnSpPr>
        <p:spPr>
          <a:xfrm rot="5400000" flipH="1" flipV="1">
            <a:off x="918128" y="3291798"/>
            <a:ext cx="963415" cy="1364703"/>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1" name="Google Shape;91;p15"/>
          <p:cNvCxnSpPr>
            <a:cxnSpLocks/>
            <a:stCxn id="81" idx="2"/>
            <a:endCxn id="86" idx="0"/>
          </p:cNvCxnSpPr>
          <p:nvPr/>
        </p:nvCxnSpPr>
        <p:spPr>
          <a:xfrm rot="16200000" flipH="1">
            <a:off x="7145962" y="3582398"/>
            <a:ext cx="754361" cy="1114471"/>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2" name="Google Shape;92;p15"/>
          <p:cNvCxnSpPr>
            <a:cxnSpLocks/>
            <a:stCxn id="85" idx="0"/>
            <a:endCxn id="81" idx="2"/>
          </p:cNvCxnSpPr>
          <p:nvPr/>
        </p:nvCxnSpPr>
        <p:spPr>
          <a:xfrm rot="5400000" flipH="1" flipV="1">
            <a:off x="6010616" y="3561525"/>
            <a:ext cx="754361" cy="1156221"/>
          </a:xfrm>
          <a:prstGeom prst="bentConnector3">
            <a:avLst>
              <a:gd name="adj1" fmla="val 5000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6"/>
        <p:cNvGrpSpPr/>
        <p:nvPr/>
      </p:nvGrpSpPr>
      <p:grpSpPr>
        <a:xfrm>
          <a:off x="0" y="0"/>
          <a:ext cx="0" cy="0"/>
          <a:chOff x="0" y="0"/>
          <a:chExt cx="0" cy="0"/>
        </a:xfrm>
      </p:grpSpPr>
      <p:pic>
        <p:nvPicPr>
          <p:cNvPr id="97" name="Google Shape;97;p16"/>
          <p:cNvPicPr preferRelativeResize="0"/>
          <p:nvPr/>
        </p:nvPicPr>
        <p:blipFill rotWithShape="1">
          <a:blip r:embed="rId3">
            <a:alphaModFix/>
          </a:blip>
          <a:srcRect t="60663"/>
          <a:stretch/>
        </p:blipFill>
        <p:spPr>
          <a:xfrm>
            <a:off x="-24640" y="1373210"/>
            <a:ext cx="9143999" cy="3783763"/>
          </a:xfrm>
          <a:prstGeom prst="rect">
            <a:avLst/>
          </a:prstGeom>
          <a:noFill/>
          <a:ln>
            <a:noFill/>
          </a:ln>
        </p:spPr>
      </p:pic>
      <p:sp>
        <p:nvSpPr>
          <p:cNvPr id="98" name="Google Shape;98;p16"/>
          <p:cNvSpPr/>
          <p:nvPr/>
        </p:nvSpPr>
        <p:spPr>
          <a:xfrm>
            <a:off x="0" y="0"/>
            <a:ext cx="9144000" cy="1373210"/>
          </a:xfrm>
          <a:prstGeom prst="rect">
            <a:avLst/>
          </a:prstGeom>
          <a:solidFill>
            <a:srgbClr val="F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100" name="Google Shape;100;p16"/>
          <p:cNvGrpSpPr/>
          <p:nvPr/>
        </p:nvGrpSpPr>
        <p:grpSpPr>
          <a:xfrm rot="241536">
            <a:off x="4465992" y="1242426"/>
            <a:ext cx="3348363" cy="3788340"/>
            <a:chOff x="2912660" y="85177"/>
            <a:chExt cx="2963400" cy="4196100"/>
          </a:xfrm>
        </p:grpSpPr>
        <p:sp>
          <p:nvSpPr>
            <p:cNvPr id="101" name="Google Shape;101;p16"/>
            <p:cNvSpPr/>
            <p:nvPr/>
          </p:nvSpPr>
          <p:spPr>
            <a:xfrm rot="16200000">
              <a:off x="2296310" y="701527"/>
              <a:ext cx="4196100" cy="2963400"/>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txBox="1"/>
            <p:nvPr/>
          </p:nvSpPr>
          <p:spPr>
            <a:xfrm>
              <a:off x="2981768" y="384716"/>
              <a:ext cx="2818800" cy="3468423"/>
            </a:xfrm>
            <a:prstGeom prst="rect">
              <a:avLst/>
            </a:prstGeom>
            <a:noFill/>
            <a:ln>
              <a:noFill/>
            </a:ln>
          </p:spPr>
          <p:txBody>
            <a:bodyPr spcFirstLastPara="1" wrap="square" lIns="91425" tIns="91425" rIns="91425" bIns="91425" anchor="ctr" anchorCtr="0">
              <a:noAutofit/>
            </a:bodyPr>
            <a:lstStyle/>
            <a:p>
              <a:pPr marL="285750" lvl="0" indent="-285750" rtl="0">
                <a:lnSpc>
                  <a:spcPct val="95000"/>
                </a:lnSpc>
                <a:spcBef>
                  <a:spcPts val="0"/>
                </a:spcBef>
                <a:spcAft>
                  <a:spcPts val="0"/>
                </a:spcAft>
                <a:buClr>
                  <a:schemeClr val="dk1"/>
                </a:buClr>
                <a:buSzPts val="935"/>
                <a:buFont typeface="Wingdings" panose="05000000000000000000" pitchFamily="2" charset="2"/>
                <a:buChar char="Ø"/>
              </a:pPr>
              <a:r>
                <a:rPr lang="en" sz="1640" dirty="0">
                  <a:solidFill>
                    <a:schemeClr val="dk1"/>
                  </a:solidFill>
                </a:rPr>
                <a:t>Establishing sucees of the product by predictive ratings,using sentiments. </a:t>
              </a:r>
              <a:br>
                <a:rPr lang="en" sz="1640" dirty="0">
                  <a:solidFill>
                    <a:schemeClr val="dk1"/>
                  </a:solidFill>
                </a:rPr>
              </a:br>
              <a:br>
                <a:rPr lang="en" sz="1640" dirty="0">
                  <a:solidFill>
                    <a:schemeClr val="dk1"/>
                  </a:solidFill>
                </a:rPr>
              </a:br>
              <a:endParaRPr sz="1640" dirty="0">
                <a:solidFill>
                  <a:schemeClr val="dk1"/>
                </a:solidFill>
              </a:endParaRPr>
            </a:p>
            <a:p>
              <a:pPr marL="285750" lvl="0" indent="-285750" algn="l" rtl="0">
                <a:lnSpc>
                  <a:spcPct val="95000"/>
                </a:lnSpc>
                <a:spcBef>
                  <a:spcPts val="1200"/>
                </a:spcBef>
                <a:spcAft>
                  <a:spcPts val="1200"/>
                </a:spcAft>
                <a:buClr>
                  <a:schemeClr val="dk1"/>
                </a:buClr>
                <a:buSzPts val="935"/>
                <a:buFont typeface="Wingdings" panose="05000000000000000000" pitchFamily="2" charset="2"/>
                <a:buChar char="Ø"/>
              </a:pPr>
              <a:r>
                <a:rPr lang="en" sz="1640" dirty="0">
                  <a:solidFill>
                    <a:schemeClr val="dk1"/>
                  </a:solidFill>
                </a:rPr>
                <a:t>Extracting words used by the customers to describe the products.</a:t>
              </a:r>
              <a:endParaRPr sz="1800" dirty="0">
                <a:solidFill>
                  <a:srgbClr val="434343"/>
                </a:solidFill>
                <a:latin typeface="Lato"/>
                <a:ea typeface="Lato"/>
                <a:cs typeface="Lato"/>
                <a:sym typeface="Lato"/>
              </a:endParaRPr>
            </a:p>
          </p:txBody>
        </p:sp>
      </p:grpSp>
      <p:sp>
        <p:nvSpPr>
          <p:cNvPr id="103" name="Google Shape;103;p16"/>
          <p:cNvSpPr/>
          <p:nvPr/>
        </p:nvSpPr>
        <p:spPr>
          <a:xfrm>
            <a:off x="24640" y="43218"/>
            <a:ext cx="4056661" cy="1086350"/>
          </a:xfrm>
          <a:prstGeom prst="rect">
            <a:avLst/>
          </a:prstGeom>
        </p:spPr>
        <p:txBody>
          <a:bodyPr>
            <a:prstTxWarp prst="textPlain">
              <a:avLst/>
            </a:prstTxWarp>
          </a:bodyPr>
          <a:lstStyle/>
          <a:p>
            <a:pPr lvl="0" algn="ctr"/>
            <a:r>
              <a:rPr b="0" i="0" dirty="0">
                <a:ln w="9525" cap="flat" cmpd="sng">
                  <a:solidFill>
                    <a:schemeClr val="dk2"/>
                  </a:solidFill>
                  <a:prstDash val="solid"/>
                  <a:round/>
                  <a:headEnd type="none" w="sm" len="sm"/>
                  <a:tailEnd type="none" w="sm" len="sm"/>
                </a:ln>
                <a:solidFill>
                  <a:schemeClr val="accent3">
                    <a:lumMod val="40000"/>
                    <a:lumOff val="60000"/>
                  </a:schemeClr>
                </a:solidFill>
                <a:latin typeface="Harrington" panose="04040505050A02020702" pitchFamily="82" charset="0"/>
              </a:rPr>
              <a:t>Objective</a:t>
            </a:r>
            <a:r>
              <a:rPr lang="en-US" b="0" i="0" dirty="0">
                <a:ln w="9525" cap="flat" cmpd="sng">
                  <a:solidFill>
                    <a:schemeClr val="dk2"/>
                  </a:solidFill>
                  <a:prstDash val="solid"/>
                  <a:round/>
                  <a:headEnd type="none" w="sm" len="sm"/>
                  <a:tailEnd type="none" w="sm" len="sm"/>
                </a:ln>
                <a:solidFill>
                  <a:schemeClr val="accent3">
                    <a:lumMod val="40000"/>
                    <a:lumOff val="60000"/>
                  </a:schemeClr>
                </a:solidFill>
                <a:latin typeface="Harrington" panose="04040505050A02020702" pitchFamily="82" charset="0"/>
              </a:rPr>
              <a:t>s</a:t>
            </a:r>
            <a:endParaRPr b="0" i="0" dirty="0">
              <a:ln w="9525" cap="flat" cmpd="sng">
                <a:solidFill>
                  <a:schemeClr val="dk2"/>
                </a:solidFill>
                <a:prstDash val="solid"/>
                <a:round/>
                <a:headEnd type="none" w="sm" len="sm"/>
                <a:tailEnd type="none" w="sm" len="sm"/>
              </a:ln>
              <a:solidFill>
                <a:schemeClr val="accent3">
                  <a:lumMod val="40000"/>
                  <a:lumOff val="60000"/>
                </a:schemeClr>
              </a:solidFill>
              <a:latin typeface="Harrington" panose="04040505050A0202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7"/>
        <p:cNvGrpSpPr/>
        <p:nvPr/>
      </p:nvGrpSpPr>
      <p:grpSpPr>
        <a:xfrm>
          <a:off x="0" y="0"/>
          <a:ext cx="0" cy="0"/>
          <a:chOff x="0" y="0"/>
          <a:chExt cx="0" cy="0"/>
        </a:xfrm>
      </p:grpSpPr>
      <p:pic>
        <p:nvPicPr>
          <p:cNvPr id="108" name="Google Shape;108;p17"/>
          <p:cNvPicPr preferRelativeResize="0"/>
          <p:nvPr/>
        </p:nvPicPr>
        <p:blipFill rotWithShape="1">
          <a:blip r:embed="rId3">
            <a:alphaModFix/>
          </a:blip>
          <a:srcRect t="60663"/>
          <a:stretch/>
        </p:blipFill>
        <p:spPr>
          <a:xfrm>
            <a:off x="0" y="1299028"/>
            <a:ext cx="9143999" cy="3844472"/>
          </a:xfrm>
          <a:prstGeom prst="rect">
            <a:avLst/>
          </a:prstGeom>
          <a:noFill/>
          <a:ln>
            <a:noFill/>
          </a:ln>
        </p:spPr>
      </p:pic>
      <p:sp>
        <p:nvSpPr>
          <p:cNvPr id="109" name="Google Shape;109;p17"/>
          <p:cNvSpPr/>
          <p:nvPr/>
        </p:nvSpPr>
        <p:spPr>
          <a:xfrm>
            <a:off x="5080" y="0"/>
            <a:ext cx="9144000" cy="1299028"/>
          </a:xfrm>
          <a:prstGeom prst="rect">
            <a:avLst/>
          </a:prstGeom>
          <a:solidFill>
            <a:srgbClr val="B7E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rot="-240508">
            <a:off x="4883553" y="872803"/>
            <a:ext cx="2914132" cy="4026988"/>
            <a:chOff x="2973368" y="613106"/>
            <a:chExt cx="2963400" cy="4196100"/>
          </a:xfrm>
        </p:grpSpPr>
        <p:sp>
          <p:nvSpPr>
            <p:cNvPr id="111" name="Google Shape;111;p17"/>
            <p:cNvSpPr/>
            <p:nvPr/>
          </p:nvSpPr>
          <p:spPr>
            <a:xfrm rot="16200000">
              <a:off x="2357018" y="1229456"/>
              <a:ext cx="4196100" cy="2963400"/>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txBox="1"/>
            <p:nvPr/>
          </p:nvSpPr>
          <p:spPr>
            <a:xfrm>
              <a:off x="3042793" y="1154169"/>
              <a:ext cx="2818800" cy="3198013"/>
            </a:xfrm>
            <a:prstGeom prst="rect">
              <a:avLst/>
            </a:prstGeom>
            <a:noFill/>
            <a:ln>
              <a:noFill/>
            </a:ln>
          </p:spPr>
          <p:txBody>
            <a:bodyPr spcFirstLastPara="1" wrap="square" lIns="91425" tIns="91425" rIns="91425" bIns="91425" anchor="ctr" anchorCtr="0">
              <a:noAutofit/>
            </a:bodyPr>
            <a:lstStyle/>
            <a:p>
              <a:pPr marL="438150" lvl="0" indent="-342900" algn="l" rtl="0">
                <a:lnSpc>
                  <a:spcPct val="115000"/>
                </a:lnSpc>
                <a:spcBef>
                  <a:spcPts val="0"/>
                </a:spcBef>
                <a:spcAft>
                  <a:spcPts val="0"/>
                </a:spcAft>
                <a:buClr>
                  <a:srgbClr val="24292E"/>
                </a:buClr>
                <a:buSzPts val="2100"/>
                <a:buFont typeface="Wingdings" panose="05000000000000000000" pitchFamily="2" charset="2"/>
                <a:buChar char="Ø"/>
              </a:pPr>
              <a:r>
                <a:rPr lang="en" sz="1800" dirty="0">
                  <a:solidFill>
                    <a:srgbClr val="24292E"/>
                  </a:solidFill>
                  <a:highlight>
                    <a:schemeClr val="lt1"/>
                  </a:highlight>
                  <a:latin typeface="Times New Roman" panose="02020603050405020304" pitchFamily="18" charset="0"/>
                  <a:cs typeface="Times New Roman" panose="02020603050405020304" pitchFamily="18" charset="0"/>
                </a:rPr>
                <a:t>TF-ID vectorizer.</a:t>
              </a:r>
              <a:endParaRPr sz="1800" dirty="0">
                <a:solidFill>
                  <a:srgbClr val="24292E"/>
                </a:solidFill>
                <a:highlight>
                  <a:schemeClr val="lt1"/>
                </a:highlight>
                <a:latin typeface="Times New Roman" panose="02020603050405020304" pitchFamily="18" charset="0"/>
                <a:cs typeface="Times New Roman" panose="02020603050405020304" pitchFamily="18" charset="0"/>
              </a:endParaRPr>
            </a:p>
            <a:p>
              <a:pPr marL="438150" lvl="0" indent="-342900" algn="l" rtl="0">
                <a:lnSpc>
                  <a:spcPct val="115000"/>
                </a:lnSpc>
                <a:spcBef>
                  <a:spcPts val="0"/>
                </a:spcBef>
                <a:spcAft>
                  <a:spcPts val="0"/>
                </a:spcAft>
                <a:buClr>
                  <a:srgbClr val="24292E"/>
                </a:buClr>
                <a:buSzPts val="2100"/>
                <a:buFont typeface="Wingdings" panose="05000000000000000000" pitchFamily="2" charset="2"/>
                <a:buChar char="Ø"/>
              </a:pPr>
              <a:r>
                <a:rPr lang="en" sz="1800" dirty="0">
                  <a:solidFill>
                    <a:srgbClr val="24292E"/>
                  </a:solidFill>
                  <a:highlight>
                    <a:schemeClr val="lt1"/>
                  </a:highlight>
                  <a:latin typeface="Times New Roman" panose="02020603050405020304" pitchFamily="18" charset="0"/>
                  <a:cs typeface="Times New Roman" panose="02020603050405020304" pitchFamily="18" charset="0"/>
                </a:rPr>
                <a:t>LinearSVM classifier.</a:t>
              </a:r>
              <a:endParaRPr sz="1800" dirty="0">
                <a:solidFill>
                  <a:srgbClr val="24292E"/>
                </a:solidFill>
                <a:highlight>
                  <a:schemeClr val="lt1"/>
                </a:highlight>
                <a:latin typeface="Times New Roman" panose="02020603050405020304" pitchFamily="18" charset="0"/>
                <a:cs typeface="Times New Roman" panose="02020603050405020304" pitchFamily="18" charset="0"/>
              </a:endParaRPr>
            </a:p>
            <a:p>
              <a:pPr marL="438150" lvl="0" indent="-342900" algn="l" rtl="0">
                <a:lnSpc>
                  <a:spcPct val="115000"/>
                </a:lnSpc>
                <a:spcBef>
                  <a:spcPts val="0"/>
                </a:spcBef>
                <a:spcAft>
                  <a:spcPts val="0"/>
                </a:spcAft>
                <a:buClr>
                  <a:srgbClr val="24292E"/>
                </a:buClr>
                <a:buSzPts val="2100"/>
                <a:buFont typeface="Wingdings" panose="05000000000000000000" pitchFamily="2" charset="2"/>
                <a:buChar char="Ø"/>
              </a:pPr>
              <a:r>
                <a:rPr lang="en" sz="1800" dirty="0">
                  <a:solidFill>
                    <a:srgbClr val="24292E"/>
                  </a:solidFill>
                  <a:highlight>
                    <a:schemeClr val="lt1"/>
                  </a:highlight>
                  <a:latin typeface="Times New Roman" panose="02020603050405020304" pitchFamily="18" charset="0"/>
                  <a:cs typeface="Times New Roman" panose="02020603050405020304" pitchFamily="18" charset="0"/>
                </a:rPr>
                <a:t>Logistic regression classifier.</a:t>
              </a:r>
              <a:endParaRPr sz="1800" dirty="0">
                <a:solidFill>
                  <a:srgbClr val="24292E"/>
                </a:solidFill>
                <a:highlight>
                  <a:schemeClr val="lt1"/>
                </a:highlight>
                <a:latin typeface="Times New Roman" panose="02020603050405020304" pitchFamily="18" charset="0"/>
                <a:cs typeface="Times New Roman" panose="02020603050405020304" pitchFamily="18" charset="0"/>
              </a:endParaRPr>
            </a:p>
            <a:p>
              <a:pPr marL="438150" lvl="0" indent="-342900" algn="l" rtl="0">
                <a:lnSpc>
                  <a:spcPct val="115000"/>
                </a:lnSpc>
                <a:spcBef>
                  <a:spcPts val="0"/>
                </a:spcBef>
                <a:spcAft>
                  <a:spcPts val="0"/>
                </a:spcAft>
                <a:buClr>
                  <a:srgbClr val="24292E"/>
                </a:buClr>
                <a:buSzPts val="2100"/>
                <a:buFont typeface="Wingdings" panose="05000000000000000000" pitchFamily="2" charset="2"/>
                <a:buChar char="Ø"/>
              </a:pPr>
              <a:r>
                <a:rPr lang="en" sz="1800" dirty="0">
                  <a:solidFill>
                    <a:srgbClr val="24292E"/>
                  </a:solidFill>
                  <a:highlight>
                    <a:schemeClr val="lt1"/>
                  </a:highlight>
                  <a:latin typeface="Times New Roman" panose="02020603050405020304" pitchFamily="18" charset="0"/>
                  <a:cs typeface="Times New Roman" panose="02020603050405020304" pitchFamily="18" charset="0"/>
                </a:rPr>
                <a:t>MultinomialNB.</a:t>
              </a:r>
              <a:endParaRPr sz="1800" dirty="0">
                <a:solidFill>
                  <a:srgbClr val="24292E"/>
                </a:solidFill>
                <a:highlight>
                  <a:schemeClr val="lt1"/>
                </a:highlight>
                <a:latin typeface="Times New Roman" panose="02020603050405020304" pitchFamily="18" charset="0"/>
                <a:cs typeface="Times New Roman" panose="02020603050405020304" pitchFamily="18" charset="0"/>
              </a:endParaRPr>
            </a:p>
            <a:p>
              <a:pPr marL="438150" lvl="0" indent="-342900" algn="l" rtl="0">
                <a:lnSpc>
                  <a:spcPct val="115000"/>
                </a:lnSpc>
                <a:spcBef>
                  <a:spcPts val="0"/>
                </a:spcBef>
                <a:spcAft>
                  <a:spcPts val="0"/>
                </a:spcAft>
                <a:buClr>
                  <a:srgbClr val="24292E"/>
                </a:buClr>
                <a:buSzPts val="2100"/>
                <a:buFont typeface="Wingdings" panose="05000000000000000000" pitchFamily="2" charset="2"/>
                <a:buChar char="Ø"/>
              </a:pPr>
              <a:r>
                <a:rPr lang="en" sz="1800" dirty="0">
                  <a:solidFill>
                    <a:srgbClr val="24292E"/>
                  </a:solidFill>
                  <a:highlight>
                    <a:schemeClr val="lt1"/>
                  </a:highlight>
                  <a:latin typeface="Times New Roman" panose="02020603050405020304" pitchFamily="18" charset="0"/>
                  <a:cs typeface="Times New Roman" panose="02020603050405020304" pitchFamily="18" charset="0"/>
                </a:rPr>
                <a:t>Topic Modelling.</a:t>
              </a:r>
              <a:endParaRPr sz="1800" dirty="0">
                <a:solidFill>
                  <a:srgbClr val="434343"/>
                </a:solidFill>
                <a:latin typeface="Times New Roman" panose="02020603050405020304" pitchFamily="18" charset="0"/>
                <a:ea typeface="Lato"/>
                <a:cs typeface="Times New Roman" panose="02020603050405020304" pitchFamily="18" charset="0"/>
                <a:sym typeface="Lato"/>
              </a:endParaRPr>
            </a:p>
          </p:txBody>
        </p:sp>
      </p:grpSp>
      <p:sp>
        <p:nvSpPr>
          <p:cNvPr id="113" name="Google Shape;113;p17"/>
          <p:cNvSpPr/>
          <p:nvPr/>
        </p:nvSpPr>
        <p:spPr>
          <a:xfrm>
            <a:off x="0" y="205520"/>
            <a:ext cx="4465825" cy="1011475"/>
          </a:xfrm>
          <a:prstGeom prst="rect">
            <a:avLst/>
          </a:prstGeom>
        </p:spPr>
        <p:txBody>
          <a:bodyPr>
            <a:prstTxWarp prst="textPlain">
              <a:avLst/>
            </a:prstTxWarp>
          </a:bodyPr>
          <a:lstStyle/>
          <a:p>
            <a:pPr lvl="0" algn="ctr"/>
            <a:r>
              <a:rPr b="0" i="0" dirty="0">
                <a:ln w="9525" cap="flat" cmpd="sng">
                  <a:solidFill>
                    <a:schemeClr val="dk2"/>
                  </a:solidFill>
                  <a:prstDash val="solid"/>
                  <a:round/>
                  <a:headEnd type="none" w="sm" len="sm"/>
                  <a:tailEnd type="none" w="sm" len="sm"/>
                </a:ln>
                <a:solidFill>
                  <a:schemeClr val="accent1">
                    <a:lumMod val="60000"/>
                    <a:lumOff val="40000"/>
                  </a:schemeClr>
                </a:solidFill>
                <a:latin typeface="Harrington" panose="04040505050A02020702" pitchFamily="82" charset="0"/>
                <a:cs typeface="Times New Roman" panose="02020603050405020304" pitchFamily="18" charset="0"/>
              </a:rPr>
              <a:t>Techniques Used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7"/>
        <p:cNvGrpSpPr/>
        <p:nvPr/>
      </p:nvGrpSpPr>
      <p:grpSpPr>
        <a:xfrm>
          <a:off x="0" y="0"/>
          <a:ext cx="0" cy="0"/>
          <a:chOff x="0" y="0"/>
          <a:chExt cx="0" cy="0"/>
        </a:xfrm>
      </p:grpSpPr>
      <p:pic>
        <p:nvPicPr>
          <p:cNvPr id="118" name="Google Shape;118;p18"/>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119" name="Google Shape;119;p18"/>
          <p:cNvSpPr/>
          <p:nvPr/>
        </p:nvSpPr>
        <p:spPr>
          <a:xfrm>
            <a:off x="0" y="0"/>
            <a:ext cx="9144000" cy="2569200"/>
          </a:xfrm>
          <a:prstGeom prst="rect">
            <a:avLst/>
          </a:prstGeom>
          <a:solidFill>
            <a:srgbClr val="C6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rot="-253875">
            <a:off x="2473986" y="1079912"/>
            <a:ext cx="4196137" cy="2963381"/>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8"/>
          <p:cNvSpPr/>
          <p:nvPr/>
        </p:nvSpPr>
        <p:spPr>
          <a:xfrm rot="240484">
            <a:off x="2474056" y="1089884"/>
            <a:ext cx="4196293" cy="2963536"/>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p:nvPr/>
        </p:nvSpPr>
        <p:spPr>
          <a:xfrm rot="240599">
            <a:off x="2125395" y="1786152"/>
            <a:ext cx="3157430" cy="49201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5">
                    <a:lumMod val="75000"/>
                  </a:schemeClr>
                </a:solidFill>
                <a:latin typeface="Times New Roman" panose="02020603050405020304" pitchFamily="18" charset="0"/>
                <a:ea typeface="Lato Light"/>
                <a:cs typeface="Times New Roman" panose="02020603050405020304" pitchFamily="18" charset="0"/>
                <a:sym typeface="Lato Light"/>
              </a:rPr>
              <a:t>Contact</a:t>
            </a:r>
            <a:endParaRPr sz="4800" dirty="0">
              <a:solidFill>
                <a:schemeClr val="accent5">
                  <a:lumMod val="75000"/>
                </a:schemeClr>
              </a:solidFill>
              <a:latin typeface="Times New Roman" panose="02020603050405020304" pitchFamily="18" charset="0"/>
              <a:ea typeface="Lato Light"/>
              <a:cs typeface="Times New Roman" panose="02020603050405020304" pitchFamily="18" charset="0"/>
              <a:sym typeface="Lato Light"/>
            </a:endParaRPr>
          </a:p>
        </p:txBody>
      </p:sp>
      <p:sp>
        <p:nvSpPr>
          <p:cNvPr id="124" name="Google Shape;124;p18"/>
          <p:cNvSpPr txBox="1"/>
          <p:nvPr/>
        </p:nvSpPr>
        <p:spPr>
          <a:xfrm rot="240484">
            <a:off x="2627202" y="2940657"/>
            <a:ext cx="3771173" cy="5346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5">
                    <a:lumMod val="75000"/>
                  </a:schemeClr>
                </a:solidFill>
                <a:latin typeface="Lato Light"/>
                <a:ea typeface="Lato Light"/>
                <a:cs typeface="Lato Light"/>
                <a:sym typeface="Lato Light"/>
              </a:rPr>
              <a:t>Name: Ashreen kaur Obeori</a:t>
            </a:r>
            <a:endParaRPr b="1" dirty="0">
              <a:solidFill>
                <a:schemeClr val="accent5">
                  <a:lumMod val="75000"/>
                </a:schemeClr>
              </a:solidFill>
              <a:latin typeface="Lato Light"/>
              <a:ea typeface="Lato Light"/>
              <a:cs typeface="Lato Light"/>
              <a:sym typeface="Lato Light"/>
            </a:endParaRPr>
          </a:p>
          <a:p>
            <a:pPr marL="0" lvl="0" indent="0" algn="ctr" rtl="0">
              <a:spcBef>
                <a:spcPts val="0"/>
              </a:spcBef>
              <a:spcAft>
                <a:spcPts val="0"/>
              </a:spcAft>
              <a:buNone/>
            </a:pPr>
            <a:r>
              <a:rPr lang="en" b="1" dirty="0">
                <a:solidFill>
                  <a:schemeClr val="accent5">
                    <a:lumMod val="75000"/>
                  </a:schemeClr>
                </a:solidFill>
                <a:latin typeface="Lato Light"/>
                <a:ea typeface="Lato Light"/>
                <a:cs typeface="Lato Light"/>
                <a:sym typeface="Lato Light"/>
              </a:rPr>
              <a:t>Email : oberoiashreen15@gmail.com</a:t>
            </a:r>
            <a:endParaRPr b="1" dirty="0">
              <a:solidFill>
                <a:schemeClr val="accent5">
                  <a:lumMod val="75000"/>
                </a:schemeClr>
              </a:solidFill>
              <a:latin typeface="Lato Light"/>
              <a:ea typeface="Lato Light"/>
              <a:cs typeface="Lato Light"/>
              <a:sym typeface="Lato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148</Words>
  <Application>Microsoft Office PowerPoint</Application>
  <PresentationFormat>On-screen Show (16:9)</PresentationFormat>
  <Paragraphs>24</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Times New Roman</vt:lpstr>
      <vt:lpstr>Arial</vt:lpstr>
      <vt:lpstr>Lato</vt:lpstr>
      <vt:lpstr>Roboto</vt:lpstr>
      <vt:lpstr>Wingdings</vt:lpstr>
      <vt:lpstr>Harrington</vt:lpstr>
      <vt:lpstr>Lato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Nadeem, SyedTalha</cp:lastModifiedBy>
  <cp:revision>10</cp:revision>
  <dcterms:modified xsi:type="dcterms:W3CDTF">2021-05-11T16:02:18Z</dcterms:modified>
</cp:coreProperties>
</file>