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sldIdLst>
    <p:sldId id="256" r:id="rId5"/>
    <p:sldId id="266" r:id="rId6"/>
    <p:sldId id="257" r:id="rId7"/>
    <p:sldId id="258" r:id="rId8"/>
    <p:sldId id="263" r:id="rId9"/>
    <p:sldId id="269" r:id="rId10"/>
    <p:sldId id="261" r:id="rId11"/>
    <p:sldId id="259" r:id="rId12"/>
    <p:sldId id="264"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44F9-825E-47D6-B3D4-43E82CEAED6D}" v="22" dt="2025-03-03T03:59:3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AMI Breakdown</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AMI</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4C2C-4404-80E8-DA46C3D943D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C2C-4404-80E8-DA46C3D943D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C2C-4404-80E8-DA46C3D943D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C2C-4404-80E8-DA46C3D943D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0-4C2C-4404-80E8-DA46C3D943D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C2C-4404-80E8-DA46C3D943D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C2C-4404-80E8-DA46C3D943D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C2C-4404-80E8-DA46C3D943D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Head  End System (HES)</c:v>
                </c:pt>
                <c:pt idx="1">
                  <c:v>Meter Data Management System (MDMS)</c:v>
                </c:pt>
                <c:pt idx="2">
                  <c:v>Meter Assest Management System (MAMS)</c:v>
                </c:pt>
                <c:pt idx="3">
                  <c:v>ProField Meter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60CA-4112-981E-EBE5C7E5675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9</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3/2/2025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dirty="0"/>
              <a:t> Repository</a:t>
            </a:r>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DFDBB-2276-BCDF-B351-68A439EDF54F}"/>
              </a:ext>
            </a:extLst>
          </p:cNvPr>
          <p:cNvSpPr>
            <a:spLocks noGrp="1"/>
          </p:cNvSpPr>
          <p:nvPr>
            <p:ph type="title"/>
          </p:nvPr>
        </p:nvSpPr>
        <p:spPr>
          <a:xfrm>
            <a:off x="641074" y="1314450"/>
            <a:ext cx="2844002" cy="3680244"/>
          </a:xfrm>
        </p:spPr>
        <p:txBody>
          <a:bodyPr>
            <a:normAutofit/>
          </a:bodyPr>
          <a:lstStyle/>
          <a:p>
            <a:pPr algn="l"/>
            <a:r>
              <a:rPr lang="en-US" sz="3400" dirty="0"/>
              <a:t>AMI Business Applications</a:t>
            </a:r>
          </a:p>
        </p:txBody>
      </p:sp>
      <p:pic>
        <p:nvPicPr>
          <p:cNvPr id="15" name="Picture 14">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7" name="Picture 16">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6" name="Content Placeholder 5">
            <a:extLst>
              <a:ext uri="{FF2B5EF4-FFF2-40B4-BE49-F238E27FC236}">
                <a16:creationId xmlns:a16="http://schemas.microsoft.com/office/drawing/2014/main" id="{F27FB890-5A31-7050-D06D-CE52365BDCE5}"/>
              </a:ext>
            </a:extLst>
          </p:cNvPr>
          <p:cNvGraphicFramePr>
            <a:graphicFrameLocks noGrp="1"/>
          </p:cNvGraphicFramePr>
          <p:nvPr>
            <p:ph sz="quarter" idx="13"/>
            <p:extLst>
              <p:ext uri="{D42A27DB-BD31-4B8C-83A1-F6EECF244321}">
                <p14:modId xmlns:p14="http://schemas.microsoft.com/office/powerpoint/2010/main" val="869721975"/>
              </p:ext>
            </p:extLst>
          </p:nvPr>
        </p:nvGraphicFramePr>
        <p:xfrm>
          <a:off x="4392168" y="832103"/>
          <a:ext cx="7467599" cy="513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10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1170" y="2461012"/>
            <a:ext cx="1451980" cy="846988"/>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3150" y="2667749"/>
            <a:ext cx="616503" cy="869079"/>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736" y="3208791"/>
            <a:ext cx="1961151" cy="1103847"/>
          </a:xfrm>
          <a:prstGeom prst="rect">
            <a:avLst/>
          </a:prstGeom>
        </p:spPr>
      </p:pic>
      <p:pic>
        <p:nvPicPr>
          <p:cNvPr id="8" name="Graphic 7">
            <a:extLst>
              <a:ext uri="{FF2B5EF4-FFF2-40B4-BE49-F238E27FC236}">
                <a16:creationId xmlns:a16="http://schemas.microsoft.com/office/drawing/2014/main" id="{8C33F8DC-70CA-CA63-8301-98B9A8073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1389" y="2949812"/>
            <a:ext cx="2210717" cy="1473811"/>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C44E5-9B15-4900-98EA-439F0CB21C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3519</TotalTime>
  <Words>496</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AMI Business Applications</vt:lpstr>
      <vt:lpstr>Tech Stack</vt:lpstr>
      <vt:lpstr>How My Time is Distributed</vt:lpstr>
      <vt:lpstr>Task Distribution Process</vt:lpstr>
      <vt:lpstr>User Experience on the AMI Wiki Database Website</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2025-03-03T04:34:38Z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