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aven Pro" pitchFamily="2" charset="77"/>
      <p:regular r:id="rId16"/>
      <p:bold r:id="rId17"/>
    </p:embeddedFont>
    <p:embeddedFont>
      <p:font typeface="Nunito" pitchFamily="2" charset="77"/>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77112"/>
  </p:normalViewPr>
  <p:slideViewPr>
    <p:cSldViewPr snapToGrid="0" snapToObjects="1">
      <p:cViewPr>
        <p:scale>
          <a:sx n="102" d="100"/>
          <a:sy n="102" d="100"/>
        </p:scale>
        <p:origin x="17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loquentjavascript.net/13_dom.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4f8ff0a8b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4f8ff0a8b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be more familiar with the React and Redux, we re-write the </a:t>
            </a:r>
            <a:r>
              <a:rPr lang="en" dirty="0" err="1"/>
              <a:t>ChRIS</a:t>
            </a:r>
            <a:r>
              <a:rPr lang="en" dirty="0"/>
              <a:t> Store using Redux.</a:t>
            </a:r>
          </a:p>
          <a:p>
            <a:pPr marL="0" lvl="0" indent="0" algn="l" rtl="0">
              <a:spcBef>
                <a:spcPts val="0"/>
              </a:spcBef>
              <a:spcAft>
                <a:spcPts val="0"/>
              </a:spcAft>
              <a:buNone/>
            </a:pPr>
            <a:r>
              <a:rPr lang="en" dirty="0"/>
              <a:t>demo</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4ef0628214_1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4ef0628214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4f8ff0a8b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4f8ff0a8b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4ef0628214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4ef0628214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f8ff0a8b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f8ff0a8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ChRIS project - an open source, cloud-based medical imaging platform</a:t>
            </a:r>
            <a:endParaRPr/>
          </a:p>
          <a:p>
            <a:pPr marL="0" lvl="0" indent="0" algn="l" rtl="0">
              <a:spcBef>
                <a:spcPts val="0"/>
              </a:spcBef>
              <a:spcAft>
                <a:spcPts val="0"/>
              </a:spcAft>
              <a:buNone/>
            </a:pPr>
            <a:r>
              <a:rPr lang="en" sz="1200">
                <a:solidFill>
                  <a:srgbClr val="222222"/>
                </a:solidFill>
                <a:highlight>
                  <a:srgbClr val="FFFFFF"/>
                </a:highlight>
              </a:rPr>
              <a:t>ChRIS:</a:t>
            </a:r>
            <a:r>
              <a:rPr lang="en" sz="1200">
                <a:latin typeface="Calibri"/>
                <a:ea typeface="Calibri"/>
                <a:cs typeface="Calibri"/>
                <a:sym typeface="Calibri"/>
              </a:rPr>
              <a:t>Children's Research Integration System</a:t>
            </a:r>
            <a:endParaRPr sz="1200">
              <a:solidFill>
                <a:srgbClr val="222222"/>
              </a:solidFill>
              <a:highlight>
                <a:srgbClr val="FFFFFF"/>
              </a:highlight>
            </a:endParaRPr>
          </a:p>
          <a:p>
            <a:pPr marL="0" lvl="0" indent="0" algn="l" rtl="0">
              <a:spcBef>
                <a:spcPts val="0"/>
              </a:spcBef>
              <a:spcAft>
                <a:spcPts val="0"/>
              </a:spcAft>
              <a:buNone/>
            </a:pPr>
            <a:r>
              <a:rPr lang="en" sz="1200">
                <a:solidFill>
                  <a:srgbClr val="222222"/>
                </a:solidFill>
                <a:highlight>
                  <a:srgbClr val="FFFFFF"/>
                </a:highlight>
              </a:rPr>
              <a:t>MPC:</a:t>
            </a:r>
            <a:r>
              <a:rPr lang="en" sz="1400">
                <a:solidFill>
                  <a:srgbClr val="24292E"/>
                </a:solidFill>
              </a:rPr>
              <a:t>these researchers would like to be able to easily compare the volumes of brain structures in a set of brain scans with the volumes across a larger body of scans from different medical institutions. but those medical institutions cannot share patient data, such as brain structure volume, with other institutions.</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cc984f80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4cc984f8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24292E"/>
                </a:solidFill>
              </a:rPr>
              <a:t>Users are looking to identify structures in the brain that have a volume outside of the norm across different participating institutions via a secure multi-party compute (MPC) algorithm. </a:t>
            </a:r>
            <a:endParaRPr sz="1200">
              <a:solidFill>
                <a:srgbClr val="24292E"/>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4cc984f80d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4cc984f80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4ef0628214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4ef0628214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a detailed diagram of the whole </a:t>
            </a:r>
            <a:r>
              <a:rPr lang="en" dirty="0" err="1"/>
              <a:t>ChRIS</a:t>
            </a:r>
            <a:r>
              <a:rPr lang="en" dirty="0"/>
              <a:t> system, basically there are 4 units: the data source(usually in the hospital), the </a:t>
            </a:r>
            <a:r>
              <a:rPr lang="en" dirty="0" err="1"/>
              <a:t>ChRIS</a:t>
            </a:r>
            <a:r>
              <a:rPr lang="en" dirty="0"/>
              <a:t> Store, the </a:t>
            </a:r>
            <a:r>
              <a:rPr lang="en" dirty="0" err="1"/>
              <a:t>ChRIS</a:t>
            </a:r>
            <a:r>
              <a:rPr lang="en" dirty="0"/>
              <a:t> </a:t>
            </a:r>
            <a:r>
              <a:rPr lang="en" dirty="0" err="1"/>
              <a:t>Ul</a:t>
            </a:r>
            <a:r>
              <a:rPr lang="en" dirty="0"/>
              <a:t> and the compute </a:t>
            </a:r>
            <a:r>
              <a:rPr lang="en-US" dirty="0"/>
              <a:t>environment (which</a:t>
            </a:r>
            <a:r>
              <a:rPr lang="en" dirty="0"/>
              <a:t> would be like the MOC). </a:t>
            </a:r>
          </a:p>
          <a:p>
            <a:pPr marL="0" lvl="0" indent="0" algn="l" rtl="0">
              <a:spcBef>
                <a:spcPts val="0"/>
              </a:spcBef>
              <a:spcAft>
                <a:spcPts val="0"/>
              </a:spcAft>
              <a:buNone/>
            </a:pPr>
            <a:r>
              <a:rPr lang="en" dirty="0"/>
              <a:t>In here, I want to introduce the a terminology called plugin. Plugin is a containerized set of image processing software. For example, while using photoshop, you may need to filter the image or adjust the contrast, each function is just like a plugin of </a:t>
            </a:r>
            <a:r>
              <a:rPr lang="en" dirty="0" err="1"/>
              <a:t>ChRIS</a:t>
            </a:r>
            <a:r>
              <a:rPr lang="en" dirty="0"/>
              <a:t>. Actually you can treat the </a:t>
            </a:r>
            <a:r>
              <a:rPr lang="en" dirty="0" err="1"/>
              <a:t>ChRIS</a:t>
            </a:r>
            <a:r>
              <a:rPr lang="en" dirty="0"/>
              <a:t> Store as an app store and users can take the needed plugins from </a:t>
            </a:r>
            <a:r>
              <a:rPr lang="en" dirty="0" err="1"/>
              <a:t>ChRIS</a:t>
            </a:r>
            <a:r>
              <a:rPr lang="en" dirty="0"/>
              <a:t> Store. While using the </a:t>
            </a:r>
            <a:r>
              <a:rPr lang="en" dirty="0" err="1"/>
              <a:t>ChRIS</a:t>
            </a:r>
            <a:r>
              <a:rPr lang="en" dirty="0"/>
              <a:t> system, </a:t>
            </a:r>
            <a:r>
              <a:rPr lang="en" dirty="0" err="1"/>
              <a:t>ChRIS</a:t>
            </a:r>
            <a:r>
              <a:rPr lang="en" dirty="0"/>
              <a:t> UI will take the data from the data source and push it to the compute environment. Then, the user will select a series of plugins for the image processing. At the same time, the </a:t>
            </a:r>
            <a:r>
              <a:rPr lang="en" dirty="0" err="1"/>
              <a:t>ChRIS</a:t>
            </a:r>
            <a:r>
              <a:rPr lang="en" dirty="0"/>
              <a:t> UI will push the plugins to the Compute environment as well. After the calculation, the MOC will produce an output and push it back to </a:t>
            </a:r>
            <a:r>
              <a:rPr lang="en" dirty="0" err="1"/>
              <a:t>ChRIS</a:t>
            </a:r>
            <a:r>
              <a:rPr lang="en" dirty="0"/>
              <a:t> UI. Then the </a:t>
            </a:r>
            <a:r>
              <a:rPr lang="en" dirty="0" err="1"/>
              <a:t>ChRIS</a:t>
            </a:r>
            <a:r>
              <a:rPr lang="en" dirty="0"/>
              <a:t> UI will display the calculation Result. So our main tasks are in the dotted line area.</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05508199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05508199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 is a cooporation project with RedHat. A Part of the whole ChRIS project</a:t>
            </a:r>
            <a:endParaRPr/>
          </a:p>
          <a:p>
            <a:pPr marL="0" lvl="0" indent="0" algn="l" rtl="0">
              <a:spcBef>
                <a:spcPts val="0"/>
              </a:spcBef>
              <a:spcAft>
                <a:spcPts val="0"/>
              </a:spcAft>
              <a:buNone/>
            </a:pPr>
            <a:r>
              <a:rPr lang="en" sz="1200">
                <a:solidFill>
                  <a:srgbClr val="222222"/>
                </a:solidFill>
                <a:highlight>
                  <a:srgbClr val="FFFFFF"/>
                </a:highlight>
              </a:rPr>
              <a:t>ChRIS:</a:t>
            </a:r>
            <a:r>
              <a:rPr lang="en" sz="1200">
                <a:latin typeface="Calibri"/>
                <a:ea typeface="Calibri"/>
                <a:cs typeface="Calibri"/>
                <a:sym typeface="Calibri"/>
              </a:rPr>
              <a:t>Children's Research Integration System</a:t>
            </a:r>
            <a:endParaRPr sz="1200">
              <a:solidFill>
                <a:srgbClr val="222222"/>
              </a:solidFill>
              <a:highlight>
                <a:srgbClr val="FFFFFF"/>
              </a:highlight>
            </a:endParaRPr>
          </a:p>
          <a:p>
            <a:pPr marL="0" lvl="0" indent="0" algn="l" rtl="0">
              <a:spcBef>
                <a:spcPts val="0"/>
              </a:spcBef>
              <a:spcAft>
                <a:spcPts val="0"/>
              </a:spcAft>
              <a:buNone/>
            </a:pPr>
            <a:r>
              <a:rPr lang="en" sz="1200">
                <a:solidFill>
                  <a:srgbClr val="222222"/>
                </a:solidFill>
                <a:highlight>
                  <a:srgbClr val="FFFFFF"/>
                </a:highlight>
              </a:rPr>
              <a:t>MPC:A small example is that of a group of people desiring to compute their average grad, without any individual group member revealing her personal grad to the others, we need someone who we can trust and can calculate fast, and that’s prof Krigger~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505508199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05508199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picture illustrate how virtual </a:t>
            </a:r>
            <a:r>
              <a:rPr lang="en" dirty="0" err="1"/>
              <a:t>dom</a:t>
            </a:r>
            <a:r>
              <a:rPr lang="en" dirty="0"/>
              <a:t> works, think we have thousands of </a:t>
            </a:r>
            <a:r>
              <a:rPr lang="en" dirty="0" err="1"/>
              <a:t>divs</a:t>
            </a:r>
            <a:r>
              <a:rPr lang="en" dirty="0"/>
              <a:t> in </a:t>
            </a:r>
            <a:r>
              <a:rPr lang="en" dirty="0" err="1"/>
              <a:t>dom</a:t>
            </a:r>
            <a:r>
              <a:rPr lang="en" dirty="0"/>
              <a:t>, a event handler want to find every node interested node on the event and update it, maybe it needs to traverse it manually, it very consuming. </a:t>
            </a:r>
            <a:r>
              <a:rPr lang="en" sz="1300" dirty="0">
                <a:solidFill>
                  <a:srgbClr val="3E3E40"/>
                </a:solidFill>
                <a:highlight>
                  <a:srgbClr val="FFFFFF"/>
                </a:highlight>
                <a:latin typeface="Roboto"/>
                <a:ea typeface="Roboto"/>
                <a:cs typeface="Roboto"/>
                <a:sym typeface="Roboto"/>
              </a:rPr>
              <a:t>In React, for every </a:t>
            </a:r>
            <a:r>
              <a:rPr lang="en" sz="1300" u="sng" dirty="0">
                <a:solidFill>
                  <a:srgbClr val="F65A5B"/>
                </a:solidFill>
                <a:highlight>
                  <a:srgbClr val="FFFFFF"/>
                </a:highlight>
                <a:latin typeface="Roboto"/>
                <a:ea typeface="Roboto"/>
                <a:cs typeface="Roboto"/>
                <a:sym typeface="Roboto"/>
                <a:hlinkClick r:id="rId3"/>
              </a:rPr>
              <a:t>DOM object</a:t>
            </a:r>
            <a:r>
              <a:rPr lang="en" sz="1300" dirty="0">
                <a:solidFill>
                  <a:srgbClr val="3E3E40"/>
                </a:solidFill>
                <a:highlight>
                  <a:srgbClr val="FFFFFF"/>
                </a:highlight>
                <a:latin typeface="Roboto"/>
                <a:ea typeface="Roboto"/>
                <a:cs typeface="Roboto"/>
                <a:sym typeface="Roboto"/>
              </a:rPr>
              <a:t>, there is a corresponding "virtual DOM object." A virtual DOM object is a </a:t>
            </a:r>
            <a:r>
              <a:rPr lang="en" sz="1300" i="1" dirty="0">
                <a:solidFill>
                  <a:srgbClr val="3E3E40"/>
                </a:solidFill>
                <a:highlight>
                  <a:srgbClr val="FFFFFF"/>
                </a:highlight>
                <a:latin typeface="Roboto"/>
                <a:ea typeface="Roboto"/>
                <a:cs typeface="Roboto"/>
                <a:sym typeface="Roboto"/>
              </a:rPr>
              <a:t>representation</a:t>
            </a:r>
            <a:r>
              <a:rPr lang="en" sz="1300" dirty="0">
                <a:solidFill>
                  <a:srgbClr val="3E3E40"/>
                </a:solidFill>
                <a:highlight>
                  <a:srgbClr val="FFFFFF"/>
                </a:highlight>
                <a:latin typeface="Roboto"/>
                <a:ea typeface="Roboto"/>
                <a:cs typeface="Roboto"/>
                <a:sym typeface="Roboto"/>
              </a:rPr>
              <a:t> of a DOM object, like a lightweight copy. Manipulating the DOM is slow. Manipulating the virtual DOM is much faster, because nothing gets drawn onscreen. So when we change the state of a component, it first changes the virtual </a:t>
            </a:r>
            <a:r>
              <a:rPr lang="en" sz="1300" dirty="0" err="1">
                <a:solidFill>
                  <a:srgbClr val="3E3E40"/>
                </a:solidFill>
                <a:highlight>
                  <a:srgbClr val="FFFFFF"/>
                </a:highlight>
                <a:latin typeface="Roboto"/>
                <a:ea typeface="Roboto"/>
                <a:cs typeface="Roboto"/>
                <a:sym typeface="Roboto"/>
              </a:rPr>
              <a:t>dom</a:t>
            </a:r>
            <a:r>
              <a:rPr lang="en" sz="1300" dirty="0">
                <a:solidFill>
                  <a:srgbClr val="3E3E40"/>
                </a:solidFill>
                <a:highlight>
                  <a:srgbClr val="FFFFFF"/>
                </a:highlight>
                <a:latin typeface="Roboto"/>
                <a:ea typeface="Roboto"/>
                <a:cs typeface="Roboto"/>
                <a:sym typeface="Roboto"/>
              </a:rPr>
              <a:t> and the compute diff algorithms to detect the change and then update the real dom. </a:t>
            </a:r>
          </a:p>
          <a:p>
            <a:pPr marL="0" lvl="0" indent="0" algn="l" rtl="0">
              <a:spcBef>
                <a:spcPts val="0"/>
              </a:spcBef>
              <a:spcAft>
                <a:spcPts val="0"/>
              </a:spcAft>
              <a:buNone/>
            </a:pPr>
            <a:r>
              <a:rPr lang="en-US" dirty="0"/>
              <a:t>The Document Object Model (DOM) is a programming interface for HTML and XML documents. It represents the page so that programs can change the document structure, style, and content. The DOM represents the document as nodes and objects.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50550819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50550819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think we want to build a huge application with only react, </a:t>
            </a:r>
            <a:endParaRPr dirty="0"/>
          </a:p>
          <a:p>
            <a:pPr marL="0" lvl="0" indent="0" algn="l" rtl="0">
              <a:spcBef>
                <a:spcPts val="0"/>
              </a:spcBef>
              <a:spcAft>
                <a:spcPts val="0"/>
              </a:spcAft>
              <a:buNone/>
            </a:pPr>
            <a:r>
              <a:rPr lang="en" dirty="0"/>
              <a:t>Root component want to communicate with the children component</a:t>
            </a:r>
            <a:endParaRPr dirty="0"/>
          </a:p>
          <a:p>
            <a:pPr marL="0" lvl="0" indent="0" algn="l" rtl="0">
              <a:spcBef>
                <a:spcPts val="0"/>
              </a:spcBef>
              <a:spcAft>
                <a:spcPts val="0"/>
              </a:spcAft>
              <a:buNone/>
            </a:pPr>
            <a:r>
              <a:rPr lang="en" dirty="0"/>
              <a:t>Children component call father’s component method, pass data to it… if a application has huge amount of components, and components will pass value from each other, it will become troublesome. So this is why react is a light-weight view layer framework, it cant to build big application. So this is why we need redux, in this picture, redux store the component data in the store, and if the children’ component data changes, the father component will sense the change and update data from the store, so we </a:t>
            </a:r>
            <a:r>
              <a:rPr lang="en" dirty="0" err="1"/>
              <a:t>dont</a:t>
            </a:r>
            <a:r>
              <a:rPr lang="en" dirty="0"/>
              <a:t> need to pass data between component, then we can make big application using react and redux. </a:t>
            </a:r>
            <a:r>
              <a:rPr lang="en" sz="1600" dirty="0">
                <a:highlight>
                  <a:srgbClr val="FFFFFF"/>
                </a:highlight>
                <a:latin typeface="Georgia"/>
                <a:ea typeface="Georgia"/>
                <a:cs typeface="Georgia"/>
                <a:sym typeface="Georgia"/>
              </a:rPr>
              <a:t>Boilerplate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05508199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05508199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 has trigger some event like click the button, it sends it to the action creators, action creators will check, oh, you did this action so i will send this action to store, then store received it and dont know how to handle it, so it will ask reducer for help, it pass component’s previous state and event action to reducer, reducer will help store handle that and then return a new state, so in the last the view will re-render the new state.  will help support other MPC calculation projects in 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Front-End Development for the MPC in the Cloud </a:t>
            </a:r>
            <a:r>
              <a:rPr lang="en" sz="1800"/>
              <a:t>Sprint-1</a:t>
            </a:r>
            <a:endParaRPr sz="1800"/>
          </a:p>
        </p:txBody>
      </p:sp>
      <p:sp>
        <p:nvSpPr>
          <p:cNvPr id="278" name="Google Shape;278;p13"/>
          <p:cNvSpPr txBox="1">
            <a:spLocks noGrp="1"/>
          </p:cNvSpPr>
          <p:nvPr>
            <p:ph type="subTitle" idx="1"/>
          </p:nvPr>
        </p:nvSpPr>
        <p:spPr>
          <a:xfrm>
            <a:off x="824000" y="3919975"/>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QingXing Li, Yicun Hou, Haoyu Xu</a:t>
            </a:r>
            <a:endParaRPr/>
          </a:p>
          <a:p>
            <a:pPr marL="0" lvl="0" indent="0" algn="l" rtl="0">
              <a:spcBef>
                <a:spcPts val="0"/>
              </a:spcBef>
              <a:spcAft>
                <a:spcPts val="0"/>
              </a:spcAft>
              <a:buClr>
                <a:srgbClr val="000000"/>
              </a:buClr>
              <a:buSzPts val="1500"/>
              <a:buFont typeface="Arial"/>
              <a:buNone/>
            </a:pPr>
            <a:r>
              <a:rPr lang="en"/>
              <a:t>Mentors: Joseph Caiani, Máirín Duffy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Sprint 1- What we did</a:t>
            </a:r>
            <a:endParaRPr/>
          </a:p>
        </p:txBody>
      </p:sp>
      <p:sp>
        <p:nvSpPr>
          <p:cNvPr id="360" name="Google Shape;360;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a:t>ChRIS background Research</a:t>
            </a:r>
            <a:endParaRPr sz="1800"/>
          </a:p>
          <a:p>
            <a:pPr marL="457200" lvl="0" indent="-342900" algn="l" rtl="0">
              <a:lnSpc>
                <a:spcPct val="150000"/>
              </a:lnSpc>
              <a:spcBef>
                <a:spcPts val="0"/>
              </a:spcBef>
              <a:spcAft>
                <a:spcPts val="0"/>
              </a:spcAft>
              <a:buSzPts val="1800"/>
              <a:buChar char="●"/>
            </a:pPr>
            <a:r>
              <a:rPr lang="en" sz="1800"/>
              <a:t>Understood ChRIS system diagram and workflow </a:t>
            </a:r>
            <a:endParaRPr sz="1800"/>
          </a:p>
          <a:p>
            <a:pPr marL="457200" lvl="0" indent="-342900" algn="l" rtl="0">
              <a:lnSpc>
                <a:spcPct val="150000"/>
              </a:lnSpc>
              <a:spcBef>
                <a:spcPts val="0"/>
              </a:spcBef>
              <a:spcAft>
                <a:spcPts val="0"/>
              </a:spcAft>
              <a:buSzPts val="1800"/>
              <a:buChar char="●"/>
            </a:pPr>
            <a:r>
              <a:rPr lang="en" sz="1800"/>
              <a:t>Took online courses to learn React and Redux</a:t>
            </a:r>
            <a:endParaRPr sz="1800"/>
          </a:p>
          <a:p>
            <a:pPr marL="457200" lvl="0" indent="-342900" algn="l" rtl="0">
              <a:lnSpc>
                <a:spcPct val="150000"/>
              </a:lnSpc>
              <a:spcBef>
                <a:spcPts val="0"/>
              </a:spcBef>
              <a:spcAft>
                <a:spcPts val="0"/>
              </a:spcAft>
              <a:buSzPts val="1800"/>
              <a:buChar char="●"/>
            </a:pPr>
            <a:r>
              <a:rPr lang="en" sz="1800"/>
              <a:t>Set up the ChRIS Store backend in Docker</a:t>
            </a:r>
            <a:endParaRPr sz="1800"/>
          </a:p>
          <a:p>
            <a:pPr marL="457200" lvl="0" indent="-342900" algn="l" rtl="0">
              <a:lnSpc>
                <a:spcPct val="150000"/>
              </a:lnSpc>
              <a:spcBef>
                <a:spcPts val="0"/>
              </a:spcBef>
              <a:spcAft>
                <a:spcPts val="0"/>
              </a:spcAft>
              <a:buSzPts val="1800"/>
              <a:buChar char="●"/>
            </a:pPr>
            <a:r>
              <a:rPr lang="en" sz="1800"/>
              <a:t>Rewrited ChRIS Store UI with Redux</a:t>
            </a:r>
            <a:endParaRPr sz="1800"/>
          </a:p>
          <a:p>
            <a:pPr marL="457200" lvl="0" indent="0" algn="l" rtl="0">
              <a:lnSpc>
                <a:spcPct val="150000"/>
              </a:lnSpc>
              <a:spcBef>
                <a:spcPts val="1600"/>
              </a:spcBef>
              <a:spcAft>
                <a:spcPts val="0"/>
              </a:spcAft>
              <a:buNone/>
            </a:pPr>
            <a:endParaRPr sz="1800"/>
          </a:p>
          <a:p>
            <a:pPr marL="457200" lvl="0" indent="0" algn="l" rtl="0">
              <a:spcBef>
                <a:spcPts val="1600"/>
              </a:spcBef>
              <a:spcAft>
                <a:spcPts val="0"/>
              </a:spcAft>
              <a:buNone/>
            </a:pPr>
            <a:endParaRPr sz="1800"/>
          </a:p>
          <a:p>
            <a:pPr marL="457200" lvl="0" indent="0" algn="l" rtl="0">
              <a:spcBef>
                <a:spcPts val="1600"/>
              </a:spcBef>
              <a:spcAft>
                <a:spcPts val="160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Taiga</a:t>
            </a:r>
            <a:endParaRPr/>
          </a:p>
        </p:txBody>
      </p:sp>
      <p:pic>
        <p:nvPicPr>
          <p:cNvPr id="366" name="Google Shape;366;p23"/>
          <p:cNvPicPr preferRelativeResize="0"/>
          <p:nvPr/>
        </p:nvPicPr>
        <p:blipFill>
          <a:blip r:embed="rId3">
            <a:alphaModFix/>
          </a:blip>
          <a:stretch>
            <a:fillRect/>
          </a:stretch>
        </p:blipFill>
        <p:spPr>
          <a:xfrm>
            <a:off x="2403918" y="0"/>
            <a:ext cx="6740083" cy="2439425"/>
          </a:xfrm>
          <a:prstGeom prst="rect">
            <a:avLst/>
          </a:prstGeom>
          <a:noFill/>
          <a:ln>
            <a:noFill/>
          </a:ln>
        </p:spPr>
      </p:pic>
      <p:pic>
        <p:nvPicPr>
          <p:cNvPr id="367" name="Google Shape;367;p23"/>
          <p:cNvPicPr preferRelativeResize="0"/>
          <p:nvPr/>
        </p:nvPicPr>
        <p:blipFill>
          <a:blip r:embed="rId4">
            <a:alphaModFix/>
          </a:blip>
          <a:stretch>
            <a:fillRect/>
          </a:stretch>
        </p:blipFill>
        <p:spPr>
          <a:xfrm>
            <a:off x="0" y="2439425"/>
            <a:ext cx="7157173" cy="270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Sprint 2- Next to do</a:t>
            </a:r>
            <a:endParaRPr/>
          </a:p>
        </p:txBody>
      </p:sp>
      <p:sp>
        <p:nvSpPr>
          <p:cNvPr id="373" name="Google Shape;373;p24"/>
          <p:cNvSpPr txBox="1">
            <a:spLocks noGrp="1"/>
          </p:cNvSpPr>
          <p:nvPr>
            <p:ph type="body" idx="1"/>
          </p:nvPr>
        </p:nvSpPr>
        <p:spPr>
          <a:xfrm>
            <a:off x="1303800" y="1990050"/>
            <a:ext cx="7545000" cy="25416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sz="1800"/>
              <a:t>Get started to implement ChRIS UI, develop the main component</a:t>
            </a:r>
            <a:endParaRPr sz="1800"/>
          </a:p>
          <a:p>
            <a:pPr marL="457200" lvl="0" indent="-342900" algn="l" rtl="0">
              <a:lnSpc>
                <a:spcPct val="200000"/>
              </a:lnSpc>
              <a:spcBef>
                <a:spcPts val="0"/>
              </a:spcBef>
              <a:spcAft>
                <a:spcPts val="0"/>
              </a:spcAft>
              <a:buSzPts val="1800"/>
              <a:buChar char="●"/>
            </a:pPr>
            <a:r>
              <a:rPr lang="en" sz="1800"/>
              <a:t>Write ChRIS UI library with TypeScript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5"/>
          <p:cNvSpPr txBox="1">
            <a:spLocks noGrp="1"/>
          </p:cNvSpPr>
          <p:nvPr>
            <p:ph type="body" idx="1"/>
          </p:nvPr>
        </p:nvSpPr>
        <p:spPr>
          <a:xfrm>
            <a:off x="1258175" y="1397000"/>
            <a:ext cx="7030500" cy="25416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3600" b="1"/>
              <a:t>Questions?</a:t>
            </a:r>
            <a:endParaRPr sz="3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84" name="Google Shape;284;p14"/>
          <p:cNvSpPr txBox="1">
            <a:spLocks noGrp="1"/>
          </p:cNvSpPr>
          <p:nvPr>
            <p:ph type="body" idx="1"/>
          </p:nvPr>
        </p:nvSpPr>
        <p:spPr>
          <a:xfrm>
            <a:off x="1241600" y="1714650"/>
            <a:ext cx="7030500" cy="25416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24292E"/>
              </a:buClr>
              <a:buSzPts val="1800"/>
              <a:buFont typeface="Arial"/>
              <a:buChar char="●"/>
            </a:pPr>
            <a:r>
              <a:rPr lang="en" sz="1800">
                <a:solidFill>
                  <a:srgbClr val="24292E"/>
                </a:solidFill>
                <a:highlight>
                  <a:srgbClr val="FFFFFF"/>
                </a:highlight>
                <a:latin typeface="Arial"/>
                <a:ea typeface="Arial"/>
                <a:cs typeface="Arial"/>
                <a:sym typeface="Arial"/>
              </a:rPr>
              <a:t>The main project is the front end of ChRIS(ChRIS Research Integration System) project</a:t>
            </a:r>
            <a:endParaRPr sz="1800">
              <a:solidFill>
                <a:srgbClr val="24292E"/>
              </a:solidFill>
              <a:highlight>
                <a:srgbClr val="FFFFFF"/>
              </a:highlight>
              <a:latin typeface="Arial"/>
              <a:ea typeface="Arial"/>
              <a:cs typeface="Arial"/>
              <a:sym typeface="Arial"/>
            </a:endParaRPr>
          </a:p>
          <a:p>
            <a:pPr marL="457200" lvl="0" indent="-342900" algn="l" rtl="0">
              <a:lnSpc>
                <a:spcPct val="150000"/>
              </a:lnSpc>
              <a:spcBef>
                <a:spcPts val="0"/>
              </a:spcBef>
              <a:spcAft>
                <a:spcPts val="0"/>
              </a:spcAft>
              <a:buClr>
                <a:srgbClr val="24292E"/>
              </a:buClr>
              <a:buSzPts val="1800"/>
              <a:buFont typeface="Arial"/>
              <a:buChar char="●"/>
            </a:pPr>
            <a:r>
              <a:rPr lang="en" sz="1800">
                <a:solidFill>
                  <a:srgbClr val="24292E"/>
                </a:solidFill>
                <a:highlight>
                  <a:srgbClr val="FFFFFF"/>
                </a:highlight>
                <a:latin typeface="Arial"/>
                <a:ea typeface="Arial"/>
                <a:cs typeface="Arial"/>
                <a:sym typeface="Arial"/>
              </a:rPr>
              <a:t>ChRIS enables users who are not familiar with image processing able to process the medical image with a single click. </a:t>
            </a:r>
            <a:endParaRPr sz="1800">
              <a:solidFill>
                <a:srgbClr val="24292E"/>
              </a:solidFill>
              <a:highlight>
                <a:srgbClr val="FFFFFF"/>
              </a:highlight>
              <a:latin typeface="Arial"/>
              <a:ea typeface="Arial"/>
              <a:cs typeface="Arial"/>
              <a:sym typeface="Arial"/>
            </a:endParaRPr>
          </a:p>
          <a:p>
            <a:pPr marL="457200" lvl="0" indent="-342900" algn="l" rtl="0">
              <a:lnSpc>
                <a:spcPct val="150000"/>
              </a:lnSpc>
              <a:spcBef>
                <a:spcPts val="0"/>
              </a:spcBef>
              <a:spcAft>
                <a:spcPts val="0"/>
              </a:spcAft>
              <a:buClr>
                <a:srgbClr val="24292E"/>
              </a:buClr>
              <a:buSzPts val="1800"/>
              <a:buFont typeface="Arial"/>
              <a:buChar char="●"/>
            </a:pPr>
            <a:r>
              <a:rPr lang="en" sz="1800">
                <a:solidFill>
                  <a:srgbClr val="24292E"/>
                </a:solidFill>
                <a:highlight>
                  <a:srgbClr val="FFFFFF"/>
                </a:highlight>
                <a:latin typeface="Arial"/>
                <a:ea typeface="Arial"/>
                <a:cs typeface="Arial"/>
                <a:sym typeface="Arial"/>
              </a:rPr>
              <a:t>MPC(Multi-Party Computation) :</a:t>
            </a:r>
            <a:r>
              <a:rPr lang="en" sz="1200">
                <a:solidFill>
                  <a:srgbClr val="222222"/>
                </a:solidFill>
                <a:highlight>
                  <a:schemeClr val="lt1"/>
                </a:highlight>
                <a:latin typeface="Arial"/>
                <a:ea typeface="Arial"/>
                <a:cs typeface="Arial"/>
                <a:sym typeface="Arial"/>
              </a:rPr>
              <a:t> </a:t>
            </a:r>
            <a:r>
              <a:rPr lang="en" sz="1800">
                <a:solidFill>
                  <a:srgbClr val="222222"/>
                </a:solidFill>
                <a:highlight>
                  <a:schemeClr val="lt1"/>
                </a:highlight>
                <a:latin typeface="Arial"/>
                <a:ea typeface="Arial"/>
                <a:cs typeface="Arial"/>
                <a:sym typeface="Arial"/>
              </a:rPr>
              <a:t>a method for parties to jointly compute a function over their inputs while keep input private.</a:t>
            </a:r>
            <a:endParaRPr sz="1800">
              <a:solidFill>
                <a:srgbClr val="24292E"/>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90" name="Google Shape;290;p15"/>
          <p:cNvSpPr txBox="1">
            <a:spLocks noGrp="1"/>
          </p:cNvSpPr>
          <p:nvPr>
            <p:ph type="body" idx="1"/>
          </p:nvPr>
        </p:nvSpPr>
        <p:spPr>
          <a:xfrm>
            <a:off x="1198050" y="1695600"/>
            <a:ext cx="7583100" cy="3099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Users</a:t>
            </a:r>
            <a:endParaRPr sz="1800"/>
          </a:p>
          <a:p>
            <a:pPr marL="914400" lvl="1" indent="-342900" algn="l" rtl="0">
              <a:spcBef>
                <a:spcPts val="0"/>
              </a:spcBef>
              <a:spcAft>
                <a:spcPts val="0"/>
              </a:spcAft>
              <a:buClr>
                <a:srgbClr val="24292E"/>
              </a:buClr>
              <a:buSzPts val="1800"/>
              <a:buFont typeface="Arial"/>
              <a:buChar char="○"/>
            </a:pPr>
            <a:r>
              <a:rPr lang="en" sz="1800">
                <a:solidFill>
                  <a:srgbClr val="24292E"/>
                </a:solidFill>
                <a:latin typeface="Arial"/>
                <a:ea typeface="Arial"/>
                <a:cs typeface="Arial"/>
                <a:sym typeface="Arial"/>
              </a:rPr>
              <a:t>Neuroscience researchers at medical institutions in Boston area focusing on the brain volume.</a:t>
            </a:r>
            <a:endParaRPr sz="1800">
              <a:solidFill>
                <a:srgbClr val="24292E"/>
              </a:solidFill>
              <a:latin typeface="Arial"/>
              <a:ea typeface="Arial"/>
              <a:cs typeface="Arial"/>
              <a:sym typeface="Arial"/>
            </a:endParaRPr>
          </a:p>
          <a:p>
            <a:pPr marL="914400" lvl="1" indent="-342900" algn="l" rtl="0">
              <a:spcBef>
                <a:spcPts val="0"/>
              </a:spcBef>
              <a:spcAft>
                <a:spcPts val="0"/>
              </a:spcAft>
              <a:buClr>
                <a:srgbClr val="24292E"/>
              </a:buClr>
              <a:buSzPts val="1800"/>
              <a:buFont typeface="Arial"/>
              <a:buChar char="○"/>
            </a:pPr>
            <a:r>
              <a:rPr lang="en" sz="1800" b="1">
                <a:solidFill>
                  <a:srgbClr val="24292E"/>
                </a:solidFill>
                <a:latin typeface="Arial"/>
                <a:ea typeface="Arial"/>
                <a:cs typeface="Arial"/>
                <a:sym typeface="Arial"/>
              </a:rPr>
              <a:t>Not </a:t>
            </a:r>
            <a:r>
              <a:rPr lang="en" sz="1800">
                <a:solidFill>
                  <a:srgbClr val="24292E"/>
                </a:solidFill>
                <a:latin typeface="Arial"/>
                <a:ea typeface="Arial"/>
                <a:cs typeface="Arial"/>
                <a:sym typeface="Arial"/>
              </a:rPr>
              <a:t>neuroscience or other researchers looking to perform MPC on other types of calculation</a:t>
            </a:r>
            <a:endParaRPr sz="1800">
              <a:solidFill>
                <a:srgbClr val="24292E"/>
              </a:solidFill>
              <a:latin typeface="Arial"/>
              <a:ea typeface="Arial"/>
              <a:cs typeface="Arial"/>
              <a:sym typeface="Arial"/>
            </a:endParaRPr>
          </a:p>
          <a:p>
            <a:pPr marL="457200" lvl="0" indent="-342900" algn="l" rtl="0">
              <a:spcBef>
                <a:spcPts val="0"/>
              </a:spcBef>
              <a:spcAft>
                <a:spcPts val="0"/>
              </a:spcAft>
              <a:buSzPts val="1800"/>
              <a:buChar char="●"/>
            </a:pPr>
            <a:r>
              <a:rPr lang="en" sz="1800"/>
              <a:t>Features</a:t>
            </a:r>
            <a:endParaRPr sz="1800"/>
          </a:p>
          <a:p>
            <a:pPr marL="914400" lvl="1" indent="-342900" algn="l" rtl="0">
              <a:spcBef>
                <a:spcPts val="0"/>
              </a:spcBef>
              <a:spcAft>
                <a:spcPts val="0"/>
              </a:spcAft>
              <a:buClr>
                <a:srgbClr val="24292E"/>
              </a:buClr>
              <a:buSzPts val="1800"/>
              <a:buFont typeface="Arial"/>
              <a:buChar char="○"/>
            </a:pPr>
            <a:r>
              <a:rPr lang="en" sz="1800">
                <a:solidFill>
                  <a:srgbClr val="24292E"/>
                </a:solidFill>
                <a:latin typeface="Arial"/>
                <a:ea typeface="Arial"/>
                <a:cs typeface="Arial"/>
                <a:sym typeface="Arial"/>
              </a:rPr>
              <a:t>Privacy: Each user has their unique credentials.</a:t>
            </a:r>
            <a:endParaRPr sz="1800">
              <a:solidFill>
                <a:srgbClr val="24292E"/>
              </a:solidFill>
              <a:latin typeface="Arial"/>
              <a:ea typeface="Arial"/>
              <a:cs typeface="Arial"/>
              <a:sym typeface="Arial"/>
            </a:endParaRPr>
          </a:p>
          <a:p>
            <a:pPr marL="914400" lvl="1" indent="-342900" algn="l" rtl="0">
              <a:spcBef>
                <a:spcPts val="0"/>
              </a:spcBef>
              <a:spcAft>
                <a:spcPts val="0"/>
              </a:spcAft>
              <a:buClr>
                <a:srgbClr val="24292E"/>
              </a:buClr>
              <a:buSzPts val="1800"/>
              <a:buFont typeface="Arial"/>
              <a:buChar char="○"/>
            </a:pPr>
            <a:r>
              <a:rPr lang="en" sz="1800">
                <a:solidFill>
                  <a:srgbClr val="24292E"/>
                </a:solidFill>
                <a:latin typeface="Arial"/>
                <a:ea typeface="Arial"/>
                <a:cs typeface="Arial"/>
                <a:sym typeface="Arial"/>
              </a:rPr>
              <a:t>Security: The data cannot be accessed by different institutions.</a:t>
            </a:r>
            <a:endParaRPr sz="1800">
              <a:solidFill>
                <a:srgbClr val="24292E"/>
              </a:solidFill>
              <a:latin typeface="Arial"/>
              <a:ea typeface="Arial"/>
              <a:cs typeface="Arial"/>
              <a:sym typeface="Arial"/>
            </a:endParaRPr>
          </a:p>
          <a:p>
            <a:pPr marL="457200" lvl="0" indent="0" algn="l" rtl="0">
              <a:spcBef>
                <a:spcPts val="1200"/>
              </a:spcBef>
              <a:spcAft>
                <a:spcPts val="160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Tasks</a:t>
            </a:r>
            <a:endParaRPr/>
          </a:p>
        </p:txBody>
      </p:sp>
      <p:sp>
        <p:nvSpPr>
          <p:cNvPr id="296" name="Google Shape;296;p16"/>
          <p:cNvSpPr txBox="1">
            <a:spLocks noGrp="1"/>
          </p:cNvSpPr>
          <p:nvPr>
            <p:ph type="body" idx="1"/>
          </p:nvPr>
        </p:nvSpPr>
        <p:spPr>
          <a:xfrm>
            <a:off x="1303800" y="1981150"/>
            <a:ext cx="7215000" cy="26187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24292E"/>
              </a:buClr>
              <a:buSzPts val="1800"/>
              <a:buFont typeface="Arial"/>
              <a:buChar char="●"/>
            </a:pPr>
            <a:r>
              <a:rPr lang="en" sz="1800" dirty="0">
                <a:solidFill>
                  <a:srgbClr val="24292E"/>
                </a:solidFill>
                <a:latin typeface="Arial"/>
                <a:ea typeface="Arial"/>
                <a:cs typeface="Arial"/>
                <a:sym typeface="Arial"/>
              </a:rPr>
              <a:t>Update the Chris-store UI with Redux.</a:t>
            </a:r>
            <a:endParaRPr sz="1800" dirty="0">
              <a:solidFill>
                <a:srgbClr val="24292E"/>
              </a:solidFill>
              <a:latin typeface="Arial"/>
              <a:ea typeface="Arial"/>
              <a:cs typeface="Arial"/>
              <a:sym typeface="Arial"/>
            </a:endParaRPr>
          </a:p>
          <a:p>
            <a:pPr marL="457200" lvl="0" indent="-342900" algn="l" rtl="0">
              <a:lnSpc>
                <a:spcPct val="200000"/>
              </a:lnSpc>
              <a:spcBef>
                <a:spcPts val="0"/>
              </a:spcBef>
              <a:spcAft>
                <a:spcPts val="0"/>
              </a:spcAft>
              <a:buClr>
                <a:srgbClr val="24292E"/>
              </a:buClr>
              <a:buSzPts val="1800"/>
              <a:buFont typeface="Arial"/>
              <a:buChar char="●"/>
            </a:pPr>
            <a:r>
              <a:rPr lang="en" sz="1800" dirty="0">
                <a:solidFill>
                  <a:srgbClr val="24292E"/>
                </a:solidFill>
                <a:latin typeface="Arial"/>
                <a:ea typeface="Arial"/>
                <a:cs typeface="Arial"/>
                <a:sym typeface="Arial"/>
              </a:rPr>
              <a:t>Design a user-friendly front-end interface using React &amp; Redux.</a:t>
            </a:r>
            <a:endParaRPr sz="1800" dirty="0">
              <a:solidFill>
                <a:srgbClr val="24292E"/>
              </a:solidFill>
              <a:latin typeface="Arial"/>
              <a:ea typeface="Arial"/>
              <a:cs typeface="Arial"/>
              <a:sym typeface="Arial"/>
            </a:endParaRPr>
          </a:p>
          <a:p>
            <a:pPr marL="457200" lvl="0" indent="-342900" algn="l" rtl="0">
              <a:lnSpc>
                <a:spcPct val="200000"/>
              </a:lnSpc>
              <a:spcBef>
                <a:spcPts val="0"/>
              </a:spcBef>
              <a:spcAft>
                <a:spcPts val="0"/>
              </a:spcAft>
              <a:buClr>
                <a:srgbClr val="24292E"/>
              </a:buClr>
              <a:buSzPts val="1800"/>
              <a:buFont typeface="Arial"/>
              <a:buChar char="●"/>
            </a:pPr>
            <a:r>
              <a:rPr lang="en" sz="1800" dirty="0">
                <a:solidFill>
                  <a:srgbClr val="24292E"/>
                </a:solidFill>
                <a:latin typeface="Arial"/>
                <a:ea typeface="Arial"/>
                <a:cs typeface="Arial"/>
                <a:sym typeface="Arial"/>
              </a:rPr>
              <a:t>MVP: Display MOC calculation results to the users.</a:t>
            </a:r>
          </a:p>
          <a:p>
            <a:pPr marL="457200" lvl="0" indent="-342900" algn="l" rtl="0">
              <a:lnSpc>
                <a:spcPct val="200000"/>
              </a:lnSpc>
              <a:spcBef>
                <a:spcPts val="0"/>
              </a:spcBef>
              <a:spcAft>
                <a:spcPts val="0"/>
              </a:spcAft>
              <a:buClr>
                <a:srgbClr val="24292E"/>
              </a:buClr>
              <a:buSzPts val="1800"/>
              <a:buFont typeface="Arial"/>
              <a:buChar char="●"/>
            </a:pPr>
            <a:r>
              <a:rPr lang="en" sz="1800" dirty="0">
                <a:solidFill>
                  <a:srgbClr val="24292E"/>
                </a:solidFill>
                <a:latin typeface="Arial"/>
                <a:ea typeface="Arial"/>
                <a:cs typeface="Arial"/>
                <a:sym typeface="Arial"/>
              </a:rPr>
              <a:t>Challenge: Visualize the MOC processed brain image.</a:t>
            </a:r>
            <a:endParaRPr sz="1800" dirty="0">
              <a:solidFill>
                <a:srgbClr val="24292E"/>
              </a:solidFill>
              <a:latin typeface="Arial"/>
              <a:ea typeface="Arial"/>
              <a:cs typeface="Arial"/>
              <a:sym typeface="Arial"/>
            </a:endParaRPr>
          </a:p>
          <a:p>
            <a:pPr marL="0" lvl="0" indent="0" algn="l" rtl="0">
              <a:spcBef>
                <a:spcPts val="1200"/>
              </a:spcBef>
              <a:spcAft>
                <a:spcPts val="0"/>
              </a:spcAft>
              <a:buNone/>
            </a:pPr>
            <a:endParaRPr sz="1800" dirty="0">
              <a:solidFill>
                <a:srgbClr val="24292E"/>
              </a:solidFill>
              <a:latin typeface="Arial"/>
              <a:ea typeface="Arial"/>
              <a:cs typeface="Arial"/>
              <a:sym typeface="Arial"/>
            </a:endParaRPr>
          </a:p>
          <a:p>
            <a:pPr marL="0" lvl="0" indent="0" algn="l" rtl="0">
              <a:spcBef>
                <a:spcPts val="12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cxnSp>
        <p:nvCxnSpPr>
          <p:cNvPr id="317" name="Google Shape;317;p17"/>
          <p:cNvCxnSpPr>
            <a:cxnSpLocks/>
          </p:cNvCxnSpPr>
          <p:nvPr/>
        </p:nvCxnSpPr>
        <p:spPr>
          <a:xfrm>
            <a:off x="4431452" y="2293717"/>
            <a:ext cx="600307" cy="203273"/>
          </a:xfrm>
          <a:prstGeom prst="straightConnector1">
            <a:avLst/>
          </a:prstGeom>
          <a:noFill/>
          <a:ln w="38100" cap="flat" cmpd="sng">
            <a:solidFill>
              <a:schemeClr val="lt2"/>
            </a:solidFill>
            <a:prstDash val="solid"/>
            <a:round/>
            <a:headEnd type="none" w="med" len="med"/>
            <a:tailEnd type="none" w="med" len="med"/>
          </a:ln>
        </p:spPr>
      </p:cxnSp>
      <p:sp>
        <p:nvSpPr>
          <p:cNvPr id="301" name="Google Shape;301;p17"/>
          <p:cNvSpPr/>
          <p:nvPr/>
        </p:nvSpPr>
        <p:spPr>
          <a:xfrm>
            <a:off x="6582748" y="1485141"/>
            <a:ext cx="2378400" cy="3488352"/>
          </a:xfrm>
          <a:prstGeom prst="roundRect">
            <a:avLst>
              <a:gd name="adj" fmla="val 16667"/>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t>Compute Environment</a:t>
            </a:r>
            <a:endParaRPr sz="1800" b="1" dirty="0"/>
          </a:p>
          <a:p>
            <a:pPr marL="0" lvl="0" indent="0" algn="ctr" rtl="0">
              <a:spcBef>
                <a:spcPts val="0"/>
              </a:spcBef>
              <a:spcAft>
                <a:spcPts val="0"/>
              </a:spcAft>
              <a:buNone/>
            </a:pPr>
            <a:r>
              <a:rPr lang="en" b="1" dirty="0"/>
              <a:t>(MOC)</a:t>
            </a:r>
            <a:endParaRPr b="1" dirty="0"/>
          </a:p>
          <a:p>
            <a:pPr marL="0" lvl="0" indent="0" algn="ctr" rtl="0">
              <a:spcBef>
                <a:spcPts val="0"/>
              </a:spcBef>
              <a:spcAft>
                <a:spcPts val="0"/>
              </a:spcAft>
              <a:buNone/>
            </a:pPr>
            <a:endParaRPr b="1" dirty="0"/>
          </a:p>
          <a:p>
            <a:pPr marL="0" lvl="0" indent="0" algn="ctr" rtl="0">
              <a:spcBef>
                <a:spcPts val="0"/>
              </a:spcBef>
              <a:spcAft>
                <a:spcPts val="0"/>
              </a:spcAft>
              <a:buNone/>
            </a:pPr>
            <a:endParaRPr b="1" dirty="0"/>
          </a:p>
          <a:p>
            <a:pPr marL="0" lvl="0" indent="0" algn="ctr" rtl="0">
              <a:spcBef>
                <a:spcPts val="0"/>
              </a:spcBef>
              <a:spcAft>
                <a:spcPts val="0"/>
              </a:spcAft>
              <a:buNone/>
            </a:pPr>
            <a:endParaRPr b="1" dirty="0"/>
          </a:p>
        </p:txBody>
      </p:sp>
      <p:cxnSp>
        <p:nvCxnSpPr>
          <p:cNvPr id="302" name="Google Shape;302;p17"/>
          <p:cNvCxnSpPr>
            <a:endCxn id="303" idx="0"/>
          </p:cNvCxnSpPr>
          <p:nvPr/>
        </p:nvCxnSpPr>
        <p:spPr>
          <a:xfrm rot="10800000" flipH="1">
            <a:off x="4520298" y="1579242"/>
            <a:ext cx="1095300" cy="507300"/>
          </a:xfrm>
          <a:prstGeom prst="straightConnector1">
            <a:avLst/>
          </a:prstGeom>
          <a:noFill/>
          <a:ln w="38100" cap="flat" cmpd="sng">
            <a:solidFill>
              <a:schemeClr val="lt2"/>
            </a:solidFill>
            <a:prstDash val="solid"/>
            <a:round/>
            <a:headEnd type="none" w="med" len="med"/>
            <a:tailEnd type="none" w="med" len="med"/>
          </a:ln>
        </p:spPr>
      </p:cxnSp>
      <p:sp>
        <p:nvSpPr>
          <p:cNvPr id="304" name="Google Shape;304;p17"/>
          <p:cNvSpPr txBox="1">
            <a:spLocks noGrp="1"/>
          </p:cNvSpPr>
          <p:nvPr>
            <p:ph type="title"/>
          </p:nvPr>
        </p:nvSpPr>
        <p:spPr>
          <a:xfrm>
            <a:off x="10752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Detailed Diagram</a:t>
            </a:r>
            <a:endParaRPr dirty="0"/>
          </a:p>
        </p:txBody>
      </p:sp>
      <p:sp>
        <p:nvSpPr>
          <p:cNvPr id="305" name="Google Shape;305;p17"/>
          <p:cNvSpPr/>
          <p:nvPr/>
        </p:nvSpPr>
        <p:spPr>
          <a:xfrm>
            <a:off x="204307" y="2974868"/>
            <a:ext cx="2059731" cy="1998625"/>
          </a:xfrm>
          <a:prstGeom prst="ellipse">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p>
          <a:p>
            <a:pPr marL="0" lvl="0" indent="0" algn="ctr" rtl="0">
              <a:spcBef>
                <a:spcPts val="0"/>
              </a:spcBef>
              <a:spcAft>
                <a:spcPts val="0"/>
              </a:spcAft>
              <a:buNone/>
            </a:pPr>
            <a:endParaRPr b="1" dirty="0"/>
          </a:p>
          <a:p>
            <a:pPr marL="0" lvl="0" indent="0" algn="ctr" rtl="0">
              <a:spcBef>
                <a:spcPts val="0"/>
              </a:spcBef>
              <a:spcAft>
                <a:spcPts val="0"/>
              </a:spcAft>
              <a:buNone/>
            </a:pPr>
            <a:endParaRPr b="1" dirty="0"/>
          </a:p>
          <a:p>
            <a:pPr marL="0" lvl="0" indent="0" algn="ctr" rtl="0">
              <a:spcBef>
                <a:spcPts val="0"/>
              </a:spcBef>
              <a:spcAft>
                <a:spcPts val="0"/>
              </a:spcAft>
              <a:buNone/>
            </a:pPr>
            <a:r>
              <a:rPr lang="en" sz="1800" b="1" dirty="0"/>
              <a:t>Data Source</a:t>
            </a:r>
            <a:endParaRPr sz="1800" b="1" dirty="0"/>
          </a:p>
          <a:p>
            <a:pPr marL="0" lvl="0" indent="0" algn="ctr" rtl="0">
              <a:spcBef>
                <a:spcPts val="0"/>
              </a:spcBef>
              <a:spcAft>
                <a:spcPts val="0"/>
              </a:spcAft>
              <a:buNone/>
            </a:pPr>
            <a:r>
              <a:rPr lang="en" sz="1800" b="1" dirty="0"/>
              <a:t>(Hospital)</a:t>
            </a:r>
            <a:endParaRPr sz="1800" b="1" dirty="0"/>
          </a:p>
        </p:txBody>
      </p:sp>
      <p:sp>
        <p:nvSpPr>
          <p:cNvPr id="306" name="Google Shape;306;p17"/>
          <p:cNvSpPr/>
          <p:nvPr/>
        </p:nvSpPr>
        <p:spPr>
          <a:xfrm>
            <a:off x="2805873" y="3194621"/>
            <a:ext cx="3101700" cy="1783395"/>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ctr"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ctr" rtl="0">
              <a:spcBef>
                <a:spcPts val="0"/>
              </a:spcBef>
              <a:spcAft>
                <a:spcPts val="0"/>
              </a:spcAft>
              <a:buNone/>
            </a:pPr>
            <a:r>
              <a:rPr lang="en" sz="1800" b="1" dirty="0" err="1"/>
              <a:t>ChRIS</a:t>
            </a:r>
            <a:r>
              <a:rPr lang="en" sz="1800" b="1" dirty="0"/>
              <a:t> UI (Front-End)</a:t>
            </a:r>
            <a:endParaRPr sz="1800" b="1" dirty="0"/>
          </a:p>
        </p:txBody>
      </p:sp>
      <p:sp>
        <p:nvSpPr>
          <p:cNvPr id="307" name="Google Shape;307;p17"/>
          <p:cNvSpPr/>
          <p:nvPr/>
        </p:nvSpPr>
        <p:spPr>
          <a:xfrm>
            <a:off x="2233851" y="1637541"/>
            <a:ext cx="2378400" cy="1314000"/>
          </a:xfrm>
          <a:prstGeom prst="roundRect">
            <a:avLst>
              <a:gd name="adj" fmla="val 16667"/>
            </a:avLst>
          </a:prstGeom>
          <a:solidFill>
            <a:schemeClr val="tx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err="1"/>
              <a:t>ChRIS</a:t>
            </a:r>
            <a:r>
              <a:rPr lang="en" b="1" dirty="0"/>
              <a:t> Store</a:t>
            </a:r>
            <a:endParaRPr b="1" dirty="0"/>
          </a:p>
        </p:txBody>
      </p:sp>
      <p:sp>
        <p:nvSpPr>
          <p:cNvPr id="308" name="Google Shape;308;p17"/>
          <p:cNvSpPr/>
          <p:nvPr/>
        </p:nvSpPr>
        <p:spPr>
          <a:xfrm>
            <a:off x="749026" y="3495766"/>
            <a:ext cx="1026324" cy="364932"/>
          </a:xfrm>
          <a:prstGeom prst="flowChartTerminator">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Input</a:t>
            </a:r>
            <a:endParaRPr b="1"/>
          </a:p>
        </p:txBody>
      </p:sp>
      <p:cxnSp>
        <p:nvCxnSpPr>
          <p:cNvPr id="309" name="Google Shape;309;p17"/>
          <p:cNvCxnSpPr/>
          <p:nvPr/>
        </p:nvCxnSpPr>
        <p:spPr>
          <a:xfrm>
            <a:off x="1745377" y="3678232"/>
            <a:ext cx="1060500" cy="0"/>
          </a:xfrm>
          <a:prstGeom prst="straightConnector1">
            <a:avLst/>
          </a:prstGeom>
          <a:noFill/>
          <a:ln w="28575" cap="flat" cmpd="sng">
            <a:solidFill>
              <a:schemeClr val="dk2"/>
            </a:solidFill>
            <a:prstDash val="solid"/>
            <a:round/>
            <a:headEnd type="none" w="med" len="med"/>
            <a:tailEnd type="triangle" w="med" len="med"/>
          </a:ln>
        </p:spPr>
      </p:cxnSp>
      <p:cxnSp>
        <p:nvCxnSpPr>
          <p:cNvPr id="310" name="Google Shape;310;p17"/>
          <p:cNvCxnSpPr/>
          <p:nvPr/>
        </p:nvCxnSpPr>
        <p:spPr>
          <a:xfrm>
            <a:off x="5913148" y="3815116"/>
            <a:ext cx="650100" cy="4200"/>
          </a:xfrm>
          <a:prstGeom prst="straightConnector1">
            <a:avLst/>
          </a:prstGeom>
          <a:noFill/>
          <a:ln w="28575" cap="flat" cmpd="sng">
            <a:solidFill>
              <a:schemeClr val="dk2"/>
            </a:solidFill>
            <a:prstDash val="solid"/>
            <a:round/>
            <a:headEnd type="none" w="med" len="med"/>
            <a:tailEnd type="triangle" w="med" len="med"/>
          </a:ln>
        </p:spPr>
      </p:cxnSp>
      <p:sp>
        <p:nvSpPr>
          <p:cNvPr id="311" name="Google Shape;311;p17"/>
          <p:cNvSpPr/>
          <p:nvPr/>
        </p:nvSpPr>
        <p:spPr>
          <a:xfrm>
            <a:off x="6563086" y="3631079"/>
            <a:ext cx="843966" cy="364932"/>
          </a:xfrm>
          <a:prstGeom prst="flowChartTerminator">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Input</a:t>
            </a:r>
            <a:endParaRPr b="1"/>
          </a:p>
        </p:txBody>
      </p:sp>
      <p:sp>
        <p:nvSpPr>
          <p:cNvPr id="312" name="Google Shape;312;p17"/>
          <p:cNvSpPr/>
          <p:nvPr/>
        </p:nvSpPr>
        <p:spPr>
          <a:xfrm>
            <a:off x="8055098" y="3631091"/>
            <a:ext cx="903312" cy="364932"/>
          </a:xfrm>
          <a:prstGeom prst="flowChartTerminator">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Output</a:t>
            </a:r>
            <a:endParaRPr b="1"/>
          </a:p>
        </p:txBody>
      </p:sp>
      <p:sp>
        <p:nvSpPr>
          <p:cNvPr id="313" name="Google Shape;313;p17"/>
          <p:cNvSpPr/>
          <p:nvPr/>
        </p:nvSpPr>
        <p:spPr>
          <a:xfrm>
            <a:off x="7282948" y="3619616"/>
            <a:ext cx="903300" cy="387900"/>
          </a:xfrm>
          <a:prstGeom prst="roundRect">
            <a:avLst>
              <a:gd name="adj" fmla="val 16667"/>
            </a:avLst>
          </a:prstGeom>
          <a:solidFill>
            <a:srgbClr val="9FC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t>Plugins</a:t>
            </a:r>
            <a:endParaRPr sz="1300" b="1"/>
          </a:p>
        </p:txBody>
      </p:sp>
      <p:cxnSp>
        <p:nvCxnSpPr>
          <p:cNvPr id="314" name="Google Shape;314;p17"/>
          <p:cNvCxnSpPr>
            <a:stCxn id="312" idx="2"/>
            <a:endCxn id="315" idx="3"/>
          </p:cNvCxnSpPr>
          <p:nvPr/>
        </p:nvCxnSpPr>
        <p:spPr>
          <a:xfrm rot="5400000">
            <a:off x="6517454" y="2286923"/>
            <a:ext cx="280200" cy="3698400"/>
          </a:xfrm>
          <a:prstGeom prst="bentConnector2">
            <a:avLst/>
          </a:prstGeom>
          <a:noFill/>
          <a:ln w="28575" cap="flat" cmpd="sng">
            <a:solidFill>
              <a:schemeClr val="dk2"/>
            </a:solidFill>
            <a:prstDash val="solid"/>
            <a:round/>
            <a:headEnd type="none" w="med" len="med"/>
            <a:tailEnd type="none" w="med" len="med"/>
          </a:ln>
        </p:spPr>
      </p:cxnSp>
      <p:sp>
        <p:nvSpPr>
          <p:cNvPr id="315" name="Google Shape;315;p17"/>
          <p:cNvSpPr/>
          <p:nvPr/>
        </p:nvSpPr>
        <p:spPr>
          <a:xfrm>
            <a:off x="3905073" y="4093816"/>
            <a:ext cx="903312" cy="364932"/>
          </a:xfrm>
          <a:prstGeom prst="flowChartTerminator">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Output</a:t>
            </a:r>
            <a:endParaRPr b="1"/>
          </a:p>
        </p:txBody>
      </p:sp>
      <p:cxnSp>
        <p:nvCxnSpPr>
          <p:cNvPr id="316" name="Google Shape;316;p17"/>
          <p:cNvCxnSpPr/>
          <p:nvPr/>
        </p:nvCxnSpPr>
        <p:spPr>
          <a:xfrm rot="10800000">
            <a:off x="4755960" y="4268982"/>
            <a:ext cx="785400" cy="8700"/>
          </a:xfrm>
          <a:prstGeom prst="straightConnector1">
            <a:avLst/>
          </a:prstGeom>
          <a:noFill/>
          <a:ln w="28575" cap="flat" cmpd="sng">
            <a:solidFill>
              <a:schemeClr val="dk2"/>
            </a:solidFill>
            <a:prstDash val="solid"/>
            <a:round/>
            <a:headEnd type="none" w="med" len="med"/>
            <a:tailEnd type="triangle" w="med" len="med"/>
          </a:ln>
        </p:spPr>
      </p:cxnSp>
      <p:pic>
        <p:nvPicPr>
          <p:cNvPr id="318" name="Google Shape;318;p17"/>
          <p:cNvPicPr preferRelativeResize="0"/>
          <p:nvPr/>
        </p:nvPicPr>
        <p:blipFill>
          <a:blip r:embed="rId3">
            <a:alphaModFix/>
          </a:blip>
          <a:stretch>
            <a:fillRect/>
          </a:stretch>
        </p:blipFill>
        <p:spPr>
          <a:xfrm>
            <a:off x="2977673" y="3387392"/>
            <a:ext cx="581700" cy="581700"/>
          </a:xfrm>
          <a:prstGeom prst="rect">
            <a:avLst/>
          </a:prstGeom>
          <a:noFill/>
          <a:ln>
            <a:noFill/>
          </a:ln>
        </p:spPr>
      </p:pic>
      <p:pic>
        <p:nvPicPr>
          <p:cNvPr id="319" name="Google Shape;319;p17"/>
          <p:cNvPicPr preferRelativeResize="0"/>
          <p:nvPr/>
        </p:nvPicPr>
        <p:blipFill>
          <a:blip r:embed="rId4">
            <a:alphaModFix/>
          </a:blip>
          <a:stretch>
            <a:fillRect/>
          </a:stretch>
        </p:blipFill>
        <p:spPr>
          <a:xfrm>
            <a:off x="3591573" y="2188578"/>
            <a:ext cx="843950" cy="720882"/>
          </a:xfrm>
          <a:prstGeom prst="rect">
            <a:avLst/>
          </a:prstGeom>
          <a:noFill/>
          <a:ln>
            <a:noFill/>
          </a:ln>
        </p:spPr>
      </p:pic>
      <p:pic>
        <p:nvPicPr>
          <p:cNvPr id="320" name="Google Shape;320;p17"/>
          <p:cNvPicPr preferRelativeResize="0"/>
          <p:nvPr/>
        </p:nvPicPr>
        <p:blipFill>
          <a:blip r:embed="rId5">
            <a:alphaModFix/>
          </a:blip>
          <a:stretch>
            <a:fillRect/>
          </a:stretch>
        </p:blipFill>
        <p:spPr>
          <a:xfrm>
            <a:off x="3464000" y="3291227"/>
            <a:ext cx="1095300" cy="774014"/>
          </a:xfrm>
          <a:prstGeom prst="rect">
            <a:avLst/>
          </a:prstGeom>
          <a:noFill/>
          <a:ln>
            <a:noFill/>
          </a:ln>
        </p:spPr>
      </p:pic>
      <p:pic>
        <p:nvPicPr>
          <p:cNvPr id="321" name="Google Shape;321;p17"/>
          <p:cNvPicPr preferRelativeResize="0"/>
          <p:nvPr/>
        </p:nvPicPr>
        <p:blipFill>
          <a:blip r:embed="rId6">
            <a:alphaModFix/>
          </a:blip>
          <a:stretch>
            <a:fillRect/>
          </a:stretch>
        </p:blipFill>
        <p:spPr>
          <a:xfrm>
            <a:off x="4236448" y="3321578"/>
            <a:ext cx="1802100" cy="713325"/>
          </a:xfrm>
          <a:prstGeom prst="rect">
            <a:avLst/>
          </a:prstGeom>
          <a:noFill/>
          <a:ln>
            <a:noFill/>
          </a:ln>
        </p:spPr>
      </p:pic>
      <p:sp>
        <p:nvSpPr>
          <p:cNvPr id="325" name="Google Shape;325;p17"/>
          <p:cNvSpPr/>
          <p:nvPr/>
        </p:nvSpPr>
        <p:spPr>
          <a:xfrm>
            <a:off x="2047748" y="1390389"/>
            <a:ext cx="4690628" cy="3653685"/>
          </a:xfrm>
          <a:prstGeom prst="roundRect">
            <a:avLst>
              <a:gd name="adj" fmla="val 16667"/>
            </a:avLst>
          </a:prstGeom>
          <a:noFill/>
          <a:ln w="28575" cap="flat" cmpd="sng">
            <a:solidFill>
              <a:srgbClr val="999999"/>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txBox="1"/>
          <p:nvPr/>
        </p:nvSpPr>
        <p:spPr>
          <a:xfrm>
            <a:off x="6779998" y="4458741"/>
            <a:ext cx="1983900" cy="44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Nunito"/>
                <a:ea typeface="Nunito"/>
                <a:cs typeface="Nunito"/>
                <a:sym typeface="Nunito"/>
              </a:rPr>
              <a:t>Back-end</a:t>
            </a:r>
            <a:endParaRPr sz="1800" b="1">
              <a:latin typeface="Nunito"/>
              <a:ea typeface="Nunito"/>
              <a:cs typeface="Nunito"/>
              <a:sym typeface="Nunito"/>
            </a:endParaRPr>
          </a:p>
        </p:txBody>
      </p:sp>
      <p:grpSp>
        <p:nvGrpSpPr>
          <p:cNvPr id="327" name="Google Shape;327;p17"/>
          <p:cNvGrpSpPr/>
          <p:nvPr/>
        </p:nvGrpSpPr>
        <p:grpSpPr>
          <a:xfrm>
            <a:off x="4815075" y="1579242"/>
            <a:ext cx="1601050" cy="1535161"/>
            <a:chOff x="5360446" y="1328031"/>
            <a:chExt cx="1466700" cy="1318075"/>
          </a:xfrm>
        </p:grpSpPr>
        <p:sp>
          <p:nvSpPr>
            <p:cNvPr id="303" name="Google Shape;303;p17"/>
            <p:cNvSpPr/>
            <p:nvPr/>
          </p:nvSpPr>
          <p:spPr>
            <a:xfrm>
              <a:off x="5360446" y="1328031"/>
              <a:ext cx="1466700" cy="435600"/>
            </a:xfrm>
            <a:prstGeom prst="roundRect">
              <a:avLst>
                <a:gd name="adj" fmla="val 16667"/>
              </a:avLst>
            </a:prstGeom>
            <a:solidFill>
              <a:schemeClr val="tx2">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Data retrieval plugin</a:t>
              </a:r>
              <a:endParaRPr b="1" dirty="0"/>
            </a:p>
          </p:txBody>
        </p:sp>
        <p:sp>
          <p:nvSpPr>
            <p:cNvPr id="328" name="Google Shape;328;p17"/>
            <p:cNvSpPr/>
            <p:nvPr/>
          </p:nvSpPr>
          <p:spPr>
            <a:xfrm>
              <a:off x="5360446" y="1921606"/>
              <a:ext cx="1466700" cy="724500"/>
            </a:xfrm>
            <a:prstGeom prst="roundRect">
              <a:avLst>
                <a:gd name="adj" fmla="val 16667"/>
              </a:avLst>
            </a:prstGeom>
            <a:solidFill>
              <a:schemeClr val="tx2">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b="1" dirty="0"/>
                <a:t>Data manipulation</a:t>
              </a:r>
              <a:endParaRPr b="1" dirty="0"/>
            </a:p>
            <a:p>
              <a:pPr marL="0" lvl="0" indent="0" algn="ctr" rtl="0">
                <a:spcBef>
                  <a:spcPts val="0"/>
                </a:spcBef>
                <a:spcAft>
                  <a:spcPts val="0"/>
                </a:spcAft>
                <a:buClr>
                  <a:srgbClr val="000000"/>
                </a:buClr>
                <a:buSzPts val="1100"/>
                <a:buFont typeface="Arial"/>
                <a:buNone/>
              </a:pPr>
              <a:r>
                <a:rPr lang="en-US" b="1" dirty="0"/>
                <a:t>plugin</a:t>
              </a:r>
              <a:r>
                <a:rPr lang="en" b="1" dirty="0"/>
                <a:t> (MPC)</a:t>
              </a:r>
              <a:endParaRPr b="1" dirty="0"/>
            </a:p>
          </p:txBody>
        </p:sp>
      </p:grpSp>
      <p:cxnSp>
        <p:nvCxnSpPr>
          <p:cNvPr id="329" name="Google Shape;329;p17"/>
          <p:cNvCxnSpPr>
            <a:stCxn id="328" idx="1"/>
            <a:endCxn id="313" idx="0"/>
          </p:cNvCxnSpPr>
          <p:nvPr/>
        </p:nvCxnSpPr>
        <p:spPr>
          <a:xfrm rot="10800000" flipH="1" flipV="1">
            <a:off x="4815074" y="2692490"/>
            <a:ext cx="2919523" cy="927125"/>
          </a:xfrm>
          <a:prstGeom prst="bentConnector4">
            <a:avLst>
              <a:gd name="adj1" fmla="val -11263"/>
              <a:gd name="adj2" fmla="val 72754"/>
            </a:avLst>
          </a:prstGeom>
          <a:noFill/>
          <a:ln w="28575" cap="flat" cmpd="sng">
            <a:solidFill>
              <a:schemeClr val="dk2"/>
            </a:solidFill>
            <a:prstDash val="solid"/>
            <a:round/>
            <a:headEnd type="none" w="med" len="med"/>
            <a:tailEnd type="none" w="med" len="med"/>
          </a:ln>
        </p:spPr>
      </p:cxnSp>
      <p:cxnSp>
        <p:nvCxnSpPr>
          <p:cNvPr id="330" name="Google Shape;330;p17"/>
          <p:cNvCxnSpPr/>
          <p:nvPr/>
        </p:nvCxnSpPr>
        <p:spPr>
          <a:xfrm>
            <a:off x="5913148" y="3364843"/>
            <a:ext cx="650100" cy="4200"/>
          </a:xfrm>
          <a:prstGeom prst="straightConnector1">
            <a:avLst/>
          </a:prstGeom>
          <a:noFill/>
          <a:ln w="28575" cap="flat" cmpd="sng">
            <a:solidFill>
              <a:schemeClr val="dk2"/>
            </a:solidFill>
            <a:prstDash val="solid"/>
            <a:round/>
            <a:headEnd type="none" w="med" len="med"/>
            <a:tailEnd type="triangle" w="med" len="med"/>
          </a:ln>
        </p:spPr>
      </p:cxnSp>
      <p:pic>
        <p:nvPicPr>
          <p:cNvPr id="32" name="Google Shape;320;p17">
            <a:extLst>
              <a:ext uri="{FF2B5EF4-FFF2-40B4-BE49-F238E27FC236}">
                <a16:creationId xmlns:a16="http://schemas.microsoft.com/office/drawing/2014/main" id="{646D1850-8352-0C41-A6B3-2FE1517843B1}"/>
              </a:ext>
            </a:extLst>
          </p:cNvPr>
          <p:cNvPicPr preferRelativeResize="0"/>
          <p:nvPr/>
        </p:nvPicPr>
        <p:blipFill>
          <a:blip r:embed="rId5">
            <a:alphaModFix/>
          </a:blip>
          <a:stretch>
            <a:fillRect/>
          </a:stretch>
        </p:blipFill>
        <p:spPr>
          <a:xfrm>
            <a:off x="2949670" y="2397539"/>
            <a:ext cx="790757" cy="514191"/>
          </a:xfrm>
          <a:prstGeom prst="rect">
            <a:avLst/>
          </a:prstGeom>
          <a:noFill/>
          <a:ln>
            <a:noFill/>
          </a:ln>
        </p:spPr>
      </p:pic>
      <p:pic>
        <p:nvPicPr>
          <p:cNvPr id="2" name="Picture 1">
            <a:extLst>
              <a:ext uri="{FF2B5EF4-FFF2-40B4-BE49-F238E27FC236}">
                <a16:creationId xmlns:a16="http://schemas.microsoft.com/office/drawing/2014/main" id="{92EE2F11-A003-844B-B450-72A1052076BA}"/>
              </a:ext>
            </a:extLst>
          </p:cNvPr>
          <p:cNvPicPr>
            <a:picLocks noChangeAspect="1"/>
          </p:cNvPicPr>
          <p:nvPr/>
        </p:nvPicPr>
        <p:blipFill>
          <a:blip r:embed="rId7"/>
          <a:stretch>
            <a:fillRect/>
          </a:stretch>
        </p:blipFill>
        <p:spPr>
          <a:xfrm>
            <a:off x="3225487" y="1851974"/>
            <a:ext cx="1171098" cy="2604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8"/>
          <p:cNvSpPr txBox="1">
            <a:spLocks noGrp="1"/>
          </p:cNvSpPr>
          <p:nvPr>
            <p:ph type="title"/>
          </p:nvPr>
        </p:nvSpPr>
        <p:spPr>
          <a:xfrm>
            <a:off x="1303800" y="598575"/>
            <a:ext cx="7030500" cy="52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choose React?</a:t>
            </a:r>
            <a:endParaRPr dirty="0"/>
          </a:p>
        </p:txBody>
      </p:sp>
      <p:sp>
        <p:nvSpPr>
          <p:cNvPr id="336" name="Google Shape;336;p18"/>
          <p:cNvSpPr txBox="1">
            <a:spLocks noGrp="1"/>
          </p:cNvSpPr>
          <p:nvPr>
            <p:ph type="body" idx="1"/>
          </p:nvPr>
        </p:nvSpPr>
        <p:spPr>
          <a:xfrm>
            <a:off x="1241600" y="1388800"/>
            <a:ext cx="7030500" cy="28671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24292E"/>
              </a:buClr>
              <a:buSzPts val="1800"/>
              <a:buFont typeface="Arial"/>
              <a:buChar char="●"/>
            </a:pPr>
            <a:r>
              <a:rPr lang="en" sz="1800">
                <a:solidFill>
                  <a:srgbClr val="212121"/>
                </a:solidFill>
                <a:highlight>
                  <a:srgbClr val="FFFFFF"/>
                </a:highlight>
                <a:latin typeface="Arial"/>
                <a:ea typeface="Arial"/>
                <a:cs typeface="Arial"/>
                <a:sym typeface="Arial"/>
              </a:rPr>
              <a:t>Special syntax called JSX -- </a:t>
            </a:r>
            <a:r>
              <a:rPr lang="en" sz="1800">
                <a:solidFill>
                  <a:srgbClr val="000000"/>
                </a:solidFill>
                <a:highlight>
                  <a:srgbClr val="FFFFFF"/>
                </a:highlight>
                <a:latin typeface="Arial"/>
                <a:ea typeface="Arial"/>
                <a:cs typeface="Arial"/>
                <a:sym typeface="Arial"/>
              </a:rPr>
              <a:t>a syntax extension, which allows mixing HTML with JavaScript</a:t>
            </a:r>
            <a:endParaRPr sz="1800">
              <a:solidFill>
                <a:srgbClr val="000000"/>
              </a:solidFill>
              <a:highlight>
                <a:srgbClr val="FFFFFF"/>
              </a:highlight>
              <a:latin typeface="Arial"/>
              <a:ea typeface="Arial"/>
              <a:cs typeface="Arial"/>
              <a:sym typeface="Arial"/>
            </a:endParaRPr>
          </a:p>
          <a:p>
            <a:pPr marL="457200" lvl="0" indent="-342900" algn="l" rtl="0">
              <a:lnSpc>
                <a:spcPct val="2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Virtual DOM in React makes user experience better and developer’s work faster</a:t>
            </a:r>
            <a:endParaRPr sz="1800">
              <a:solidFill>
                <a:srgbClr val="000000"/>
              </a:solidFill>
              <a:latin typeface="Arial"/>
              <a:ea typeface="Arial"/>
              <a:cs typeface="Arial"/>
              <a:sym typeface="Arial"/>
            </a:endParaRPr>
          </a:p>
          <a:p>
            <a:pPr marL="0" lvl="0" indent="0" algn="l" rtl="0">
              <a:lnSpc>
                <a:spcPct val="150000"/>
              </a:lnSpc>
              <a:spcBef>
                <a:spcPts val="800"/>
              </a:spcBef>
              <a:spcAft>
                <a:spcPts val="0"/>
              </a:spcAft>
              <a:buNone/>
            </a:pPr>
            <a:endParaRPr sz="1800">
              <a:solidFill>
                <a:srgbClr val="000000"/>
              </a:solidFill>
              <a:highlight>
                <a:srgbClr val="FFFFFF"/>
              </a:highlight>
              <a:latin typeface="Arial"/>
              <a:ea typeface="Arial"/>
              <a:cs typeface="Arial"/>
              <a:sym typeface="Arial"/>
            </a:endParaRPr>
          </a:p>
          <a:p>
            <a:pPr marL="457200" lvl="0" indent="0" algn="l" rtl="0">
              <a:lnSpc>
                <a:spcPct val="150000"/>
              </a:lnSpc>
              <a:spcBef>
                <a:spcPts val="1600"/>
              </a:spcBef>
              <a:spcAft>
                <a:spcPts val="1600"/>
              </a:spcAft>
              <a:buNone/>
            </a:pPr>
            <a:endParaRPr sz="1800">
              <a:solidFill>
                <a:srgbClr val="24292E"/>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19"/>
          <p:cNvPicPr preferRelativeResize="0"/>
          <p:nvPr/>
        </p:nvPicPr>
        <p:blipFill>
          <a:blip r:embed="rId3">
            <a:alphaModFix/>
          </a:blip>
          <a:stretch>
            <a:fillRect/>
          </a:stretch>
        </p:blipFill>
        <p:spPr>
          <a:xfrm>
            <a:off x="350625" y="131875"/>
            <a:ext cx="8442747" cy="4908601"/>
          </a:xfrm>
          <a:prstGeom prst="rect">
            <a:avLst/>
          </a:prstGeom>
          <a:noFill/>
          <a:ln>
            <a:noFill/>
          </a:ln>
        </p:spPr>
      </p:pic>
      <p:sp>
        <p:nvSpPr>
          <p:cNvPr id="3" name="Google Shape;335;p18">
            <a:extLst>
              <a:ext uri="{FF2B5EF4-FFF2-40B4-BE49-F238E27FC236}">
                <a16:creationId xmlns:a16="http://schemas.microsoft.com/office/drawing/2014/main" id="{6AFD810D-2F8B-324E-9304-2242E1ABF47F}"/>
              </a:ext>
            </a:extLst>
          </p:cNvPr>
          <p:cNvSpPr txBox="1">
            <a:spLocks/>
          </p:cNvSpPr>
          <p:nvPr/>
        </p:nvSpPr>
        <p:spPr>
          <a:xfrm>
            <a:off x="350625" y="349803"/>
            <a:ext cx="3714767" cy="528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Virtual DOM Workflow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0"/>
          <p:cNvSpPr txBox="1">
            <a:spLocks noGrp="1"/>
          </p:cNvSpPr>
          <p:nvPr>
            <p:ph type="title"/>
          </p:nvPr>
        </p:nvSpPr>
        <p:spPr>
          <a:xfrm>
            <a:off x="1303800" y="598575"/>
            <a:ext cx="7030500" cy="6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React without Redux and with Redux</a:t>
            </a:r>
            <a:endParaRPr/>
          </a:p>
        </p:txBody>
      </p:sp>
      <p:pic>
        <p:nvPicPr>
          <p:cNvPr id="347" name="Google Shape;347;p20"/>
          <p:cNvPicPr preferRelativeResize="0"/>
          <p:nvPr/>
        </p:nvPicPr>
        <p:blipFill>
          <a:blip r:embed="rId3">
            <a:alphaModFix/>
          </a:blip>
          <a:stretch>
            <a:fillRect/>
          </a:stretch>
        </p:blipFill>
        <p:spPr>
          <a:xfrm>
            <a:off x="1431050" y="1353350"/>
            <a:ext cx="6281900" cy="3485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1"/>
          <p:cNvSpPr txBox="1">
            <a:spLocks noGrp="1"/>
          </p:cNvSpPr>
          <p:nvPr>
            <p:ph type="title"/>
          </p:nvPr>
        </p:nvSpPr>
        <p:spPr>
          <a:xfrm>
            <a:off x="1303800" y="598575"/>
            <a:ext cx="7030500" cy="5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Redux workflow</a:t>
            </a:r>
            <a:endParaRPr/>
          </a:p>
        </p:txBody>
      </p:sp>
      <p:sp>
        <p:nvSpPr>
          <p:cNvPr id="353" name="Google Shape;353;p21"/>
          <p:cNvSpPr txBox="1">
            <a:spLocks noGrp="1"/>
          </p:cNvSpPr>
          <p:nvPr>
            <p:ph type="body" idx="1"/>
          </p:nvPr>
        </p:nvSpPr>
        <p:spPr>
          <a:xfrm>
            <a:off x="4963550" y="1384875"/>
            <a:ext cx="4180500" cy="354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View: connected with react component and triggers some interactions.</a:t>
            </a:r>
            <a:endParaRPr sz="1400" dirty="0"/>
          </a:p>
          <a:p>
            <a:pPr marL="0" lvl="0" indent="0" algn="l" rtl="0">
              <a:spcBef>
                <a:spcPts val="1600"/>
              </a:spcBef>
              <a:spcAft>
                <a:spcPts val="0"/>
              </a:spcAft>
              <a:buNone/>
            </a:pPr>
            <a:r>
              <a:rPr lang="en" sz="1400" dirty="0"/>
              <a:t>Actions Creators: dispatch actions to store, store will automatically send it to reducer.</a:t>
            </a:r>
            <a:endParaRPr sz="1400" dirty="0"/>
          </a:p>
          <a:p>
            <a:pPr marL="0" lvl="0" indent="0" algn="l" rtl="0">
              <a:spcBef>
                <a:spcPts val="1600"/>
              </a:spcBef>
              <a:spcAft>
                <a:spcPts val="0"/>
              </a:spcAft>
              <a:buNone/>
            </a:pPr>
            <a:r>
              <a:rPr lang="en" sz="1400" dirty="0"/>
              <a:t>Reducer: reducer will update the state and return new state to store.</a:t>
            </a:r>
            <a:endParaRPr sz="1400" dirty="0"/>
          </a:p>
          <a:p>
            <a:pPr marL="0" lvl="0" indent="0" algn="l" rtl="0">
              <a:spcBef>
                <a:spcPts val="1600"/>
              </a:spcBef>
              <a:spcAft>
                <a:spcPts val="1600"/>
              </a:spcAft>
              <a:buNone/>
            </a:pPr>
            <a:r>
              <a:rPr lang="en" sz="1400" dirty="0"/>
              <a:t>Store: store will pass new state to  the view, and view will re-render it.</a:t>
            </a:r>
            <a:endParaRPr sz="1400" dirty="0"/>
          </a:p>
        </p:txBody>
      </p:sp>
      <p:pic>
        <p:nvPicPr>
          <p:cNvPr id="354" name="Google Shape;354;p21"/>
          <p:cNvPicPr preferRelativeResize="0"/>
          <p:nvPr/>
        </p:nvPicPr>
        <p:blipFill>
          <a:blip r:embed="rId3">
            <a:alphaModFix/>
          </a:blip>
          <a:stretch>
            <a:fillRect/>
          </a:stretch>
        </p:blipFill>
        <p:spPr>
          <a:xfrm>
            <a:off x="110000" y="1141275"/>
            <a:ext cx="4853550" cy="35433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1202</Words>
  <Application>Microsoft Macintosh PowerPoint</Application>
  <PresentationFormat>On-screen Show (16:9)</PresentationFormat>
  <Paragraphs>82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Maven Pro</vt:lpstr>
      <vt:lpstr>Georgia</vt:lpstr>
      <vt:lpstr>Roboto</vt:lpstr>
      <vt:lpstr>Calibri</vt:lpstr>
      <vt:lpstr>Nunito</vt:lpstr>
      <vt:lpstr>Arial</vt:lpstr>
      <vt:lpstr>Momentum</vt:lpstr>
      <vt:lpstr>Front-End Development for the MPC in the Cloud Sprint-1</vt:lpstr>
      <vt:lpstr>Introduction</vt:lpstr>
      <vt:lpstr>Introduction</vt:lpstr>
      <vt:lpstr>Main Tasks</vt:lpstr>
      <vt:lpstr>Detailed Diagram</vt:lpstr>
      <vt:lpstr>Why choose React?</vt:lpstr>
      <vt:lpstr>PowerPoint Presentation</vt:lpstr>
      <vt:lpstr>React without Redux and with Redux</vt:lpstr>
      <vt:lpstr>Redux workflow</vt:lpstr>
      <vt:lpstr>Sprint 1- What we did</vt:lpstr>
      <vt:lpstr>Taiga</vt:lpstr>
      <vt:lpstr>Sprint 2- Next to do</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 for the MPC in the Cloud Sprint-1</dc:title>
  <cp:lastModifiedBy>Hou, Yicun</cp:lastModifiedBy>
  <cp:revision>5</cp:revision>
  <dcterms:modified xsi:type="dcterms:W3CDTF">2019-02-21T20:28:23Z</dcterms:modified>
</cp:coreProperties>
</file>