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aven Pro" pitchFamily="2" charset="77"/>
      <p:regular r:id="rId14"/>
      <p:bold r:id="rId15"/>
    </p:embeddedFont>
    <p:embeddedFont>
      <p:font typeface="Nunito" pitchFamily="2" charset="77"/>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159C43-417E-42A8-BDCB-291D81AF88D0}">
  <a:tblStyle styleId="{C2159C43-417E-42A8-BDCB-291D81AF88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30"/>
  </p:normalViewPr>
  <p:slideViewPr>
    <p:cSldViewPr snapToGrid="0" snapToObjects="1">
      <p:cViewPr varScale="1">
        <p:scale>
          <a:sx n="102" d="100"/>
          <a:sy n="102" d="100"/>
        </p:scale>
        <p:origin x="1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f8ff0a8b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f8ff0a8b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ef0628214_1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4ef0628214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0185e8c0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0185e8c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0185e8c0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0185e8c0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4f8ff0a8b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4f8ff0a8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ef0628214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ef0628214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cc984f80d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cc984f80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8000"/>
              </a:lnSpc>
              <a:spcBef>
                <a:spcPts val="2200"/>
              </a:spcBef>
              <a:spcAft>
                <a:spcPts val="0"/>
              </a:spcAft>
              <a:buNone/>
            </a:pPr>
            <a:r>
              <a:rPr lang="en" sz="1500">
                <a:solidFill>
                  <a:srgbClr val="3A3A3A"/>
                </a:solidFill>
                <a:highlight>
                  <a:srgbClr val="FFFFFF"/>
                </a:highlight>
                <a:latin typeface="Roboto"/>
                <a:ea typeface="Roboto"/>
                <a:cs typeface="Roboto"/>
                <a:sym typeface="Roboto"/>
              </a:rPr>
              <a:t>As Qingxing said before, we used typeScript declared the datatypes of each parameters in the front end. Right now I’m gonna give a brief introduction to the TypeScript. </a:t>
            </a:r>
            <a:endParaRPr sz="1500">
              <a:solidFill>
                <a:srgbClr val="3A3A3A"/>
              </a:solidFill>
              <a:highlight>
                <a:srgbClr val="FFFFFF"/>
              </a:highlight>
              <a:latin typeface="Roboto"/>
              <a:ea typeface="Roboto"/>
              <a:cs typeface="Roboto"/>
              <a:sym typeface="Roboto"/>
            </a:endParaRPr>
          </a:p>
          <a:p>
            <a:pPr marL="0" lvl="0" indent="0" algn="l" rtl="0">
              <a:lnSpc>
                <a:spcPct val="158000"/>
              </a:lnSpc>
              <a:spcBef>
                <a:spcPts val="2200"/>
              </a:spcBef>
              <a:spcAft>
                <a:spcPts val="0"/>
              </a:spcAft>
              <a:buNone/>
            </a:pPr>
            <a:r>
              <a:rPr lang="en" sz="1500">
                <a:solidFill>
                  <a:srgbClr val="3A3A3A"/>
                </a:solidFill>
                <a:highlight>
                  <a:srgbClr val="FFFFFF"/>
                </a:highlight>
                <a:latin typeface="Roboto"/>
                <a:ea typeface="Roboto"/>
                <a:cs typeface="Roboto"/>
                <a:sym typeface="Roboto"/>
              </a:rPr>
              <a:t>Since JavaScript is not able to fulfill the requirement of Object-oriented programming. MicroSoft designed the typescript language.</a:t>
            </a:r>
            <a:endParaRPr sz="1500">
              <a:solidFill>
                <a:srgbClr val="3A3A3A"/>
              </a:solidFill>
              <a:highlight>
                <a:srgbClr val="FFFFFF"/>
              </a:highlight>
              <a:latin typeface="Roboto"/>
              <a:ea typeface="Roboto"/>
              <a:cs typeface="Roboto"/>
              <a:sym typeface="Roboto"/>
            </a:endParaRPr>
          </a:p>
          <a:p>
            <a:pPr marL="0" lvl="0" indent="0" algn="l" rtl="0">
              <a:lnSpc>
                <a:spcPct val="158000"/>
              </a:lnSpc>
              <a:spcBef>
                <a:spcPts val="2200"/>
              </a:spcBef>
              <a:spcAft>
                <a:spcPts val="0"/>
              </a:spcAft>
              <a:buNone/>
            </a:pPr>
            <a:r>
              <a:rPr lang="en" sz="1500">
                <a:solidFill>
                  <a:srgbClr val="3A3A3A"/>
                </a:solidFill>
                <a:highlight>
                  <a:srgbClr val="FFFFFF"/>
                </a:highlight>
                <a:latin typeface="Roboto"/>
                <a:ea typeface="Roboto"/>
                <a:cs typeface="Roboto"/>
                <a:sym typeface="Roboto"/>
              </a:rPr>
              <a:t>Static typed programming languages are those in which variables need not be defined before they’re used(like Java and C plusplus)</a:t>
            </a:r>
            <a:endParaRPr sz="1500">
              <a:solidFill>
                <a:srgbClr val="3A3A3A"/>
              </a:solidFill>
              <a:highlight>
                <a:srgbClr val="FFFFFF"/>
              </a:highlight>
              <a:latin typeface="Roboto"/>
              <a:ea typeface="Roboto"/>
              <a:cs typeface="Roboto"/>
              <a:sym typeface="Roboto"/>
            </a:endParaRPr>
          </a:p>
          <a:p>
            <a:pPr marL="0" lvl="0" indent="0" algn="l" rtl="0">
              <a:lnSpc>
                <a:spcPct val="158000"/>
              </a:lnSpc>
              <a:spcBef>
                <a:spcPts val="2200"/>
              </a:spcBef>
              <a:spcAft>
                <a:spcPts val="0"/>
              </a:spcAft>
              <a:buNone/>
            </a:pPr>
            <a:r>
              <a:rPr lang="en" sz="1500">
                <a:solidFill>
                  <a:srgbClr val="3A3A3A"/>
                </a:solidFill>
                <a:highlight>
                  <a:srgbClr val="FFFFFF"/>
                </a:highlight>
                <a:latin typeface="Roboto"/>
                <a:ea typeface="Roboto"/>
                <a:cs typeface="Roboto"/>
                <a:sym typeface="Roboto"/>
              </a:rPr>
              <a:t>Dynamic typed programming languages are those languages in which variables must necessarily be defined before they are used(like Python)</a:t>
            </a:r>
            <a:endParaRPr sz="1500">
              <a:solidFill>
                <a:srgbClr val="3A3A3A"/>
              </a:solidFill>
              <a:highlight>
                <a:srgbClr val="FFFFFF"/>
              </a:highlight>
              <a:latin typeface="Roboto"/>
              <a:ea typeface="Roboto"/>
              <a:cs typeface="Roboto"/>
              <a:sym typeface="Roboto"/>
            </a:endParaRPr>
          </a:p>
          <a:p>
            <a:pPr marL="0" lvl="0" indent="0" algn="l" rtl="0">
              <a:lnSpc>
                <a:spcPct val="158000"/>
              </a:lnSpc>
              <a:spcBef>
                <a:spcPts val="2200"/>
              </a:spcBef>
              <a:spcAft>
                <a:spcPts val="0"/>
              </a:spcAft>
              <a:buNone/>
            </a:pPr>
            <a:r>
              <a:rPr lang="en" sz="1500">
                <a:solidFill>
                  <a:srgbClr val="3A3A3A"/>
                </a:solidFill>
                <a:highlight>
                  <a:srgbClr val="FFFFFF"/>
                </a:highlight>
                <a:latin typeface="Roboto"/>
                <a:ea typeface="Roboto"/>
                <a:cs typeface="Roboto"/>
                <a:sym typeface="Roboto"/>
              </a:rPr>
              <a:t>This means that a program written in a dynamically-typed language (like JavaScript or Python) can compile even if it contains type errors that would otherwise prevent the script from running properly. On the other hand, if a program written in a statically-typed language (like C++) contains type errors, it will fail to compile until the errors have been fixed.</a:t>
            </a:r>
            <a:endParaRPr sz="1500">
              <a:solidFill>
                <a:srgbClr val="3A3A3A"/>
              </a:solidFill>
              <a:highlight>
                <a:srgbClr val="FFFFFF"/>
              </a:highlight>
              <a:latin typeface="Roboto"/>
              <a:ea typeface="Roboto"/>
              <a:cs typeface="Roboto"/>
              <a:sym typeface="Roboto"/>
            </a:endParaRPr>
          </a:p>
          <a:p>
            <a:pPr marL="0" lvl="0" indent="0" algn="l" rtl="0">
              <a:lnSpc>
                <a:spcPct val="158000"/>
              </a:lnSpc>
              <a:spcBef>
                <a:spcPts val="2200"/>
              </a:spcBef>
              <a:spcAft>
                <a:spcPts val="0"/>
              </a:spcAft>
              <a:buClr>
                <a:srgbClr val="000000"/>
              </a:buClr>
              <a:buSzPts val="1100"/>
              <a:buFont typeface="Arial"/>
              <a:buNone/>
            </a:pPr>
            <a:endParaRPr sz="1500">
              <a:solidFill>
                <a:srgbClr val="3A3A3A"/>
              </a:solidFill>
              <a:highlight>
                <a:srgbClr val="FFFFFF"/>
              </a:highlight>
              <a:latin typeface="Roboto"/>
              <a:ea typeface="Roboto"/>
              <a:cs typeface="Roboto"/>
              <a:sym typeface="Roboto"/>
            </a:endParaRPr>
          </a:p>
          <a:p>
            <a:pPr marL="0" lvl="0" indent="0" algn="l" rtl="0">
              <a:spcBef>
                <a:spcPts val="0"/>
              </a:spcBef>
              <a:spcAft>
                <a:spcPts val="0"/>
              </a:spcAft>
              <a:buNone/>
            </a:pPr>
            <a:endParaRPr sz="1500">
              <a:solidFill>
                <a:srgbClr val="3A3A3A"/>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1ed0bf7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51ed0bf7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00cff4c9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00cff4c9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58000"/>
              </a:lnSpc>
              <a:spcBef>
                <a:spcPts val="0"/>
              </a:spcBef>
              <a:spcAft>
                <a:spcPts val="0"/>
              </a:spcAft>
              <a:buNone/>
            </a:pPr>
            <a:r>
              <a:rPr lang="en"/>
              <a:t>Here are some more details between typescript and javascript.</a:t>
            </a:r>
            <a:endParaRPr/>
          </a:p>
          <a:p>
            <a:pPr marL="457200" lvl="0" indent="-298450" algn="l" rtl="0">
              <a:lnSpc>
                <a:spcPct val="115000"/>
              </a:lnSpc>
              <a:spcBef>
                <a:spcPts val="3600"/>
              </a:spcBef>
              <a:spcAft>
                <a:spcPts val="0"/>
              </a:spcAft>
              <a:buSzPts val="1100"/>
              <a:buChar char="●"/>
            </a:pPr>
            <a:r>
              <a:rPr lang="en"/>
              <a:t>TypeScript is known as Object oriented programming language whereas JavaScript is a scripting language.</a:t>
            </a:r>
            <a:br>
              <a:rPr lang="en"/>
            </a:br>
            <a:endParaRPr/>
          </a:p>
          <a:p>
            <a:pPr marL="457200" lvl="0" indent="-298450" algn="l" rtl="0">
              <a:lnSpc>
                <a:spcPct val="115000"/>
              </a:lnSpc>
              <a:spcBef>
                <a:spcPts val="0"/>
              </a:spcBef>
              <a:spcAft>
                <a:spcPts val="0"/>
              </a:spcAft>
              <a:buSzPts val="1100"/>
              <a:buChar char="●"/>
            </a:pPr>
            <a:r>
              <a:rPr lang="en"/>
              <a:t>TypeScript has a feature known as Static typing but JavaScript does not have this feature.</a:t>
            </a:r>
            <a:br>
              <a:rPr lang="en"/>
            </a:br>
            <a:endParaRPr/>
          </a:p>
          <a:p>
            <a:pPr marL="457200" lvl="0" indent="-298450" algn="l" rtl="0">
              <a:lnSpc>
                <a:spcPct val="115000"/>
              </a:lnSpc>
              <a:spcBef>
                <a:spcPts val="0"/>
              </a:spcBef>
              <a:spcAft>
                <a:spcPts val="0"/>
              </a:spcAft>
              <a:buSzPts val="1100"/>
              <a:buChar char="●"/>
            </a:pPr>
            <a:r>
              <a:rPr lang="en"/>
              <a:t>TypeScript gives support for modules whereas JavaScript does not support modules.</a:t>
            </a:r>
            <a:br>
              <a:rPr lang="en"/>
            </a:br>
            <a:endParaRPr/>
          </a:p>
          <a:p>
            <a:pPr marL="457200" lvl="0" indent="-298450" algn="l" rtl="0">
              <a:lnSpc>
                <a:spcPct val="115000"/>
              </a:lnSpc>
              <a:spcBef>
                <a:spcPts val="0"/>
              </a:spcBef>
              <a:spcAft>
                <a:spcPts val="0"/>
              </a:spcAft>
              <a:buSzPts val="1100"/>
              <a:buChar char="●"/>
            </a:pPr>
            <a:r>
              <a:rPr lang="en"/>
              <a:t>TypeScript has Interface but JavaScript does not have Interface.</a:t>
            </a:r>
            <a:br>
              <a:rPr lang="en"/>
            </a:br>
            <a:endParaRPr/>
          </a:p>
          <a:p>
            <a:pPr marL="0" lvl="0" indent="0" algn="l" rtl="0">
              <a:lnSpc>
                <a:spcPct val="115000"/>
              </a:lnSpc>
              <a:spcBef>
                <a:spcPts val="1100"/>
              </a:spcBef>
              <a:spcAft>
                <a:spcPts val="0"/>
              </a:spcAft>
              <a:buClr>
                <a:srgbClr val="000000"/>
              </a:buClr>
              <a:buSzPts val="1100"/>
              <a:buFont typeface="Arial"/>
              <a:buNone/>
            </a:pPr>
            <a:r>
              <a:rPr lang="en"/>
              <a:t>For a large JavaScript project, adopting TypeScript might result in more robust software</a:t>
            </a:r>
            <a:endParaRPr/>
          </a:p>
          <a:p>
            <a:pPr marL="457200" lvl="0" indent="0" algn="l" rtl="0">
              <a:lnSpc>
                <a:spcPct val="158000"/>
              </a:lnSpc>
              <a:spcBef>
                <a:spcPts val="0"/>
              </a:spcBef>
              <a:spcAft>
                <a:spcPts val="360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09ce4fe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09ce4fe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1600"/>
              </a:spcBef>
              <a:spcAft>
                <a:spcPts val="0"/>
              </a:spcAft>
              <a:buClr>
                <a:schemeClr val="lt1"/>
              </a:buClr>
              <a:buSzPts val="1100"/>
              <a:buChar char="○"/>
              <a:defRPr>
                <a:solidFill>
                  <a:schemeClr val="lt1"/>
                </a:solidFill>
              </a:defRPr>
            </a:lvl2pPr>
            <a:lvl3pPr marL="1371600" lvl="2" indent="-298450" algn="ctr" rtl="0">
              <a:spcBef>
                <a:spcPts val="1600"/>
              </a:spcBef>
              <a:spcAft>
                <a:spcPts val="0"/>
              </a:spcAft>
              <a:buClr>
                <a:schemeClr val="lt1"/>
              </a:buClr>
              <a:buSzPts val="1100"/>
              <a:buChar char="■"/>
              <a:defRPr>
                <a:solidFill>
                  <a:schemeClr val="lt1"/>
                </a:solidFill>
              </a:defRPr>
            </a:lvl3pPr>
            <a:lvl4pPr marL="1828800" lvl="3" indent="-298450" algn="ctr" rtl="0">
              <a:spcBef>
                <a:spcPts val="1600"/>
              </a:spcBef>
              <a:spcAft>
                <a:spcPts val="0"/>
              </a:spcAft>
              <a:buClr>
                <a:schemeClr val="lt1"/>
              </a:buClr>
              <a:buSzPts val="1100"/>
              <a:buChar char="●"/>
              <a:defRPr>
                <a:solidFill>
                  <a:schemeClr val="lt1"/>
                </a:solidFill>
              </a:defRPr>
            </a:lvl4pPr>
            <a:lvl5pPr marL="2286000" lvl="4" indent="-298450" algn="ctr" rtl="0">
              <a:spcBef>
                <a:spcPts val="1600"/>
              </a:spcBef>
              <a:spcAft>
                <a:spcPts val="0"/>
              </a:spcAft>
              <a:buClr>
                <a:schemeClr val="lt1"/>
              </a:buClr>
              <a:buSzPts val="1100"/>
              <a:buChar char="○"/>
              <a:defRPr>
                <a:solidFill>
                  <a:schemeClr val="lt1"/>
                </a:solidFill>
              </a:defRPr>
            </a:lvl5pPr>
            <a:lvl6pPr marL="2743200" lvl="5" indent="-298450" algn="ctr" rtl="0">
              <a:spcBef>
                <a:spcPts val="1600"/>
              </a:spcBef>
              <a:spcAft>
                <a:spcPts val="0"/>
              </a:spcAft>
              <a:buClr>
                <a:schemeClr val="lt1"/>
              </a:buClr>
              <a:buSzPts val="1100"/>
              <a:buChar char="■"/>
              <a:defRPr>
                <a:solidFill>
                  <a:schemeClr val="lt1"/>
                </a:solidFill>
              </a:defRPr>
            </a:lvl6pPr>
            <a:lvl7pPr marL="3200400" lvl="6" indent="-298450" algn="ctr" rtl="0">
              <a:spcBef>
                <a:spcPts val="1600"/>
              </a:spcBef>
              <a:spcAft>
                <a:spcPts val="0"/>
              </a:spcAft>
              <a:buClr>
                <a:schemeClr val="lt1"/>
              </a:buClr>
              <a:buSzPts val="1100"/>
              <a:buChar char="●"/>
              <a:defRPr>
                <a:solidFill>
                  <a:schemeClr val="lt1"/>
                </a:solidFill>
              </a:defRPr>
            </a:lvl7pPr>
            <a:lvl8pPr marL="3657600" lvl="7" indent="-298450" algn="ctr" rtl="0">
              <a:spcBef>
                <a:spcPts val="1600"/>
              </a:spcBef>
              <a:spcAft>
                <a:spcPts val="0"/>
              </a:spcAft>
              <a:buClr>
                <a:schemeClr val="lt1"/>
              </a:buClr>
              <a:buSzPts val="1100"/>
              <a:buChar char="○"/>
              <a:defRPr>
                <a:solidFill>
                  <a:schemeClr val="lt1"/>
                </a:solidFill>
              </a:defRPr>
            </a:lvl8pPr>
            <a:lvl9pPr marL="4114800" lvl="8" indent="-298450" algn="ctr" rtl="0">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en.wikipedia.org/wiki/Source-to-source_compiler" TargetMode="External"/><Relationship Id="rId5" Type="http://schemas.openxmlformats.org/officeDocument/2006/relationships/hyperlink" Target="https://en.wikipedia.org/wiki/JavaScript" TargetMode="External"/><Relationship Id="rId4" Type="http://schemas.openxmlformats.org/officeDocument/2006/relationships/hyperlink" Target="https://en.wikipedia.org/wiki/Superse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Front-End Development for the MPC in the Cloud </a:t>
            </a:r>
            <a:r>
              <a:rPr lang="en" sz="1800" dirty="0"/>
              <a:t>Sprint-2</a:t>
            </a:r>
            <a:endParaRPr sz="1800" dirty="0"/>
          </a:p>
        </p:txBody>
      </p:sp>
      <p:sp>
        <p:nvSpPr>
          <p:cNvPr id="278" name="Google Shape;278;p13"/>
          <p:cNvSpPr txBox="1">
            <a:spLocks noGrp="1"/>
          </p:cNvSpPr>
          <p:nvPr>
            <p:ph type="subTitle" idx="1"/>
          </p:nvPr>
        </p:nvSpPr>
        <p:spPr>
          <a:xfrm>
            <a:off x="824000" y="3919975"/>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QingXing Li, Yicun Hou, Haoyu Xu</a:t>
            </a:r>
            <a:endParaRPr/>
          </a:p>
          <a:p>
            <a:pPr marL="0" lvl="0" indent="0" algn="l" rtl="0">
              <a:spcBef>
                <a:spcPts val="0"/>
              </a:spcBef>
              <a:spcAft>
                <a:spcPts val="0"/>
              </a:spcAft>
              <a:buClr>
                <a:srgbClr val="000000"/>
              </a:buClr>
              <a:buSzPts val="1500"/>
              <a:buFont typeface="Arial"/>
              <a:buNone/>
            </a:pPr>
            <a:r>
              <a:rPr lang="en"/>
              <a:t>Mentors: Joseph Caiani, Máirín Duffy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Sprint 3- Next to do</a:t>
            </a:r>
            <a:endParaRPr/>
          </a:p>
        </p:txBody>
      </p:sp>
      <p:sp>
        <p:nvSpPr>
          <p:cNvPr id="342" name="Google Shape;342;p22"/>
          <p:cNvSpPr txBox="1">
            <a:spLocks noGrp="1"/>
          </p:cNvSpPr>
          <p:nvPr>
            <p:ph type="body" idx="1"/>
          </p:nvPr>
        </p:nvSpPr>
        <p:spPr>
          <a:xfrm>
            <a:off x="1303800" y="1990050"/>
            <a:ext cx="7545000" cy="28371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a:t>Debug the type declaration file</a:t>
            </a:r>
            <a:endParaRPr sz="1800"/>
          </a:p>
          <a:p>
            <a:pPr marL="457200" lvl="0" indent="-342900" algn="l" rtl="0">
              <a:lnSpc>
                <a:spcPct val="200000"/>
              </a:lnSpc>
              <a:spcBef>
                <a:spcPts val="0"/>
              </a:spcBef>
              <a:spcAft>
                <a:spcPts val="0"/>
              </a:spcAft>
              <a:buSzPts val="1800"/>
              <a:buChar char="●"/>
            </a:pPr>
            <a:r>
              <a:rPr lang="en" sz="1800"/>
              <a:t>Test the all of the ChRIS API make sure it could work for component  and state implement</a:t>
            </a:r>
            <a:endParaRPr sz="1800"/>
          </a:p>
          <a:p>
            <a:pPr marL="457200" lvl="0" indent="-342900" algn="l" rtl="0">
              <a:lnSpc>
                <a:spcPct val="200000"/>
              </a:lnSpc>
              <a:spcBef>
                <a:spcPts val="0"/>
              </a:spcBef>
              <a:spcAft>
                <a:spcPts val="0"/>
              </a:spcAft>
              <a:buSzPts val="1800"/>
              <a:buChar char="●"/>
            </a:pPr>
            <a:r>
              <a:rPr lang="en" sz="1800"/>
              <a:t>Create Authentication State and Feed State using Redux for the ChRIS UI(Transfer from javascript to typescript)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body" idx="1"/>
          </p:nvPr>
        </p:nvSpPr>
        <p:spPr>
          <a:xfrm>
            <a:off x="1258175" y="1397000"/>
            <a:ext cx="7030500" cy="25416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3600" b="1"/>
              <a:t>Questions?</a:t>
            </a:r>
            <a:endParaRPr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Overview</a:t>
            </a:r>
            <a:endParaRPr/>
          </a:p>
        </p:txBody>
      </p:sp>
      <p:sp>
        <p:nvSpPr>
          <p:cNvPr id="284" name="Google Shape;284;p14"/>
          <p:cNvSpPr txBox="1">
            <a:spLocks noGrp="1"/>
          </p:cNvSpPr>
          <p:nvPr>
            <p:ph type="body" idx="1"/>
          </p:nvPr>
        </p:nvSpPr>
        <p:spPr>
          <a:xfrm>
            <a:off x="1303800" y="1946925"/>
            <a:ext cx="7030500" cy="258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sz="1800">
                <a:latin typeface="Arial"/>
                <a:ea typeface="Arial"/>
                <a:cs typeface="Arial"/>
                <a:sym typeface="Arial"/>
              </a:rPr>
              <a:t>The main project is the front end of ChRIS(ChRIS Research Integration System) project</a:t>
            </a:r>
            <a:endParaRPr sz="1800"/>
          </a:p>
          <a:p>
            <a:pPr marL="457200" lvl="0" indent="-342900" algn="l" rtl="0">
              <a:spcBef>
                <a:spcPts val="0"/>
              </a:spcBef>
              <a:spcAft>
                <a:spcPts val="0"/>
              </a:spcAft>
              <a:buSzPts val="1800"/>
              <a:buChar char="●"/>
            </a:pPr>
            <a:r>
              <a:rPr lang="en" sz="1800"/>
              <a:t>Goal: Design a  front-end interface using React &amp; Redux. Receive the input from the user and send the result from MOC to the users.</a:t>
            </a:r>
            <a:endParaRPr sz="1800"/>
          </a:p>
          <a:p>
            <a:pPr marL="457200" lvl="0" indent="-342900" algn="l" rtl="0">
              <a:spcBef>
                <a:spcPts val="0"/>
              </a:spcBef>
              <a:spcAft>
                <a:spcPts val="0"/>
              </a:spcAft>
              <a:buSzPts val="1800"/>
              <a:buChar char="●"/>
            </a:pPr>
            <a:r>
              <a:rPr lang="en" sz="1800"/>
              <a:t>Sprint1 : Set up the ChRIS Store backend in Docker and rewrited ChRIS Store UI with Redux</a:t>
            </a:r>
            <a:endParaRPr sz="1800"/>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2276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Diagram</a:t>
            </a:r>
            <a:endParaRPr/>
          </a:p>
        </p:txBody>
      </p:sp>
      <p:pic>
        <p:nvPicPr>
          <p:cNvPr id="290" name="Google Shape;290;p15"/>
          <p:cNvPicPr preferRelativeResize="0"/>
          <p:nvPr/>
        </p:nvPicPr>
        <p:blipFill>
          <a:blip r:embed="rId3">
            <a:alphaModFix/>
          </a:blip>
          <a:stretch>
            <a:fillRect/>
          </a:stretch>
        </p:blipFill>
        <p:spPr>
          <a:xfrm>
            <a:off x="459988" y="1419724"/>
            <a:ext cx="8224024" cy="346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Sprint 2- What we did</a:t>
            </a:r>
            <a:endParaRPr/>
          </a:p>
        </p:txBody>
      </p:sp>
      <p:sp>
        <p:nvSpPr>
          <p:cNvPr id="296" name="Google Shape;296;p16"/>
          <p:cNvSpPr txBox="1">
            <a:spLocks noGrp="1"/>
          </p:cNvSpPr>
          <p:nvPr>
            <p:ph type="body" idx="1"/>
          </p:nvPr>
        </p:nvSpPr>
        <p:spPr>
          <a:xfrm>
            <a:off x="747725" y="1597875"/>
            <a:ext cx="3802800" cy="3321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t>Read ChRIS API source files</a:t>
            </a:r>
            <a:endParaRPr sz="1800"/>
          </a:p>
          <a:p>
            <a:pPr marL="457200" lvl="0" indent="-342900" algn="l" rtl="0">
              <a:lnSpc>
                <a:spcPct val="150000"/>
              </a:lnSpc>
              <a:spcBef>
                <a:spcPts val="0"/>
              </a:spcBef>
              <a:spcAft>
                <a:spcPts val="0"/>
              </a:spcAft>
              <a:buSzPts val="1800"/>
              <a:buChar char="●"/>
            </a:pPr>
            <a:r>
              <a:rPr lang="en" sz="1800"/>
              <a:t>Wrote TypeScript declaration files for 33 ChRIS APIs and Test it on backend</a:t>
            </a:r>
            <a:endParaRPr sz="1800"/>
          </a:p>
          <a:p>
            <a:pPr marL="457200" lvl="0" indent="-342900" algn="l" rtl="0">
              <a:lnSpc>
                <a:spcPct val="150000"/>
              </a:lnSpc>
              <a:spcBef>
                <a:spcPts val="0"/>
              </a:spcBef>
              <a:spcAft>
                <a:spcPts val="0"/>
              </a:spcAft>
              <a:buSzPts val="1800"/>
              <a:buChar char="●"/>
            </a:pPr>
            <a:r>
              <a:rPr lang="en" sz="1800"/>
              <a:t>Temporarily installed the ChRIS UI backend using Docker (The MOC back end will release after March).</a:t>
            </a:r>
            <a:endParaRPr sz="1800"/>
          </a:p>
          <a:p>
            <a:pPr marL="457200" lvl="0" indent="0" algn="l" rtl="0">
              <a:lnSpc>
                <a:spcPct val="150000"/>
              </a:lnSpc>
              <a:spcBef>
                <a:spcPts val="1600"/>
              </a:spcBef>
              <a:spcAft>
                <a:spcPts val="0"/>
              </a:spcAft>
              <a:buNone/>
            </a:pPr>
            <a:endParaRPr sz="1800"/>
          </a:p>
          <a:p>
            <a:pPr marL="457200" lvl="0" indent="0" algn="l" rtl="0">
              <a:lnSpc>
                <a:spcPct val="150000"/>
              </a:lnSpc>
              <a:spcBef>
                <a:spcPts val="1600"/>
              </a:spcBef>
              <a:spcAft>
                <a:spcPts val="0"/>
              </a:spcAft>
              <a:buNone/>
            </a:pPr>
            <a:endParaRPr sz="1800"/>
          </a:p>
          <a:p>
            <a:pPr marL="457200" lvl="0" indent="0" algn="l" rtl="0">
              <a:lnSpc>
                <a:spcPct val="150000"/>
              </a:lnSpc>
              <a:spcBef>
                <a:spcPts val="1600"/>
              </a:spcBef>
              <a:spcAft>
                <a:spcPts val="0"/>
              </a:spcAft>
              <a:buNone/>
            </a:pPr>
            <a:endParaRPr sz="1800"/>
          </a:p>
          <a:p>
            <a:pPr marL="457200" lvl="0" indent="0" algn="l" rtl="0">
              <a:lnSpc>
                <a:spcPct val="150000"/>
              </a:lnSpc>
              <a:spcBef>
                <a:spcPts val="1600"/>
              </a:spcBef>
              <a:spcAft>
                <a:spcPts val="1600"/>
              </a:spcAft>
              <a:buNone/>
            </a:pPr>
            <a:endParaRPr sz="1800"/>
          </a:p>
        </p:txBody>
      </p:sp>
      <p:pic>
        <p:nvPicPr>
          <p:cNvPr id="297" name="Google Shape;297;p16"/>
          <p:cNvPicPr preferRelativeResize="0"/>
          <p:nvPr/>
        </p:nvPicPr>
        <p:blipFill>
          <a:blip r:embed="rId3">
            <a:alphaModFix/>
          </a:blip>
          <a:stretch>
            <a:fillRect/>
          </a:stretch>
        </p:blipFill>
        <p:spPr>
          <a:xfrm>
            <a:off x="4550525" y="1672450"/>
            <a:ext cx="4257125" cy="317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Taiga</a:t>
            </a:r>
            <a:endParaRPr/>
          </a:p>
        </p:txBody>
      </p:sp>
      <p:pic>
        <p:nvPicPr>
          <p:cNvPr id="303" name="Google Shape;303;p17"/>
          <p:cNvPicPr preferRelativeResize="0"/>
          <p:nvPr/>
        </p:nvPicPr>
        <p:blipFill>
          <a:blip r:embed="rId3">
            <a:alphaModFix/>
          </a:blip>
          <a:stretch>
            <a:fillRect/>
          </a:stretch>
        </p:blipFill>
        <p:spPr>
          <a:xfrm>
            <a:off x="152400" y="1750275"/>
            <a:ext cx="8839198" cy="30068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5944675" y="-215576"/>
            <a:ext cx="3348525" cy="2410950"/>
          </a:xfrm>
          <a:prstGeom prst="rect">
            <a:avLst/>
          </a:prstGeom>
          <a:noFill/>
          <a:ln>
            <a:noFill/>
          </a:ln>
        </p:spPr>
      </p:pic>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TypeScript</a:t>
            </a:r>
            <a:endParaRPr/>
          </a:p>
        </p:txBody>
      </p:sp>
      <p:sp>
        <p:nvSpPr>
          <p:cNvPr id="310" name="Google Shape;310;p18"/>
          <p:cNvSpPr txBox="1">
            <a:spLocks noGrp="1"/>
          </p:cNvSpPr>
          <p:nvPr>
            <p:ph type="body" idx="1"/>
          </p:nvPr>
        </p:nvSpPr>
        <p:spPr>
          <a:xfrm>
            <a:off x="1303800" y="1981150"/>
            <a:ext cx="7215000" cy="2618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300"/>
              </a:spcBef>
              <a:spcAft>
                <a:spcPts val="0"/>
              </a:spcAft>
              <a:buClr>
                <a:srgbClr val="24292E"/>
              </a:buClr>
              <a:buSzPts val="1800"/>
              <a:buFont typeface="Arial"/>
              <a:buChar char="●"/>
            </a:pPr>
            <a:r>
              <a:rPr lang="en" sz="1800"/>
              <a:t>JavaScript is not able to fulfill the requirement of Object-oriented programming.</a:t>
            </a:r>
            <a:endParaRPr sz="1800"/>
          </a:p>
          <a:p>
            <a:pPr marL="457200" marR="0" lvl="0" indent="-342900" algn="l" rtl="0">
              <a:lnSpc>
                <a:spcPct val="150000"/>
              </a:lnSpc>
              <a:spcBef>
                <a:spcPts val="0"/>
              </a:spcBef>
              <a:spcAft>
                <a:spcPts val="0"/>
              </a:spcAft>
              <a:buClr>
                <a:srgbClr val="24292E"/>
              </a:buClr>
              <a:buSzPts val="1800"/>
              <a:buFont typeface="Arial"/>
              <a:buChar char="●"/>
            </a:pPr>
            <a:r>
              <a:rPr lang="en" sz="1800"/>
              <a:t> TypeScript is a strict syntactical </a:t>
            </a:r>
            <a:r>
              <a:rPr lang="en" sz="1800">
                <a:uFill>
                  <a:noFill/>
                </a:uFill>
                <a:hlinkClick r:id="rId4"/>
              </a:rPr>
              <a:t>superset</a:t>
            </a:r>
            <a:r>
              <a:rPr lang="en" sz="1800"/>
              <a:t> of </a:t>
            </a:r>
            <a:r>
              <a:rPr lang="en" sz="1800">
                <a:uFill>
                  <a:noFill/>
                </a:uFill>
                <a:hlinkClick r:id="rId5"/>
              </a:rPr>
              <a:t>JavaScript</a:t>
            </a:r>
            <a:r>
              <a:rPr lang="en" sz="1800"/>
              <a:t>, and adds optional </a:t>
            </a:r>
            <a:r>
              <a:rPr lang="en" sz="1800" b="1"/>
              <a:t>static typing</a:t>
            </a:r>
            <a:r>
              <a:rPr lang="en" sz="1800"/>
              <a:t> to the language.</a:t>
            </a:r>
            <a:endParaRPr sz="1800"/>
          </a:p>
          <a:p>
            <a:pPr marL="457200" marR="0" lvl="0" indent="-342900" algn="l" rtl="0">
              <a:lnSpc>
                <a:spcPct val="150000"/>
              </a:lnSpc>
              <a:spcBef>
                <a:spcPts val="0"/>
              </a:spcBef>
              <a:spcAft>
                <a:spcPts val="0"/>
              </a:spcAft>
              <a:buClr>
                <a:srgbClr val="24292E"/>
              </a:buClr>
              <a:buSzPts val="1800"/>
              <a:buFont typeface="Arial"/>
              <a:buChar char="●"/>
            </a:pPr>
            <a:r>
              <a:rPr lang="en" sz="1800"/>
              <a:t>TypeScript is designed for development of large applications and </a:t>
            </a:r>
            <a:r>
              <a:rPr lang="en" sz="1800">
                <a:uFill>
                  <a:noFill/>
                </a:uFill>
                <a:hlinkClick r:id="rId6"/>
              </a:rPr>
              <a:t>trans-compiles</a:t>
            </a:r>
            <a:r>
              <a:rPr lang="en" sz="1800"/>
              <a:t> to JavaScript.</a:t>
            </a:r>
            <a:endParaRPr sz="1800"/>
          </a:p>
          <a:p>
            <a:pPr marL="0" lvl="0" indent="0" algn="l" rtl="0">
              <a:spcBef>
                <a:spcPts val="1200"/>
              </a:spcBef>
              <a:spcAft>
                <a:spcPts val="0"/>
              </a:spcAft>
              <a:buNone/>
            </a:pPr>
            <a:endParaRPr sz="1800">
              <a:solidFill>
                <a:srgbClr val="24292E"/>
              </a:solidFill>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TS vs. JS</a:t>
            </a:r>
            <a:endParaRPr/>
          </a:p>
        </p:txBody>
      </p:sp>
      <p:pic>
        <p:nvPicPr>
          <p:cNvPr id="316" name="Google Shape;316;p19"/>
          <p:cNvPicPr preferRelativeResize="0"/>
          <p:nvPr/>
        </p:nvPicPr>
        <p:blipFill>
          <a:blip r:embed="rId3">
            <a:alphaModFix/>
          </a:blip>
          <a:stretch>
            <a:fillRect/>
          </a:stretch>
        </p:blipFill>
        <p:spPr>
          <a:xfrm>
            <a:off x="2065799" y="1445467"/>
            <a:ext cx="6786149" cy="1738883"/>
          </a:xfrm>
          <a:prstGeom prst="rect">
            <a:avLst/>
          </a:prstGeom>
          <a:noFill/>
          <a:ln>
            <a:noFill/>
          </a:ln>
        </p:spPr>
      </p:pic>
      <p:pic>
        <p:nvPicPr>
          <p:cNvPr id="317" name="Google Shape;317;p19"/>
          <p:cNvPicPr preferRelativeResize="0"/>
          <p:nvPr/>
        </p:nvPicPr>
        <p:blipFill>
          <a:blip r:embed="rId4">
            <a:alphaModFix/>
          </a:blip>
          <a:stretch>
            <a:fillRect/>
          </a:stretch>
        </p:blipFill>
        <p:spPr>
          <a:xfrm>
            <a:off x="2065800" y="3249326"/>
            <a:ext cx="6786150" cy="1741775"/>
          </a:xfrm>
          <a:prstGeom prst="rect">
            <a:avLst/>
          </a:prstGeom>
          <a:noFill/>
          <a:ln>
            <a:noFill/>
          </a:ln>
        </p:spPr>
      </p:pic>
      <p:sp>
        <p:nvSpPr>
          <p:cNvPr id="318" name="Google Shape;318;p19"/>
          <p:cNvSpPr txBox="1"/>
          <p:nvPr/>
        </p:nvSpPr>
        <p:spPr>
          <a:xfrm>
            <a:off x="563825" y="1806550"/>
            <a:ext cx="1346400" cy="28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Nunito"/>
                <a:ea typeface="Nunito"/>
                <a:cs typeface="Nunito"/>
                <a:sym typeface="Nunito"/>
              </a:rPr>
              <a:t>JavaScript</a:t>
            </a:r>
            <a:endParaRPr sz="1800">
              <a:latin typeface="Nunito"/>
              <a:ea typeface="Nunito"/>
              <a:cs typeface="Nunito"/>
              <a:sym typeface="Nunito"/>
            </a:endParaRPr>
          </a:p>
          <a:p>
            <a:pPr marL="0" lvl="0" indent="0" algn="l" rtl="0">
              <a:spcBef>
                <a:spcPts val="0"/>
              </a:spcBef>
              <a:spcAft>
                <a:spcPts val="0"/>
              </a:spcAft>
              <a:buNone/>
            </a:pPr>
            <a:endParaRPr sz="1800">
              <a:latin typeface="Nunito"/>
              <a:ea typeface="Nunito"/>
              <a:cs typeface="Nunito"/>
              <a:sym typeface="Nunito"/>
            </a:endParaRPr>
          </a:p>
          <a:p>
            <a:pPr marL="0" lvl="0" indent="0" algn="l" rtl="0">
              <a:spcBef>
                <a:spcPts val="0"/>
              </a:spcBef>
              <a:spcAft>
                <a:spcPts val="0"/>
              </a:spcAft>
              <a:buNone/>
            </a:pPr>
            <a:endParaRPr sz="1800">
              <a:latin typeface="Nunito"/>
              <a:ea typeface="Nunito"/>
              <a:cs typeface="Nunito"/>
              <a:sym typeface="Nunito"/>
            </a:endParaRPr>
          </a:p>
          <a:p>
            <a:pPr marL="0" lvl="0" indent="0" algn="l" rtl="0">
              <a:spcBef>
                <a:spcPts val="0"/>
              </a:spcBef>
              <a:spcAft>
                <a:spcPts val="0"/>
              </a:spcAft>
              <a:buNone/>
            </a:pPr>
            <a:endParaRPr sz="1800">
              <a:latin typeface="Nunito"/>
              <a:ea typeface="Nunito"/>
              <a:cs typeface="Nunito"/>
              <a:sym typeface="Nunito"/>
            </a:endParaRPr>
          </a:p>
          <a:p>
            <a:pPr marL="0" lvl="0" indent="0" algn="l" rtl="0">
              <a:spcBef>
                <a:spcPts val="0"/>
              </a:spcBef>
              <a:spcAft>
                <a:spcPts val="0"/>
              </a:spcAft>
              <a:buNone/>
            </a:pPr>
            <a:endParaRPr sz="1800">
              <a:latin typeface="Nunito"/>
              <a:ea typeface="Nunito"/>
              <a:cs typeface="Nunito"/>
              <a:sym typeface="Nunito"/>
            </a:endParaRPr>
          </a:p>
          <a:p>
            <a:pPr marL="0" lvl="0" indent="0" algn="l" rtl="0">
              <a:spcBef>
                <a:spcPts val="0"/>
              </a:spcBef>
              <a:spcAft>
                <a:spcPts val="0"/>
              </a:spcAft>
              <a:buNone/>
            </a:pPr>
            <a:endParaRPr sz="1800">
              <a:latin typeface="Nunito"/>
              <a:ea typeface="Nunito"/>
              <a:cs typeface="Nunito"/>
              <a:sym typeface="Nunito"/>
            </a:endParaRPr>
          </a:p>
          <a:p>
            <a:pPr marL="0" lvl="0" indent="0" algn="l" rtl="0">
              <a:spcBef>
                <a:spcPts val="0"/>
              </a:spcBef>
              <a:spcAft>
                <a:spcPts val="0"/>
              </a:spcAft>
              <a:buNone/>
            </a:pPr>
            <a:endParaRPr sz="1800">
              <a:latin typeface="Nunito"/>
              <a:ea typeface="Nunito"/>
              <a:cs typeface="Nunito"/>
              <a:sym typeface="Nunito"/>
            </a:endParaRPr>
          </a:p>
          <a:p>
            <a:pPr marL="0" lvl="0" indent="0" algn="l" rtl="0">
              <a:spcBef>
                <a:spcPts val="0"/>
              </a:spcBef>
              <a:spcAft>
                <a:spcPts val="0"/>
              </a:spcAft>
              <a:buNone/>
            </a:pPr>
            <a:r>
              <a:rPr lang="en" sz="1800">
                <a:latin typeface="Nunito"/>
                <a:ea typeface="Nunito"/>
                <a:cs typeface="Nunito"/>
                <a:sym typeface="Nunito"/>
              </a:rPr>
              <a:t>TypeScript</a:t>
            </a:r>
            <a:endParaRPr sz="1800">
              <a:latin typeface="Nunito"/>
              <a:ea typeface="Nunito"/>
              <a:cs typeface="Nunito"/>
              <a:sym typeface="Nunito"/>
            </a:endParaRPr>
          </a:p>
        </p:txBody>
      </p:sp>
      <p:sp>
        <p:nvSpPr>
          <p:cNvPr id="319" name="Google Shape;319;p19"/>
          <p:cNvSpPr/>
          <p:nvPr/>
        </p:nvSpPr>
        <p:spPr>
          <a:xfrm>
            <a:off x="3969825" y="3256400"/>
            <a:ext cx="15303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txBox="1"/>
          <p:nvPr/>
        </p:nvSpPr>
        <p:spPr>
          <a:xfrm>
            <a:off x="6317175" y="3808725"/>
            <a:ext cx="17031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Nunito"/>
                <a:ea typeface="Nunito"/>
                <a:cs typeface="Nunito"/>
                <a:sym typeface="Nunito"/>
              </a:rPr>
              <a:t>Input and output type declarations</a:t>
            </a:r>
            <a:endParaRPr>
              <a:solidFill>
                <a:srgbClr val="FF0000"/>
              </a:solidFill>
              <a:latin typeface="Nunito"/>
              <a:ea typeface="Nunito"/>
              <a:cs typeface="Nunito"/>
              <a:sym typeface="Nunito"/>
            </a:endParaRPr>
          </a:p>
        </p:txBody>
      </p:sp>
      <p:sp>
        <p:nvSpPr>
          <p:cNvPr id="321" name="Google Shape;321;p19"/>
          <p:cNvSpPr/>
          <p:nvPr/>
        </p:nvSpPr>
        <p:spPr>
          <a:xfrm>
            <a:off x="5698625" y="3256400"/>
            <a:ext cx="6186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2" name="Google Shape;322;p19"/>
          <p:cNvCxnSpPr>
            <a:stCxn id="319" idx="2"/>
            <a:endCxn id="320" idx="1"/>
          </p:cNvCxnSpPr>
          <p:nvPr/>
        </p:nvCxnSpPr>
        <p:spPr>
          <a:xfrm>
            <a:off x="4734975" y="3475100"/>
            <a:ext cx="1582200" cy="592500"/>
          </a:xfrm>
          <a:prstGeom prst="straightConnector1">
            <a:avLst/>
          </a:prstGeom>
          <a:noFill/>
          <a:ln w="19050" cap="flat" cmpd="sng">
            <a:solidFill>
              <a:srgbClr val="FF0000"/>
            </a:solidFill>
            <a:prstDash val="solid"/>
            <a:round/>
            <a:headEnd type="none" w="med" len="med"/>
            <a:tailEnd type="triangle" w="med" len="med"/>
          </a:ln>
        </p:spPr>
      </p:cxnSp>
      <p:cxnSp>
        <p:nvCxnSpPr>
          <p:cNvPr id="323" name="Google Shape;323;p19"/>
          <p:cNvCxnSpPr>
            <a:stCxn id="321" idx="2"/>
          </p:cNvCxnSpPr>
          <p:nvPr/>
        </p:nvCxnSpPr>
        <p:spPr>
          <a:xfrm>
            <a:off x="6007925" y="3475100"/>
            <a:ext cx="435900" cy="3681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Difference between ts and js</a:t>
            </a:r>
            <a:endParaRPr/>
          </a:p>
        </p:txBody>
      </p:sp>
      <p:pic>
        <p:nvPicPr>
          <p:cNvPr id="329" name="Google Shape;329;p20"/>
          <p:cNvPicPr preferRelativeResize="0"/>
          <p:nvPr/>
        </p:nvPicPr>
        <p:blipFill>
          <a:blip r:embed="rId3">
            <a:alphaModFix/>
          </a:blip>
          <a:stretch>
            <a:fillRect/>
          </a:stretch>
        </p:blipFill>
        <p:spPr>
          <a:xfrm>
            <a:off x="6756625" y="4041725"/>
            <a:ext cx="2248425" cy="999300"/>
          </a:xfrm>
          <a:prstGeom prst="rect">
            <a:avLst/>
          </a:prstGeom>
          <a:noFill/>
          <a:ln>
            <a:noFill/>
          </a:ln>
        </p:spPr>
      </p:pic>
      <p:graphicFrame>
        <p:nvGraphicFramePr>
          <p:cNvPr id="330" name="Google Shape;330;p20"/>
          <p:cNvGraphicFramePr/>
          <p:nvPr/>
        </p:nvGraphicFramePr>
        <p:xfrm>
          <a:off x="952500" y="1619250"/>
          <a:ext cx="7239000" cy="2163930"/>
        </p:xfrm>
        <a:graphic>
          <a:graphicData uri="http://schemas.openxmlformats.org/drawingml/2006/table">
            <a:tbl>
              <a:tblPr>
                <a:noFill/>
                <a:tableStyleId>{C2159C43-417E-42A8-BDCB-291D81AF88D0}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800" b="1"/>
                        <a:t>TypeScript</a:t>
                      </a:r>
                      <a:endParaRPr sz="1800" b="1"/>
                    </a:p>
                  </a:txBody>
                  <a:tcPr marL="91425" marR="91425" marT="91425" marB="91425"/>
                </a:tc>
                <a:tc>
                  <a:txBody>
                    <a:bodyPr/>
                    <a:lstStyle/>
                    <a:p>
                      <a:pPr marL="0" lvl="0" indent="0" algn="ctr" rtl="0">
                        <a:spcBef>
                          <a:spcPts val="0"/>
                        </a:spcBef>
                        <a:spcAft>
                          <a:spcPts val="0"/>
                        </a:spcAft>
                        <a:buNone/>
                      </a:pPr>
                      <a:r>
                        <a:rPr lang="en" sz="1800" b="1"/>
                        <a:t>JavaScript</a:t>
                      </a:r>
                      <a:endParaRPr sz="1800"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600"/>
                        <a:t>OOP</a:t>
                      </a:r>
                      <a:endParaRPr sz="1600"/>
                    </a:p>
                  </a:txBody>
                  <a:tcPr marL="91425" marR="91425" marT="91425" marB="91425"/>
                </a:tc>
                <a:tc>
                  <a:txBody>
                    <a:bodyPr/>
                    <a:lstStyle/>
                    <a:p>
                      <a:pPr marL="0" lvl="0" indent="0" algn="ctr" rtl="0">
                        <a:spcBef>
                          <a:spcPts val="0"/>
                        </a:spcBef>
                        <a:spcAft>
                          <a:spcPts val="0"/>
                        </a:spcAft>
                        <a:buNone/>
                      </a:pPr>
                      <a:r>
                        <a:rPr lang="en" sz="1600"/>
                        <a:t>Scripting language</a:t>
                      </a:r>
                      <a:endParaRPr sz="16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600"/>
                        <a:t>Static Typing</a:t>
                      </a:r>
                      <a:endParaRPr sz="1600"/>
                    </a:p>
                  </a:txBody>
                  <a:tcPr marL="91425" marR="91425" marT="91425" marB="91425"/>
                </a:tc>
                <a:tc>
                  <a:txBody>
                    <a:bodyPr/>
                    <a:lstStyle/>
                    <a:p>
                      <a:pPr marL="0" lvl="0" indent="0" algn="ctr" rtl="0">
                        <a:spcBef>
                          <a:spcPts val="0"/>
                        </a:spcBef>
                        <a:spcAft>
                          <a:spcPts val="0"/>
                        </a:spcAft>
                        <a:buNone/>
                      </a:pPr>
                      <a:r>
                        <a:rPr lang="en" sz="1600"/>
                        <a:t>Dynamic Typing</a:t>
                      </a:r>
                      <a:endParaRPr sz="16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600"/>
                        <a:t>Support modules</a:t>
                      </a:r>
                      <a:endParaRPr sz="1600"/>
                    </a:p>
                  </a:txBody>
                  <a:tcPr marL="91425" marR="91425" marT="91425" marB="91425"/>
                </a:tc>
                <a:tc>
                  <a:txBody>
                    <a:bodyPr/>
                    <a:lstStyle/>
                    <a:p>
                      <a:pPr marL="0" lvl="0" indent="0" algn="ctr" rtl="0">
                        <a:spcBef>
                          <a:spcPts val="0"/>
                        </a:spcBef>
                        <a:spcAft>
                          <a:spcPts val="0"/>
                        </a:spcAft>
                        <a:buNone/>
                      </a:pPr>
                      <a:r>
                        <a:rPr lang="en" sz="1600"/>
                        <a:t>Not support modules</a:t>
                      </a:r>
                      <a:endParaRPr sz="160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600"/>
                        <a:t>Support interface</a:t>
                      </a:r>
                      <a:endParaRPr sz="1600"/>
                    </a:p>
                  </a:txBody>
                  <a:tcPr marL="91425" marR="91425" marT="91425" marB="91425"/>
                </a:tc>
                <a:tc>
                  <a:txBody>
                    <a:bodyPr/>
                    <a:lstStyle/>
                    <a:p>
                      <a:pPr marL="0" lvl="0" indent="0" algn="ctr" rtl="0">
                        <a:spcBef>
                          <a:spcPts val="0"/>
                        </a:spcBef>
                        <a:spcAft>
                          <a:spcPts val="0"/>
                        </a:spcAft>
                        <a:buNone/>
                      </a:pPr>
                      <a:r>
                        <a:rPr lang="en" sz="1600"/>
                        <a:t>Not support interface</a:t>
                      </a:r>
                      <a:endParaRPr sz="16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Declaration file for API</a:t>
            </a:r>
            <a:endParaRPr/>
          </a:p>
        </p:txBody>
      </p:sp>
      <p:sp>
        <p:nvSpPr>
          <p:cNvPr id="336" name="Google Shape;336;p21"/>
          <p:cNvSpPr txBox="1">
            <a:spLocks noGrp="1"/>
          </p:cNvSpPr>
          <p:nvPr>
            <p:ph type="body" idx="1"/>
          </p:nvPr>
        </p:nvSpPr>
        <p:spPr>
          <a:xfrm>
            <a:off x="974425" y="1353550"/>
            <a:ext cx="7240500" cy="36693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400">
                <a:solidFill>
                  <a:srgbClr val="242729"/>
                </a:solidFill>
                <a:highlight>
                  <a:srgbClr val="FFFFFF"/>
                </a:highlight>
                <a:latin typeface="Arial"/>
                <a:ea typeface="Arial"/>
                <a:cs typeface="Arial"/>
                <a:sym typeface="Arial"/>
              </a:rPr>
              <a:t>The "d.ts" declaration file is used to provide typescript type information about an API that's written in JavaScript. The idea is that you're using something like an existing javascript library. You want to consume those from your typescript code.</a:t>
            </a:r>
            <a:endParaRPr sz="1400">
              <a:solidFill>
                <a:srgbClr val="242729"/>
              </a:solidFill>
              <a:highlight>
                <a:srgbClr val="FFFFFF"/>
              </a:highlight>
              <a:latin typeface="Arial"/>
              <a:ea typeface="Arial"/>
              <a:cs typeface="Arial"/>
              <a:sym typeface="Arial"/>
            </a:endParaRPr>
          </a:p>
          <a:p>
            <a:pPr marL="0" lvl="0" indent="0" algn="l" rtl="0">
              <a:lnSpc>
                <a:spcPct val="200000"/>
              </a:lnSpc>
              <a:spcBef>
                <a:spcPts val="1600"/>
              </a:spcBef>
              <a:spcAft>
                <a:spcPts val="1600"/>
              </a:spcAft>
              <a:buNone/>
            </a:pPr>
            <a:r>
              <a:rPr lang="en" sz="1400">
                <a:solidFill>
                  <a:srgbClr val="242729"/>
                </a:solidFill>
                <a:highlight>
                  <a:srgbClr val="FFFFFF"/>
                </a:highlight>
                <a:latin typeface="Arial"/>
                <a:ea typeface="Arial"/>
                <a:cs typeface="Arial"/>
                <a:sym typeface="Arial"/>
              </a:rPr>
              <a:t>Rather than rewriting typescript, you can instead write the d.ts file, which contains only the type annotations. Then from your typescript code you get the typescript benefits of static type checking while still using a pure JS library.</a:t>
            </a:r>
            <a:endParaRPr sz="1400">
              <a:solidFill>
                <a:srgbClr val="242729"/>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{FBCD8AAA-E212-CB4D-A1BF-EB1EFDA481E5}tf10001120</Template>
  <TotalTime>17</TotalTime>
  <Words>538</Words>
  <Application>Microsoft Macintosh PowerPoint</Application>
  <PresentationFormat>On-screen Show (16:9)</PresentationFormat>
  <Paragraphs>59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Maven Pro</vt:lpstr>
      <vt:lpstr>Nunito</vt:lpstr>
      <vt:lpstr>Arial</vt:lpstr>
      <vt:lpstr>Roboto</vt:lpstr>
      <vt:lpstr>Momentum</vt:lpstr>
      <vt:lpstr>Front-End Development for the MPC in the Cloud Sprint-2</vt:lpstr>
      <vt:lpstr>Project Overview</vt:lpstr>
      <vt:lpstr>Diagram</vt:lpstr>
      <vt:lpstr>Sprint 2- What we did</vt:lpstr>
      <vt:lpstr>Taiga</vt:lpstr>
      <vt:lpstr>TypeScript</vt:lpstr>
      <vt:lpstr>TS vs. JS</vt:lpstr>
      <vt:lpstr>Difference between ts and js</vt:lpstr>
      <vt:lpstr>Declaration file for API</vt:lpstr>
      <vt:lpstr>Sprint 3- Next to do</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 for the MPC in the Cloud Sprint-2</dc:title>
  <cp:lastModifiedBy>Hou, Yicun</cp:lastModifiedBy>
  <cp:revision>2</cp:revision>
  <dcterms:modified xsi:type="dcterms:W3CDTF">2019-03-07T20:25:19Z</dcterms:modified>
</cp:coreProperties>
</file>