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9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0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2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3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notesSlides/notesSlide36.xml" ContentType="application/vnd.openxmlformats-officedocument.presentationml.notesSlide+xml"/>
  <Override PartName="/ppt/charts/chart3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4.xml" ContentType="application/vnd.openxmlformats-officedocument.drawingml.chart+xml"/>
  <Override PartName="/ppt/notesSlides/notesSlide40.xml" ContentType="application/vnd.openxmlformats-officedocument.presentationml.notesSlide+xml"/>
  <Override PartName="/ppt/charts/chart5.xml" ContentType="application/vnd.openxmlformats-officedocument.drawingml.chart+xml"/>
  <Override PartName="/ppt/notesSlides/notesSlide41.xml" ContentType="application/vnd.openxmlformats-officedocument.presentationml.notesSlide+xml"/>
  <Override PartName="/ppt/charts/chart6.xml" ContentType="application/vnd.openxmlformats-officedocument.drawingml.chart+xml"/>
  <Override PartName="/ppt/notesSlides/notesSlide42.xml" ContentType="application/vnd.openxmlformats-officedocument.presentationml.notesSlide+xml"/>
  <Override PartName="/ppt/charts/chart7.xml" ContentType="application/vnd.openxmlformats-officedocument.drawingml.chart+xml"/>
  <Override PartName="/ppt/notesSlides/notesSlide43.xml" ContentType="application/vnd.openxmlformats-officedocument.presentationml.notesSlide+xml"/>
  <Override PartName="/ppt/charts/chart8.xml" ContentType="application/vnd.openxmlformats-officedocument.drawingml.chart+xml"/>
  <Override PartName="/ppt/notesSlides/notesSlide44.xml" ContentType="application/vnd.openxmlformats-officedocument.presentationml.notesSlide+xml"/>
  <Override PartName="/ppt/charts/chart9.xml" ContentType="application/vnd.openxmlformats-officedocument.drawingml.chart+xml"/>
  <Override PartName="/ppt/notesSlides/notesSlide45.xml" ContentType="application/vnd.openxmlformats-officedocument.presentationml.notesSlide+xml"/>
  <Override PartName="/ppt/charts/chart10.xml" ContentType="application/vnd.openxmlformats-officedocument.drawingml.chart+xml"/>
  <Override PartName="/ppt/notesSlides/notesSlide46.xml" ContentType="application/vnd.openxmlformats-officedocument.presentationml.notesSlide+xml"/>
  <Override PartName="/ppt/charts/chart11.xml" ContentType="application/vnd.openxmlformats-officedocument.drawingml.chart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12.xml" ContentType="application/vnd.openxmlformats-officedocument.drawingml.chart+xml"/>
  <Override PartName="/ppt/notesSlides/notesSlide49.xml" ContentType="application/vnd.openxmlformats-officedocument.presentationml.notesSlide+xml"/>
  <Override PartName="/ppt/charts/chart13.xml" ContentType="application/vnd.openxmlformats-officedocument.drawingml.chart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6" r:id="rId6"/>
    <p:sldMasterId id="2147483740" r:id="rId7"/>
    <p:sldMasterId id="2147483753" r:id="rId8"/>
    <p:sldMasterId id="2147483767" r:id="rId9"/>
    <p:sldMasterId id="2147483780" r:id="rId10"/>
    <p:sldMasterId id="2147483793" r:id="rId11"/>
    <p:sldMasterId id="2147483806" r:id="rId12"/>
    <p:sldMasterId id="2147483819" r:id="rId13"/>
    <p:sldMasterId id="2147483833" r:id="rId14"/>
  </p:sldMasterIdLst>
  <p:notesMasterIdLst>
    <p:notesMasterId r:id="rId75"/>
  </p:notesMasterIdLst>
  <p:sldIdLst>
    <p:sldId id="284" r:id="rId15"/>
    <p:sldId id="404" r:id="rId16"/>
    <p:sldId id="405" r:id="rId17"/>
    <p:sldId id="406" r:id="rId18"/>
    <p:sldId id="407" r:id="rId19"/>
    <p:sldId id="408" r:id="rId20"/>
    <p:sldId id="259" r:id="rId21"/>
    <p:sldId id="308" r:id="rId22"/>
    <p:sldId id="402" r:id="rId23"/>
    <p:sldId id="317" r:id="rId24"/>
    <p:sldId id="318" r:id="rId25"/>
    <p:sldId id="403" r:id="rId26"/>
    <p:sldId id="385" r:id="rId27"/>
    <p:sldId id="305" r:id="rId28"/>
    <p:sldId id="309" r:id="rId29"/>
    <p:sldId id="388" r:id="rId30"/>
    <p:sldId id="310" r:id="rId31"/>
    <p:sldId id="389" r:id="rId32"/>
    <p:sldId id="311" r:id="rId33"/>
    <p:sldId id="390" r:id="rId34"/>
    <p:sldId id="302" r:id="rId35"/>
    <p:sldId id="358" r:id="rId36"/>
    <p:sldId id="391" r:id="rId37"/>
    <p:sldId id="359" r:id="rId38"/>
    <p:sldId id="392" r:id="rId39"/>
    <p:sldId id="361" r:id="rId40"/>
    <p:sldId id="393" r:id="rId41"/>
    <p:sldId id="360" r:id="rId42"/>
    <p:sldId id="394" r:id="rId43"/>
    <p:sldId id="322" r:id="rId44"/>
    <p:sldId id="362" r:id="rId45"/>
    <p:sldId id="395" r:id="rId46"/>
    <p:sldId id="363" r:id="rId47"/>
    <p:sldId id="396" r:id="rId48"/>
    <p:sldId id="323" r:id="rId49"/>
    <p:sldId id="364" r:id="rId50"/>
    <p:sldId id="397" r:id="rId51"/>
    <p:sldId id="365" r:id="rId52"/>
    <p:sldId id="398" r:id="rId53"/>
    <p:sldId id="366" r:id="rId54"/>
    <p:sldId id="399" r:id="rId55"/>
    <p:sldId id="409" r:id="rId56"/>
    <p:sldId id="327" r:id="rId57"/>
    <p:sldId id="368" r:id="rId58"/>
    <p:sldId id="369" r:id="rId59"/>
    <p:sldId id="410" r:id="rId60"/>
    <p:sldId id="328" r:id="rId61"/>
    <p:sldId id="370" r:id="rId62"/>
    <p:sldId id="371" r:id="rId63"/>
    <p:sldId id="372" r:id="rId64"/>
    <p:sldId id="373" r:id="rId65"/>
    <p:sldId id="375" r:id="rId66"/>
    <p:sldId id="378" r:id="rId67"/>
    <p:sldId id="376" r:id="rId68"/>
    <p:sldId id="377" r:id="rId69"/>
    <p:sldId id="411" r:id="rId70"/>
    <p:sldId id="367" r:id="rId71"/>
    <p:sldId id="383" r:id="rId72"/>
    <p:sldId id="386" r:id="rId73"/>
    <p:sldId id="32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69103" autoAdjust="0"/>
  </p:normalViewPr>
  <p:slideViewPr>
    <p:cSldViewPr>
      <p:cViewPr varScale="1">
        <p:scale>
          <a:sx n="62" d="100"/>
          <a:sy n="62" d="100"/>
        </p:scale>
        <p:origin x="-12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16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63" Type="http://schemas.openxmlformats.org/officeDocument/2006/relationships/slide" Target="slides/slide49.xml"/><Relationship Id="rId68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66" Type="http://schemas.openxmlformats.org/officeDocument/2006/relationships/slide" Target="slides/slide52.xml"/><Relationship Id="rId74" Type="http://schemas.openxmlformats.org/officeDocument/2006/relationships/slide" Target="slides/slide60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slide" Target="slides/slide51.xml"/><Relationship Id="rId73" Type="http://schemas.openxmlformats.org/officeDocument/2006/relationships/slide" Target="slides/slide5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slide" Target="slides/slide42.xml"/><Relationship Id="rId64" Type="http://schemas.openxmlformats.org/officeDocument/2006/relationships/slide" Target="slides/slide50.xml"/><Relationship Id="rId69" Type="http://schemas.openxmlformats.org/officeDocument/2006/relationships/slide" Target="slides/slide55.xml"/><Relationship Id="rId77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openxmlformats.org/officeDocument/2006/relationships/slide" Target="slides/slide5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slide" Target="slides/slide45.xml"/><Relationship Id="rId67" Type="http://schemas.openxmlformats.org/officeDocument/2006/relationships/slide" Target="slides/slide53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62" Type="http://schemas.openxmlformats.org/officeDocument/2006/relationships/slide" Target="slides/slide48.xml"/><Relationship Id="rId70" Type="http://schemas.openxmlformats.org/officeDocument/2006/relationships/slide" Target="slides/slide56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Walmart</c:v>
                </c:pt>
                <c:pt idx="1">
                  <c:v>LVMH</c:v>
                </c:pt>
                <c:pt idx="2">
                  <c:v>Caterpillar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22.3</c:v>
                </c:pt>
                <c:pt idx="1">
                  <c:v>12.9</c:v>
                </c:pt>
                <c:pt idx="2">
                  <c:v>18.2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817280"/>
        <c:axId val="114892800"/>
      </c:barChart>
      <c:catAx>
        <c:axId val="114817280"/>
        <c:scaling>
          <c:orientation val="minMax"/>
        </c:scaling>
        <c:delete val="0"/>
        <c:axPos val="b"/>
        <c:majorTickMark val="out"/>
        <c:minorTickMark val="none"/>
        <c:tickLblPos val="nextTo"/>
        <c:crossAx val="114892800"/>
        <c:crosses val="autoZero"/>
        <c:auto val="1"/>
        <c:lblAlgn val="ctr"/>
        <c:lblOffset val="100"/>
        <c:noMultiLvlLbl val="0"/>
      </c:catAx>
      <c:valAx>
        <c:axId val="114892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4817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Walmart</c:v>
                </c:pt>
                <c:pt idx="1">
                  <c:v>LVMH</c:v>
                </c:pt>
                <c:pt idx="2">
                  <c:v>Caterpillar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0.2649319317594348</c:v>
                </c:pt>
                <c:pt idx="1">
                  <c:v>0.1601022550899297</c:v>
                </c:pt>
                <c:pt idx="2">
                  <c:v>0.44894545799625157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452608"/>
        <c:axId val="120454144"/>
      </c:barChart>
      <c:catAx>
        <c:axId val="120452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20454144"/>
        <c:crosses val="autoZero"/>
        <c:auto val="1"/>
        <c:lblAlgn val="ctr"/>
        <c:lblOffset val="100"/>
        <c:noMultiLvlLbl val="0"/>
      </c:catAx>
      <c:valAx>
        <c:axId val="12045414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20452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Walmart</c:v>
                </c:pt>
                <c:pt idx="1">
                  <c:v>LVMH</c:v>
                </c:pt>
                <c:pt idx="2">
                  <c:v>Caterpillar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0.70483213916141629</c:v>
                </c:pt>
                <c:pt idx="1">
                  <c:v>0.32845102079041022</c:v>
                </c:pt>
                <c:pt idx="2">
                  <c:v>1.8186055451443948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803712"/>
        <c:axId val="120805248"/>
      </c:barChart>
      <c:catAx>
        <c:axId val="120803712"/>
        <c:scaling>
          <c:orientation val="minMax"/>
        </c:scaling>
        <c:delete val="0"/>
        <c:axPos val="b"/>
        <c:majorTickMark val="out"/>
        <c:minorTickMark val="none"/>
        <c:tickLblPos val="nextTo"/>
        <c:crossAx val="120805248"/>
        <c:crosses val="autoZero"/>
        <c:auto val="1"/>
        <c:lblAlgn val="ctr"/>
        <c:lblOffset val="100"/>
        <c:noMultiLvlLbl val="0"/>
      </c:catAx>
      <c:valAx>
        <c:axId val="12080524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208037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Walmart</c:v>
                </c:pt>
                <c:pt idx="1">
                  <c:v>LVMH</c:v>
                </c:pt>
                <c:pt idx="2">
                  <c:v>Caterpillar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8.3695625415425523E-2</c:v>
                </c:pt>
                <c:pt idx="1">
                  <c:v>6.2740801606865695E-2</c:v>
                </c:pt>
                <c:pt idx="2">
                  <c:v>4.4945552893169795E-2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944896"/>
        <c:axId val="120950784"/>
      </c:barChart>
      <c:catAx>
        <c:axId val="120944896"/>
        <c:scaling>
          <c:orientation val="minMax"/>
        </c:scaling>
        <c:delete val="0"/>
        <c:axPos val="b"/>
        <c:majorTickMark val="out"/>
        <c:minorTickMark val="none"/>
        <c:tickLblPos val="nextTo"/>
        <c:crossAx val="120950784"/>
        <c:crosses val="autoZero"/>
        <c:auto val="1"/>
        <c:lblAlgn val="ctr"/>
        <c:lblOffset val="100"/>
        <c:noMultiLvlLbl val="0"/>
      </c:catAx>
      <c:valAx>
        <c:axId val="12095078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20944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Walmart</c:v>
                </c:pt>
                <c:pt idx="1">
                  <c:v>LVMH</c:v>
                </c:pt>
                <c:pt idx="2">
                  <c:v>Caterpillar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22.3</c:v>
                </c:pt>
                <c:pt idx="1">
                  <c:v>12.9</c:v>
                </c:pt>
                <c:pt idx="2">
                  <c:v>18.2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005184"/>
        <c:axId val="121006720"/>
      </c:barChart>
      <c:catAx>
        <c:axId val="121005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21006720"/>
        <c:crosses val="autoZero"/>
        <c:auto val="1"/>
        <c:lblAlgn val="ctr"/>
        <c:lblOffset val="100"/>
        <c:noMultiLvlLbl val="0"/>
      </c:catAx>
      <c:valAx>
        <c:axId val="1210067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1005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Walmart</c:v>
                </c:pt>
                <c:pt idx="1">
                  <c:v>LVMH</c:v>
                </c:pt>
                <c:pt idx="2">
                  <c:v>Caterpillar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3.6232687216782265E-2</c:v>
                </c:pt>
                <c:pt idx="1">
                  <c:v>0.11787711413770624</c:v>
                </c:pt>
                <c:pt idx="2">
                  <c:v>6.8078913324708931E-2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947200"/>
        <c:axId val="114948736"/>
      </c:barChart>
      <c:catAx>
        <c:axId val="114947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14948736"/>
        <c:crosses val="autoZero"/>
        <c:auto val="1"/>
        <c:lblAlgn val="ctr"/>
        <c:lblOffset val="100"/>
        <c:noMultiLvlLbl val="0"/>
      </c:catAx>
      <c:valAx>
        <c:axId val="114948736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14947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Walmart</c:v>
                </c:pt>
                <c:pt idx="1">
                  <c:v>LVMH</c:v>
                </c:pt>
                <c:pt idx="2">
                  <c:v>Caterpillar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7.7376258094219053E-2</c:v>
                </c:pt>
                <c:pt idx="1">
                  <c:v>0.2534220727983808</c:v>
                </c:pt>
                <c:pt idx="2">
                  <c:v>0.17419505533994536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970624"/>
        <c:axId val="114972160"/>
      </c:barChart>
      <c:catAx>
        <c:axId val="114970624"/>
        <c:scaling>
          <c:orientation val="minMax"/>
        </c:scaling>
        <c:delete val="0"/>
        <c:axPos val="b"/>
        <c:majorTickMark val="out"/>
        <c:minorTickMark val="none"/>
        <c:tickLblPos val="nextTo"/>
        <c:crossAx val="114972160"/>
        <c:crosses val="autoZero"/>
        <c:auto val="1"/>
        <c:lblAlgn val="ctr"/>
        <c:lblOffset val="100"/>
        <c:noMultiLvlLbl val="0"/>
      </c:catAx>
      <c:valAx>
        <c:axId val="11497216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149706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Walmart</c:v>
                </c:pt>
                <c:pt idx="1">
                  <c:v>LVMH</c:v>
                </c:pt>
                <c:pt idx="2">
                  <c:v>Caterpillar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2.3099480564240173</c:v>
                </c:pt>
                <c:pt idx="1">
                  <c:v>0.53225600292157405</c:v>
                </c:pt>
                <c:pt idx="2">
                  <c:v>0.6601978600744941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426048"/>
        <c:axId val="115427584"/>
      </c:barChart>
      <c:catAx>
        <c:axId val="115426048"/>
        <c:scaling>
          <c:orientation val="minMax"/>
        </c:scaling>
        <c:delete val="0"/>
        <c:axPos val="b"/>
        <c:majorTickMark val="out"/>
        <c:minorTickMark val="none"/>
        <c:tickLblPos val="nextTo"/>
        <c:crossAx val="115427584"/>
        <c:crosses val="autoZero"/>
        <c:auto val="1"/>
        <c:lblAlgn val="ctr"/>
        <c:lblOffset val="100"/>
        <c:noMultiLvlLbl val="0"/>
      </c:catAx>
      <c:valAx>
        <c:axId val="11542758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15426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Walmart</c:v>
                </c:pt>
                <c:pt idx="1">
                  <c:v>LVMH</c:v>
                </c:pt>
                <c:pt idx="2">
                  <c:v>Caterpillar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 formatCode="0">
                  <c:v>5.265388074908028</c:v>
                </c:pt>
                <c:pt idx="1">
                  <c:v>39.468935469484364</c:v>
                </c:pt>
                <c:pt idx="2">
                  <c:v>219.29118154376889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870528"/>
        <c:axId val="117048448"/>
      </c:barChart>
      <c:catAx>
        <c:axId val="116870528"/>
        <c:scaling>
          <c:orientation val="minMax"/>
        </c:scaling>
        <c:delete val="0"/>
        <c:axPos val="b"/>
        <c:majorTickMark val="out"/>
        <c:minorTickMark val="none"/>
        <c:tickLblPos val="nextTo"/>
        <c:crossAx val="117048448"/>
        <c:crosses val="autoZero"/>
        <c:auto val="1"/>
        <c:lblAlgn val="ctr"/>
        <c:lblOffset val="100"/>
        <c:noMultiLvlLbl val="0"/>
      </c:catAx>
      <c:valAx>
        <c:axId val="117048448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crossAx val="116870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Walmart</c:v>
                </c:pt>
                <c:pt idx="1">
                  <c:v>LVMH</c:v>
                </c:pt>
                <c:pt idx="2">
                  <c:v>Caterpillar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46.478776814240071</c:v>
                </c:pt>
                <c:pt idx="1">
                  <c:v>360.6732650477615</c:v>
                </c:pt>
                <c:pt idx="2">
                  <c:v>120.10334132610508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225728"/>
        <c:axId val="117293056"/>
      </c:barChart>
      <c:catAx>
        <c:axId val="117225728"/>
        <c:scaling>
          <c:orientation val="minMax"/>
        </c:scaling>
        <c:delete val="0"/>
        <c:axPos val="b"/>
        <c:majorTickMark val="out"/>
        <c:minorTickMark val="none"/>
        <c:tickLblPos val="nextTo"/>
        <c:crossAx val="117293056"/>
        <c:crosses val="autoZero"/>
        <c:auto val="1"/>
        <c:lblAlgn val="ctr"/>
        <c:lblOffset val="100"/>
        <c:noMultiLvlLbl val="0"/>
      </c:catAx>
      <c:valAx>
        <c:axId val="117293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72257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Walmart</c:v>
                </c:pt>
                <c:pt idx="1">
                  <c:v>LVMH</c:v>
                </c:pt>
                <c:pt idx="2">
                  <c:v>Caterpillar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40.40617814045298</c:v>
                </c:pt>
                <c:pt idx="1">
                  <c:v>138.9596040971343</c:v>
                </c:pt>
                <c:pt idx="2">
                  <c:v>62.406171809841531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936128"/>
        <c:axId val="119937664"/>
      </c:barChart>
      <c:catAx>
        <c:axId val="119936128"/>
        <c:scaling>
          <c:orientation val="minMax"/>
        </c:scaling>
        <c:delete val="0"/>
        <c:axPos val="b"/>
        <c:majorTickMark val="out"/>
        <c:minorTickMark val="none"/>
        <c:tickLblPos val="nextTo"/>
        <c:crossAx val="119937664"/>
        <c:crosses val="autoZero"/>
        <c:auto val="1"/>
        <c:lblAlgn val="ctr"/>
        <c:lblOffset val="100"/>
        <c:noMultiLvlLbl val="0"/>
      </c:catAx>
      <c:valAx>
        <c:axId val="1199376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9936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Walmart</c:v>
                </c:pt>
                <c:pt idx="1">
                  <c:v>LVMH</c:v>
                </c:pt>
                <c:pt idx="2">
                  <c:v>Caterpillar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13.469476744186046</c:v>
                </c:pt>
                <c:pt idx="1">
                  <c:v>42.818840579710169</c:v>
                </c:pt>
                <c:pt idx="2">
                  <c:v>12.531182795698925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033280"/>
        <c:axId val="120034816"/>
      </c:barChart>
      <c:catAx>
        <c:axId val="120033280"/>
        <c:scaling>
          <c:orientation val="minMax"/>
        </c:scaling>
        <c:delete val="0"/>
        <c:axPos val="b"/>
        <c:majorTickMark val="out"/>
        <c:minorTickMark val="none"/>
        <c:tickLblPos val="nextTo"/>
        <c:crossAx val="120034816"/>
        <c:crosses val="autoZero"/>
        <c:auto val="1"/>
        <c:lblAlgn val="ctr"/>
        <c:lblOffset val="100"/>
        <c:noMultiLvlLbl val="0"/>
      </c:catAx>
      <c:valAx>
        <c:axId val="120034816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crossAx val="120033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Walmart</c:v>
                </c:pt>
                <c:pt idx="1">
                  <c:v>LVMH</c:v>
                </c:pt>
                <c:pt idx="2">
                  <c:v>Caterpillar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1.482259930582337</c:v>
                </c:pt>
                <c:pt idx="1">
                  <c:v>1.186950047380533</c:v>
                </c:pt>
                <c:pt idx="2">
                  <c:v>3.9037648272305314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404608"/>
        <c:axId val="120406400"/>
      </c:barChart>
      <c:catAx>
        <c:axId val="12040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20406400"/>
        <c:crosses val="autoZero"/>
        <c:auto val="1"/>
        <c:lblAlgn val="ctr"/>
        <c:lblOffset val="100"/>
        <c:noMultiLvlLbl val="0"/>
      </c:catAx>
      <c:valAx>
        <c:axId val="120406400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crossAx val="120404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1918-81BB-46DA-86C2-8240EA876884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C3396-DB71-4E12-94F6-81E3CE6A0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6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67529" eaLnBrk="0" hangingPunct="0"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867529" eaLnBrk="0" hangingPunct="0">
              <a:defRPr sz="18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867529" eaLnBrk="0" hangingPunct="0"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867529" eaLnBrk="0" hangingPunct="0"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867529" eaLnBrk="0" hangingPunct="0">
              <a:defRPr sz="18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defTabSz="86752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defTabSz="86752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defTabSz="86752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defTabSz="86752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41B3FEC-8C9B-4237-A37F-FC19FE1516C3}" type="slidenum">
              <a:rPr lang="en-US" sz="1100">
                <a:solidFill>
                  <a:prstClr val="black"/>
                </a:solidFill>
              </a:rPr>
              <a:pPr eaLnBrk="1" hangingPunct="1"/>
              <a:t>1</a:t>
            </a:fld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6125" cy="34163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6005"/>
          </a:xfrm>
          <a:noFill/>
        </p:spPr>
        <p:txBody>
          <a:bodyPr/>
          <a:lstStyle/>
          <a:p>
            <a:endParaRPr lang="en-GB" sz="1200" dirty="0" smtClean="0">
              <a:effectLst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F83C7-7134-4FFF-BD2B-E6A8DEDAAA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1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en-GB" sz="120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marL="0" indent="0">
              <a:buNone/>
            </a:pPr>
            <a:endParaRPr lang="en-GB" sz="120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marL="0" indent="0">
              <a:buNone/>
            </a:pPr>
            <a:endParaRPr lang="en-GB" sz="120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marL="0" indent="0">
              <a:buNone/>
            </a:pPr>
            <a:endParaRPr lang="en-GB" sz="120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C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C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3396-DB71-4E12-94F6-81E3CE6A0B61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169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C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pt-PT" sz="120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pt-PT" sz="120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marL="0" indent="0">
              <a:buNone/>
            </a:pPr>
            <a:endParaRPr lang="pt-PT" sz="1200" baseline="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pt-PT" sz="120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3396-DB71-4E12-94F6-81E3CE6A0B61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85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pt-PT" sz="120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pt-PT" sz="120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en-GB" dirty="0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pt-PT" sz="120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en-GB" dirty="0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pt-PT" sz="120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lvl="0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pt-P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pt-PT" sz="120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3396-DB71-4E12-94F6-81E3CE6A0B61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710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marL="0" indent="0">
              <a:buNone/>
            </a:pPr>
            <a:endParaRPr lang="pt-PT" sz="1200" baseline="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endParaRPr lang="en-GB" sz="1200" dirty="0" smtClean="0">
              <a:effectLst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3396-DB71-4E12-94F6-81E3CE6A0B61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33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eaLnBrk="1" hangingPunct="1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E5C81-7D45-4446-AFCE-2776EB0DC30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332" y="4344866"/>
            <a:ext cx="5031336" cy="4114800"/>
          </a:xfrm>
          <a:noFill/>
          <a:ln/>
        </p:spPr>
        <p:txBody>
          <a:bodyPr lIns="90602" tIns="44507" rIns="90602" bIns="44507"/>
          <a:lstStyle/>
          <a:p>
            <a:pPr eaLnBrk="1" hangingPunct="1"/>
            <a:endParaRPr lang="pt-PT" dirty="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om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771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2700338" y="3962400"/>
            <a:ext cx="6065837" cy="1036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>
              <a:defRPr sz="2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0771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16213" y="5181600"/>
            <a:ext cx="6051550" cy="8890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616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2164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5" descr="from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0338" y="3962400"/>
            <a:ext cx="6065837" cy="1036638"/>
          </a:xfrm>
        </p:spPr>
        <p:txBody>
          <a:bodyPr rIns="180000" bIns="180000"/>
          <a:lstStyle>
            <a:lvl1pPr>
              <a:defRPr sz="2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6213" y="5181600"/>
            <a:ext cx="6051550" cy="889000"/>
          </a:xfrm>
          <a:ln algn="ctr"/>
        </p:spPr>
        <p:txBody>
          <a:bodyPr rIns="180000" bIns="18000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  <p:pic>
        <p:nvPicPr>
          <p:cNvPr id="6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291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CC7F-31B7-4452-8F2C-EC0EAC459B65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509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AA010-AE36-4728-B721-2FE8B65B8824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9805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2C29-EB96-4FE0-A668-362C68AA32EA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275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2268-B754-4E76-B6DD-EB48A3CD4FCB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1591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E917-8E96-4B3B-B46C-AE5E65F178CD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0159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785BA-ABBA-469A-AFC2-BBCF2CDE47DB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868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987F7-206D-4822-ABC5-C7B83BA0F5D1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56F78-47B2-4C4E-AC19-F8B1E2756C40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6973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242F9-7754-4420-ACA6-DA1A63534F33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3862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3738" cy="6021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250" y="152400"/>
            <a:ext cx="5740400" cy="6021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582CB-56D0-4D34-9DA2-0B0774E6533A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5122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78565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7DC33-9F12-49BB-800F-D13DA7CCE680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9007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om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771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2700338" y="3962400"/>
            <a:ext cx="6065837" cy="1036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>
              <a:defRPr sz="2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0771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16213" y="5181600"/>
            <a:ext cx="6051550" cy="8890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34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579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56264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5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47656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239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3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11661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1923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899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/>
          </a:p>
        </p:txBody>
      </p:sp>
      <p:pic>
        <p:nvPicPr>
          <p:cNvPr id="4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10536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62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12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5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/>
          </a:p>
        </p:txBody>
      </p:sp>
      <p:pic>
        <p:nvPicPr>
          <p:cNvPr id="4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638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om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771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2700338" y="3962400"/>
            <a:ext cx="6065837" cy="1036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>
              <a:defRPr sz="2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0771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16213" y="5181600"/>
            <a:ext cx="6051550" cy="8890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pic>
        <p:nvPicPr>
          <p:cNvPr id="5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15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61867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675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31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7929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87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5" descr="from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0338" y="3962400"/>
            <a:ext cx="6065837" cy="1036638"/>
          </a:xfrm>
        </p:spPr>
        <p:txBody>
          <a:bodyPr rIns="180000" bIns="180000"/>
          <a:lstStyle>
            <a:lvl1pPr>
              <a:defRPr sz="2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6213" y="5181600"/>
            <a:ext cx="6051550" cy="889000"/>
          </a:xfrm>
          <a:ln algn="ctr"/>
        </p:spPr>
        <p:txBody>
          <a:bodyPr rIns="180000" bIns="18000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  <p:pic>
        <p:nvPicPr>
          <p:cNvPr id="6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32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38587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89137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11158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8892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74105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979858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om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771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2700338" y="3962400"/>
            <a:ext cx="6065837" cy="1036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>
              <a:defRPr sz="2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0771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16213" y="5181600"/>
            <a:ext cx="6051550" cy="8890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7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809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05588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61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CC7F-31B7-4452-8F2C-EC0EAC459B65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0798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0127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0712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47858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7020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35710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85679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5985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0071427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0" descr="frompar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0338" y="3962400"/>
            <a:ext cx="6065837" cy="1036638"/>
          </a:xfrm>
        </p:spPr>
        <p:txBody>
          <a:bodyPr rIns="180000" bIns="180000"/>
          <a:lstStyle>
            <a:lvl1pPr>
              <a:defRPr sz="35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6213" y="5181600"/>
            <a:ext cx="6051550" cy="889000"/>
          </a:xfrm>
          <a:ln algn="ctr"/>
        </p:spPr>
        <p:txBody>
          <a:bodyPr rIns="180000" bIns="18000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45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5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AA010-AE36-4728-B721-2FE8B65B8824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5719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99639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7134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4377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0128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69894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24208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991661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2216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3738" cy="6021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250" y="152400"/>
            <a:ext cx="5740400" cy="6021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46648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78565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54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2C29-EB96-4FE0-A668-362C68AA32EA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3570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3250" y="152400"/>
            <a:ext cx="7856538" cy="6021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02269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5" descr="from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0338" y="3962400"/>
            <a:ext cx="6065837" cy="1036638"/>
          </a:xfrm>
        </p:spPr>
        <p:txBody>
          <a:bodyPr rIns="180000" bIns="180000"/>
          <a:lstStyle>
            <a:lvl1pPr>
              <a:defRPr sz="2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6213" y="5181600"/>
            <a:ext cx="6051550" cy="889000"/>
          </a:xfrm>
          <a:ln algn="ctr"/>
        </p:spPr>
        <p:txBody>
          <a:bodyPr rIns="180000" bIns="18000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8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  <p:pic>
        <p:nvPicPr>
          <p:cNvPr id="6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57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CC7F-31B7-4452-8F2C-EC0EAC459B65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6048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AA010-AE36-4728-B721-2FE8B65B8824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2874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2C29-EB96-4FE0-A668-362C68AA32EA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5778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575B6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2268-B754-4E76-B6DD-EB48A3CD4FCB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5750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575B6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E917-8E96-4B3B-B46C-AE5E65F178CD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5214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575B6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785BA-ABBA-469A-AFC2-BBCF2CDE47DB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5963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987F7-206D-4822-ABC5-C7B83BA0F5D1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9027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56F78-47B2-4C4E-AC19-F8B1E2756C40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2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2268-B754-4E76-B6DD-EB48A3CD4FCB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7385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242F9-7754-4420-ACA6-DA1A63534F33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8039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3738" cy="6021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250" y="152400"/>
            <a:ext cx="5740400" cy="6021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582CB-56D0-4D34-9DA2-0B0774E6533A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3726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78565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7DC33-9F12-49BB-800F-D13DA7CCE680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5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E917-8E96-4B3B-B46C-AE5E65F178CD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668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785BA-ABBA-469A-AFC2-BBCF2CDE47DB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4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73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987F7-206D-4822-ABC5-C7B83BA0F5D1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6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56F78-47B2-4C4E-AC19-F8B1E2756C40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68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242F9-7754-4420-ACA6-DA1A63534F33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8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3738" cy="6021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250" y="152400"/>
            <a:ext cx="5740400" cy="6021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582CB-56D0-4D34-9DA2-0B0774E6533A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93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78565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11313" y="6689725"/>
            <a:ext cx="5903912" cy="198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7DC33-9F12-49BB-800F-D13DA7CCE680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804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rompar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577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700338" y="3962400"/>
            <a:ext cx="6065837" cy="1036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>
              <a:defRPr sz="2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16213" y="5181600"/>
            <a:ext cx="6051550" cy="8890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  <p:pic>
        <p:nvPicPr>
          <p:cNvPr id="8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37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04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683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5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37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85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5635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3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25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434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05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65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9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866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3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918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5" descr="from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0338" y="3962400"/>
            <a:ext cx="6065837" cy="1036638"/>
          </a:xfrm>
        </p:spPr>
        <p:txBody>
          <a:bodyPr rIns="180000" bIns="180000"/>
          <a:lstStyle>
            <a:lvl1pPr>
              <a:defRPr sz="2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6213" y="5181600"/>
            <a:ext cx="6051550" cy="889000"/>
          </a:xfrm>
          <a:ln algn="ctr"/>
        </p:spPr>
        <p:txBody>
          <a:bodyPr rIns="180000" bIns="18000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  <p:pic>
        <p:nvPicPr>
          <p:cNvPr id="6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686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CC7F-31B7-4452-8F2C-EC0EAC459B65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524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AA010-AE36-4728-B721-2FE8B65B8824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5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6217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2C29-EB96-4FE0-A668-362C68AA32EA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177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2268-B754-4E76-B6DD-EB48A3CD4FCB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14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E917-8E96-4B3B-B46C-AE5E65F178CD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98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785BA-ABBA-469A-AFC2-BBCF2CDE47DB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539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987F7-206D-4822-ABC5-C7B83BA0F5D1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214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56F78-47B2-4C4E-AC19-F8B1E2756C40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8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242F9-7754-4420-ACA6-DA1A63534F33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66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3738" cy="6021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250" y="152400"/>
            <a:ext cx="5740400" cy="6021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582CB-56D0-4D34-9DA2-0B0774E6533A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78565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7DC33-9F12-49BB-800F-D13DA7CCE680}" type="slidenum">
              <a:rPr lang="en-US">
                <a:solidFill>
                  <a:srgbClr val="575B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341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0" descr="frompar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0338" y="3962400"/>
            <a:ext cx="6065837" cy="1036638"/>
          </a:xfrm>
        </p:spPr>
        <p:txBody>
          <a:bodyPr rIns="180000" bIns="180000"/>
          <a:lstStyle>
            <a:lvl1pPr>
              <a:defRPr sz="35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6213" y="5181600"/>
            <a:ext cx="6051550" cy="889000"/>
          </a:xfrm>
          <a:ln algn="ctr"/>
        </p:spPr>
        <p:txBody>
          <a:bodyPr rIns="180000" bIns="18000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  <p:pic>
        <p:nvPicPr>
          <p:cNvPr id="6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301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9815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87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6056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414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8313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380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7003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0090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93935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790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3738" cy="6021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250" y="152400"/>
            <a:ext cx="5740400" cy="6021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2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3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3737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78565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673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3250" y="152400"/>
            <a:ext cx="7856538" cy="6021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510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rompar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577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700338" y="3962400"/>
            <a:ext cx="6065837" cy="1036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>
              <a:defRPr sz="2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16213" y="5181600"/>
            <a:ext cx="6051550" cy="8890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213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33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5585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040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738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9837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0371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41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32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139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4751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43401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1948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7856538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447800"/>
            <a:ext cx="3848100" cy="472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0380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rompar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577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700338" y="3962400"/>
            <a:ext cx="6065837" cy="1036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>
              <a:defRPr sz="2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16213" y="5181600"/>
            <a:ext cx="6051550" cy="8890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vert="horz" wrap="square" lIns="72000" tIns="0" rIns="180000" bIns="18000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6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  <p:pic>
        <p:nvPicPr>
          <p:cNvPr id="7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13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2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36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91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94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7114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46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412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26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13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997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56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0" descr="frompar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196975"/>
            <a:ext cx="9144000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0338" y="3962400"/>
            <a:ext cx="6065837" cy="1036638"/>
          </a:xfrm>
        </p:spPr>
        <p:txBody>
          <a:bodyPr rIns="180000" bIns="180000"/>
          <a:lstStyle>
            <a:lvl1pPr>
              <a:defRPr sz="35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6213" y="5181600"/>
            <a:ext cx="6051550" cy="889000"/>
          </a:xfrm>
          <a:ln algn="ctr"/>
        </p:spPr>
        <p:txBody>
          <a:bodyPr rIns="180000" bIns="18000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  <p:pic>
        <p:nvPicPr>
          <p:cNvPr id="6" name="Picture 2" descr="http://intranet.imd.org/Comms/LOGOS1/New-IMD-Logo-WEB-150dp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624"/>
            <a:ext cx="1265982" cy="10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96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597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36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55" descr="logo_k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9"/>
          <a:stretch>
            <a:fillRect/>
          </a:stretch>
        </p:blipFill>
        <p:spPr bwMode="auto">
          <a:xfrm>
            <a:off x="8297863" y="6186488"/>
            <a:ext cx="6016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2711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6586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7339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7434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5489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05934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3611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6729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3738" cy="6021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250" y="152400"/>
            <a:ext cx="5740400" cy="6021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483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78565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3848100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6356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3250" y="152400"/>
            <a:ext cx="7856538" cy="6021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2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473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4130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392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927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47800"/>
            <a:ext cx="7848600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134" name="Rectangle 110"/>
          <p:cNvSpPr>
            <a:spLocks noChangeArrowheads="1"/>
          </p:cNvSpPr>
          <p:nvPr/>
        </p:nvSpPr>
        <p:spPr bwMode="auto">
          <a:xfrm>
            <a:off x="0" y="879475"/>
            <a:ext cx="9144000" cy="144463"/>
          </a:xfrm>
          <a:prstGeom prst="rect">
            <a:avLst/>
          </a:prstGeom>
          <a:gradFill rotWithShape="1">
            <a:gsLst>
              <a:gs pos="0">
                <a:srgbClr val="183E8D"/>
              </a:gs>
              <a:gs pos="100000">
                <a:srgbClr val="84A9FA"/>
              </a:gs>
            </a:gsLst>
            <a:lin ang="540000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wrap="none" lIns="0" tIns="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800" b="1">
              <a:solidFill>
                <a:srgbClr val="575B60"/>
              </a:solidFill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250" y="152400"/>
            <a:ext cx="7856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138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47800"/>
            <a:ext cx="78486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5400" y="6691313"/>
            <a:ext cx="1235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9F96B0-AC5C-436E-9871-4DFCB1AC8E05}" type="slidenum">
              <a:rPr lang="en-US">
                <a:solidFill>
                  <a:srgbClr val="575B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  <p:sp>
        <p:nvSpPr>
          <p:cNvPr id="1031" name="Rectangle 110"/>
          <p:cNvSpPr>
            <a:spLocks noChangeArrowheads="1"/>
          </p:cNvSpPr>
          <p:nvPr/>
        </p:nvSpPr>
        <p:spPr bwMode="auto">
          <a:xfrm>
            <a:off x="0" y="879475"/>
            <a:ext cx="9144000" cy="144463"/>
          </a:xfrm>
          <a:prstGeom prst="rect">
            <a:avLst/>
          </a:prstGeom>
          <a:gradFill rotWithShape="1">
            <a:gsLst>
              <a:gs pos="0">
                <a:srgbClr val="183E8D"/>
              </a:gs>
              <a:gs pos="100000">
                <a:srgbClr val="84A9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srgbClr val="575B60"/>
              </a:solidFill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250" y="152400"/>
            <a:ext cx="7856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100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47800"/>
            <a:ext cx="78486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5400" y="6691313"/>
            <a:ext cx="1235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9F96B0-AC5C-436E-9871-4DFCB1AC8E05}" type="slidenum">
              <a:rPr lang="en-US">
                <a:solidFill>
                  <a:srgbClr val="575B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  <p:sp>
        <p:nvSpPr>
          <p:cNvPr id="1031" name="Rectangle 110"/>
          <p:cNvSpPr>
            <a:spLocks noChangeArrowheads="1"/>
          </p:cNvSpPr>
          <p:nvPr/>
        </p:nvSpPr>
        <p:spPr bwMode="auto">
          <a:xfrm>
            <a:off x="0" y="879475"/>
            <a:ext cx="9144000" cy="144463"/>
          </a:xfrm>
          <a:prstGeom prst="rect">
            <a:avLst/>
          </a:prstGeom>
          <a:gradFill rotWithShape="1">
            <a:gsLst>
              <a:gs pos="0">
                <a:srgbClr val="183E8D"/>
              </a:gs>
              <a:gs pos="100000">
                <a:srgbClr val="84A9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srgbClr val="575B60"/>
              </a:solidFill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250" y="152400"/>
            <a:ext cx="7856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3965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289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47800"/>
            <a:ext cx="78486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11313" y="6689725"/>
            <a:ext cx="5903912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5400" y="6691313"/>
            <a:ext cx="1235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9F96B0-AC5C-436E-9871-4DFCB1AC8E05}" type="slidenum">
              <a:rPr lang="en-US">
                <a:solidFill>
                  <a:srgbClr val="575B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  <p:sp>
        <p:nvSpPr>
          <p:cNvPr id="1031" name="Rectangle 110"/>
          <p:cNvSpPr>
            <a:spLocks noChangeArrowheads="1"/>
          </p:cNvSpPr>
          <p:nvPr/>
        </p:nvSpPr>
        <p:spPr bwMode="auto">
          <a:xfrm>
            <a:off x="0" y="879475"/>
            <a:ext cx="9144000" cy="144463"/>
          </a:xfrm>
          <a:prstGeom prst="rect">
            <a:avLst/>
          </a:prstGeom>
          <a:gradFill rotWithShape="1">
            <a:gsLst>
              <a:gs pos="0">
                <a:srgbClr val="183E8D"/>
              </a:gs>
              <a:gs pos="100000">
                <a:srgbClr val="84A9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srgbClr val="575B60"/>
              </a:solidFill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250" y="152400"/>
            <a:ext cx="7856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623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47800"/>
            <a:ext cx="7848600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134" name="Rectangle 110"/>
          <p:cNvSpPr>
            <a:spLocks noChangeArrowheads="1"/>
          </p:cNvSpPr>
          <p:nvPr/>
        </p:nvSpPr>
        <p:spPr bwMode="auto">
          <a:xfrm>
            <a:off x="0" y="879475"/>
            <a:ext cx="9144000" cy="144463"/>
          </a:xfrm>
          <a:prstGeom prst="rect">
            <a:avLst/>
          </a:prstGeom>
          <a:gradFill rotWithShape="1">
            <a:gsLst>
              <a:gs pos="0">
                <a:srgbClr val="183E8D"/>
              </a:gs>
              <a:gs pos="100000">
                <a:srgbClr val="84A9FA"/>
              </a:gs>
            </a:gsLst>
            <a:lin ang="540000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wrap="none" lIns="0" tIns="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800" b="1">
              <a:solidFill>
                <a:srgbClr val="575B60"/>
              </a:solidFill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250" y="152400"/>
            <a:ext cx="7856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868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3305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300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47800"/>
            <a:ext cx="7848600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134" name="Rectangle 110"/>
          <p:cNvSpPr>
            <a:spLocks noChangeArrowheads="1"/>
          </p:cNvSpPr>
          <p:nvPr/>
        </p:nvSpPr>
        <p:spPr bwMode="auto">
          <a:xfrm>
            <a:off x="0" y="879475"/>
            <a:ext cx="9144000" cy="144463"/>
          </a:xfrm>
          <a:prstGeom prst="rect">
            <a:avLst/>
          </a:prstGeom>
          <a:gradFill rotWithShape="1">
            <a:gsLst>
              <a:gs pos="0">
                <a:srgbClr val="183E8D"/>
              </a:gs>
              <a:gs pos="100000">
                <a:srgbClr val="84A9FA"/>
              </a:gs>
            </a:gsLst>
            <a:lin ang="540000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wrap="none" lIns="0" tIns="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800" b="1">
              <a:solidFill>
                <a:srgbClr val="575B60"/>
              </a:solidFill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250" y="152400"/>
            <a:ext cx="7856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591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47800"/>
            <a:ext cx="78486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11313" y="6689725"/>
            <a:ext cx="5903912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575B6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5400" y="6691313"/>
            <a:ext cx="1235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9F96B0-AC5C-436E-9871-4DFCB1AC8E05}" type="slidenum">
              <a:rPr lang="en-US">
                <a:solidFill>
                  <a:srgbClr val="575B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75B60"/>
              </a:solidFill>
            </a:endParaRPr>
          </a:p>
        </p:txBody>
      </p:sp>
      <p:sp>
        <p:nvSpPr>
          <p:cNvPr id="1031" name="Rectangle 110"/>
          <p:cNvSpPr>
            <a:spLocks noChangeArrowheads="1"/>
          </p:cNvSpPr>
          <p:nvPr/>
        </p:nvSpPr>
        <p:spPr bwMode="auto">
          <a:xfrm>
            <a:off x="0" y="879475"/>
            <a:ext cx="9144000" cy="144463"/>
          </a:xfrm>
          <a:prstGeom prst="rect">
            <a:avLst/>
          </a:prstGeom>
          <a:gradFill rotWithShape="1">
            <a:gsLst>
              <a:gs pos="0">
                <a:srgbClr val="183E8D"/>
              </a:gs>
              <a:gs pos="100000">
                <a:srgbClr val="84A9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srgbClr val="575B60"/>
              </a:solidFill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250" y="152400"/>
            <a:ext cx="7856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" name="Text Box 113"/>
          <p:cNvSpPr txBox="1">
            <a:spLocks noChangeArrowheads="1"/>
          </p:cNvSpPr>
          <p:nvPr userDrawn="1"/>
        </p:nvSpPr>
        <p:spPr bwMode="auto">
          <a:xfrm>
            <a:off x="179512" y="6494755"/>
            <a:ext cx="5949950" cy="1984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90000" bIns="4680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dirty="0" smtClean="0">
                <a:solidFill>
                  <a:srgbClr val="575B60"/>
                </a:solidFill>
              </a:rPr>
              <a:t>Copyright © 2014 </a:t>
            </a:r>
            <a:r>
              <a:rPr lang="pt-PT" sz="1000" dirty="0" err="1" smtClean="0">
                <a:solidFill>
                  <a:srgbClr val="575B60"/>
                </a:solidFill>
              </a:rPr>
              <a:t>by</a:t>
            </a:r>
            <a:r>
              <a:rPr lang="pt-PT" sz="1000" dirty="0" smtClean="0">
                <a:solidFill>
                  <a:srgbClr val="575B60"/>
                </a:solidFill>
              </a:rPr>
              <a:t> Professor Nuno Fernandes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94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6213" y="4999038"/>
            <a:ext cx="6051550" cy="1071562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PT" sz="2800" smtClean="0"/>
              <a:t>Professor Nuno Fernandes</a:t>
            </a:r>
            <a:endParaRPr lang="pt-BR" baseline="30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z="3000" dirty="0" smtClean="0"/>
              <a:t>Financial </a:t>
            </a:r>
            <a:r>
              <a:rPr lang="pt-BR" sz="3000" dirty="0" err="1" smtClean="0"/>
              <a:t>Analysis</a:t>
            </a:r>
            <a:r>
              <a:rPr lang="pt-BR" sz="3000" dirty="0" smtClean="0"/>
              <a:t> </a:t>
            </a:r>
            <a:r>
              <a:rPr lang="pt-BR" sz="3000" dirty="0" err="1" smtClean="0"/>
              <a:t>and</a:t>
            </a:r>
            <a:r>
              <a:rPr lang="pt-BR" sz="3000" dirty="0" smtClean="0"/>
              <a:t> </a:t>
            </a:r>
            <a:r>
              <a:rPr lang="pt-BR" sz="3000" dirty="0" err="1" smtClean="0"/>
              <a:t>Ratios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46551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5763" y="549275"/>
            <a:ext cx="4618037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93E8E"/>
              </a:buClr>
            </a:pPr>
            <a:r>
              <a:rPr lang="fr-CH" sz="4400" dirty="0">
                <a:solidFill>
                  <a:schemeClr val="bg1"/>
                </a:solidFill>
              </a:rPr>
              <a:t>Operating Performance and </a:t>
            </a:r>
            <a:r>
              <a:rPr lang="fr-CH" sz="4400" dirty="0" err="1">
                <a:solidFill>
                  <a:schemeClr val="bg1"/>
                </a:solidFill>
              </a:rPr>
              <a:t>Efficiency</a:t>
            </a:r>
            <a:endParaRPr lang="fr-CH" sz="4400" dirty="0">
              <a:solidFill>
                <a:schemeClr val="bg1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93E8E"/>
              </a:buClr>
              <a:buFont typeface="Wingdings" pitchFamily="2" charset="2"/>
              <a:buNone/>
            </a:pPr>
            <a:endParaRPr lang="en-GB" sz="4400" b="1" dirty="0">
              <a:solidFill>
                <a:srgbClr val="FFFFFF"/>
              </a:solidFill>
              <a:latin typeface="HGPGothicE"/>
              <a:ea typeface="HGPGothicE"/>
              <a:cs typeface="HGPGothicE"/>
            </a:endParaRPr>
          </a:p>
        </p:txBody>
      </p:sp>
    </p:spTree>
    <p:extLst>
      <p:ext uri="{BB962C8B-B14F-4D97-AF65-F5344CB8AC3E}">
        <p14:creationId xmlns:p14="http://schemas.microsoft.com/office/powerpoint/2010/main" val="106004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dirty="0"/>
              <a:t>Asset turnover</a:t>
            </a:r>
            <a:endParaRPr lang="en-GB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2636912"/>
            <a:ext cx="8534400" cy="3035226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dirty="0"/>
              <a:t>how efficiently a company utilizes its assets</a:t>
            </a:r>
            <a:endParaRPr lang="en-GB" sz="2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244683"/>
              </p:ext>
            </p:extLst>
          </p:nvPr>
        </p:nvGraphicFramePr>
        <p:xfrm>
          <a:off x="2555776" y="1556792"/>
          <a:ext cx="381291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r:id="rId4" imgW="1586811" imgH="393529" progId="Equation.DSMT4">
                  <p:embed/>
                </p:oleObj>
              </mc:Choice>
              <mc:Fallback>
                <p:oleObj r:id="rId4" imgW="158681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556792"/>
                        <a:ext cx="3812911" cy="9361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425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spect="1" noChangeArrowheads="1"/>
          </p:cNvSpPr>
          <p:nvPr/>
        </p:nvSpPr>
        <p:spPr bwMode="auto">
          <a:xfrm>
            <a:off x="203773" y="188640"/>
            <a:ext cx="8940227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93E8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93E8E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93E8E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93E8E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93E8E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93E8E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93E8E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93E8E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93E8E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4400" kern="0" dirty="0" smtClean="0"/>
              <a:t>Application to Walmart</a:t>
            </a:r>
          </a:p>
          <a:p>
            <a:pPr eaLnBrk="1" hangingPunct="1"/>
            <a:endParaRPr lang="en-US" sz="4800" kern="0" dirty="0"/>
          </a:p>
          <a:p>
            <a:pPr algn="ctr" eaLnBrk="1" hangingPunct="1"/>
            <a:r>
              <a:rPr lang="en-US" sz="3200" kern="0" dirty="0" smtClean="0">
                <a:solidFill>
                  <a:srgbClr val="FF0000"/>
                </a:solidFill>
              </a:rPr>
              <a:t>We are using here Walmart’s 2013 financial statements. </a:t>
            </a:r>
          </a:p>
          <a:p>
            <a:pPr algn="ctr" eaLnBrk="1" hangingPunct="1"/>
            <a:endParaRPr lang="en-US" sz="3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5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dirty="0" smtClean="0"/>
              <a:t>Walmart - Asset </a:t>
            </a:r>
            <a:r>
              <a:rPr lang="en-US" dirty="0"/>
              <a:t>turnover</a:t>
            </a:r>
            <a:endParaRPr lang="en-GB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2636912"/>
            <a:ext cx="8534400" cy="3035226"/>
          </a:xfrm>
        </p:spPr>
        <p:txBody>
          <a:bodyPr lIns="90488" tIns="44450" rIns="90488" bIns="44450"/>
          <a:lstStyle/>
          <a:p>
            <a:pPr eaLnBrk="1" hangingPunct="1"/>
            <a:endParaRPr lang="en-GB" sz="2400" dirty="0" smtClean="0"/>
          </a:p>
          <a:p>
            <a:pPr algn="just" eaLnBrk="1" hangingPunct="1"/>
            <a:r>
              <a:rPr lang="en-GB" sz="2400" dirty="0" smtClean="0"/>
              <a:t>Sales </a:t>
            </a:r>
            <a:r>
              <a:rPr lang="en-GB" sz="2400" dirty="0"/>
              <a:t>= 469,162</a:t>
            </a:r>
          </a:p>
          <a:p>
            <a:pPr algn="just" eaLnBrk="1" hangingPunct="1"/>
            <a:r>
              <a:rPr lang="en-GB" sz="2400" dirty="0"/>
              <a:t>Assets = 203,105 </a:t>
            </a:r>
          </a:p>
          <a:p>
            <a:pPr algn="just" eaLnBrk="1" hangingPunct="1"/>
            <a:r>
              <a:rPr lang="en-GB" sz="2400" dirty="0" smtClean="0"/>
              <a:t>Thus </a:t>
            </a:r>
            <a:r>
              <a:rPr lang="en-GB" sz="2400" b="1" dirty="0" smtClean="0"/>
              <a:t>Asset Turnover = 231</a:t>
            </a:r>
            <a:r>
              <a:rPr lang="en-GB" sz="2400" b="1" dirty="0"/>
              <a:t>%</a:t>
            </a:r>
          </a:p>
          <a:p>
            <a:pPr algn="just" eaLnBrk="1" hangingPunct="1"/>
            <a:r>
              <a:rPr lang="en-GB" sz="2400" dirty="0" smtClean="0"/>
              <a:t>A </a:t>
            </a:r>
            <a:r>
              <a:rPr lang="en-GB" sz="2400" dirty="0"/>
              <a:t>higher turnover suggests more efficient use of assets or more efficient operations</a:t>
            </a:r>
          </a:p>
          <a:p>
            <a:pPr algn="just" eaLnBrk="1" hangingPunct="1"/>
            <a:r>
              <a:rPr lang="en-GB" sz="2400" dirty="0"/>
              <a:t>Varies widely across industries and business </a:t>
            </a:r>
            <a:r>
              <a:rPr lang="en-GB" sz="2400" dirty="0" smtClean="0"/>
              <a:t>models</a:t>
            </a:r>
            <a:endParaRPr lang="en-GB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9691"/>
              </p:ext>
            </p:extLst>
          </p:nvPr>
        </p:nvGraphicFramePr>
        <p:xfrm>
          <a:off x="2555776" y="1556792"/>
          <a:ext cx="381291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r:id="rId4" imgW="1586811" imgH="393529" progId="Equation.DSMT4">
                  <p:embed/>
                </p:oleObj>
              </mc:Choice>
              <mc:Fallback>
                <p:oleObj r:id="rId4" imgW="158681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556792"/>
                        <a:ext cx="3812911" cy="9361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543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Working Capital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1557338"/>
            <a:ext cx="8534400" cy="4114800"/>
          </a:xfrm>
        </p:spPr>
        <p:txBody>
          <a:bodyPr lIns="90488" tIns="44450" rIns="90488" bIns="44450"/>
          <a:lstStyle/>
          <a:p>
            <a:pPr eaLnBrk="1" hangingPunct="1"/>
            <a:r>
              <a:rPr lang="fr-CH" sz="2400" dirty="0" smtClean="0"/>
              <a:t>Clients</a:t>
            </a:r>
          </a:p>
          <a:p>
            <a:pPr eaLnBrk="1" hangingPunct="1"/>
            <a:r>
              <a:rPr lang="fr-CH" sz="2400" dirty="0" err="1" smtClean="0"/>
              <a:t>Suppliers</a:t>
            </a:r>
            <a:endParaRPr lang="fr-CH" sz="2400" dirty="0" smtClean="0"/>
          </a:p>
          <a:p>
            <a:pPr eaLnBrk="1" hangingPunct="1"/>
            <a:r>
              <a:rPr lang="fr-CH" sz="2400" dirty="0" err="1" smtClean="0"/>
              <a:t>Inventory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969976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dirty="0"/>
              <a:t>DSO (days sales outstanding)</a:t>
            </a:r>
            <a:endParaRPr lang="en-GB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2636912"/>
            <a:ext cx="8534400" cy="3035226"/>
          </a:xfrm>
        </p:spPr>
        <p:txBody>
          <a:bodyPr lIns="90488" tIns="44450" rIns="90488" bIns="44450"/>
          <a:lstStyle/>
          <a:p>
            <a:pPr eaLnBrk="1" hangingPunct="1"/>
            <a:r>
              <a:rPr lang="en-GB" sz="2400" dirty="0" smtClean="0"/>
              <a:t>Average </a:t>
            </a:r>
            <a:r>
              <a:rPr lang="en-GB" sz="2400" dirty="0"/>
              <a:t>number of </a:t>
            </a:r>
            <a:r>
              <a:rPr lang="en-GB" sz="2400" dirty="0" smtClean="0"/>
              <a:t>days before we actually collect from customers</a:t>
            </a:r>
          </a:p>
          <a:p>
            <a:pPr lvl="0"/>
            <a:r>
              <a:rPr lang="en-US" sz="2400" kern="1200" dirty="0" smtClean="0"/>
              <a:t>A </a:t>
            </a:r>
            <a:r>
              <a:rPr lang="en-US" sz="2400" kern="1200" dirty="0"/>
              <a:t>high DSO means that a company gives high amounts of credit to its customers, and takes more time to collect the </a:t>
            </a:r>
            <a:r>
              <a:rPr lang="en-US" sz="2400" kern="1200" dirty="0" smtClean="0"/>
              <a:t>cash</a:t>
            </a:r>
          </a:p>
          <a:p>
            <a:r>
              <a:rPr lang="en-US" sz="2400" kern="1200" dirty="0"/>
              <a:t>This is not necessarily a bad sign, if the additional margin received compensates for the delay in collecting the </a:t>
            </a:r>
            <a:r>
              <a:rPr lang="en-US" sz="2400" kern="1200" dirty="0" smtClean="0"/>
              <a:t>cash</a:t>
            </a:r>
            <a:endParaRPr lang="en-US" sz="2400" kern="1200" dirty="0"/>
          </a:p>
          <a:p>
            <a:pPr lvl="0"/>
            <a:endParaRPr lang="en-GB" sz="28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49276"/>
              </p:ext>
            </p:extLst>
          </p:nvPr>
        </p:nvGraphicFramePr>
        <p:xfrm>
          <a:off x="1475656" y="1484784"/>
          <a:ext cx="499489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r:id="rId4" imgW="2247900" imgH="393700" progId="Equation.DSMT4">
                  <p:embed/>
                </p:oleObj>
              </mc:Choice>
              <mc:Fallback>
                <p:oleObj r:id="rId4" imgW="22479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484784"/>
                        <a:ext cx="4994896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33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dirty="0" smtClean="0"/>
              <a:t>Walmart - </a:t>
            </a:r>
            <a:r>
              <a:rPr lang="en-US" dirty="0"/>
              <a:t>DSO (days sales outstanding)</a:t>
            </a:r>
            <a:endParaRPr lang="en-GB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2636912"/>
            <a:ext cx="8534400" cy="3035226"/>
          </a:xfrm>
        </p:spPr>
        <p:txBody>
          <a:bodyPr lIns="90488" tIns="44450" rIns="90488" bIns="44450"/>
          <a:lstStyle/>
          <a:p>
            <a:pPr eaLnBrk="1" hangingPunct="1"/>
            <a:endParaRPr lang="en-GB" sz="2400" dirty="0" smtClean="0"/>
          </a:p>
          <a:p>
            <a:pPr algn="just" eaLnBrk="1" hangingPunct="1"/>
            <a:r>
              <a:rPr lang="en-GB" sz="2400" dirty="0" smtClean="0"/>
              <a:t>Accounts Receivable </a:t>
            </a:r>
            <a:r>
              <a:rPr lang="en-GB" sz="2400" dirty="0"/>
              <a:t>= </a:t>
            </a:r>
            <a:r>
              <a:rPr lang="en-GB" sz="2400" dirty="0" smtClean="0"/>
              <a:t>6,768 (Short Term) + 0 (Long Term)</a:t>
            </a:r>
          </a:p>
          <a:p>
            <a:pPr algn="just" eaLnBrk="1" hangingPunct="1"/>
            <a:r>
              <a:rPr lang="en-GB" sz="2400" dirty="0" smtClean="0"/>
              <a:t>Annual Credit Sales </a:t>
            </a:r>
            <a:r>
              <a:rPr lang="en-GB" sz="2400" dirty="0"/>
              <a:t>=  </a:t>
            </a:r>
            <a:r>
              <a:rPr lang="en-GB" sz="2400" dirty="0" smtClean="0"/>
              <a:t>469,162</a:t>
            </a:r>
            <a:endParaRPr lang="en-GB" sz="2400" dirty="0"/>
          </a:p>
          <a:p>
            <a:pPr algn="just" eaLnBrk="1" hangingPunct="1"/>
            <a:r>
              <a:rPr lang="en-GB" sz="2400" dirty="0" smtClean="0"/>
              <a:t>Thus </a:t>
            </a:r>
            <a:r>
              <a:rPr lang="en-GB" sz="2400" b="1" dirty="0" smtClean="0"/>
              <a:t>DSO = </a:t>
            </a:r>
            <a:r>
              <a:rPr lang="fr-CH" sz="2400" b="1" dirty="0">
                <a:latin typeface="Arial" pitchFamily="34" charset="0"/>
              </a:rPr>
              <a:t>5</a:t>
            </a:r>
            <a:endParaRPr lang="en-GB" sz="2400" b="1" dirty="0"/>
          </a:p>
          <a:p>
            <a:pPr lvl="0" algn="just"/>
            <a:r>
              <a:rPr lang="en-US" sz="2400" kern="1200" dirty="0"/>
              <a:t>Which is then Walmart’s average number of days that sales remain in accounts receivable before they are collected (cash received</a:t>
            </a:r>
            <a:r>
              <a:rPr lang="en-US" sz="2400" kern="1200" dirty="0" smtClean="0"/>
              <a:t>)</a:t>
            </a:r>
            <a:endParaRPr lang="en-GB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37386"/>
              </p:ext>
            </p:extLst>
          </p:nvPr>
        </p:nvGraphicFramePr>
        <p:xfrm>
          <a:off x="2074862" y="1484784"/>
          <a:ext cx="49942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r:id="rId4" imgW="2247900" imgH="393700" progId="Equation.DSMT4">
                  <p:embed/>
                </p:oleObj>
              </mc:Choice>
              <mc:Fallback>
                <p:oleObj r:id="rId4" imgW="22479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2" y="1484784"/>
                        <a:ext cx="49942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6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dirty="0"/>
              <a:t>DSI (days sales of inventory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2636912"/>
            <a:ext cx="8534400" cy="3035226"/>
          </a:xfrm>
        </p:spPr>
        <p:txBody>
          <a:bodyPr lIns="90488" tIns="44450" rIns="90488" bIns="44450"/>
          <a:lstStyle/>
          <a:p>
            <a:pPr lvl="0" algn="just"/>
            <a:r>
              <a:rPr lang="en-US" sz="2400" dirty="0"/>
              <a:t>inventory holding </a:t>
            </a:r>
            <a:r>
              <a:rPr lang="en-US" sz="2400" dirty="0" smtClean="0"/>
              <a:t>period</a:t>
            </a:r>
          </a:p>
          <a:p>
            <a:pPr algn="just"/>
            <a:r>
              <a:rPr lang="en-US" sz="2400" dirty="0"/>
              <a:t>number of days’ worth of </a:t>
            </a:r>
            <a:r>
              <a:rPr lang="en-US" sz="2400" dirty="0" smtClean="0"/>
              <a:t>inventory</a:t>
            </a:r>
          </a:p>
          <a:p>
            <a:pPr algn="just"/>
            <a:r>
              <a:rPr lang="en-US" sz="2400" dirty="0"/>
              <a:t>Some companies include D&amp;A within COGS. Should be removed for this ratio</a:t>
            </a:r>
            <a:endParaRPr lang="en-GB" sz="2800" dirty="0"/>
          </a:p>
          <a:p>
            <a:endParaRPr lang="en-GB" sz="2400" dirty="0"/>
          </a:p>
          <a:p>
            <a:pPr lvl="0"/>
            <a:endParaRPr lang="en-GB" sz="2800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0941"/>
              </p:ext>
            </p:extLst>
          </p:nvPr>
        </p:nvGraphicFramePr>
        <p:xfrm>
          <a:off x="1835696" y="1628800"/>
          <a:ext cx="3960440" cy="741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r:id="rId4" imgW="2095500" imgH="393700" progId="Equation.DSMT4">
                  <p:embed/>
                </p:oleObj>
              </mc:Choice>
              <mc:Fallback>
                <p:oleObj r:id="rId4" imgW="20955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628800"/>
                        <a:ext cx="3960440" cy="741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005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dirty="0" smtClean="0"/>
              <a:t>Walmart - </a:t>
            </a:r>
            <a:r>
              <a:rPr lang="en-US" dirty="0"/>
              <a:t>DSI (days sales of inventory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2636912"/>
            <a:ext cx="8534400" cy="3035226"/>
          </a:xfrm>
        </p:spPr>
        <p:txBody>
          <a:bodyPr lIns="90488" tIns="44450" rIns="90488" bIns="44450"/>
          <a:lstStyle/>
          <a:p>
            <a:pPr algn="just" eaLnBrk="1" hangingPunct="1"/>
            <a:r>
              <a:rPr lang="en-GB" sz="2400" dirty="0" smtClean="0"/>
              <a:t>Inventory </a:t>
            </a:r>
            <a:r>
              <a:rPr lang="en-GB" sz="2400" dirty="0"/>
              <a:t>= </a:t>
            </a:r>
            <a:r>
              <a:rPr lang="en-GB" sz="2400" dirty="0" smtClean="0"/>
              <a:t>43,803</a:t>
            </a:r>
          </a:p>
          <a:p>
            <a:pPr algn="just" eaLnBrk="1" hangingPunct="1"/>
            <a:r>
              <a:rPr lang="en-GB" sz="2400" dirty="0" smtClean="0"/>
              <a:t>COGS =  343,987</a:t>
            </a:r>
            <a:endParaRPr lang="en-GB" sz="2400" dirty="0"/>
          </a:p>
          <a:p>
            <a:pPr algn="just" eaLnBrk="1" hangingPunct="1"/>
            <a:r>
              <a:rPr lang="en-GB" sz="2400" dirty="0" smtClean="0"/>
              <a:t>Thus </a:t>
            </a:r>
            <a:r>
              <a:rPr lang="en-GB" sz="2400" b="1" dirty="0" smtClean="0"/>
              <a:t>DSI = 46</a:t>
            </a:r>
            <a:endParaRPr lang="en-GB" sz="2400" b="1" dirty="0"/>
          </a:p>
          <a:p>
            <a:pPr lvl="0" algn="just"/>
            <a:r>
              <a:rPr lang="en-US" sz="2400" kern="1200" dirty="0"/>
              <a:t>A high DSI means that a company holds (and incurs costs) inventory for a large number of days’ worth of </a:t>
            </a:r>
            <a:r>
              <a:rPr lang="en-US" sz="2400" kern="1200" dirty="0" smtClean="0"/>
              <a:t>sales </a:t>
            </a:r>
            <a:endParaRPr lang="en-GB" sz="2400" dirty="0"/>
          </a:p>
          <a:p>
            <a:pPr algn="just"/>
            <a:r>
              <a:rPr lang="en-US" sz="2400" kern="1200" dirty="0"/>
              <a:t>A high DSI is not necessarily a bad sign if the additional margin received compensates for the costs of holding the inventory (including capital costs</a:t>
            </a:r>
            <a:r>
              <a:rPr lang="en-US" sz="2400" kern="1200" dirty="0" smtClean="0"/>
              <a:t>)</a:t>
            </a:r>
            <a:endParaRPr lang="en-GB" sz="2400" dirty="0"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05805"/>
              </p:ext>
            </p:extLst>
          </p:nvPr>
        </p:nvGraphicFramePr>
        <p:xfrm>
          <a:off x="2263669" y="1268760"/>
          <a:ext cx="4616661" cy="86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r:id="rId4" imgW="2095500" imgH="393700" progId="Equation.DSMT4">
                  <p:embed/>
                </p:oleObj>
              </mc:Choice>
              <mc:Fallback>
                <p:oleObj r:id="rId4" imgW="20955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669" y="1268760"/>
                        <a:ext cx="4616661" cy="864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3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dirty="0"/>
              <a:t>DPO (days of payables outstanding) </a:t>
            </a:r>
            <a:endParaRPr lang="en-GB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2636912"/>
            <a:ext cx="8534400" cy="3035226"/>
          </a:xfrm>
        </p:spPr>
        <p:txBody>
          <a:bodyPr lIns="90488" tIns="44450" rIns="90488" bIns="44450"/>
          <a:lstStyle/>
          <a:p>
            <a:pPr lvl="0"/>
            <a:r>
              <a:rPr lang="en-US" sz="2400" dirty="0"/>
              <a:t>payables </a:t>
            </a:r>
            <a:r>
              <a:rPr lang="en-US" sz="2400" dirty="0" smtClean="0"/>
              <a:t>period</a:t>
            </a:r>
            <a:endParaRPr lang="en-GB" sz="2400" dirty="0"/>
          </a:p>
          <a:p>
            <a:r>
              <a:rPr lang="en-US" sz="2400" dirty="0"/>
              <a:t>The average number of days’ worth of credit from </a:t>
            </a:r>
            <a:r>
              <a:rPr lang="en-US" sz="2400" dirty="0" smtClean="0"/>
              <a:t>suppliers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343491"/>
              </p:ext>
            </p:extLst>
          </p:nvPr>
        </p:nvGraphicFramePr>
        <p:xfrm>
          <a:off x="1776621" y="1484784"/>
          <a:ext cx="5590757" cy="10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r:id="rId4" imgW="2171700" imgH="393700" progId="">
                  <p:embed/>
                </p:oleObj>
              </mc:Choice>
              <mc:Fallback>
                <p:oleObj r:id="rId4" imgW="2171700" imgH="3937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621" y="1484784"/>
                        <a:ext cx="5590757" cy="1020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154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5763" y="549275"/>
            <a:ext cx="4618037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93E8E"/>
              </a:buClr>
              <a:buFont typeface="Wingdings" pitchFamily="2" charset="2"/>
              <a:buNone/>
            </a:pPr>
            <a:r>
              <a:rPr lang="pt-PT" sz="4400" b="1" dirty="0" smtClean="0">
                <a:solidFill>
                  <a:srgbClr val="FFFFFF"/>
                </a:solidFill>
                <a:latin typeface="HGPGothicE"/>
                <a:ea typeface="HGPGothicE"/>
                <a:cs typeface="HGPGothicE"/>
              </a:rPr>
              <a:t>Financial </a:t>
            </a:r>
            <a:r>
              <a:rPr lang="pt-PT" sz="4400" b="1" dirty="0" err="1" smtClean="0">
                <a:solidFill>
                  <a:srgbClr val="FFFFFF"/>
                </a:solidFill>
                <a:latin typeface="HGPGothicE"/>
                <a:ea typeface="HGPGothicE"/>
                <a:cs typeface="HGPGothicE"/>
              </a:rPr>
              <a:t>Statements</a:t>
            </a:r>
            <a:endParaRPr lang="en-GB" sz="4400" b="1" dirty="0">
              <a:solidFill>
                <a:srgbClr val="FFFFFF"/>
              </a:solidFill>
              <a:latin typeface="HGPGothicE"/>
              <a:ea typeface="HGPGothicE"/>
              <a:cs typeface="HGPGothicE"/>
            </a:endParaRPr>
          </a:p>
        </p:txBody>
      </p:sp>
    </p:spTree>
    <p:extLst>
      <p:ext uri="{BB962C8B-B14F-4D97-AF65-F5344CB8AC3E}">
        <p14:creationId xmlns:p14="http://schemas.microsoft.com/office/powerpoint/2010/main" val="6220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sz="2400" dirty="0" smtClean="0"/>
              <a:t>Walmart - </a:t>
            </a:r>
            <a:r>
              <a:rPr lang="en-US" sz="2400" dirty="0"/>
              <a:t>DPO (days of payables outstanding) </a:t>
            </a:r>
            <a:endParaRPr lang="en-GB" sz="24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2636912"/>
            <a:ext cx="8534400" cy="3035226"/>
          </a:xfrm>
        </p:spPr>
        <p:txBody>
          <a:bodyPr lIns="90488" tIns="44450" rIns="90488" bIns="44450"/>
          <a:lstStyle/>
          <a:p>
            <a:pPr algn="just" eaLnBrk="1" hangingPunct="1"/>
            <a:r>
              <a:rPr lang="en-GB" sz="2400" dirty="0" smtClean="0"/>
              <a:t>Trade Payables = </a:t>
            </a:r>
            <a:r>
              <a:rPr lang="fr-CH" sz="2400" dirty="0" smtClean="0"/>
              <a:t>38,080 (or </a:t>
            </a:r>
            <a:r>
              <a:rPr lang="fr-CH" sz="2400" dirty="0" err="1" smtClean="0"/>
              <a:t>accounts</a:t>
            </a:r>
            <a:r>
              <a:rPr lang="fr-CH" sz="2400" dirty="0" smtClean="0"/>
              <a:t> payable)</a:t>
            </a:r>
            <a:endParaRPr lang="en-GB" sz="2400" dirty="0" smtClean="0"/>
          </a:p>
          <a:p>
            <a:pPr algn="just" eaLnBrk="1" hangingPunct="1"/>
            <a:r>
              <a:rPr lang="en-GB" sz="2400" dirty="0" smtClean="0"/>
              <a:t>COGS =  343,987</a:t>
            </a:r>
            <a:endParaRPr lang="en-GB" sz="2400" dirty="0"/>
          </a:p>
          <a:p>
            <a:pPr algn="just" eaLnBrk="1" hangingPunct="1"/>
            <a:r>
              <a:rPr lang="en-GB" sz="2400" dirty="0" smtClean="0"/>
              <a:t>Thus </a:t>
            </a:r>
            <a:r>
              <a:rPr lang="en-GB" sz="2400" b="1" dirty="0" smtClean="0"/>
              <a:t>DPO = </a:t>
            </a:r>
            <a:r>
              <a:rPr lang="fr-CH" sz="2400" b="1" dirty="0" smtClean="0"/>
              <a:t>40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fr-CH" sz="2400" dirty="0" smtClean="0"/>
              <a:t>This </a:t>
            </a:r>
            <a:r>
              <a:rPr lang="fr-CH" sz="2400" dirty="0" err="1"/>
              <a:t>is</a:t>
            </a:r>
            <a:r>
              <a:rPr lang="fr-CH" sz="2400" dirty="0"/>
              <a:t> t</a:t>
            </a:r>
            <a:r>
              <a:rPr lang="en-US" sz="2400" kern="1200" dirty="0"/>
              <a:t>he average number of days’ worth of credit from </a:t>
            </a:r>
            <a:r>
              <a:rPr lang="en-US" sz="2400" kern="1200" dirty="0" smtClean="0"/>
              <a:t>suppliers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fr-CH" sz="2400" dirty="0"/>
              <a:t>Notice </a:t>
            </a:r>
            <a:r>
              <a:rPr lang="fr-CH" sz="2400" dirty="0" err="1"/>
              <a:t>this</a:t>
            </a:r>
            <a:r>
              <a:rPr lang="fr-CH" sz="2400" dirty="0"/>
              <a:t> </a:t>
            </a:r>
            <a:r>
              <a:rPr lang="fr-CH" sz="2400" dirty="0" err="1"/>
              <a:t>is</a:t>
            </a:r>
            <a:r>
              <a:rPr lang="fr-CH" sz="2400" dirty="0"/>
              <a:t> </a:t>
            </a:r>
            <a:r>
              <a:rPr lang="fr-CH" sz="2400" dirty="0" err="1"/>
              <a:t>different</a:t>
            </a:r>
            <a:r>
              <a:rPr lang="fr-CH" sz="2400" dirty="0"/>
              <a:t> </a:t>
            </a:r>
            <a:r>
              <a:rPr lang="fr-CH" sz="2400" dirty="0" err="1"/>
              <a:t>than</a:t>
            </a:r>
            <a:r>
              <a:rPr lang="fr-CH" sz="2400" dirty="0"/>
              <a:t> the </a:t>
            </a:r>
            <a:r>
              <a:rPr lang="fr-CH" sz="2400" dirty="0" err="1"/>
              <a:t>number</a:t>
            </a:r>
            <a:r>
              <a:rPr lang="fr-CH" sz="2400" dirty="0"/>
              <a:t> </a:t>
            </a:r>
            <a:r>
              <a:rPr lang="fr-CH" sz="2400" dirty="0" err="1"/>
              <a:t>you</a:t>
            </a:r>
            <a:r>
              <a:rPr lang="fr-CH" sz="2400" dirty="0"/>
              <a:t> </a:t>
            </a:r>
            <a:r>
              <a:rPr lang="fr-CH" sz="2400" dirty="0" err="1"/>
              <a:t>see</a:t>
            </a:r>
            <a:r>
              <a:rPr lang="fr-CH" sz="2400" dirty="0"/>
              <a:t> in the </a:t>
            </a:r>
            <a:r>
              <a:rPr lang="fr-CH" sz="2400" dirty="0" err="1"/>
              <a:t>income</a:t>
            </a:r>
            <a:r>
              <a:rPr lang="fr-CH" sz="2400" dirty="0"/>
              <a:t> </a:t>
            </a:r>
            <a:r>
              <a:rPr lang="fr-CH" sz="2400" dirty="0" err="1"/>
              <a:t>statement</a:t>
            </a:r>
            <a:r>
              <a:rPr lang="fr-CH" sz="2400" dirty="0"/>
              <a:t>, as </a:t>
            </a:r>
            <a:r>
              <a:rPr lang="fr-CH" sz="2400" dirty="0" err="1"/>
              <a:t>there</a:t>
            </a:r>
            <a:r>
              <a:rPr lang="fr-CH" sz="2400" dirty="0"/>
              <a:t> </a:t>
            </a:r>
            <a:r>
              <a:rPr lang="fr-CH" sz="2400" dirty="0" err="1"/>
              <a:t>it</a:t>
            </a:r>
            <a:r>
              <a:rPr lang="fr-CH" sz="2400" dirty="0"/>
              <a:t> </a:t>
            </a:r>
            <a:r>
              <a:rPr lang="fr-CH" sz="2400" dirty="0" err="1"/>
              <a:t>includes</a:t>
            </a:r>
            <a:r>
              <a:rPr lang="fr-CH" sz="2400" dirty="0"/>
              <a:t> </a:t>
            </a:r>
            <a:r>
              <a:rPr lang="fr-CH" sz="2400" dirty="0" smtClean="0"/>
              <a:t>D&amp;A</a:t>
            </a:r>
            <a:endParaRPr lang="fr-CH" sz="2400" dirty="0"/>
          </a:p>
          <a:p>
            <a:pPr algn="just" eaLnBrk="1" hangingPunct="1"/>
            <a:r>
              <a:rPr lang="en-US" sz="2400" kern="1200" dirty="0" smtClean="0"/>
              <a:t>A </a:t>
            </a:r>
            <a:r>
              <a:rPr lang="en-US" sz="2400" kern="1200" dirty="0"/>
              <a:t>high DPO means that a company enjoys significant credit from its </a:t>
            </a:r>
            <a:r>
              <a:rPr lang="en-US" sz="2400" kern="1200" dirty="0" smtClean="0"/>
              <a:t>suppliers</a:t>
            </a:r>
            <a:endParaRPr lang="pt-PT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343491"/>
              </p:ext>
            </p:extLst>
          </p:nvPr>
        </p:nvGraphicFramePr>
        <p:xfrm>
          <a:off x="1776413" y="1484313"/>
          <a:ext cx="55911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r:id="rId4" imgW="2171700" imgH="393700" progId="">
                  <p:embed/>
                </p:oleObj>
              </mc:Choice>
              <mc:Fallback>
                <p:oleObj r:id="rId4" imgW="2171700" imgH="3937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484313"/>
                        <a:ext cx="559117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78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5763" y="549275"/>
            <a:ext cx="4618037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93E8E"/>
              </a:buClr>
            </a:pPr>
            <a:r>
              <a:rPr lang="fr-CH" sz="4400" dirty="0" err="1" smtClean="0">
                <a:solidFill>
                  <a:schemeClr val="bg1"/>
                </a:solidFill>
              </a:rPr>
              <a:t>Profitability</a:t>
            </a:r>
            <a:endParaRPr lang="fr-CH" sz="4400" dirty="0">
              <a:solidFill>
                <a:schemeClr val="bg1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93E8E"/>
              </a:buClr>
              <a:buFont typeface="Wingdings" pitchFamily="2" charset="2"/>
              <a:buNone/>
            </a:pPr>
            <a:endParaRPr lang="en-GB" sz="4400" b="1" dirty="0">
              <a:solidFill>
                <a:srgbClr val="FFFFFF"/>
              </a:solidFill>
              <a:latin typeface="HGPGothicE"/>
              <a:ea typeface="HGPGothicE"/>
              <a:cs typeface="HGPGothicE"/>
            </a:endParaRPr>
          </a:p>
        </p:txBody>
      </p:sp>
    </p:spTree>
    <p:extLst>
      <p:ext uri="{BB962C8B-B14F-4D97-AF65-F5344CB8AC3E}">
        <p14:creationId xmlns:p14="http://schemas.microsoft.com/office/powerpoint/2010/main" val="1546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dirty="0"/>
              <a:t>Return on </a:t>
            </a:r>
            <a:r>
              <a:rPr lang="fr-CH" sz="2800" dirty="0" err="1"/>
              <a:t>Equity</a:t>
            </a:r>
            <a:endParaRPr lang="en-GB" sz="28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i="1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pPr algn="just"/>
            <a:r>
              <a:rPr lang="en-US" sz="2400" kern="0" dirty="0" smtClean="0"/>
              <a:t>Measures the return earned on shareholders’ equity</a:t>
            </a:r>
          </a:p>
          <a:p>
            <a:pPr marL="0" indent="0" algn="just">
              <a:buFont typeface="Wingdings" pitchFamily="2" charset="2"/>
              <a:buNone/>
            </a:pPr>
            <a:endParaRPr lang="en-GB" sz="2400" kern="0" dirty="0" smtClean="0"/>
          </a:p>
          <a:p>
            <a:pPr algn="just"/>
            <a:r>
              <a:rPr lang="en-US" sz="2400" kern="0" dirty="0" smtClean="0"/>
              <a:t>Profits earned for each dollar invested in a company’s equity capital</a:t>
            </a:r>
            <a:endParaRPr lang="en-GB" sz="2400" kern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437829"/>
              </p:ext>
            </p:extLst>
          </p:nvPr>
        </p:nvGraphicFramePr>
        <p:xfrm>
          <a:off x="1907704" y="1340768"/>
          <a:ext cx="508325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r:id="rId3" imgW="1803400" imgH="431800" progId="Equation.DSMT4">
                  <p:embed/>
                </p:oleObj>
              </mc:Choice>
              <mc:Fallback>
                <p:oleObj r:id="rId3" imgW="180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340768"/>
                        <a:ext cx="5083252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0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sz="2800" dirty="0" smtClean="0"/>
              <a:t>Walmart – Return on Equity</a:t>
            </a:r>
            <a:endParaRPr lang="en-GB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2636912"/>
            <a:ext cx="8534400" cy="3035226"/>
          </a:xfrm>
        </p:spPr>
        <p:txBody>
          <a:bodyPr lIns="90488" tIns="44450" rIns="90488" bIns="44450"/>
          <a:lstStyle/>
          <a:p>
            <a:pPr algn="just" eaLnBrk="1" hangingPunct="1"/>
            <a:r>
              <a:rPr lang="en-GB" sz="2400" dirty="0" smtClean="0"/>
              <a:t>Net Income = 16,999</a:t>
            </a:r>
          </a:p>
          <a:p>
            <a:pPr algn="just" eaLnBrk="1" hangingPunct="1"/>
            <a:r>
              <a:rPr lang="en-GB" sz="2400" dirty="0" smtClean="0"/>
              <a:t>Shareholder </a:t>
            </a:r>
            <a:r>
              <a:rPr lang="en-GB" sz="2400" dirty="0"/>
              <a:t>Equity = </a:t>
            </a:r>
            <a:r>
              <a:rPr lang="en-GB" sz="2400" dirty="0" smtClean="0"/>
              <a:t>76,343</a:t>
            </a:r>
            <a:endParaRPr lang="en-GB" sz="2400" dirty="0"/>
          </a:p>
          <a:p>
            <a:pPr algn="just"/>
            <a:r>
              <a:rPr lang="pt-PT" sz="2400" dirty="0" err="1" smtClean="0">
                <a:latin typeface="Arial" pitchFamily="34" charset="0"/>
              </a:rPr>
              <a:t>Notice</a:t>
            </a:r>
            <a:r>
              <a:rPr lang="pt-PT" sz="2400" dirty="0" smtClean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we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removed</a:t>
            </a:r>
            <a:r>
              <a:rPr lang="pt-PT" sz="2400" dirty="0">
                <a:latin typeface="Arial" pitchFamily="34" charset="0"/>
              </a:rPr>
              <a:t> non-</a:t>
            </a:r>
            <a:r>
              <a:rPr lang="pt-PT" sz="2400" dirty="0" err="1">
                <a:latin typeface="Arial" pitchFamily="34" charset="0"/>
              </a:rPr>
              <a:t>controling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interest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from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the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equity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calculation</a:t>
            </a:r>
            <a:r>
              <a:rPr lang="pt-PT" sz="2400" dirty="0">
                <a:latin typeface="Arial" pitchFamily="34" charset="0"/>
              </a:rPr>
              <a:t> to </a:t>
            </a:r>
            <a:r>
              <a:rPr lang="pt-PT" sz="2400" dirty="0" err="1">
                <a:latin typeface="Arial" pitchFamily="34" charset="0"/>
              </a:rPr>
              <a:t>be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 smtClean="0">
                <a:latin typeface="Arial" pitchFamily="34" charset="0"/>
              </a:rPr>
              <a:t>consistent</a:t>
            </a:r>
            <a:endParaRPr lang="en-GB" sz="2400" dirty="0">
              <a:latin typeface="Arial" pitchFamily="34" charset="0"/>
            </a:endParaRPr>
          </a:p>
          <a:p>
            <a:pPr algn="just" eaLnBrk="1" hangingPunct="1"/>
            <a:r>
              <a:rPr lang="en-GB" sz="2400" dirty="0"/>
              <a:t>Thus </a:t>
            </a:r>
            <a:r>
              <a:rPr lang="en-GB" sz="2400" b="1" dirty="0"/>
              <a:t>ROE = 22.3%</a:t>
            </a:r>
          </a:p>
          <a:p>
            <a:pPr lvl="0" algn="just"/>
            <a:r>
              <a:rPr lang="en-US" sz="2400" kern="1200" dirty="0" smtClean="0"/>
              <a:t>Profits </a:t>
            </a:r>
            <a:r>
              <a:rPr lang="en-US" sz="2400" kern="1200" dirty="0"/>
              <a:t>earned for each dollar invested in a company’s equity capital</a:t>
            </a:r>
            <a:endParaRPr lang="en-GB" sz="2400" dirty="0"/>
          </a:p>
          <a:p>
            <a:pPr eaLnBrk="1" hangingPunct="1"/>
            <a:endParaRPr lang="fr-CH" sz="2400" b="1" dirty="0" smtClean="0"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437829"/>
              </p:ext>
            </p:extLst>
          </p:nvPr>
        </p:nvGraphicFramePr>
        <p:xfrm>
          <a:off x="1908175" y="1341438"/>
          <a:ext cx="508317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r:id="rId4" imgW="1803400" imgH="431800" progId="Equation.DSMT4">
                  <p:embed/>
                </p:oleObj>
              </mc:Choice>
              <mc:Fallback>
                <p:oleObj r:id="rId4" imgW="1803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341438"/>
                        <a:ext cx="5083175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1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dirty="0"/>
              <a:t>Return on </a:t>
            </a:r>
            <a:r>
              <a:rPr lang="fr-CH" sz="2800" dirty="0" err="1"/>
              <a:t>Assets</a:t>
            </a:r>
            <a:endParaRPr lang="en-GB" sz="28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83568" y="1628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pPr algn="just"/>
            <a:r>
              <a:rPr lang="en-US" sz="2400" kern="0" dirty="0" smtClean="0"/>
              <a:t>Measures the return earned on total assets</a:t>
            </a:r>
          </a:p>
          <a:p>
            <a:pPr marL="0" indent="0" algn="just">
              <a:buFont typeface="Wingdings" pitchFamily="2" charset="2"/>
              <a:buNone/>
            </a:pPr>
            <a:endParaRPr lang="en-GB" sz="2400" kern="0" dirty="0" smtClean="0"/>
          </a:p>
          <a:p>
            <a:pPr algn="just"/>
            <a:r>
              <a:rPr lang="en-US" sz="2400" kern="0" dirty="0" smtClean="0"/>
              <a:t>Indicates how effectively assets are being used to generate profits</a:t>
            </a:r>
            <a:endParaRPr lang="en-GB" sz="2400" kern="0" dirty="0" smtClean="0"/>
          </a:p>
          <a:p>
            <a:endParaRPr lang="en-GB" kern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214880"/>
              </p:ext>
            </p:extLst>
          </p:nvPr>
        </p:nvGraphicFramePr>
        <p:xfrm>
          <a:off x="2146560" y="1412776"/>
          <a:ext cx="410270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r:id="rId3" imgW="1384300" imgH="393700" progId="Equation.DSMT4">
                  <p:embed/>
                </p:oleObj>
              </mc:Choice>
              <mc:Fallback>
                <p:oleObj r:id="rId3" imgW="1384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560" y="1412776"/>
                        <a:ext cx="4102700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69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sz="2800" dirty="0" smtClean="0"/>
              <a:t>Walmart – Return on Asset</a:t>
            </a:r>
            <a:endParaRPr lang="en-GB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2636912"/>
            <a:ext cx="8534400" cy="3035226"/>
          </a:xfrm>
        </p:spPr>
        <p:txBody>
          <a:bodyPr lIns="90488" tIns="44450" rIns="90488" bIns="44450"/>
          <a:lstStyle/>
          <a:p>
            <a:pPr algn="just" eaLnBrk="1" hangingPunct="1"/>
            <a:r>
              <a:rPr lang="en-GB" sz="2400" dirty="0" smtClean="0"/>
              <a:t>Net Income = 16,999</a:t>
            </a:r>
          </a:p>
          <a:p>
            <a:pPr algn="just" eaLnBrk="1" hangingPunct="1"/>
            <a:r>
              <a:rPr lang="en-GB" sz="2400" dirty="0" smtClean="0"/>
              <a:t>Total Assets = 203,105</a:t>
            </a:r>
            <a:endParaRPr lang="en-GB" sz="2400" dirty="0"/>
          </a:p>
          <a:p>
            <a:pPr algn="just" eaLnBrk="1" hangingPunct="1"/>
            <a:r>
              <a:rPr lang="en-GB" sz="2400" dirty="0" smtClean="0"/>
              <a:t>Thus </a:t>
            </a:r>
            <a:r>
              <a:rPr lang="en-GB" sz="2400" b="1" dirty="0" smtClean="0"/>
              <a:t>ROA = 8.4 %</a:t>
            </a:r>
          </a:p>
          <a:p>
            <a:pPr lvl="0" algn="just" eaLnBrk="1" hangingPunct="1"/>
            <a:r>
              <a:rPr lang="en-US" sz="2400" kern="1200" dirty="0"/>
              <a:t>Indicates how effectively assets are being used to generate profits</a:t>
            </a:r>
            <a:endParaRPr lang="en-GB" sz="2400" dirty="0"/>
          </a:p>
          <a:p>
            <a:pPr eaLnBrk="1" hangingPunct="1"/>
            <a:endParaRPr lang="fr-CH" sz="2400" b="1" dirty="0" smtClean="0"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059252"/>
              </p:ext>
            </p:extLst>
          </p:nvPr>
        </p:nvGraphicFramePr>
        <p:xfrm>
          <a:off x="2267744" y="1196752"/>
          <a:ext cx="41036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r:id="rId4" imgW="1384300" imgH="393700" progId="Equation.DSMT4">
                  <p:embed/>
                </p:oleObj>
              </mc:Choice>
              <mc:Fallback>
                <p:oleObj r:id="rId4" imgW="13843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96752"/>
                        <a:ext cx="41036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7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dirty="0" smtClean="0"/>
              <a:t>EBITDA </a:t>
            </a:r>
            <a:r>
              <a:rPr lang="fr-CH" sz="2800" dirty="0" err="1" smtClean="0"/>
              <a:t>Margin</a:t>
            </a:r>
            <a:endParaRPr lang="en-GB" sz="28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r>
              <a:rPr lang="en-US" sz="2400" kern="0" dirty="0" smtClean="0"/>
              <a:t>A measure of the gross profit earned on sales</a:t>
            </a:r>
          </a:p>
          <a:p>
            <a:endParaRPr lang="en-GB" sz="2800" kern="0" dirty="0" smtClean="0"/>
          </a:p>
          <a:p>
            <a:endParaRPr lang="en-GB" kern="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7093"/>
              </p:ext>
            </p:extLst>
          </p:nvPr>
        </p:nvGraphicFramePr>
        <p:xfrm>
          <a:off x="942975" y="1385887"/>
          <a:ext cx="7543673" cy="89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r:id="rId3" imgW="3632200" imgH="419100" progId="Equation.DSMT4">
                  <p:embed/>
                </p:oleObj>
              </mc:Choice>
              <mc:Fallback>
                <p:oleObj r:id="rId3" imgW="36322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385887"/>
                        <a:ext cx="7543673" cy="890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1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sz="2800" dirty="0" smtClean="0"/>
              <a:t>Walmart – EBITDA Margin</a:t>
            </a:r>
            <a:endParaRPr lang="en-GB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2636912"/>
            <a:ext cx="8534400" cy="3035226"/>
          </a:xfrm>
        </p:spPr>
        <p:txBody>
          <a:bodyPr lIns="90488" tIns="44450" rIns="90488" bIns="44450"/>
          <a:lstStyle/>
          <a:p>
            <a:pPr algn="just" eaLnBrk="1" hangingPunct="1"/>
            <a:r>
              <a:rPr lang="en-GB" sz="2400" dirty="0" smtClean="0"/>
              <a:t>EBITDA = 36,302</a:t>
            </a:r>
          </a:p>
          <a:p>
            <a:pPr algn="just" eaLnBrk="1" hangingPunct="1"/>
            <a:r>
              <a:rPr lang="en-GB" sz="2400" dirty="0" smtClean="0"/>
              <a:t>Sales </a:t>
            </a:r>
            <a:r>
              <a:rPr lang="en-GB" sz="2400" dirty="0"/>
              <a:t>= </a:t>
            </a:r>
            <a:r>
              <a:rPr lang="en-GB" sz="2400" dirty="0" smtClean="0"/>
              <a:t>469,162</a:t>
            </a:r>
            <a:endParaRPr lang="en-GB" sz="2400" dirty="0"/>
          </a:p>
          <a:p>
            <a:pPr algn="just" eaLnBrk="1" hangingPunct="1"/>
            <a:r>
              <a:rPr lang="en-GB" sz="2400" dirty="0" smtClean="0"/>
              <a:t>Thus </a:t>
            </a:r>
            <a:r>
              <a:rPr lang="en-GB" sz="2400" b="1" dirty="0" smtClean="0"/>
              <a:t>EBITDA margin = 7.7%</a:t>
            </a:r>
          </a:p>
          <a:p>
            <a:pPr algn="just" eaLnBrk="1" hangingPunct="1"/>
            <a:r>
              <a:rPr lang="en-US" sz="2400" dirty="0"/>
              <a:t>This is the percentage of money left over from revenues after accounting for the cost of goods sold, as well as overhead costs in SG&amp;A</a:t>
            </a:r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fr-CH" sz="2400" b="1" dirty="0" smtClean="0"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7093"/>
              </p:ext>
            </p:extLst>
          </p:nvPr>
        </p:nvGraphicFramePr>
        <p:xfrm>
          <a:off x="942975" y="1385888"/>
          <a:ext cx="75438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r:id="rId4" imgW="3632200" imgH="419100" progId="Equation.DSMT4">
                  <p:embed/>
                </p:oleObj>
              </mc:Choice>
              <mc:Fallback>
                <p:oleObj r:id="rId4" imgW="36322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385888"/>
                        <a:ext cx="75438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61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dirty="0" smtClean="0"/>
              <a:t>Profit </a:t>
            </a:r>
            <a:r>
              <a:rPr lang="fr-CH" sz="2800" dirty="0" err="1" smtClean="0"/>
              <a:t>Margin</a:t>
            </a:r>
            <a:endParaRPr lang="en-GB" sz="28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pPr algn="just"/>
            <a:r>
              <a:rPr lang="en-US" sz="2400" kern="0" dirty="0" smtClean="0"/>
              <a:t>Also called the </a:t>
            </a:r>
            <a:r>
              <a:rPr lang="en-US" sz="2400" i="1" kern="0" dirty="0" smtClean="0"/>
              <a:t>net margin</a:t>
            </a:r>
            <a:r>
              <a:rPr lang="en-US" sz="2400" kern="0" dirty="0" smtClean="0"/>
              <a:t>, </a:t>
            </a:r>
            <a:r>
              <a:rPr lang="en-US" sz="2400" i="1" kern="0" dirty="0" smtClean="0"/>
              <a:t>net profit margin</a:t>
            </a:r>
            <a:r>
              <a:rPr lang="en-US" sz="2400" kern="0" dirty="0" smtClean="0"/>
              <a:t>, or </a:t>
            </a:r>
            <a:r>
              <a:rPr lang="en-US" sz="2400" i="1" kern="0" dirty="0" smtClean="0"/>
              <a:t>net profit ratio</a:t>
            </a:r>
          </a:p>
          <a:p>
            <a:pPr algn="just"/>
            <a:endParaRPr lang="en-US" sz="2400" i="1" kern="0" dirty="0" smtClean="0"/>
          </a:p>
          <a:p>
            <a:pPr algn="just"/>
            <a:r>
              <a:rPr lang="en-US" sz="2400" kern="0" dirty="0" smtClean="0"/>
              <a:t>The percentage return on sales: net profit as a percentage of the revenue</a:t>
            </a:r>
            <a:endParaRPr lang="en-GB" sz="2400" kern="0" dirty="0" smtClean="0"/>
          </a:p>
          <a:p>
            <a:endParaRPr lang="en-GB" kern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79368"/>
              </p:ext>
            </p:extLst>
          </p:nvPr>
        </p:nvGraphicFramePr>
        <p:xfrm>
          <a:off x="2123728" y="1412776"/>
          <a:ext cx="477009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r:id="rId3" imgW="1841500" imgH="393700" progId="Equation.DSMT4">
                  <p:embed/>
                </p:oleObj>
              </mc:Choice>
              <mc:Fallback>
                <p:oleObj r:id="rId3" imgW="1841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412776"/>
                        <a:ext cx="4770091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76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sz="2800" dirty="0" smtClean="0"/>
              <a:t>Walmart – Profit Margin</a:t>
            </a:r>
            <a:endParaRPr lang="en-GB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916832"/>
            <a:ext cx="8534400" cy="3035226"/>
          </a:xfrm>
        </p:spPr>
        <p:txBody>
          <a:bodyPr lIns="90488" tIns="44450" rIns="90488" bIns="44450"/>
          <a:lstStyle/>
          <a:p>
            <a:pPr algn="just" eaLnBrk="1" hangingPunct="1"/>
            <a:r>
              <a:rPr lang="en-GB" sz="2400" dirty="0" smtClean="0"/>
              <a:t>Net Income =16,999</a:t>
            </a:r>
          </a:p>
          <a:p>
            <a:pPr algn="just" eaLnBrk="1" hangingPunct="1"/>
            <a:r>
              <a:rPr lang="en-GB" sz="2400" dirty="0" smtClean="0"/>
              <a:t>Sales </a:t>
            </a:r>
            <a:r>
              <a:rPr lang="en-GB" sz="2400" dirty="0"/>
              <a:t>= </a:t>
            </a:r>
            <a:r>
              <a:rPr lang="en-GB" sz="2400" dirty="0" smtClean="0"/>
              <a:t>469,162</a:t>
            </a:r>
            <a:endParaRPr lang="en-GB" sz="2400" dirty="0"/>
          </a:p>
          <a:p>
            <a:pPr algn="just" eaLnBrk="1" hangingPunct="1"/>
            <a:r>
              <a:rPr lang="en-GB" sz="2400" dirty="0" smtClean="0"/>
              <a:t>Thus </a:t>
            </a:r>
            <a:r>
              <a:rPr lang="en-GB" sz="2400" b="1" dirty="0" smtClean="0"/>
              <a:t>Profit margin = 3.6%</a:t>
            </a:r>
          </a:p>
          <a:p>
            <a:pPr lvl="0" algn="just"/>
            <a:r>
              <a:rPr lang="en-US" sz="2400" kern="1200" dirty="0" smtClean="0"/>
              <a:t>Shows </a:t>
            </a:r>
            <a:r>
              <a:rPr lang="en-US" sz="2400" kern="1200" dirty="0"/>
              <a:t>the ability of a company to control all its costs relative to its level of </a:t>
            </a:r>
            <a:r>
              <a:rPr lang="en-US" sz="2400" kern="1200" dirty="0" smtClean="0"/>
              <a:t>sales: </a:t>
            </a:r>
            <a:r>
              <a:rPr lang="en-GB" sz="2400" kern="1200" dirty="0"/>
              <a:t>The percentage return on sales: net profit as a percentage of the revenue</a:t>
            </a:r>
          </a:p>
          <a:p>
            <a:pPr lvl="0" algn="just"/>
            <a:r>
              <a:rPr lang="en-US" sz="2400" kern="1200" dirty="0" smtClean="0"/>
              <a:t>Can </a:t>
            </a:r>
            <a:r>
              <a:rPr lang="en-US" sz="2400" kern="1200" dirty="0"/>
              <a:t>be related to a margin of safety: a low profit margin means a higher risk that a decrease in sales will wipe out </a:t>
            </a:r>
            <a:r>
              <a:rPr lang="en-US" sz="2400" kern="1200" dirty="0" smtClean="0"/>
              <a:t>profits</a:t>
            </a:r>
          </a:p>
          <a:p>
            <a:pPr lvl="0" algn="just"/>
            <a:r>
              <a:rPr lang="en-US" sz="2400" kern="1200" dirty="0" smtClean="0"/>
              <a:t>Varies </a:t>
            </a:r>
            <a:r>
              <a:rPr lang="en-US" sz="2400" kern="1200" dirty="0"/>
              <a:t>widely across business models and product mixes</a:t>
            </a:r>
            <a:endParaRPr lang="en-GB" sz="2400" dirty="0"/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fr-CH" sz="2400" b="1" dirty="0" smtClean="0"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944784"/>
              </p:ext>
            </p:extLst>
          </p:nvPr>
        </p:nvGraphicFramePr>
        <p:xfrm>
          <a:off x="2186781" y="980728"/>
          <a:ext cx="47704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r:id="rId4" imgW="1841500" imgH="393700" progId="Equation.DSMT4">
                  <p:embed/>
                </p:oleObj>
              </mc:Choice>
              <mc:Fallback>
                <p:oleObj r:id="rId4" imgW="18415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781" y="980728"/>
                        <a:ext cx="477043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2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513692" y="4149080"/>
            <a:ext cx="804804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889" y="4205476"/>
            <a:ext cx="140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rgbClr val="575B60"/>
                </a:solidFill>
              </a:rPr>
              <a:t>31/12/xxx1</a:t>
            </a:r>
            <a:endParaRPr lang="en-GB" dirty="0">
              <a:solidFill>
                <a:srgbClr val="575B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0657" y="4231908"/>
            <a:ext cx="140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rgbClr val="575B60"/>
                </a:solidFill>
              </a:rPr>
              <a:t>31/12/xxx2</a:t>
            </a:r>
            <a:endParaRPr lang="en-GB" dirty="0">
              <a:solidFill>
                <a:srgbClr val="575B60"/>
              </a:solidFill>
            </a:endParaRPr>
          </a:p>
        </p:txBody>
      </p:sp>
      <p:sp>
        <p:nvSpPr>
          <p:cNvPr id="9" name="Curved Down Arrow 8"/>
          <p:cNvSpPr/>
          <p:nvPr/>
        </p:nvSpPr>
        <p:spPr bwMode="auto">
          <a:xfrm>
            <a:off x="971600" y="2316333"/>
            <a:ext cx="7344816" cy="1616723"/>
          </a:xfrm>
          <a:prstGeom prst="curvedDownArrow">
            <a:avLst>
              <a:gd name="adj1" fmla="val 25000"/>
              <a:gd name="adj2" fmla="val 47037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000" smtClean="0">
              <a:solidFill>
                <a:srgbClr val="575B6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040414" y="1476761"/>
            <a:ext cx="1250181" cy="499245"/>
          </a:xfrm>
          <a:prstGeom prst="ellipse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CH" sz="2000" dirty="0" smtClean="0">
                <a:solidFill>
                  <a:srgbClr val="575B60"/>
                </a:solidFill>
              </a:rPr>
              <a:t>Sales</a:t>
            </a:r>
            <a:endParaRPr lang="en-GB" sz="2000" dirty="0" smtClean="0">
              <a:solidFill>
                <a:srgbClr val="575B6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912622" y="1476760"/>
            <a:ext cx="1250181" cy="499245"/>
          </a:xfrm>
          <a:prstGeom prst="ellipse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CH" sz="2000" dirty="0" err="1" smtClean="0">
                <a:solidFill>
                  <a:srgbClr val="575B60"/>
                </a:solidFill>
              </a:rPr>
              <a:t>Costs</a:t>
            </a:r>
            <a:endParaRPr lang="en-GB" sz="2000" dirty="0" smtClean="0">
              <a:solidFill>
                <a:srgbClr val="575B6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928846" y="1476759"/>
            <a:ext cx="1250181" cy="499245"/>
          </a:xfrm>
          <a:prstGeom prst="ellipse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CH" sz="2000" dirty="0" smtClean="0">
                <a:solidFill>
                  <a:srgbClr val="575B60"/>
                </a:solidFill>
              </a:rPr>
              <a:t>Profits</a:t>
            </a:r>
            <a:endParaRPr lang="en-GB" sz="2000" dirty="0" smtClean="0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5763" y="549275"/>
            <a:ext cx="4618037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93E8E"/>
              </a:buClr>
            </a:pPr>
            <a:r>
              <a:rPr lang="fr-CH" sz="4400" dirty="0" err="1">
                <a:solidFill>
                  <a:schemeClr val="bg1"/>
                </a:solidFill>
              </a:rPr>
              <a:t>Liquidity</a:t>
            </a:r>
            <a:endParaRPr lang="fr-CH" sz="4400" dirty="0">
              <a:solidFill>
                <a:schemeClr val="bg1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93E8E"/>
              </a:buClr>
              <a:buFont typeface="Wingdings" pitchFamily="2" charset="2"/>
              <a:buNone/>
            </a:pPr>
            <a:endParaRPr lang="en-GB" sz="4400" b="1" dirty="0">
              <a:solidFill>
                <a:srgbClr val="FFFFFF"/>
              </a:solidFill>
              <a:latin typeface="HGPGothicE"/>
              <a:ea typeface="HGPGothicE"/>
              <a:cs typeface="HGPGothicE"/>
            </a:endParaRPr>
          </a:p>
        </p:txBody>
      </p:sp>
    </p:spTree>
    <p:extLst>
      <p:ext uri="{BB962C8B-B14F-4D97-AF65-F5344CB8AC3E}">
        <p14:creationId xmlns:p14="http://schemas.microsoft.com/office/powerpoint/2010/main" val="6910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dirty="0" err="1"/>
              <a:t>Current</a:t>
            </a:r>
            <a:r>
              <a:rPr lang="fr-CH" sz="2800" dirty="0"/>
              <a:t> Ratio</a:t>
            </a:r>
            <a:endParaRPr lang="en-GB" sz="28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pPr algn="just"/>
            <a:r>
              <a:rPr lang="en-US" sz="2400" kern="0" dirty="0" smtClean="0"/>
              <a:t>Also known as the working capital ratio.</a:t>
            </a:r>
          </a:p>
          <a:p>
            <a:pPr algn="just"/>
            <a:r>
              <a:rPr lang="en-US" sz="2400" kern="0" dirty="0" smtClean="0"/>
              <a:t>The ratio of current assets to current liabilities</a:t>
            </a:r>
          </a:p>
          <a:p>
            <a:endParaRPr lang="en-GB" sz="2800" kern="0" dirty="0" smtClean="0"/>
          </a:p>
          <a:p>
            <a:endParaRPr lang="en-GB" kern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12317"/>
              </p:ext>
            </p:extLst>
          </p:nvPr>
        </p:nvGraphicFramePr>
        <p:xfrm>
          <a:off x="1979712" y="1340768"/>
          <a:ext cx="543397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r:id="rId3" imgW="2108200" imgH="393700" progId="Equation.DSMT4">
                  <p:embed/>
                </p:oleObj>
              </mc:Choice>
              <mc:Fallback>
                <p:oleObj r:id="rId3" imgW="2108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340768"/>
                        <a:ext cx="5433970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9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sz="2800" dirty="0" smtClean="0"/>
              <a:t>Walmart – Current Ratio</a:t>
            </a:r>
            <a:endParaRPr lang="en-GB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2636912"/>
            <a:ext cx="8534400" cy="3035226"/>
          </a:xfrm>
        </p:spPr>
        <p:txBody>
          <a:bodyPr lIns="90488" tIns="44450" rIns="90488" bIns="44450"/>
          <a:lstStyle/>
          <a:p>
            <a:pPr algn="just" eaLnBrk="1" hangingPunct="1"/>
            <a:r>
              <a:rPr lang="en-GB" sz="2400" dirty="0" smtClean="0"/>
              <a:t>Current Assets = </a:t>
            </a:r>
            <a:r>
              <a:rPr lang="en-US" sz="2400" kern="1200" dirty="0" smtClean="0"/>
              <a:t>59,940</a:t>
            </a:r>
            <a:endParaRPr lang="en-GB" sz="2400" dirty="0" smtClean="0"/>
          </a:p>
          <a:p>
            <a:pPr algn="just" eaLnBrk="1" hangingPunct="1"/>
            <a:r>
              <a:rPr lang="en-GB" sz="2400" dirty="0" smtClean="0"/>
              <a:t>Current Liabilities </a:t>
            </a:r>
            <a:r>
              <a:rPr lang="en-GB" sz="2400" dirty="0"/>
              <a:t>= </a:t>
            </a:r>
            <a:r>
              <a:rPr lang="en-US" sz="2400" kern="1200" dirty="0" smtClean="0"/>
              <a:t>71,818</a:t>
            </a:r>
            <a:endParaRPr lang="en-GB" sz="2400" dirty="0"/>
          </a:p>
          <a:p>
            <a:pPr algn="just" eaLnBrk="1" hangingPunct="1"/>
            <a:r>
              <a:rPr lang="en-GB" sz="2400" dirty="0" smtClean="0"/>
              <a:t>Thus </a:t>
            </a:r>
            <a:r>
              <a:rPr lang="en-GB" sz="2400" b="1" dirty="0" smtClean="0"/>
              <a:t>Current Ratio = </a:t>
            </a:r>
            <a:r>
              <a:rPr lang="en-GB" sz="2400" b="1" dirty="0"/>
              <a:t>83.5</a:t>
            </a:r>
            <a:r>
              <a:rPr lang="en-GB" sz="2400" b="1" dirty="0" smtClean="0"/>
              <a:t>%</a:t>
            </a:r>
          </a:p>
          <a:p>
            <a:pPr algn="just"/>
            <a:r>
              <a:rPr lang="pt-PT" sz="2400" dirty="0" err="1">
                <a:latin typeface="Arial" pitchFamily="34" charset="0"/>
              </a:rPr>
              <a:t>This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means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current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assets</a:t>
            </a:r>
            <a:r>
              <a:rPr lang="pt-PT" sz="2400" dirty="0">
                <a:latin typeface="Arial" pitchFamily="34" charset="0"/>
              </a:rPr>
              <a:t> are </a:t>
            </a:r>
            <a:r>
              <a:rPr lang="pt-PT" sz="2400" dirty="0" err="1">
                <a:latin typeface="Arial" pitchFamily="34" charset="0"/>
              </a:rPr>
              <a:t>lower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than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current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liabilities</a:t>
            </a:r>
            <a:r>
              <a:rPr lang="pt-PT" sz="2400" dirty="0">
                <a:latin typeface="Arial" pitchFamily="34" charset="0"/>
              </a:rPr>
              <a:t>. </a:t>
            </a:r>
          </a:p>
          <a:p>
            <a:pPr algn="just"/>
            <a:r>
              <a:rPr lang="pt-PT" sz="2400" dirty="0" err="1">
                <a:latin typeface="Arial" pitchFamily="34" charset="0"/>
              </a:rPr>
              <a:t>And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reflects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Walmart</a:t>
            </a:r>
            <a:r>
              <a:rPr lang="pt-PT" sz="2400" dirty="0">
                <a:latin typeface="Arial" pitchFamily="34" charset="0"/>
              </a:rPr>
              <a:t> negative </a:t>
            </a:r>
            <a:r>
              <a:rPr lang="pt-PT" sz="2400" dirty="0" err="1">
                <a:latin typeface="Arial" pitchFamily="34" charset="0"/>
              </a:rPr>
              <a:t>working</a:t>
            </a:r>
            <a:r>
              <a:rPr lang="pt-PT" sz="2400" dirty="0">
                <a:latin typeface="Arial" pitchFamily="34" charset="0"/>
              </a:rPr>
              <a:t> capital (</a:t>
            </a:r>
            <a:r>
              <a:rPr lang="pt-PT" sz="2400" dirty="0" err="1">
                <a:latin typeface="Arial" pitchFamily="34" charset="0"/>
              </a:rPr>
              <a:t>related</a:t>
            </a:r>
            <a:r>
              <a:rPr lang="pt-PT" sz="2400" dirty="0">
                <a:latin typeface="Arial" pitchFamily="34" charset="0"/>
              </a:rPr>
              <a:t> </a:t>
            </a:r>
            <a:r>
              <a:rPr lang="pt-PT" sz="2400" dirty="0" err="1">
                <a:latin typeface="Arial" pitchFamily="34" charset="0"/>
              </a:rPr>
              <a:t>with</a:t>
            </a:r>
            <a:r>
              <a:rPr lang="pt-PT" sz="2400" dirty="0">
                <a:latin typeface="Arial" pitchFamily="34" charset="0"/>
              </a:rPr>
              <a:t> DPO, DSO, DSI</a:t>
            </a:r>
            <a:r>
              <a:rPr lang="pt-PT" sz="2400" dirty="0" smtClean="0">
                <a:latin typeface="Arial" pitchFamily="34" charset="0"/>
              </a:rPr>
              <a:t>) </a:t>
            </a:r>
          </a:p>
          <a:p>
            <a:pPr lvl="0" algn="just"/>
            <a:r>
              <a:rPr lang="en-US" sz="2400" dirty="0"/>
              <a:t>Varies widely across business models and product mixes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Arial" pitchFamily="34" charset="0"/>
            </a:endParaRPr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fr-CH" sz="2400" b="1" dirty="0" smtClean="0"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12317"/>
              </p:ext>
            </p:extLst>
          </p:nvPr>
        </p:nvGraphicFramePr>
        <p:xfrm>
          <a:off x="1979613" y="1341438"/>
          <a:ext cx="54340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r:id="rId4" imgW="2108200" imgH="393700" progId="Equation.DSMT4">
                  <p:embed/>
                </p:oleObj>
              </mc:Choice>
              <mc:Fallback>
                <p:oleObj r:id="rId4" imgW="21082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341438"/>
                        <a:ext cx="543401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16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dirty="0" err="1" smtClean="0"/>
              <a:t>Interest</a:t>
            </a:r>
            <a:r>
              <a:rPr lang="fr-CH" sz="2800" dirty="0" smtClean="0"/>
              <a:t> </a:t>
            </a:r>
            <a:r>
              <a:rPr lang="fr-CH" sz="2800" dirty="0" err="1" smtClean="0"/>
              <a:t>Coverage</a:t>
            </a:r>
            <a:r>
              <a:rPr lang="fr-CH" sz="2800" dirty="0" smtClean="0"/>
              <a:t> Ratio</a:t>
            </a:r>
            <a:endParaRPr lang="en-GB" sz="28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39552" y="1916832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pPr algn="just"/>
            <a:r>
              <a:rPr lang="en-US" sz="2400" kern="0" dirty="0" smtClean="0"/>
              <a:t>Indicates how many times a company’s earnings cover the interest payments on its debt</a:t>
            </a:r>
          </a:p>
          <a:p>
            <a:pPr algn="just"/>
            <a:endParaRPr lang="en-GB" sz="2400" kern="0" dirty="0" smtClean="0"/>
          </a:p>
          <a:p>
            <a:pPr algn="just"/>
            <a:r>
              <a:rPr lang="en-US" sz="2400" kern="0" dirty="0" smtClean="0"/>
              <a:t>Indicates a company’s ability to meet its interest obligations</a:t>
            </a:r>
            <a:endParaRPr lang="en-GB" sz="2400" kern="0" dirty="0" smtClean="0"/>
          </a:p>
          <a:p>
            <a:endParaRPr lang="en-GB" kern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009011"/>
              </p:ext>
            </p:extLst>
          </p:nvPr>
        </p:nvGraphicFramePr>
        <p:xfrm>
          <a:off x="1475656" y="1430778"/>
          <a:ext cx="5990899" cy="97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r:id="rId3" imgW="2616200" imgH="431800" progId="Equation.DSMT4">
                  <p:embed/>
                </p:oleObj>
              </mc:Choice>
              <mc:Fallback>
                <p:oleObj r:id="rId3" imgW="2616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430778"/>
                        <a:ext cx="5990899" cy="9721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3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sz="2800" dirty="0" smtClean="0"/>
              <a:t>Walmart</a:t>
            </a:r>
            <a:r>
              <a:rPr lang="en-US" sz="2600" dirty="0" smtClean="0"/>
              <a:t> – Interest Coverage Ratio</a:t>
            </a:r>
            <a:endParaRPr lang="en-GB" sz="26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2348880"/>
            <a:ext cx="8534400" cy="3035226"/>
          </a:xfrm>
        </p:spPr>
        <p:txBody>
          <a:bodyPr lIns="90488" tIns="44450" rIns="90488" bIns="44450"/>
          <a:lstStyle/>
          <a:p>
            <a:pPr algn="just" eaLnBrk="1" hangingPunct="1"/>
            <a:r>
              <a:rPr lang="en-GB" sz="2400" dirty="0" smtClean="0"/>
              <a:t>EBIT = 27,801</a:t>
            </a:r>
          </a:p>
          <a:p>
            <a:pPr algn="just" eaLnBrk="1" hangingPunct="1"/>
            <a:r>
              <a:rPr lang="en-GB" sz="2400" dirty="0" smtClean="0"/>
              <a:t>Financing Costs = 2,064</a:t>
            </a:r>
            <a:endParaRPr lang="en-GB" sz="2400" dirty="0"/>
          </a:p>
          <a:p>
            <a:pPr algn="just" eaLnBrk="1" hangingPunct="1"/>
            <a:r>
              <a:rPr lang="en-GB" sz="2400" dirty="0" smtClean="0"/>
              <a:t>Thus </a:t>
            </a:r>
            <a:r>
              <a:rPr lang="en-GB" sz="2400" b="1" dirty="0" smtClean="0"/>
              <a:t>Interest Coverage Ratio = 13.5</a:t>
            </a:r>
          </a:p>
          <a:p>
            <a:pPr lvl="0" algn="just"/>
            <a:r>
              <a:rPr lang="en-US" sz="2400" kern="1200" dirty="0" smtClean="0"/>
              <a:t>Shows </a:t>
            </a:r>
            <a:r>
              <a:rPr lang="en-US" sz="2400" kern="1200" dirty="0"/>
              <a:t>how </a:t>
            </a:r>
            <a:r>
              <a:rPr lang="en-US" sz="2400" kern="1200" dirty="0" smtClean="0"/>
              <a:t>Walmart </a:t>
            </a:r>
            <a:r>
              <a:rPr lang="en-US" sz="2400" kern="1200" dirty="0"/>
              <a:t>earnings cover the interest payments on its </a:t>
            </a:r>
            <a:r>
              <a:rPr lang="en-US" sz="2400" kern="1200" dirty="0" smtClean="0"/>
              <a:t>debt</a:t>
            </a:r>
            <a:endParaRPr lang="en-GB" sz="2400" dirty="0"/>
          </a:p>
          <a:p>
            <a:pPr lvl="0" algn="just"/>
            <a:r>
              <a:rPr lang="en-US" sz="2400" kern="1200" dirty="0" smtClean="0"/>
              <a:t>Lower </a:t>
            </a:r>
            <a:r>
              <a:rPr lang="en-US" sz="2400" kern="1200" dirty="0"/>
              <a:t>ratios mean more difficulty in meeting interest </a:t>
            </a:r>
            <a:r>
              <a:rPr lang="en-US" sz="2400" kern="1200" dirty="0" smtClean="0"/>
              <a:t>obligations </a:t>
            </a:r>
            <a:endParaRPr lang="en-GB" sz="2400" dirty="0"/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400" kern="1200" dirty="0"/>
              <a:t>In this case, it indicates a high ability to meet its interest </a:t>
            </a:r>
            <a:r>
              <a:rPr lang="en-US" sz="2400" kern="1200" dirty="0" smtClean="0"/>
              <a:t>obligations</a:t>
            </a:r>
            <a:endParaRPr lang="en-US" sz="2400" kern="1200" dirty="0"/>
          </a:p>
          <a:p>
            <a:pPr algn="just"/>
            <a:r>
              <a:rPr lang="en-US" sz="2400" kern="1200" dirty="0"/>
              <a:t>One of the key determinants of corporate </a:t>
            </a:r>
            <a:r>
              <a:rPr lang="en-US" sz="2400" kern="1200" dirty="0" smtClean="0"/>
              <a:t>ratings</a:t>
            </a:r>
            <a:endParaRPr lang="en-US" sz="2400" kern="1200" dirty="0"/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fr-CH" sz="2400" b="1" dirty="0" smtClean="0"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009011"/>
              </p:ext>
            </p:extLst>
          </p:nvPr>
        </p:nvGraphicFramePr>
        <p:xfrm>
          <a:off x="1476375" y="1430338"/>
          <a:ext cx="598963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r:id="rId4" imgW="2616200" imgH="431800" progId="Equation.DSMT4">
                  <p:embed/>
                </p:oleObj>
              </mc:Choice>
              <mc:Fallback>
                <p:oleObj r:id="rId4" imgW="26162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30338"/>
                        <a:ext cx="5989638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5763" y="549275"/>
            <a:ext cx="4618037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93E8E"/>
              </a:buClr>
            </a:pPr>
            <a:r>
              <a:rPr lang="fr-CH" sz="4400" dirty="0" err="1" smtClean="0">
                <a:solidFill>
                  <a:schemeClr val="bg1"/>
                </a:solidFill>
              </a:rPr>
              <a:t>Leverage</a:t>
            </a:r>
            <a:endParaRPr lang="fr-CH" sz="4400" dirty="0">
              <a:solidFill>
                <a:schemeClr val="bg1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93E8E"/>
              </a:buClr>
              <a:buFont typeface="Wingdings" pitchFamily="2" charset="2"/>
              <a:buNone/>
            </a:pPr>
            <a:endParaRPr lang="en-GB" sz="4400" b="1" dirty="0">
              <a:solidFill>
                <a:srgbClr val="FFFFFF"/>
              </a:solidFill>
              <a:latin typeface="HGPGothicE"/>
              <a:ea typeface="HGPGothicE"/>
              <a:cs typeface="HGPGothicE"/>
            </a:endParaRPr>
          </a:p>
        </p:txBody>
      </p:sp>
    </p:spTree>
    <p:extLst>
      <p:ext uri="{BB962C8B-B14F-4D97-AF65-F5344CB8AC3E}">
        <p14:creationId xmlns:p14="http://schemas.microsoft.com/office/powerpoint/2010/main" val="145823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dirty="0" err="1" smtClean="0"/>
              <a:t>Debt</a:t>
            </a:r>
            <a:r>
              <a:rPr lang="fr-CH" sz="2800" dirty="0" smtClean="0"/>
              <a:t> Ratio</a:t>
            </a:r>
            <a:endParaRPr lang="en-GB" sz="28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pPr algn="just"/>
            <a:r>
              <a:rPr lang="en-US" sz="2400" kern="0" dirty="0" smtClean="0"/>
              <a:t>Indicates the amount of short- and long-term debt as a percentage of the total assets</a:t>
            </a:r>
          </a:p>
          <a:p>
            <a:pPr algn="just"/>
            <a:endParaRPr lang="en-GB" sz="2400" kern="0" dirty="0" smtClean="0"/>
          </a:p>
          <a:p>
            <a:pPr algn="just"/>
            <a:r>
              <a:rPr lang="en-US" sz="2400" kern="0" dirty="0" smtClean="0"/>
              <a:t>The proportion of a company’s resources obtained through borrowing</a:t>
            </a:r>
            <a:endParaRPr lang="en-GB" sz="2400" kern="0" dirty="0" smtClean="0"/>
          </a:p>
          <a:p>
            <a:endParaRPr lang="en-GB" kern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071911"/>
              </p:ext>
            </p:extLst>
          </p:nvPr>
        </p:nvGraphicFramePr>
        <p:xfrm>
          <a:off x="2195736" y="1340768"/>
          <a:ext cx="455758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r:id="rId3" imgW="1651000" imgH="393700" progId="Equation.DSMT4">
                  <p:embed/>
                </p:oleObj>
              </mc:Choice>
              <mc:Fallback>
                <p:oleObj r:id="rId3" imgW="1651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340768"/>
                        <a:ext cx="4557580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sz="2800" dirty="0" smtClean="0"/>
              <a:t>Walmart – Debt Ratio</a:t>
            </a:r>
            <a:endParaRPr lang="en-GB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2564904"/>
            <a:ext cx="8534400" cy="3035226"/>
          </a:xfrm>
        </p:spPr>
        <p:txBody>
          <a:bodyPr lIns="90488" tIns="44450" rIns="90488" bIns="44450"/>
          <a:lstStyle/>
          <a:p>
            <a:pPr algn="just" eaLnBrk="1" hangingPunct="1"/>
            <a:r>
              <a:rPr lang="en-GB" sz="2400" dirty="0" smtClean="0"/>
              <a:t>Total Debt </a:t>
            </a:r>
            <a:r>
              <a:rPr lang="en-GB" sz="2400" dirty="0"/>
              <a:t>=</a:t>
            </a:r>
            <a:r>
              <a:rPr lang="en-GB" sz="2400" dirty="0" smtClean="0"/>
              <a:t>53,809 (the </a:t>
            </a:r>
            <a:r>
              <a:rPr lang="en-GB" sz="2400" dirty="0"/>
              <a:t>amount of short- and </a:t>
            </a:r>
            <a:r>
              <a:rPr lang="en-GB" sz="2400" dirty="0" smtClean="0"/>
              <a:t>long-term debt )</a:t>
            </a:r>
            <a:endParaRPr lang="en-GB" sz="2400" dirty="0"/>
          </a:p>
          <a:p>
            <a:pPr algn="just" eaLnBrk="1" hangingPunct="1"/>
            <a:r>
              <a:rPr lang="en-GB" sz="2400" dirty="0" smtClean="0"/>
              <a:t>Total </a:t>
            </a:r>
            <a:r>
              <a:rPr lang="en-GB" sz="2400" dirty="0"/>
              <a:t>Assets = </a:t>
            </a:r>
            <a:r>
              <a:rPr lang="en-GB" sz="2400" dirty="0" smtClean="0"/>
              <a:t>203,105</a:t>
            </a:r>
            <a:endParaRPr lang="en-GB" sz="2400" dirty="0"/>
          </a:p>
          <a:p>
            <a:pPr algn="just" eaLnBrk="1" hangingPunct="1"/>
            <a:r>
              <a:rPr lang="en-GB" sz="2400" dirty="0" smtClean="0"/>
              <a:t>Thus </a:t>
            </a:r>
            <a:r>
              <a:rPr lang="en-GB" sz="2400" b="1" dirty="0" smtClean="0"/>
              <a:t>Debt Ratio </a:t>
            </a:r>
            <a:r>
              <a:rPr lang="en-GB" sz="2400" b="1" dirty="0"/>
              <a:t>= 26.5%</a:t>
            </a:r>
            <a:endParaRPr lang="en-GB" sz="2400" b="1" dirty="0" smtClean="0"/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400" kern="1200" dirty="0"/>
              <a:t>T</a:t>
            </a:r>
            <a:r>
              <a:rPr lang="en-US" sz="2400" kern="1200" dirty="0" smtClean="0"/>
              <a:t>he </a:t>
            </a:r>
            <a:r>
              <a:rPr lang="en-US" sz="2400" kern="1200" dirty="0"/>
              <a:t>real financial debt that the company has (bank loans or bonds), not total </a:t>
            </a:r>
            <a:r>
              <a:rPr lang="en-US" sz="2400" kern="1200" dirty="0" smtClean="0"/>
              <a:t>liabilities</a:t>
            </a:r>
            <a:endParaRPr lang="en-US" sz="2400" kern="1200" dirty="0"/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400" kern="1200" dirty="0"/>
              <a:t>Total Debt equals the sum of </a:t>
            </a:r>
            <a:r>
              <a:rPr lang="en-GB" sz="2400" kern="1200" dirty="0"/>
              <a:t>Short-term borrowings , Long-term debt due within one year, Long-term debt, Long-term obligations under capital </a:t>
            </a:r>
            <a:r>
              <a:rPr lang="en-GB" sz="2400" kern="1200" dirty="0" smtClean="0"/>
              <a:t>leases</a:t>
            </a:r>
            <a:endParaRPr lang="en-GB" sz="2400" kern="1200" dirty="0"/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fr-CH" sz="2400" b="1" dirty="0" smtClean="0"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071911"/>
              </p:ext>
            </p:extLst>
          </p:nvPr>
        </p:nvGraphicFramePr>
        <p:xfrm>
          <a:off x="2195513" y="1341438"/>
          <a:ext cx="45577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r:id="rId4" imgW="1651000" imgH="393700" progId="Equation.DSMT4">
                  <p:embed/>
                </p:oleObj>
              </mc:Choice>
              <mc:Fallback>
                <p:oleObj r:id="rId4" imgW="16510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341438"/>
                        <a:ext cx="45577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11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193E8E"/>
                </a:solidFill>
              </a:rPr>
              <a:t>Debt-to-equity (D/E) ratio</a:t>
            </a:r>
            <a:endParaRPr lang="en-GB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pPr algn="just"/>
            <a:r>
              <a:rPr lang="en-US" sz="2400" kern="0" dirty="0" smtClean="0"/>
              <a:t>Indicates the relative magnitude of debt and equity financing used by a company</a:t>
            </a:r>
          </a:p>
          <a:p>
            <a:pPr algn="just"/>
            <a:endParaRPr lang="en-GB" sz="2400" kern="0" dirty="0" smtClean="0"/>
          </a:p>
          <a:p>
            <a:pPr algn="just"/>
            <a:r>
              <a:rPr lang="en-US" sz="2400" kern="0" dirty="0" smtClean="0"/>
              <a:t>If the D/E ratio is below one, this means that the majority of the assets are financed by equity</a:t>
            </a:r>
            <a:endParaRPr lang="en-GB" sz="2400" kern="0" dirty="0" smtClean="0"/>
          </a:p>
          <a:p>
            <a:pPr marL="0" indent="0">
              <a:buNone/>
            </a:pPr>
            <a:endParaRPr lang="en-GB" kern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995779"/>
              </p:ext>
            </p:extLst>
          </p:nvPr>
        </p:nvGraphicFramePr>
        <p:xfrm>
          <a:off x="2267744" y="1340768"/>
          <a:ext cx="396044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r:id="rId3" imgW="1574800" imgH="431800" progId="Equation.DSMT4">
                  <p:embed/>
                </p:oleObj>
              </mc:Choice>
              <mc:Fallback>
                <p:oleObj r:id="rId3" imgW="1574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340768"/>
                        <a:ext cx="3960440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sz="2800" dirty="0" smtClean="0"/>
              <a:t>Walmart – </a:t>
            </a:r>
            <a:r>
              <a:rPr lang="en-GB" sz="2800" dirty="0">
                <a:solidFill>
                  <a:srgbClr val="193E8E"/>
                </a:solidFill>
              </a:rPr>
              <a:t>Debt-to-equity (D/E) ratio</a:t>
            </a:r>
            <a:endParaRPr lang="en-GB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2564904"/>
            <a:ext cx="8534400" cy="3035226"/>
          </a:xfrm>
        </p:spPr>
        <p:txBody>
          <a:bodyPr lIns="90488" tIns="44450" rIns="90488" bIns="44450"/>
          <a:lstStyle/>
          <a:p>
            <a:pPr algn="just" eaLnBrk="1" hangingPunct="1"/>
            <a:r>
              <a:rPr lang="en-GB" sz="2400" dirty="0" smtClean="0"/>
              <a:t>Total Debt = 53,809 (the </a:t>
            </a:r>
            <a:r>
              <a:rPr lang="en-GB" sz="2400" dirty="0"/>
              <a:t>amount of short- and </a:t>
            </a:r>
            <a:r>
              <a:rPr lang="en-GB" sz="2400" dirty="0" smtClean="0"/>
              <a:t>long-term debt )</a:t>
            </a:r>
            <a:endParaRPr lang="en-GB" sz="2400" dirty="0"/>
          </a:p>
          <a:p>
            <a:pPr algn="just" eaLnBrk="1" hangingPunct="1"/>
            <a:r>
              <a:rPr lang="en-GB" sz="2400" dirty="0" smtClean="0"/>
              <a:t>Equity = 76,343</a:t>
            </a:r>
            <a:endParaRPr lang="en-GB" sz="2400" dirty="0"/>
          </a:p>
          <a:p>
            <a:pPr algn="just" eaLnBrk="1" hangingPunct="1"/>
            <a:r>
              <a:rPr lang="en-GB" sz="2400" dirty="0" smtClean="0"/>
              <a:t>Thus </a:t>
            </a:r>
            <a:r>
              <a:rPr lang="en-GB" sz="2400" b="1" dirty="0" smtClean="0"/>
              <a:t>D/E Ratio </a:t>
            </a:r>
            <a:r>
              <a:rPr lang="en-GB" sz="2400" b="1" dirty="0"/>
              <a:t>= </a:t>
            </a:r>
            <a:r>
              <a:rPr lang="en-GB" sz="2400" b="1" dirty="0" smtClean="0"/>
              <a:t>70.5%</a:t>
            </a:r>
          </a:p>
          <a:p>
            <a:pPr algn="just"/>
            <a:r>
              <a:rPr lang="pt-PT" sz="2400" dirty="0" err="1" smtClean="0">
                <a:latin typeface="Arial" pitchFamily="34" charset="0"/>
              </a:rPr>
              <a:t>Importantly</a:t>
            </a:r>
            <a:r>
              <a:rPr lang="pt-PT" sz="2400" dirty="0" smtClean="0">
                <a:latin typeface="Arial" pitchFamily="34" charset="0"/>
              </a:rPr>
              <a:t>, some </a:t>
            </a:r>
            <a:r>
              <a:rPr lang="pt-PT" sz="2400" dirty="0" err="1" smtClean="0">
                <a:latin typeface="Arial" pitchFamily="34" charset="0"/>
              </a:rPr>
              <a:t>companies</a:t>
            </a:r>
            <a:r>
              <a:rPr lang="pt-PT" sz="2400" dirty="0" smtClean="0">
                <a:latin typeface="Arial" pitchFamily="34" charset="0"/>
              </a:rPr>
              <a:t> </a:t>
            </a:r>
            <a:r>
              <a:rPr lang="pt-PT" sz="2400" dirty="0" err="1" smtClean="0">
                <a:latin typeface="Arial" pitchFamily="34" charset="0"/>
              </a:rPr>
              <a:t>will</a:t>
            </a:r>
            <a:r>
              <a:rPr lang="pt-PT" sz="2400" dirty="0" smtClean="0">
                <a:latin typeface="Arial" pitchFamily="34" charset="0"/>
              </a:rPr>
              <a:t> </a:t>
            </a:r>
            <a:r>
              <a:rPr lang="pt-PT" sz="2400" dirty="0" err="1" smtClean="0">
                <a:latin typeface="Arial" pitchFamily="34" charset="0"/>
              </a:rPr>
              <a:t>have</a:t>
            </a:r>
            <a:r>
              <a:rPr lang="pt-PT" sz="2400" dirty="0" smtClean="0">
                <a:latin typeface="Arial" pitchFamily="34" charset="0"/>
              </a:rPr>
              <a:t> </a:t>
            </a:r>
            <a:r>
              <a:rPr lang="pt-PT" sz="2400" dirty="0" err="1" smtClean="0">
                <a:latin typeface="Arial" pitchFamily="34" charset="0"/>
              </a:rPr>
              <a:t>very</a:t>
            </a:r>
            <a:r>
              <a:rPr lang="pt-PT" sz="2400" dirty="0" smtClean="0">
                <a:latin typeface="Arial" pitchFamily="34" charset="0"/>
              </a:rPr>
              <a:t> </a:t>
            </a:r>
            <a:r>
              <a:rPr lang="pt-PT" sz="2400" dirty="0" err="1" smtClean="0">
                <a:latin typeface="Arial" pitchFamily="34" charset="0"/>
              </a:rPr>
              <a:t>different</a:t>
            </a:r>
            <a:r>
              <a:rPr lang="pt-PT" sz="2400" dirty="0" smtClean="0">
                <a:latin typeface="Arial" pitchFamily="34" charset="0"/>
              </a:rPr>
              <a:t> D/E. </a:t>
            </a:r>
          </a:p>
          <a:p>
            <a:pPr algn="just"/>
            <a:r>
              <a:rPr lang="pt-PT" sz="2400" dirty="0" err="1" smtClean="0">
                <a:latin typeface="Arial" pitchFamily="34" charset="0"/>
              </a:rPr>
              <a:t>Related</a:t>
            </a:r>
            <a:r>
              <a:rPr lang="pt-PT" sz="2400" dirty="0" smtClean="0">
                <a:latin typeface="Arial" pitchFamily="34" charset="0"/>
              </a:rPr>
              <a:t> </a:t>
            </a:r>
            <a:r>
              <a:rPr lang="pt-PT" sz="2400" dirty="0" err="1" smtClean="0">
                <a:latin typeface="Arial" pitchFamily="34" charset="0"/>
              </a:rPr>
              <a:t>with</a:t>
            </a:r>
            <a:r>
              <a:rPr lang="pt-PT" sz="2400" dirty="0" smtClean="0">
                <a:latin typeface="Arial" pitchFamily="34" charset="0"/>
              </a:rPr>
              <a:t> </a:t>
            </a:r>
            <a:r>
              <a:rPr lang="pt-PT" sz="2400" dirty="0" err="1" smtClean="0">
                <a:latin typeface="Arial" pitchFamily="34" charset="0"/>
              </a:rPr>
              <a:t>the</a:t>
            </a:r>
            <a:r>
              <a:rPr lang="pt-PT" sz="2400" dirty="0" smtClean="0">
                <a:latin typeface="Arial" pitchFamily="34" charset="0"/>
              </a:rPr>
              <a:t> capital </a:t>
            </a:r>
            <a:r>
              <a:rPr lang="pt-PT" sz="2400" dirty="0" err="1" smtClean="0">
                <a:latin typeface="Arial" pitchFamily="34" charset="0"/>
              </a:rPr>
              <a:t>structure</a:t>
            </a:r>
            <a:r>
              <a:rPr lang="pt-PT" sz="2400" dirty="0" smtClean="0">
                <a:latin typeface="Arial" pitchFamily="34" charset="0"/>
              </a:rPr>
              <a:t> </a:t>
            </a:r>
            <a:r>
              <a:rPr lang="pt-PT" sz="2400" dirty="0" err="1" smtClean="0">
                <a:latin typeface="Arial" pitchFamily="34" charset="0"/>
              </a:rPr>
              <a:t>decision</a:t>
            </a:r>
            <a:r>
              <a:rPr lang="pt-PT" sz="2400" dirty="0" smtClean="0">
                <a:latin typeface="Arial" pitchFamily="34" charset="0"/>
              </a:rPr>
              <a:t> </a:t>
            </a:r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fr-CH" sz="2400" b="1" dirty="0" smtClean="0"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995779"/>
              </p:ext>
            </p:extLst>
          </p:nvPr>
        </p:nvGraphicFramePr>
        <p:xfrm>
          <a:off x="2268538" y="1341438"/>
          <a:ext cx="39592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r:id="rId4" imgW="1574800" imgH="431800" progId="Equation.DSMT4">
                  <p:embed/>
                </p:oleObj>
              </mc:Choice>
              <mc:Fallback>
                <p:oleObj r:id="rId4" imgW="1574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341438"/>
                        <a:ext cx="39592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5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Income Statement: From Sales to Profits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71600" y="1268760"/>
            <a:ext cx="3178696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rgbClr val="193E8E"/>
              </a:buClr>
              <a:buFont typeface="Wingdings" pitchFamily="2" charset="2"/>
              <a:buNone/>
            </a:pPr>
            <a:r>
              <a:rPr lang="fr-CH" sz="2400" kern="0" smtClean="0">
                <a:solidFill>
                  <a:srgbClr val="575B60"/>
                </a:solidFill>
              </a:rPr>
              <a:t>Sales</a:t>
            </a:r>
            <a:endParaRPr lang="en-GB" sz="2400" kern="0" smtClean="0">
              <a:solidFill>
                <a:srgbClr val="575B60"/>
              </a:solidFill>
            </a:endParaRPr>
          </a:p>
          <a:p>
            <a:pPr>
              <a:buClrTx/>
              <a:buFontTx/>
              <a:buChar char="-"/>
            </a:pPr>
            <a:r>
              <a:rPr lang="fr-CH" sz="2400" kern="0" smtClean="0">
                <a:solidFill>
                  <a:srgbClr val="575B60"/>
                </a:solidFill>
              </a:rPr>
              <a:t>COGS</a:t>
            </a:r>
          </a:p>
          <a:p>
            <a:pPr>
              <a:buClrTx/>
              <a:buFontTx/>
              <a:buChar char="-"/>
            </a:pPr>
            <a:r>
              <a:rPr lang="fr-CH" sz="2400" kern="0" smtClean="0">
                <a:solidFill>
                  <a:srgbClr val="575B60"/>
                </a:solidFill>
              </a:rPr>
              <a:t>SG&amp;A</a:t>
            </a:r>
          </a:p>
          <a:p>
            <a:pPr marL="0" indent="0">
              <a:buClrTx/>
              <a:buFont typeface="Wingdings" pitchFamily="2" charset="2"/>
              <a:buNone/>
            </a:pPr>
            <a:r>
              <a:rPr lang="fr-CH" sz="2400" kern="0" smtClean="0">
                <a:solidFill>
                  <a:srgbClr val="575B60"/>
                </a:solidFill>
              </a:rPr>
              <a:t>EBITDA</a:t>
            </a:r>
          </a:p>
          <a:p>
            <a:pPr>
              <a:buClrTx/>
              <a:buFontTx/>
              <a:buChar char="-"/>
            </a:pPr>
            <a:r>
              <a:rPr lang="fr-CH" sz="2400" kern="0" smtClean="0">
                <a:solidFill>
                  <a:srgbClr val="575B60"/>
                </a:solidFill>
              </a:rPr>
              <a:t>D&amp;A</a:t>
            </a:r>
          </a:p>
          <a:p>
            <a:pPr marL="0" indent="0">
              <a:buClrTx/>
              <a:buFont typeface="Wingdings" pitchFamily="2" charset="2"/>
              <a:buNone/>
            </a:pPr>
            <a:r>
              <a:rPr lang="fr-CH" sz="2400" kern="0" smtClean="0">
                <a:solidFill>
                  <a:srgbClr val="575B60"/>
                </a:solidFill>
              </a:rPr>
              <a:t>EBIT</a:t>
            </a:r>
          </a:p>
          <a:p>
            <a:pPr>
              <a:buClrTx/>
              <a:buFontTx/>
              <a:buChar char="-"/>
            </a:pPr>
            <a:r>
              <a:rPr lang="fr-CH" sz="2400" kern="0" smtClean="0">
                <a:solidFill>
                  <a:srgbClr val="575B60"/>
                </a:solidFill>
              </a:rPr>
              <a:t>Interest</a:t>
            </a:r>
          </a:p>
          <a:p>
            <a:pPr marL="0" indent="0">
              <a:buClrTx/>
              <a:buFont typeface="Wingdings" pitchFamily="2" charset="2"/>
              <a:buNone/>
            </a:pPr>
            <a:r>
              <a:rPr lang="fr-CH" sz="2400" kern="0" smtClean="0">
                <a:solidFill>
                  <a:srgbClr val="575B60"/>
                </a:solidFill>
              </a:rPr>
              <a:t>EBT</a:t>
            </a:r>
          </a:p>
          <a:p>
            <a:pPr>
              <a:buClrTx/>
              <a:buFontTx/>
              <a:buChar char="-"/>
            </a:pPr>
            <a:r>
              <a:rPr lang="fr-CH" sz="2400" kern="0" smtClean="0">
                <a:solidFill>
                  <a:srgbClr val="575B60"/>
                </a:solidFill>
              </a:rPr>
              <a:t>Tax</a:t>
            </a:r>
          </a:p>
          <a:p>
            <a:pPr marL="0" indent="0">
              <a:buClr>
                <a:srgbClr val="193E8E"/>
              </a:buClr>
              <a:buFont typeface="Wingdings" pitchFamily="2" charset="2"/>
              <a:buNone/>
            </a:pPr>
            <a:r>
              <a:rPr lang="fr-CH" sz="2400" kern="0" smtClean="0">
                <a:solidFill>
                  <a:srgbClr val="575B60"/>
                </a:solidFill>
              </a:rPr>
              <a:t>Net Income </a:t>
            </a:r>
          </a:p>
          <a:p>
            <a:pPr marL="0" indent="0">
              <a:buClr>
                <a:srgbClr val="193E8E"/>
              </a:buClr>
              <a:buFont typeface="Wingdings" pitchFamily="2" charset="2"/>
              <a:buNone/>
            </a:pPr>
            <a:endParaRPr lang="fr-CH" kern="0" dirty="0" smtClean="0">
              <a:solidFill>
                <a:srgbClr val="575B6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644008" y="2708920"/>
            <a:ext cx="4038600" cy="182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193E8E"/>
              </a:buClr>
            </a:pPr>
            <a:r>
              <a:rPr lang="fr-CH" sz="2400" kern="0" dirty="0" err="1" smtClean="0">
                <a:solidFill>
                  <a:srgbClr val="575B60"/>
                </a:solidFill>
              </a:rPr>
              <a:t>Profitability</a:t>
            </a:r>
            <a:endParaRPr lang="fr-CH" sz="2400" kern="0" dirty="0" smtClean="0">
              <a:solidFill>
                <a:srgbClr val="575B60"/>
              </a:solidFill>
            </a:endParaRPr>
          </a:p>
          <a:p>
            <a:pPr>
              <a:buClr>
                <a:srgbClr val="193E8E"/>
              </a:buClr>
            </a:pPr>
            <a:r>
              <a:rPr lang="fr-CH" sz="2400" kern="0" dirty="0" err="1" smtClean="0">
                <a:solidFill>
                  <a:srgbClr val="575B60"/>
                </a:solidFill>
              </a:rPr>
              <a:t>Cost</a:t>
            </a:r>
            <a:r>
              <a:rPr lang="fr-CH" sz="2400" kern="0" dirty="0" smtClean="0">
                <a:solidFill>
                  <a:srgbClr val="575B60"/>
                </a:solidFill>
              </a:rPr>
              <a:t> Structure</a:t>
            </a:r>
          </a:p>
          <a:p>
            <a:pPr>
              <a:buClr>
                <a:srgbClr val="193E8E"/>
              </a:buClr>
            </a:pPr>
            <a:r>
              <a:rPr lang="fr-CH" sz="2400" kern="0" dirty="0" err="1" smtClean="0">
                <a:solidFill>
                  <a:srgbClr val="575B60"/>
                </a:solidFill>
              </a:rPr>
              <a:t>Financing</a:t>
            </a:r>
            <a:r>
              <a:rPr lang="fr-CH" sz="2400" kern="0" dirty="0" smtClean="0">
                <a:solidFill>
                  <a:srgbClr val="575B60"/>
                </a:solidFill>
              </a:rPr>
              <a:t> </a:t>
            </a:r>
            <a:r>
              <a:rPr lang="fr-CH" sz="2400" kern="0" dirty="0" err="1" smtClean="0">
                <a:solidFill>
                  <a:srgbClr val="575B60"/>
                </a:solidFill>
              </a:rPr>
              <a:t>Costs</a:t>
            </a:r>
            <a:endParaRPr lang="en-GB" sz="2400" kern="0" dirty="0">
              <a:solidFill>
                <a:srgbClr val="575B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20180" y="2565673"/>
            <a:ext cx="20162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>
            <a:off x="740099" y="3427090"/>
            <a:ext cx="20162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755576" y="4365104"/>
            <a:ext cx="20162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755576" y="5229200"/>
            <a:ext cx="20162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 bwMode="auto">
          <a:xfrm>
            <a:off x="3514923" y="1268760"/>
            <a:ext cx="746723" cy="439248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7200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800" b="1" smtClean="0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dirty="0" err="1">
                <a:solidFill>
                  <a:srgbClr val="193E8E"/>
                </a:solidFill>
              </a:rPr>
              <a:t>Debt</a:t>
            </a:r>
            <a:r>
              <a:rPr lang="fr-CH" sz="2800" dirty="0">
                <a:solidFill>
                  <a:srgbClr val="193E8E"/>
                </a:solidFill>
              </a:rPr>
              <a:t>-to-EBITDA</a:t>
            </a:r>
            <a:endParaRPr lang="en-GB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pPr algn="just"/>
            <a:r>
              <a:rPr lang="en-US" sz="2400" kern="0" dirty="0" smtClean="0"/>
              <a:t>Indicates a company’s ability to repay its debt</a:t>
            </a:r>
          </a:p>
          <a:p>
            <a:pPr algn="just"/>
            <a:endParaRPr lang="en-GB" sz="2400" kern="0" dirty="0" smtClean="0"/>
          </a:p>
          <a:p>
            <a:pPr algn="just"/>
            <a:r>
              <a:rPr lang="en-US" sz="2400" kern="0" dirty="0" smtClean="0"/>
              <a:t>Can also be interpreted as the time that would be needed to pay off all of a company’s debt if it used all the EBITDA for debt repayment (in which case the company will obviously not have any money left for capital expenditures)</a:t>
            </a:r>
            <a:endParaRPr lang="en-GB" sz="2400" kern="0" dirty="0" smtClean="0"/>
          </a:p>
          <a:p>
            <a:endParaRPr lang="en-GB" kern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86778"/>
              </p:ext>
            </p:extLst>
          </p:nvPr>
        </p:nvGraphicFramePr>
        <p:xfrm>
          <a:off x="1907704" y="1412776"/>
          <a:ext cx="500016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r:id="rId3" imgW="2082800" imgH="393700" progId="Equation.DSMT4">
                  <p:embed/>
                </p:oleObj>
              </mc:Choice>
              <mc:Fallback>
                <p:oleObj r:id="rId3" imgW="2082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412776"/>
                        <a:ext cx="5000165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49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sz="2800" dirty="0" smtClean="0"/>
              <a:t>Walmart – </a:t>
            </a:r>
            <a:r>
              <a:rPr lang="en-GB" sz="2800" dirty="0" smtClean="0">
                <a:solidFill>
                  <a:srgbClr val="193E8E"/>
                </a:solidFill>
              </a:rPr>
              <a:t>Debt-to-EBITDA</a:t>
            </a:r>
            <a:endParaRPr lang="en-GB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2564904"/>
            <a:ext cx="8534400" cy="3035226"/>
          </a:xfrm>
        </p:spPr>
        <p:txBody>
          <a:bodyPr lIns="90488" tIns="44450" rIns="90488" bIns="44450"/>
          <a:lstStyle/>
          <a:p>
            <a:pPr eaLnBrk="1" hangingPunct="1"/>
            <a:r>
              <a:rPr lang="en-GB" sz="2400" dirty="0" smtClean="0"/>
              <a:t>Total Debt = 53,809 (the </a:t>
            </a:r>
            <a:r>
              <a:rPr lang="en-GB" sz="2400" dirty="0"/>
              <a:t>amount of short- and </a:t>
            </a:r>
            <a:r>
              <a:rPr lang="en-GB" sz="2400" dirty="0" smtClean="0"/>
              <a:t>long-term debt )</a:t>
            </a:r>
            <a:endParaRPr lang="en-GB" sz="2400" dirty="0"/>
          </a:p>
          <a:p>
            <a:pPr eaLnBrk="1" hangingPunct="1"/>
            <a:r>
              <a:rPr lang="en-GB" sz="2400" dirty="0" smtClean="0"/>
              <a:t>EBITDA = 36,302</a:t>
            </a:r>
            <a:endParaRPr lang="en-GB" sz="2400" dirty="0"/>
          </a:p>
          <a:p>
            <a:pPr eaLnBrk="1" hangingPunct="1"/>
            <a:r>
              <a:rPr lang="en-GB" sz="2400" dirty="0" smtClean="0"/>
              <a:t>Thus </a:t>
            </a:r>
            <a:r>
              <a:rPr lang="en-GB" sz="2400" b="1" dirty="0" smtClean="0"/>
              <a:t>Debt-to-EBITDA = 1.5</a:t>
            </a:r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fr-CH" sz="2400" b="1" dirty="0" smtClean="0"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86778"/>
              </p:ext>
            </p:extLst>
          </p:nvPr>
        </p:nvGraphicFramePr>
        <p:xfrm>
          <a:off x="1908175" y="1412875"/>
          <a:ext cx="49990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r:id="rId4" imgW="2082800" imgH="393700" progId="Equation.DSMT4">
                  <p:embed/>
                </p:oleObj>
              </mc:Choice>
              <mc:Fallback>
                <p:oleObj r:id="rId4" imgW="20828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12875"/>
                        <a:ext cx="499903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5763" y="549275"/>
            <a:ext cx="4618037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93E8E"/>
              </a:buClr>
            </a:pPr>
            <a:r>
              <a:rPr lang="fr-CH" sz="4400" dirty="0" err="1" smtClean="0">
                <a:solidFill>
                  <a:schemeClr val="bg1"/>
                </a:solidFill>
              </a:rPr>
              <a:t>Decomposing</a:t>
            </a:r>
            <a:r>
              <a:rPr lang="fr-CH" sz="4400" dirty="0" smtClean="0">
                <a:solidFill>
                  <a:schemeClr val="bg1"/>
                </a:solidFill>
              </a:rPr>
              <a:t> ROE</a:t>
            </a:r>
            <a:endParaRPr lang="fr-CH" sz="4400" dirty="0">
              <a:solidFill>
                <a:schemeClr val="bg1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93E8E"/>
              </a:buClr>
              <a:buFont typeface="Wingdings" pitchFamily="2" charset="2"/>
              <a:buNone/>
            </a:pPr>
            <a:endParaRPr lang="en-GB" sz="4400" b="1" dirty="0">
              <a:solidFill>
                <a:srgbClr val="FFFFFF"/>
              </a:solidFill>
              <a:latin typeface="HGPGothicE"/>
              <a:ea typeface="HGPGothicE"/>
              <a:cs typeface="HGPGothicE"/>
            </a:endParaRPr>
          </a:p>
        </p:txBody>
      </p:sp>
    </p:spTree>
    <p:extLst>
      <p:ext uri="{BB962C8B-B14F-4D97-AF65-F5344CB8AC3E}">
        <p14:creationId xmlns:p14="http://schemas.microsoft.com/office/powerpoint/2010/main" val="345466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ROE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88030911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8050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Profit Margin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27528280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55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EBITDA Margin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46546060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55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sz="2800" dirty="0" smtClean="0"/>
              <a:t>Walmart	</a:t>
            </a:r>
            <a:endParaRPr lang="en-GB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628800"/>
            <a:ext cx="8534400" cy="3971330"/>
          </a:xfrm>
        </p:spPr>
        <p:txBody>
          <a:bodyPr lIns="90488" tIns="44450" rIns="90488" bIns="44450"/>
          <a:lstStyle/>
          <a:p>
            <a:pPr eaLnBrk="1" hangingPunct="1"/>
            <a:r>
              <a:rPr lang="en-GB" sz="2800" dirty="0" smtClean="0"/>
              <a:t>Has higher ROE</a:t>
            </a:r>
          </a:p>
          <a:p>
            <a:pPr eaLnBrk="1" hangingPunct="1"/>
            <a:r>
              <a:rPr lang="pt-PT" sz="2800" dirty="0" err="1" smtClean="0"/>
              <a:t>But</a:t>
            </a:r>
            <a:r>
              <a:rPr lang="pt-PT" sz="2800" dirty="0" smtClean="0"/>
              <a:t> </a:t>
            </a:r>
            <a:r>
              <a:rPr lang="pt-PT" sz="2800" dirty="0" err="1" smtClean="0"/>
              <a:t>lower</a:t>
            </a:r>
            <a:r>
              <a:rPr lang="pt-PT" sz="2800" dirty="0" smtClean="0"/>
              <a:t> </a:t>
            </a:r>
            <a:r>
              <a:rPr lang="pt-PT" sz="2800" dirty="0" err="1" smtClean="0"/>
              <a:t>profit</a:t>
            </a:r>
            <a:r>
              <a:rPr lang="pt-PT" sz="2800" dirty="0" smtClean="0"/>
              <a:t> </a:t>
            </a:r>
            <a:r>
              <a:rPr lang="pt-PT" sz="2800" dirty="0" err="1" smtClean="0"/>
              <a:t>margin</a:t>
            </a:r>
            <a:endParaRPr lang="pt-PT" sz="2800" dirty="0" smtClean="0"/>
          </a:p>
          <a:p>
            <a:pPr eaLnBrk="1" hangingPunct="1"/>
            <a:r>
              <a:rPr lang="pt-PT" sz="2800" dirty="0" err="1" smtClean="0"/>
              <a:t>How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this</a:t>
            </a:r>
            <a:r>
              <a:rPr lang="pt-PT" sz="2800" dirty="0" smtClean="0"/>
              <a:t> </a:t>
            </a:r>
            <a:r>
              <a:rPr lang="pt-PT" sz="2800" dirty="0" err="1" smtClean="0"/>
              <a:t>possible</a:t>
            </a:r>
            <a:r>
              <a:rPr lang="pt-PT" sz="2800" dirty="0" smtClean="0"/>
              <a:t>?</a:t>
            </a:r>
            <a:endParaRPr lang="fr-CH" sz="28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dirty="0" smtClean="0"/>
              <a:t>ROE decomposition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915117"/>
              </p:ext>
            </p:extLst>
          </p:nvPr>
        </p:nvGraphicFramePr>
        <p:xfrm>
          <a:off x="2854325" y="1435100"/>
          <a:ext cx="34337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4" imgW="1333440" imgH="431640" progId="Equation.DSMT4">
                  <p:embed/>
                </p:oleObj>
              </mc:Choice>
              <mc:Fallback>
                <p:oleObj name="Equation" r:id="rId4" imgW="1333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1435100"/>
                        <a:ext cx="3433763" cy="1120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515922"/>
              </p:ext>
            </p:extLst>
          </p:nvPr>
        </p:nvGraphicFramePr>
        <p:xfrm>
          <a:off x="1115616" y="3717032"/>
          <a:ext cx="61801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6" imgW="2400120" imgH="431640" progId="Equation.DSMT4">
                  <p:embed/>
                </p:oleObj>
              </mc:Choice>
              <mc:Fallback>
                <p:oleObj name="Equation" r:id="rId6" imgW="24001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717032"/>
                        <a:ext cx="618013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662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Asset Turnover	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43015557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55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DSO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42476814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55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dirty="0"/>
              <a:t>Balance </a:t>
            </a:r>
            <a:r>
              <a:rPr lang="fr-CH" sz="2800" dirty="0" err="1"/>
              <a:t>Sheet</a:t>
            </a:r>
            <a:r>
              <a:rPr lang="fr-CH" sz="2800" dirty="0"/>
              <a:t>: </a:t>
            </a:r>
            <a:r>
              <a:rPr lang="fr-CH" sz="2800" dirty="0" err="1"/>
              <a:t>Snapshot</a:t>
            </a:r>
            <a:endParaRPr lang="en-GB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14661" y="1971777"/>
            <a:ext cx="5256584" cy="3312368"/>
            <a:chOff x="1979712" y="2113062"/>
            <a:chExt cx="5256584" cy="3312368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4499992" y="2113062"/>
              <a:ext cx="0" cy="33123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 bwMode="auto">
            <a:xfrm>
              <a:off x="1979712" y="2113062"/>
              <a:ext cx="525658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235805" y="2304522"/>
            <a:ext cx="20882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600" dirty="0" smtClean="0">
                <a:solidFill>
                  <a:srgbClr val="575B60"/>
                </a:solidFill>
              </a:rPr>
              <a:t>A</a:t>
            </a:r>
            <a:endParaRPr lang="en-GB" sz="2400" dirty="0">
              <a:solidFill>
                <a:srgbClr val="575B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0397" y="3627961"/>
            <a:ext cx="208823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500" dirty="0">
                <a:solidFill>
                  <a:srgbClr val="575B60"/>
                </a:solidFill>
              </a:rPr>
              <a:t>E</a:t>
            </a:r>
            <a:endParaRPr lang="en-GB" dirty="0">
              <a:solidFill>
                <a:srgbClr val="575B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0397" y="1953496"/>
            <a:ext cx="18722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500" dirty="0" smtClean="0">
                <a:solidFill>
                  <a:srgbClr val="575B60"/>
                </a:solidFill>
              </a:rPr>
              <a:t>L</a:t>
            </a:r>
            <a:endParaRPr lang="en-GB" dirty="0">
              <a:solidFill>
                <a:srgbClr val="575B6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10" y="2470882"/>
            <a:ext cx="2493132" cy="1938992"/>
            <a:chOff x="166861" y="2612167"/>
            <a:chExt cx="2493132" cy="1938992"/>
          </a:xfrm>
        </p:grpSpPr>
        <p:sp>
          <p:nvSpPr>
            <p:cNvPr id="11" name="TextBox 10"/>
            <p:cNvSpPr txBox="1"/>
            <p:nvPr/>
          </p:nvSpPr>
          <p:spPr>
            <a:xfrm>
              <a:off x="166861" y="2612167"/>
              <a:ext cx="18128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000" dirty="0" smtClean="0">
                  <a:solidFill>
                    <a:srgbClr val="575B60"/>
                  </a:solidFill>
                </a:rPr>
                <a:t>Cash</a:t>
              </a:r>
            </a:p>
            <a:p>
              <a:pPr algn="ctr"/>
              <a:r>
                <a:rPr lang="fr-CH" sz="2000" dirty="0" smtClean="0">
                  <a:solidFill>
                    <a:srgbClr val="575B60"/>
                  </a:solidFill>
                </a:rPr>
                <a:t>Cars</a:t>
              </a:r>
            </a:p>
            <a:p>
              <a:pPr algn="ctr"/>
              <a:r>
                <a:rPr lang="fr-CH" sz="2000" dirty="0" smtClean="0">
                  <a:solidFill>
                    <a:srgbClr val="575B60"/>
                  </a:solidFill>
                </a:rPr>
                <a:t>Buildings</a:t>
              </a:r>
            </a:p>
            <a:p>
              <a:pPr algn="ctr"/>
              <a:r>
                <a:rPr lang="fr-CH" sz="2000" dirty="0" smtClean="0">
                  <a:solidFill>
                    <a:srgbClr val="575B60"/>
                  </a:solidFill>
                </a:rPr>
                <a:t>Patents</a:t>
              </a:r>
            </a:p>
            <a:p>
              <a:pPr algn="ctr"/>
              <a:r>
                <a:rPr lang="fr-CH" sz="2000" dirty="0" err="1" smtClean="0">
                  <a:solidFill>
                    <a:srgbClr val="575B60"/>
                  </a:solidFill>
                </a:rPr>
                <a:t>Inventory</a:t>
              </a:r>
              <a:endParaRPr lang="fr-CH" sz="2000" dirty="0" smtClean="0">
                <a:solidFill>
                  <a:srgbClr val="575B60"/>
                </a:solidFill>
              </a:endParaRPr>
            </a:p>
            <a:p>
              <a:pPr algn="ctr"/>
              <a:r>
                <a:rPr lang="fr-CH" sz="2000" dirty="0" smtClean="0">
                  <a:solidFill>
                    <a:srgbClr val="575B60"/>
                  </a:solidFill>
                </a:rPr>
                <a:t>Clients</a:t>
              </a:r>
              <a:endParaRPr lang="en-GB" sz="2000" dirty="0">
                <a:solidFill>
                  <a:srgbClr val="575B6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1907704" y="3457838"/>
              <a:ext cx="752289" cy="34024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317741" y="2415300"/>
            <a:ext cx="2494347" cy="830997"/>
            <a:chOff x="6482792" y="2369002"/>
            <a:chExt cx="2494347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7164288" y="2369002"/>
              <a:ext cx="18128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600" dirty="0" smtClean="0">
                  <a:solidFill>
                    <a:srgbClr val="575B60"/>
                  </a:solidFill>
                </a:rPr>
                <a:t>Short </a:t>
              </a:r>
              <a:r>
                <a:rPr lang="fr-CH" sz="1600" dirty="0" err="1" smtClean="0">
                  <a:solidFill>
                    <a:srgbClr val="575B60"/>
                  </a:solidFill>
                </a:rPr>
                <a:t>Term</a:t>
              </a:r>
              <a:r>
                <a:rPr lang="fr-CH" sz="1600" dirty="0" smtClean="0">
                  <a:solidFill>
                    <a:srgbClr val="575B60"/>
                  </a:solidFill>
                </a:rPr>
                <a:t> </a:t>
              </a:r>
              <a:r>
                <a:rPr lang="fr-CH" sz="1600" dirty="0" err="1" smtClean="0">
                  <a:solidFill>
                    <a:srgbClr val="575B60"/>
                  </a:solidFill>
                </a:rPr>
                <a:t>Debt</a:t>
              </a:r>
              <a:endParaRPr lang="fr-CH" sz="1600" dirty="0" smtClean="0">
                <a:solidFill>
                  <a:srgbClr val="575B60"/>
                </a:solidFill>
              </a:endParaRPr>
            </a:p>
            <a:p>
              <a:pPr algn="ctr"/>
              <a:r>
                <a:rPr lang="fr-CH" sz="1600" dirty="0" smtClean="0">
                  <a:solidFill>
                    <a:srgbClr val="575B60"/>
                  </a:solidFill>
                </a:rPr>
                <a:t>Long </a:t>
              </a:r>
              <a:r>
                <a:rPr lang="fr-CH" sz="1600" dirty="0" err="1" smtClean="0">
                  <a:solidFill>
                    <a:srgbClr val="575B60"/>
                  </a:solidFill>
                </a:rPr>
                <a:t>Term</a:t>
              </a:r>
              <a:r>
                <a:rPr lang="fr-CH" sz="1600" dirty="0" smtClean="0">
                  <a:solidFill>
                    <a:srgbClr val="575B60"/>
                  </a:solidFill>
                </a:rPr>
                <a:t> </a:t>
              </a:r>
              <a:r>
                <a:rPr lang="fr-CH" sz="1600" dirty="0" err="1" smtClean="0">
                  <a:solidFill>
                    <a:srgbClr val="575B60"/>
                  </a:solidFill>
                </a:rPr>
                <a:t>Debt</a:t>
              </a:r>
              <a:endParaRPr lang="fr-CH" sz="1600" dirty="0" smtClean="0">
                <a:solidFill>
                  <a:srgbClr val="575B60"/>
                </a:solidFill>
              </a:endParaRPr>
            </a:p>
            <a:p>
              <a:pPr algn="ctr"/>
              <a:r>
                <a:rPr lang="fr-CH" sz="1600" dirty="0" smtClean="0">
                  <a:solidFill>
                    <a:srgbClr val="575B60"/>
                  </a:solidFill>
                </a:rPr>
                <a:t>Supplier</a:t>
              </a:r>
              <a:endParaRPr lang="en-GB" sz="1600" dirty="0">
                <a:solidFill>
                  <a:srgbClr val="575B60"/>
                </a:solidFill>
              </a:endParaRPr>
            </a:p>
          </p:txBody>
        </p:sp>
        <p:cxnSp>
          <p:nvCxnSpPr>
            <p:cNvPr id="15" name="Straight Arrow Connector 14"/>
            <p:cNvCxnSpPr>
              <a:endCxn id="14" idx="1"/>
            </p:cNvCxnSpPr>
            <p:nvPr/>
          </p:nvCxnSpPr>
          <p:spPr bwMode="auto">
            <a:xfrm>
              <a:off x="6482792" y="2784500"/>
              <a:ext cx="681496" cy="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7189" y="4051362"/>
            <a:ext cx="2397299" cy="338554"/>
            <a:chOff x="6732240" y="4005064"/>
            <a:chExt cx="2397299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7316688" y="4005064"/>
              <a:ext cx="1812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600" dirty="0" err="1" smtClean="0">
                  <a:solidFill>
                    <a:srgbClr val="575B60"/>
                  </a:solidFill>
                </a:rPr>
                <a:t>Shareholders</a:t>
              </a:r>
              <a:endParaRPr lang="en-GB" sz="1600" dirty="0">
                <a:solidFill>
                  <a:srgbClr val="575B60"/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17" idx="1"/>
            </p:cNvCxnSpPr>
            <p:nvPr/>
          </p:nvCxnSpPr>
          <p:spPr bwMode="auto">
            <a:xfrm>
              <a:off x="6732240" y="4174341"/>
              <a:ext cx="584448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DSI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46375287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55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DPO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95678524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59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Interest Coverage Ratio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43814182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8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Debt-to-EBITDA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79885296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315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Debt Ratio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87052223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39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/>
              <a:t>Debt-to-equity (D/E) ratio</a:t>
            </a:r>
            <a:endParaRPr lang="en-US" dirty="0" smtClean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61615308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179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sz="2800" dirty="0" smtClean="0"/>
              <a:t>Final look at profitability	</a:t>
            </a:r>
            <a:endParaRPr lang="en-GB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628800"/>
            <a:ext cx="8534400" cy="3971330"/>
          </a:xfrm>
        </p:spPr>
        <p:txBody>
          <a:bodyPr lIns="90488" tIns="44450" rIns="90488" bIns="44450"/>
          <a:lstStyle/>
          <a:p>
            <a:pPr eaLnBrk="1" hangingPunct="1"/>
            <a:r>
              <a:rPr lang="en-GB" sz="2800" dirty="0"/>
              <a:t>See how ROA of </a:t>
            </a:r>
            <a:r>
              <a:rPr lang="en-GB" sz="2800" dirty="0" smtClean="0"/>
              <a:t>Caterpillar </a:t>
            </a:r>
            <a:r>
              <a:rPr lang="en-GB" sz="2800" dirty="0"/>
              <a:t>is lower </a:t>
            </a:r>
            <a:r>
              <a:rPr lang="en-GB" sz="2800" dirty="0" smtClean="0"/>
              <a:t>than LVMH</a:t>
            </a:r>
            <a:endParaRPr lang="en-GB" sz="2800" dirty="0"/>
          </a:p>
          <a:p>
            <a:pPr eaLnBrk="1" hangingPunct="1"/>
            <a:endParaRPr lang="en-GB" sz="2800" dirty="0"/>
          </a:p>
          <a:p>
            <a:pPr eaLnBrk="1" hangingPunct="1"/>
            <a:r>
              <a:rPr lang="en-GB" sz="2800" dirty="0"/>
              <a:t>But if you look at ROE is </a:t>
            </a:r>
            <a:r>
              <a:rPr lang="en-GB" sz="2800" dirty="0" smtClean="0"/>
              <a:t>the opposite</a:t>
            </a:r>
          </a:p>
          <a:p>
            <a:pPr eaLnBrk="1" hangingPunct="1"/>
            <a:endParaRPr lang="en-GB" sz="2800" dirty="0"/>
          </a:p>
          <a:p>
            <a:pPr eaLnBrk="1" hangingPunct="1"/>
            <a:r>
              <a:rPr lang="en-GB" sz="2800" dirty="0" smtClean="0"/>
              <a:t>What </a:t>
            </a:r>
            <a:r>
              <a:rPr lang="en-GB" sz="2800" dirty="0"/>
              <a:t>is going on?</a:t>
            </a:r>
          </a:p>
          <a:p>
            <a:pPr eaLnBrk="1" hangingPunct="1"/>
            <a:endParaRPr lang="en-GB" sz="2800" dirty="0"/>
          </a:p>
          <a:p>
            <a:pPr eaLnBrk="1" hangingPunct="1"/>
            <a:endParaRPr lang="en-GB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59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ROA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80795080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55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ROE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2993426"/>
              </p:ext>
            </p:extLst>
          </p:nvPr>
        </p:nvGraphicFramePr>
        <p:xfrm>
          <a:off x="1403648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9172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r>
              <a:rPr lang="en-US" dirty="0" smtClean="0"/>
              <a:t>ROE decomposition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45735"/>
              </p:ext>
            </p:extLst>
          </p:nvPr>
        </p:nvGraphicFramePr>
        <p:xfrm>
          <a:off x="1259632" y="1124744"/>
          <a:ext cx="61801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4" imgW="2400120" imgH="431640" progId="Equation.DSMT4">
                  <p:embed/>
                </p:oleObj>
              </mc:Choice>
              <mc:Fallback>
                <p:oleObj name="Equation" r:id="rId4" imgW="2400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24744"/>
                        <a:ext cx="618013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18847"/>
              </p:ext>
            </p:extLst>
          </p:nvPr>
        </p:nvGraphicFramePr>
        <p:xfrm>
          <a:off x="683568" y="2905126"/>
          <a:ext cx="6325081" cy="266363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187573"/>
                <a:gridCol w="1337309"/>
                <a:gridCol w="1800199"/>
              </a:tblGrid>
              <a:tr h="1141558">
                <a:tc>
                  <a:txBody>
                    <a:bodyPr/>
                    <a:lstStyle/>
                    <a:p>
                      <a:pPr algn="l" fontAlgn="b"/>
                      <a:endParaRPr lang="en-GB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effectLst/>
                        </a:rPr>
                        <a:t>LVMH</a:t>
                      </a:r>
                      <a:endParaRPr lang="en-GB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effectLst/>
                        </a:rPr>
                        <a:t>CATERPILLAR</a:t>
                      </a:r>
                      <a:endParaRPr lang="en-GB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3805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ROE</a:t>
                      </a:r>
                      <a:endParaRPr lang="en-GB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12.9%</a:t>
                      </a:r>
                      <a:endParaRPr lang="en-GB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18.2%</a:t>
                      </a:r>
                      <a:endParaRPr lang="en-GB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380519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1" u="none" strike="noStrike" dirty="0">
                          <a:effectLst/>
                        </a:rPr>
                        <a:t>Net Income / Sales</a:t>
                      </a:r>
                      <a:endParaRPr lang="en-GB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11.8%</a:t>
                      </a:r>
                      <a:endParaRPr lang="en-GB" sz="2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6.8%</a:t>
                      </a:r>
                      <a:endParaRPr lang="en-GB" sz="2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380519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u="none" strike="noStrike" dirty="0">
                          <a:effectLst/>
                        </a:rPr>
                        <a:t>Sales / Assets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53.2%</a:t>
                      </a:r>
                      <a:endParaRPr lang="en-GB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66.0%</a:t>
                      </a:r>
                      <a:endParaRPr lang="en-GB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380519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u="none" strike="noStrike" dirty="0">
                          <a:effectLst/>
                        </a:rPr>
                        <a:t>Assets / Equity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205.2%</a:t>
                      </a:r>
                      <a:endParaRPr lang="en-GB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405.1%</a:t>
                      </a:r>
                      <a:endParaRPr lang="en-GB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38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dirty="0"/>
              <a:t>Cash Flow </a:t>
            </a:r>
            <a:r>
              <a:rPr lang="fr-CH" sz="2800" dirty="0" err="1"/>
              <a:t>Statement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27584" y="1916832"/>
            <a:ext cx="2736304" cy="720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CH" sz="2400" b="1" dirty="0" err="1" smtClean="0">
                <a:solidFill>
                  <a:srgbClr val="575B60"/>
                </a:solidFill>
              </a:rPr>
              <a:t>Accounting</a:t>
            </a:r>
            <a:r>
              <a:rPr lang="fr-CH" sz="2400" b="1" dirty="0" smtClean="0">
                <a:solidFill>
                  <a:srgbClr val="575B60"/>
                </a:solidFill>
              </a:rPr>
              <a:t> Profit</a:t>
            </a:r>
            <a:endParaRPr lang="en-GB" sz="2400" b="1" dirty="0" smtClean="0">
              <a:solidFill>
                <a:srgbClr val="575B60"/>
              </a:solidFill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1799692" y="2444883"/>
            <a:ext cx="792088" cy="208823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200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800" b="1" smtClean="0">
              <a:solidFill>
                <a:srgbClr val="575B6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27584" y="4725144"/>
            <a:ext cx="2736304" cy="720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CH" sz="2400" b="1" dirty="0" smtClean="0">
                <a:solidFill>
                  <a:srgbClr val="575B60"/>
                </a:solidFill>
              </a:rPr>
              <a:t>Cash</a:t>
            </a:r>
            <a:endParaRPr lang="en-GB" sz="2400" b="1" dirty="0" smtClean="0">
              <a:solidFill>
                <a:srgbClr val="575B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2564904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err="1" smtClean="0">
                <a:solidFill>
                  <a:srgbClr val="575B60"/>
                </a:solidFill>
              </a:rPr>
              <a:t>Depreciation</a:t>
            </a:r>
            <a:endParaRPr lang="fr-CH" sz="2400" dirty="0" smtClean="0">
              <a:solidFill>
                <a:srgbClr val="575B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>
                <a:solidFill>
                  <a:srgbClr val="575B60"/>
                </a:solidFill>
              </a:rPr>
              <a:t>Changes in </a:t>
            </a:r>
            <a:r>
              <a:rPr lang="fr-CH" sz="2400" dirty="0" err="1" smtClean="0">
                <a:solidFill>
                  <a:srgbClr val="575B60"/>
                </a:solidFill>
              </a:rPr>
              <a:t>Working</a:t>
            </a:r>
            <a:r>
              <a:rPr lang="fr-CH" sz="2400" dirty="0" smtClean="0">
                <a:solidFill>
                  <a:srgbClr val="575B60"/>
                </a:solidFill>
              </a:rPr>
              <a:t> Capital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err="1" smtClean="0">
                <a:solidFill>
                  <a:srgbClr val="575B60"/>
                </a:solidFill>
              </a:rPr>
              <a:t>Capex</a:t>
            </a:r>
            <a:endParaRPr lang="fr-CH" sz="2400" dirty="0" smtClean="0">
              <a:solidFill>
                <a:srgbClr val="575B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err="1" smtClean="0">
                <a:solidFill>
                  <a:srgbClr val="575B60"/>
                </a:solidFill>
              </a:rPr>
              <a:t>Dividends</a:t>
            </a:r>
            <a:endParaRPr lang="fr-CH" sz="2400" dirty="0" smtClean="0">
              <a:solidFill>
                <a:srgbClr val="575B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err="1" smtClean="0">
                <a:solidFill>
                  <a:srgbClr val="575B60"/>
                </a:solidFill>
              </a:rPr>
              <a:t>Borrowing</a:t>
            </a:r>
            <a:endParaRPr lang="fr-CH" sz="2400" dirty="0" smtClean="0">
              <a:solidFill>
                <a:srgbClr val="57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In conclusion - Financial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1556792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Key </a:t>
            </a:r>
            <a:r>
              <a:rPr lang="en-GB" sz="2400" dirty="0"/>
              <a:t>financial </a:t>
            </a:r>
            <a:r>
              <a:rPr lang="en-GB" sz="2400" dirty="0" smtClean="0"/>
              <a:t>ratios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T</a:t>
            </a:r>
            <a:r>
              <a:rPr lang="en-GB" sz="2400" dirty="0" smtClean="0"/>
              <a:t>heir </a:t>
            </a:r>
            <a:r>
              <a:rPr lang="en-GB" sz="2400" dirty="0"/>
              <a:t>interpretation </a:t>
            </a:r>
            <a:endParaRPr lang="en-GB" sz="24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How </a:t>
            </a:r>
            <a:r>
              <a:rPr lang="en-GB" sz="2400" dirty="0"/>
              <a:t>they vary across </a:t>
            </a:r>
            <a:r>
              <a:rPr lang="en-GB" sz="2400" dirty="0" smtClean="0"/>
              <a:t>companies</a:t>
            </a:r>
            <a:endParaRPr lang="en-GB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R</a:t>
            </a:r>
            <a:r>
              <a:rPr lang="en-GB" sz="2400" dirty="0" smtClean="0"/>
              <a:t>atios </a:t>
            </a:r>
            <a:r>
              <a:rPr lang="en-GB" sz="2400" dirty="0"/>
              <a:t>can be used to analyse performance and position of the </a:t>
            </a:r>
            <a:r>
              <a:rPr lang="en-GB" sz="2400" dirty="0" smtClean="0"/>
              <a:t>company: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Over time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Relative to others</a:t>
            </a:r>
          </a:p>
          <a:p>
            <a:pPr marL="342900" indent="-342900" algn="just">
              <a:buFontTx/>
              <a:buChar char="-"/>
            </a:pPr>
            <a:endParaRPr lang="en-GB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And to understand </a:t>
            </a:r>
            <a:r>
              <a:rPr lang="en-GB" sz="2400" dirty="0"/>
              <a:t>the links between the different operational drivers controlled by the </a:t>
            </a:r>
            <a:r>
              <a:rPr lang="en-GB" sz="2400" dirty="0" smtClean="0"/>
              <a:t>management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Profitability, efficiency, working capital, leverage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16555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5763" y="549275"/>
            <a:ext cx="4618037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93E8E"/>
              </a:buClr>
              <a:buFont typeface="Wingdings" pitchFamily="2" charset="2"/>
              <a:buNone/>
            </a:pPr>
            <a:r>
              <a:rPr lang="pt-PT" sz="4400" b="1" dirty="0" smtClean="0">
                <a:solidFill>
                  <a:srgbClr val="FFFFFF"/>
                </a:solidFill>
                <a:latin typeface="HGPGothicE"/>
                <a:ea typeface="HGPGothicE"/>
                <a:cs typeface="HGPGothicE"/>
              </a:rPr>
              <a:t>Ratios</a:t>
            </a:r>
            <a:endParaRPr lang="en-GB" sz="4400" b="1" dirty="0">
              <a:solidFill>
                <a:srgbClr val="FFFFFF"/>
              </a:solidFill>
              <a:latin typeface="HGPGothicE"/>
              <a:ea typeface="HGPGothicE"/>
              <a:cs typeface="HGPGothicE"/>
            </a:endParaRPr>
          </a:p>
        </p:txBody>
      </p:sp>
    </p:spTree>
    <p:extLst>
      <p:ext uri="{BB962C8B-B14F-4D97-AF65-F5344CB8AC3E}">
        <p14:creationId xmlns:p14="http://schemas.microsoft.com/office/powerpoint/2010/main" val="8077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Main Categories</a:t>
            </a:r>
          </a:p>
        </p:txBody>
      </p:sp>
      <p:sp>
        <p:nvSpPr>
          <p:cNvPr id="1483778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557338"/>
            <a:ext cx="8713093" cy="4823990"/>
          </a:xfrm>
        </p:spPr>
        <p:txBody>
          <a:bodyPr lIns="90488" tIns="44450" rIns="90488" bIns="44450"/>
          <a:lstStyle/>
          <a:p>
            <a:r>
              <a:rPr lang="en-US" sz="2400" kern="1200" dirty="0"/>
              <a:t>When used in isolation, most ratios are useless. </a:t>
            </a:r>
            <a:endParaRPr lang="en-US" sz="2400" kern="1200" dirty="0" smtClean="0"/>
          </a:p>
          <a:p>
            <a:r>
              <a:rPr lang="en-US" sz="2400" kern="1200" dirty="0" smtClean="0"/>
              <a:t>However</a:t>
            </a:r>
            <a:r>
              <a:rPr lang="en-US" sz="2400" kern="1200" dirty="0"/>
              <a:t>, financial ratios can be helpful in</a:t>
            </a:r>
            <a:endParaRPr lang="en-GB" sz="2400" kern="12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kern="1200" dirty="0" smtClean="0"/>
              <a:t>Analyzing </a:t>
            </a:r>
            <a:r>
              <a:rPr lang="en-US" sz="2400" kern="1200" dirty="0"/>
              <a:t>trends within the same company over different time periods. </a:t>
            </a:r>
            <a:r>
              <a:rPr lang="en-US" sz="2400" kern="1200" dirty="0" smtClean="0"/>
              <a:t>It </a:t>
            </a:r>
            <a:r>
              <a:rPr lang="en-US" sz="2400" kern="1200" dirty="0"/>
              <a:t>enables the identification of predictable patterns and prompts questions as to why the trends occur.</a:t>
            </a:r>
            <a:endParaRPr lang="en-GB" sz="2400" kern="12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kern="1200" dirty="0" smtClean="0"/>
              <a:t>Comparing </a:t>
            </a:r>
            <a:r>
              <a:rPr lang="en-US" sz="2400" kern="1200" dirty="0"/>
              <a:t>a company with its industry peers. </a:t>
            </a:r>
            <a:r>
              <a:rPr lang="en-US" sz="2400" kern="1200" dirty="0" smtClean="0"/>
              <a:t>They </a:t>
            </a:r>
            <a:r>
              <a:rPr lang="en-US" sz="2400" kern="1200" dirty="0"/>
              <a:t>help to identify potential problems and explain why different companies perform differently.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kern="1200" dirty="0" smtClean="0"/>
              <a:t>Comparing </a:t>
            </a:r>
            <a:r>
              <a:rPr lang="en-US" sz="2400" kern="1200" dirty="0"/>
              <a:t>different business units within the same company. </a:t>
            </a:r>
            <a:r>
              <a:rPr lang="en-US" sz="2400" kern="1200" dirty="0" smtClean="0"/>
              <a:t>Also </a:t>
            </a:r>
            <a:r>
              <a:rPr lang="en-US" sz="2400" kern="1200" dirty="0"/>
              <a:t>useful to compare the same segment across different geographies.</a:t>
            </a:r>
            <a:endParaRPr lang="en-GB" sz="2400" kern="1200" dirty="0"/>
          </a:p>
        </p:txBody>
      </p:sp>
    </p:spTree>
    <p:extLst>
      <p:ext uri="{BB962C8B-B14F-4D97-AF65-F5344CB8AC3E}">
        <p14:creationId xmlns:p14="http://schemas.microsoft.com/office/powerpoint/2010/main" val="1425635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696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Main Categories</a:t>
            </a:r>
          </a:p>
        </p:txBody>
      </p:sp>
      <p:sp>
        <p:nvSpPr>
          <p:cNvPr id="1483778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1557338"/>
            <a:ext cx="8534400" cy="4114800"/>
          </a:xfrm>
        </p:spPr>
        <p:txBody>
          <a:bodyPr lIns="90488" tIns="44450" rIns="90488" bIns="44450"/>
          <a:lstStyle/>
          <a:p>
            <a:pPr eaLnBrk="1" hangingPunct="1"/>
            <a:r>
              <a:rPr lang="fr-CH" sz="2400" dirty="0" err="1" smtClean="0"/>
              <a:t>Profitability</a:t>
            </a:r>
            <a:endParaRPr lang="fr-CH" sz="2400" dirty="0" smtClean="0"/>
          </a:p>
          <a:p>
            <a:pPr eaLnBrk="1" hangingPunct="1"/>
            <a:r>
              <a:rPr lang="fr-CH" sz="2400" dirty="0" smtClean="0"/>
              <a:t>Operating Performance and </a:t>
            </a:r>
            <a:r>
              <a:rPr lang="fr-CH" sz="2400" dirty="0" err="1" smtClean="0"/>
              <a:t>Efficiency</a:t>
            </a:r>
            <a:endParaRPr lang="fr-CH" sz="2400" dirty="0" smtClean="0"/>
          </a:p>
          <a:p>
            <a:pPr eaLnBrk="1" hangingPunct="1"/>
            <a:r>
              <a:rPr lang="fr-CH" sz="2400" dirty="0" err="1" smtClean="0"/>
              <a:t>Liquidity</a:t>
            </a:r>
            <a:endParaRPr lang="fr-CH" sz="2400" dirty="0" smtClean="0"/>
          </a:p>
          <a:p>
            <a:pPr eaLnBrk="1" hangingPunct="1"/>
            <a:r>
              <a:rPr lang="fr-CH" sz="2400" dirty="0" err="1" smtClean="0"/>
              <a:t>Leverage</a:t>
            </a:r>
            <a:endParaRPr lang="fr-CH" sz="2400" dirty="0" smtClean="0"/>
          </a:p>
          <a:p>
            <a:pPr eaLnBrk="1" hangingPunct="1"/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73021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1_default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1_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default">
  <a:themeElements>
    <a:clrScheme name="1_default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1_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default">
  <a:themeElements>
    <a:clrScheme name="1_default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1_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6_default">
  <a:themeElements>
    <a:clrScheme name="1_default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1_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_IMD_PPT_Template_A">
  <a:themeElements>
    <a:clrScheme name="IMD_PPT_Template_A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IMD_PPT_Template_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MD_PPT_Template_A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D_PPT_Template_A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7_default">
  <a:themeElements>
    <a:clrScheme name="default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7_IMD_PPT_Template_A">
  <a:themeElements>
    <a:clrScheme name="1_IMD_PPT_Template_A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1_IMD_PPT_Template_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IMD_PPT_Template_A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MD_PPT_Template_A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">
  <a:themeElements>
    <a:clrScheme name="default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IMD_PPT_Template_A">
  <a:themeElements>
    <a:clrScheme name="IMD_PPT_Template_A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IMD_PPT_Template_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MD_PPT_Template_A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D_PPT_Template_A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IMD_PPT_Template_A">
  <a:themeElements>
    <a:clrScheme name="1_IMD_PPT_Template_A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1_IMD_PPT_Template_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IMD_PPT_Template_A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MD_PPT_Template_A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8_IMD_PPT_Template_A">
  <a:themeElements>
    <a:clrScheme name="1_IMD_PPT_Template_A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1_IMD_PPT_Template_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IMD_PPT_Template_A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MD_PPT_Template_A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IMD_PPT_Template_A">
  <a:themeElements>
    <a:clrScheme name="IMD_PPT_Template_A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IMD_PPT_Template_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MD_PPT_Template_A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D_PPT_Template_A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default">
  <a:themeElements>
    <a:clrScheme name="default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1429</Words>
  <Application>Microsoft Office PowerPoint</Application>
  <PresentationFormat>On-screen Show (4:3)</PresentationFormat>
  <Paragraphs>330</Paragraphs>
  <Slides>60</Slides>
  <Notes>51</Notes>
  <HiddenSlides>0</HiddenSlides>
  <MMClips>0</MMClips>
  <ScaleCrop>false</ScaleCrop>
  <HeadingPairs>
    <vt:vector size="6" baseType="variant">
      <vt:variant>
        <vt:lpstr>Theme</vt:lpstr>
      </vt:variant>
      <vt:variant>
        <vt:i4>14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6" baseType="lpstr">
      <vt:lpstr>1_default</vt:lpstr>
      <vt:lpstr>default</vt:lpstr>
      <vt:lpstr>27_IMD_PPT_Template_A</vt:lpstr>
      <vt:lpstr>2_default</vt:lpstr>
      <vt:lpstr>IMD_PPT_Template_A</vt:lpstr>
      <vt:lpstr>1_IMD_PPT_Template_A</vt:lpstr>
      <vt:lpstr>28_IMD_PPT_Template_A</vt:lpstr>
      <vt:lpstr>2_IMD_PPT_Template_A</vt:lpstr>
      <vt:lpstr>3_default</vt:lpstr>
      <vt:lpstr>4_default</vt:lpstr>
      <vt:lpstr>5_default</vt:lpstr>
      <vt:lpstr>6_default</vt:lpstr>
      <vt:lpstr>3_IMD_PPT_Template_A</vt:lpstr>
      <vt:lpstr>7_default</vt:lpstr>
      <vt:lpstr>Equation.DSMT4</vt:lpstr>
      <vt:lpstr>Equation</vt:lpstr>
      <vt:lpstr>Financial Analysis and Ratios</vt:lpstr>
      <vt:lpstr>PowerPoint Presentation</vt:lpstr>
      <vt:lpstr>PowerPoint Presentation</vt:lpstr>
      <vt:lpstr>Income Statement: From Sales to Profits</vt:lpstr>
      <vt:lpstr>Balance Sheet: Snapshot</vt:lpstr>
      <vt:lpstr>Cash Flow Statement</vt:lpstr>
      <vt:lpstr>PowerPoint Presentation</vt:lpstr>
      <vt:lpstr>Main Categories</vt:lpstr>
      <vt:lpstr>Main Categories</vt:lpstr>
      <vt:lpstr>PowerPoint Presentation</vt:lpstr>
      <vt:lpstr>Asset turnover</vt:lpstr>
      <vt:lpstr>PowerPoint Presentation</vt:lpstr>
      <vt:lpstr>Walmart - Asset turnover</vt:lpstr>
      <vt:lpstr>Working Capital</vt:lpstr>
      <vt:lpstr>DSO (days sales outstanding)</vt:lpstr>
      <vt:lpstr>Walmart - DSO (days sales outstanding)</vt:lpstr>
      <vt:lpstr>DSI (days sales of inventory)</vt:lpstr>
      <vt:lpstr>Walmart - DSI (days sales of inventory)</vt:lpstr>
      <vt:lpstr>DPO (days of payables outstanding) </vt:lpstr>
      <vt:lpstr>Walmart - DPO (days of payables outstanding) </vt:lpstr>
      <vt:lpstr>PowerPoint Presentation</vt:lpstr>
      <vt:lpstr>Return on Equity</vt:lpstr>
      <vt:lpstr>Walmart – Return on Equity</vt:lpstr>
      <vt:lpstr>Return on Assets</vt:lpstr>
      <vt:lpstr>Walmart – Return on Asset</vt:lpstr>
      <vt:lpstr>EBITDA Margin</vt:lpstr>
      <vt:lpstr>Walmart – EBITDA Margin</vt:lpstr>
      <vt:lpstr>Profit Margin</vt:lpstr>
      <vt:lpstr>Walmart – Profit Margin</vt:lpstr>
      <vt:lpstr>PowerPoint Presentation</vt:lpstr>
      <vt:lpstr>Current Ratio</vt:lpstr>
      <vt:lpstr>Walmart – Current Ratio</vt:lpstr>
      <vt:lpstr>Interest Coverage Ratio</vt:lpstr>
      <vt:lpstr>Walmart – Interest Coverage Ratio</vt:lpstr>
      <vt:lpstr>PowerPoint Presentation</vt:lpstr>
      <vt:lpstr>Debt Ratio</vt:lpstr>
      <vt:lpstr>Walmart – Debt Ratio</vt:lpstr>
      <vt:lpstr>Debt-to-equity (D/E) ratio</vt:lpstr>
      <vt:lpstr>Walmart – Debt-to-equity (D/E) ratio</vt:lpstr>
      <vt:lpstr>Debt-to-EBITDA</vt:lpstr>
      <vt:lpstr>Walmart – Debt-to-EBITDA</vt:lpstr>
      <vt:lpstr>PowerPoint Presentation</vt:lpstr>
      <vt:lpstr>ROE</vt:lpstr>
      <vt:lpstr>Profit Margin</vt:lpstr>
      <vt:lpstr>EBITDA Margin</vt:lpstr>
      <vt:lpstr>Walmart </vt:lpstr>
      <vt:lpstr>ROE decomposition  </vt:lpstr>
      <vt:lpstr>Asset Turnover </vt:lpstr>
      <vt:lpstr>DSO</vt:lpstr>
      <vt:lpstr>DSI</vt:lpstr>
      <vt:lpstr>DPO</vt:lpstr>
      <vt:lpstr>Interest Coverage Ratio</vt:lpstr>
      <vt:lpstr>Debt-to-EBITDA</vt:lpstr>
      <vt:lpstr>Debt Ratio</vt:lpstr>
      <vt:lpstr>Debt-to-equity (D/E) ratio</vt:lpstr>
      <vt:lpstr>Final look at profitability </vt:lpstr>
      <vt:lpstr>ROA</vt:lpstr>
      <vt:lpstr>ROE</vt:lpstr>
      <vt:lpstr>ROE decomposition  </vt:lpstr>
      <vt:lpstr>In conclusion - Financial Analysis</vt:lpstr>
    </vt:vector>
  </TitlesOfParts>
  <Company>IMD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Demierre, Pauline</dc:creator>
  <cp:lastModifiedBy>Demierre, Pauline</cp:lastModifiedBy>
  <cp:revision>82</cp:revision>
  <dcterms:created xsi:type="dcterms:W3CDTF">2014-06-04T07:42:59Z</dcterms:created>
  <dcterms:modified xsi:type="dcterms:W3CDTF">2014-07-08T14:34:13Z</dcterms:modified>
</cp:coreProperties>
</file>