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320" r:id="rId5"/>
    <p:sldId id="323" r:id="rId6"/>
    <p:sldId id="324" r:id="rId7"/>
    <p:sldId id="343" r:id="rId8"/>
    <p:sldId id="344" r:id="rId9"/>
    <p:sldId id="345" r:id="rId10"/>
    <p:sldId id="346" r:id="rId11"/>
    <p:sldId id="335" r:id="rId12"/>
    <p:sldId id="325" r:id="rId13"/>
    <p:sldId id="326" r:id="rId14"/>
    <p:sldId id="410" r:id="rId15"/>
    <p:sldId id="411" r:id="rId16"/>
    <p:sldId id="327" r:id="rId17"/>
    <p:sldId id="328" r:id="rId18"/>
    <p:sldId id="329" r:id="rId19"/>
    <p:sldId id="337" r:id="rId20"/>
    <p:sldId id="339" r:id="rId21"/>
    <p:sldId id="338" r:id="rId22"/>
    <p:sldId id="330" r:id="rId23"/>
    <p:sldId id="331" r:id="rId24"/>
    <p:sldId id="332" r:id="rId25"/>
    <p:sldId id="333" r:id="rId26"/>
    <p:sldId id="340" r:id="rId27"/>
    <p:sldId id="341" r:id="rId28"/>
    <p:sldId id="334" r:id="rId29"/>
    <p:sldId id="336" r:id="rId30"/>
  </p:sldIdLst>
  <p:sldSz cx="12192000" cy="6858000"/>
  <p:notesSz cx="6742113" cy="98726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goyal" initials="a" lastIdx="1" clrIdx="0">
    <p:extLst>
      <p:ext uri="{19B8F6BF-5375-455C-9EA6-DF929625EA0E}">
        <p15:presenceInfo xmlns:p15="http://schemas.microsoft.com/office/powerpoint/2012/main" userId="agoy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08" autoAdjust="0"/>
    <p:restoredTop sz="91920" autoAdjust="0"/>
  </p:normalViewPr>
  <p:slideViewPr>
    <p:cSldViewPr>
      <p:cViewPr varScale="1">
        <p:scale>
          <a:sx n="79" d="100"/>
          <a:sy n="79" d="100"/>
        </p:scale>
        <p:origin x="298" y="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99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283" y="58"/>
      </p:cViewPr>
      <p:guideLst>
        <p:guide orient="horz" pos="311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20083" y="238856"/>
            <a:ext cx="2921981" cy="49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8" tIns="46443" rIns="92888" bIns="46443" numCol="1" anchor="t" anchorCtr="0" compatLnSpc="1">
            <a:prstTxWarp prst="textNoShape">
              <a:avLst/>
            </a:prstTxWarp>
          </a:bodyPr>
          <a:lstStyle>
            <a:lvl1pPr algn="ctr" defTabSz="928120" eaLnBrk="1" hangingPunct="1">
              <a:defRPr sz="2000"/>
            </a:lvl1pPr>
          </a:lstStyle>
          <a:p>
            <a:pPr>
              <a:defRPr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938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21981" cy="49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8" tIns="46443" rIns="92888" bIns="46443" numCol="1" anchor="t" anchorCtr="0" compatLnSpc="1">
            <a:prstTxWarp prst="textNoShape">
              <a:avLst/>
            </a:prstTxWarp>
          </a:bodyPr>
          <a:lstStyle>
            <a:lvl1pPr defTabSz="928120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0132" y="3"/>
            <a:ext cx="2921981" cy="49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8" tIns="46443" rIns="92888" bIns="46443" numCol="1" anchor="t" anchorCtr="0" compatLnSpc="1">
            <a:prstTxWarp prst="textNoShape">
              <a:avLst/>
            </a:prstTxWarp>
          </a:bodyPr>
          <a:lstStyle>
            <a:lvl1pPr algn="r" defTabSz="928120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2550" y="741363"/>
            <a:ext cx="6577013" cy="3700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9648" y="4689184"/>
            <a:ext cx="4942820" cy="4443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8" tIns="46443" rIns="92888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378367"/>
            <a:ext cx="2921981" cy="49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8" tIns="46443" rIns="92888" bIns="46443" numCol="1" anchor="b" anchorCtr="0" compatLnSpc="1">
            <a:prstTxWarp prst="textNoShape">
              <a:avLst/>
            </a:prstTxWarp>
          </a:bodyPr>
          <a:lstStyle>
            <a:lvl1pPr defTabSz="928120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0132" y="9378367"/>
            <a:ext cx="2921981" cy="49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8" tIns="46443" rIns="92888" bIns="46443" numCol="1" anchor="b" anchorCtr="0" compatLnSpc="1">
            <a:prstTxWarp prst="textNoShape">
              <a:avLst/>
            </a:prstTxWarp>
          </a:bodyPr>
          <a:lstStyle>
            <a:lvl1pPr algn="r" defTabSz="928120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F614779-7322-417F-A849-28E405548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67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7511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511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320800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572000" y="6248400"/>
            <a:ext cx="3860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144000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4D908C0B-187C-42DF-AF72-49E41B3F13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99551" y="61914"/>
            <a:ext cx="2840567" cy="65674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61914"/>
            <a:ext cx="8324851" cy="65674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74FF-73D2-4DD3-ADF8-A36B8344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C8904-4FD9-4DA0-9D46-012C7739C12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447800"/>
            <a:ext cx="5080000" cy="4419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27F73-CB95-45C3-98FC-F35890030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080000" cy="4419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9F560B-447D-4356-A504-F1F208182B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47200" y="64008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1 - </a:t>
            </a:r>
            <a:fld id="{A20BE5B3-5145-41C1-B24D-F7E59E24DC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0838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A365919-9D19-4955-A1F7-332C8F707D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4FBC89-631A-433C-8CE3-12A1D0F9D1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D38DCBA-74C4-4CC5-8BE5-C52F5CA0B4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27F680-C4F5-488E-B3B6-5AFC92D89E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689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5C50ED-376E-406B-A59C-94FEC48B62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4A94DA-1202-4A3E-85E1-67361691ED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EAE4A24-E26A-4327-9045-740D65ABC8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8B0C94-AD50-47C6-AF17-E3DC00831E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648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5562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5400" y="914400"/>
            <a:ext cx="5564717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8" name="Rectangle 8"/>
          <p:cNvSpPr>
            <a:spLocks noChangeArrowheads="1"/>
          </p:cNvSpPr>
          <p:nvPr/>
        </p:nvSpPr>
        <p:spPr bwMode="gray">
          <a:xfrm>
            <a:off x="406401" y="76200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741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61914"/>
            <a:ext cx="112776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741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914400"/>
            <a:ext cx="11277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4096" name="Text Box 16"/>
          <p:cNvSpPr txBox="1">
            <a:spLocks noChangeArrowheads="1"/>
          </p:cNvSpPr>
          <p:nvPr userDrawn="1"/>
        </p:nvSpPr>
        <p:spPr bwMode="auto">
          <a:xfrm>
            <a:off x="9550400" y="6504802"/>
            <a:ext cx="2540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B881D377-89F9-485E-8E17-B1679324ABF0}" type="slidenum">
              <a:rPr lang="en-US"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1" r:id="rId12"/>
    <p:sldLayoutId id="2147483752" r:id="rId13"/>
    <p:sldLayoutId id="2147483753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itchFamily="66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"/>
        <a:defRPr sz="28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715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Arial" pitchFamily="34" charset="0"/>
        <a:buChar char="•"/>
        <a:defRPr sz="24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Times New Roman" pitchFamily="18" charset="0"/>
        <a:buChar char="▪"/>
        <a:defRPr sz="20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Times New Roman" pitchFamily="18" charset="0"/>
        <a:buChar char="•"/>
        <a:defRPr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v"/>
        <a:defRPr sz="16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3" name="Picture 2" descr="C:\Users\agoyal\Desktop\Budget-Cartoon.png">
            <a:extLst>
              <a:ext uri="{FF2B5EF4-FFF2-40B4-BE49-F238E27FC236}">
                <a16:creationId xmlns:a16="http://schemas.microsoft.com/office/drawing/2014/main" id="{51D3E2FC-8089-010C-517A-87AB724DF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447800"/>
            <a:ext cx="5334000" cy="444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869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0F9A-C270-75A3-8986-E792CD4F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9DAAC-79DB-B635-AA2B-6C3A8EE98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most cases, IRR&gt;CC works. But still, it is the same as the NPV rules. In some cases, IRR rule is misleading.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Which project do you undertake?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Investment of ₹20 lakh in 2023, ₹10 lakh in 2024; ₹14 lakh in 2025; nothing before, and nothing thereafter.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Investment of ₹20 in 2023, ₹10 in 2024; ₹14 in 2025; nothing before, and nothing thereafter.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Both projects have the same IRR of 12.3%. But the first project has higher NPV.</a:t>
            </a:r>
          </a:p>
        </p:txBody>
      </p:sp>
    </p:spTree>
    <p:extLst>
      <p:ext uri="{BB962C8B-B14F-4D97-AF65-F5344CB8AC3E}">
        <p14:creationId xmlns:p14="http://schemas.microsoft.com/office/powerpoint/2010/main" val="3034492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0A110-E66E-5FE0-164E-93E88E87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NPV used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A4D5E-83D3-FE60-EAD8-86BD98535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Buy or rent</a:t>
            </a:r>
          </a:p>
          <a:p>
            <a:r>
              <a:rPr lang="en-US" dirty="0"/>
              <a:t>New capital expenditures</a:t>
            </a:r>
          </a:p>
          <a:p>
            <a:r>
              <a:rPr lang="en-US" dirty="0"/>
              <a:t>Which technology to choose</a:t>
            </a:r>
          </a:p>
          <a:p>
            <a:r>
              <a:rPr lang="en-US" dirty="0"/>
              <a:t>Brand valuation</a:t>
            </a:r>
          </a:p>
          <a:p>
            <a:r>
              <a:rPr lang="en-US" dirty="0"/>
              <a:t>Cost reduction projects</a:t>
            </a:r>
          </a:p>
          <a:p>
            <a:r>
              <a:rPr lang="en-US" dirty="0"/>
              <a:t>Royalties</a:t>
            </a:r>
          </a:p>
          <a:p>
            <a:r>
              <a:rPr lang="en-US" dirty="0"/>
              <a:t>Company valuation</a:t>
            </a:r>
          </a:p>
          <a:p>
            <a:r>
              <a:rPr lang="en-US" dirty="0"/>
              <a:t>M&amp;As and synergies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365116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7C18A-8DF4-898F-FE76-456C3C73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NPV again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DCD55-8518-F089-E48F-B1052FC793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𝐹𝐶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𝐹𝐶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𝐹𝐶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Initial investment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(Free) cashflows in subsequent years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etc.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Cost-of-capital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𝐶𝐶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DCD55-8518-F089-E48F-B1052FC79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790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F20B-532D-CC8B-6AB6-F94A20F4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cash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833EB-282F-AC45-6040-68D7755D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Free cash flow to firm (FCFF) is the </a:t>
            </a:r>
            <a:r>
              <a:rPr lang="en-US" b="1" dirty="0"/>
              <a:t>cash</a:t>
            </a:r>
            <a:r>
              <a:rPr lang="en-US" dirty="0"/>
              <a:t> generated by the firm after taxes have been paid and the investing needs have been met.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the money available to return to shareholders </a:t>
            </a:r>
            <a:r>
              <a:rPr lang="en-US" u="sng" dirty="0"/>
              <a:t>and</a:t>
            </a:r>
            <a:r>
              <a:rPr lang="en-US" dirty="0"/>
              <a:t> debtholders (bank loans and/or public debtholders).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</a:t>
            </a:r>
            <a:r>
              <a:rPr lang="en-US" u="sng" dirty="0"/>
              <a:t>roughly</a:t>
            </a:r>
            <a:r>
              <a:rPr lang="en-US" dirty="0"/>
              <a:t> equal to the sum of “Cash flow from operating activities” and “Cash flow from investing activities” in the Statement of Cash Flows.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6947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FCF calculation (1)</a:t>
            </a:r>
            <a:endParaRPr lang="fr-CH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981200" y="914400"/>
            <a:ext cx="533400" cy="5410200"/>
          </a:xfrm>
        </p:spPr>
        <p:txBody>
          <a:bodyPr/>
          <a:lstStyle/>
          <a:p>
            <a:pPr marL="0" indent="0" algn="r">
              <a:buNone/>
            </a:pPr>
            <a:endParaRPr lang="en-US" sz="2200" dirty="0"/>
          </a:p>
          <a:p>
            <a:pPr marL="0" indent="0" algn="r">
              <a:buNone/>
            </a:pPr>
            <a:r>
              <a:rPr lang="en-US" sz="2200" dirty="0"/>
              <a:t>−</a:t>
            </a:r>
          </a:p>
          <a:p>
            <a:pPr marL="0" indent="0" algn="r">
              <a:buNone/>
            </a:pPr>
            <a:r>
              <a:rPr lang="en-US" sz="2200" dirty="0"/>
              <a:t>−</a:t>
            </a:r>
            <a:endParaRPr lang="fr-CH" sz="2200" dirty="0"/>
          </a:p>
          <a:p>
            <a:pPr marL="0" indent="0" algn="r">
              <a:buNone/>
            </a:pPr>
            <a:r>
              <a:rPr lang="en-US" sz="2200" dirty="0"/>
              <a:t>= </a:t>
            </a:r>
            <a:r>
              <a:rPr lang="en-US" sz="2200" dirty="0">
                <a:solidFill>
                  <a:schemeClr val="bg1"/>
                </a:solidFill>
              </a:rPr>
              <a:t>a</a:t>
            </a:r>
          </a:p>
          <a:p>
            <a:pPr marL="0" indent="0" algn="r">
              <a:buNone/>
            </a:pPr>
            <a:r>
              <a:rPr lang="en-US" sz="2200" dirty="0"/>
              <a:t>−</a:t>
            </a:r>
            <a:endParaRPr lang="fr-CH" sz="2200" dirty="0"/>
          </a:p>
          <a:p>
            <a:pPr marL="0" indent="0" algn="r">
              <a:buNone/>
            </a:pPr>
            <a:r>
              <a:rPr lang="en-US" sz="2200" dirty="0"/>
              <a:t>=</a:t>
            </a:r>
          </a:p>
          <a:p>
            <a:pPr marL="0" indent="0" algn="r">
              <a:buNone/>
            </a:pPr>
            <a:r>
              <a:rPr lang="en-US" sz="2200" dirty="0"/>
              <a:t>−</a:t>
            </a:r>
            <a:endParaRPr lang="fr-CH" sz="2200" dirty="0"/>
          </a:p>
          <a:p>
            <a:pPr marL="0" indent="0" algn="r">
              <a:buNone/>
            </a:pPr>
            <a:r>
              <a:rPr lang="en-US" sz="2200" dirty="0"/>
              <a:t>=</a:t>
            </a:r>
          </a:p>
          <a:p>
            <a:pPr marL="0" indent="0" algn="r">
              <a:buNone/>
            </a:pPr>
            <a:r>
              <a:rPr lang="en-US" sz="2200" dirty="0"/>
              <a:t>+</a:t>
            </a:r>
          </a:p>
          <a:p>
            <a:pPr marL="0" indent="0" algn="r">
              <a:buNone/>
            </a:pPr>
            <a:r>
              <a:rPr lang="en-US" sz="2200" dirty="0"/>
              <a:t>−</a:t>
            </a:r>
            <a:endParaRPr lang="fr-CH" sz="2200" dirty="0"/>
          </a:p>
          <a:p>
            <a:pPr marL="0" indent="0" algn="r">
              <a:buNone/>
            </a:pPr>
            <a:r>
              <a:rPr lang="en-US" sz="2200" dirty="0"/>
              <a:t>−</a:t>
            </a:r>
            <a:endParaRPr lang="fr-CH" sz="2200" dirty="0"/>
          </a:p>
          <a:p>
            <a:pPr marL="0" indent="0" algn="r">
              <a:buNone/>
            </a:pPr>
            <a:r>
              <a:rPr lang="en-US" sz="2200" b="1" dirty="0"/>
              <a:t>=</a:t>
            </a:r>
            <a:endParaRPr lang="en-US" sz="22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2667000" y="914400"/>
            <a:ext cx="7812088" cy="5410200"/>
          </a:xfrm>
        </p:spPr>
        <p:txBody>
          <a:bodyPr/>
          <a:lstStyle/>
          <a:p>
            <a:pPr eaLnBrk="1" hangingPunct="1">
              <a:buNone/>
            </a:pPr>
            <a:r>
              <a:rPr lang="en-US" sz="2200" dirty="0"/>
              <a:t>Net Sales (Revenue)</a:t>
            </a:r>
          </a:p>
          <a:p>
            <a:pPr eaLnBrk="1" hangingPunct="1">
              <a:buNone/>
            </a:pPr>
            <a:r>
              <a:rPr lang="en-US" sz="2200" dirty="0"/>
              <a:t>	Cost of goods sold (COGS)</a:t>
            </a:r>
          </a:p>
          <a:p>
            <a:pPr eaLnBrk="1" hangingPunct="1">
              <a:buNone/>
            </a:pPr>
            <a:r>
              <a:rPr lang="en-US" sz="2200" dirty="0"/>
              <a:t>	Selling, general, and administrative (SG&amp;A)</a:t>
            </a:r>
          </a:p>
          <a:p>
            <a:pPr eaLnBrk="1" hangingPunct="1">
              <a:buNone/>
            </a:pPr>
            <a:r>
              <a:rPr lang="en-US" sz="2200" dirty="0"/>
              <a:t>Earnings before interest, taxes, depreciation and amortization (EBITDA)</a:t>
            </a:r>
          </a:p>
          <a:p>
            <a:pPr eaLnBrk="1" hangingPunct="1">
              <a:buNone/>
            </a:pPr>
            <a:r>
              <a:rPr lang="en-US" sz="2200" dirty="0"/>
              <a:t>	Depreciation &amp; Amortization (D&amp;A)</a:t>
            </a:r>
          </a:p>
          <a:p>
            <a:pPr eaLnBrk="1" hangingPunct="1">
              <a:buNone/>
            </a:pPr>
            <a:r>
              <a:rPr lang="en-US" sz="2200" dirty="0"/>
              <a:t>Earnings before interest and taxes (EBIT)</a:t>
            </a:r>
          </a:p>
          <a:p>
            <a:pPr eaLnBrk="1" hangingPunct="1">
              <a:buNone/>
            </a:pPr>
            <a:r>
              <a:rPr lang="en-US" sz="2200" dirty="0"/>
              <a:t>	Taxes</a:t>
            </a:r>
          </a:p>
          <a:p>
            <a:pPr eaLnBrk="1" hangingPunct="1">
              <a:buNone/>
            </a:pPr>
            <a:r>
              <a:rPr lang="en-US" sz="2200" dirty="0"/>
              <a:t>Net operating profit/loss after taxes (NOPAT)</a:t>
            </a:r>
          </a:p>
          <a:p>
            <a:pPr eaLnBrk="1" hangingPunct="1">
              <a:buNone/>
            </a:pPr>
            <a:r>
              <a:rPr lang="en-US" sz="2200" dirty="0"/>
              <a:t>	Depreciation &amp; Amortization (D&amp;A)</a:t>
            </a:r>
          </a:p>
          <a:p>
            <a:pPr eaLnBrk="1" hangingPunct="1">
              <a:buNone/>
            </a:pPr>
            <a:r>
              <a:rPr lang="en-US" sz="2200" dirty="0"/>
              <a:t>	Capital Expenditure (Capex)</a:t>
            </a:r>
          </a:p>
          <a:p>
            <a:pPr eaLnBrk="1" hangingPunct="1">
              <a:buNone/>
            </a:pPr>
            <a:r>
              <a:rPr lang="en-US" sz="2200" dirty="0"/>
              <a:t>	Change in Net working capital (</a:t>
            </a:r>
            <a:r>
              <a:rPr lang="en-US" sz="2200" dirty="0">
                <a:sym typeface="Symbol" pitchFamily="18" charset="2"/>
              </a:rPr>
              <a:t></a:t>
            </a:r>
            <a:r>
              <a:rPr lang="en-US" sz="2200" dirty="0"/>
              <a:t>NWC)</a:t>
            </a:r>
          </a:p>
          <a:p>
            <a:pPr eaLnBrk="1" hangingPunct="1">
              <a:buNone/>
            </a:pPr>
            <a:r>
              <a:rPr lang="en-US" sz="2200" b="1" dirty="0"/>
              <a:t>Free cash flow (FCF)</a:t>
            </a:r>
            <a:endParaRPr lang="fr-CH" sz="2200" dirty="0"/>
          </a:p>
        </p:txBody>
      </p:sp>
    </p:spTree>
    <p:extLst>
      <p:ext uri="{BB962C8B-B14F-4D97-AF65-F5344CB8AC3E}">
        <p14:creationId xmlns:p14="http://schemas.microsoft.com/office/powerpoint/2010/main" val="1176171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FCF calculation (2)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FCF = </a:t>
            </a:r>
          </a:p>
          <a:p>
            <a:pPr marL="0" indent="0">
              <a:buNone/>
            </a:pPr>
            <a:r>
              <a:rPr lang="en-US" dirty="0"/>
              <a:t>	Operating activities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(Revenue − Costs − D&amp;A)(1 − t)  − (Capex − D&amp;A + DNWC)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		Investing activities </a:t>
            </a:r>
            <a:endParaRPr lang="fr-CH" dirty="0"/>
          </a:p>
        </p:txBody>
      </p:sp>
      <p:sp>
        <p:nvSpPr>
          <p:cNvPr id="4" name="Right Brace 3"/>
          <p:cNvSpPr/>
          <p:nvPr/>
        </p:nvSpPr>
        <p:spPr bwMode="auto">
          <a:xfrm rot="16200000">
            <a:off x="2953173" y="-276574"/>
            <a:ext cx="380999" cy="4896543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fr-CH">
              <a:latin typeface="Comic Sans MS" pitchFamily="66" charset="0"/>
            </a:endParaRPr>
          </a:p>
        </p:txBody>
      </p:sp>
      <p:sp>
        <p:nvSpPr>
          <p:cNvPr id="8" name="Right Brace 7"/>
          <p:cNvSpPr/>
          <p:nvPr/>
        </p:nvSpPr>
        <p:spPr bwMode="auto">
          <a:xfrm rot="5400000">
            <a:off x="9220200" y="943744"/>
            <a:ext cx="380999" cy="43434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fr-CH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903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538B4-3AC8-F4EE-F1E8-15BF8885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876D0-7965-036F-4454-ABD87452F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‘EBITDA’ not ‘Net Income’ because depreciation is a non-cash expense.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changes in net working capital (NWC) because these changes imply net cash outlay not accounted for in net income (e.g., increase in inventory does not fall from the sky).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Capex is an actual cash outlay that is not accounted for in income statement (but is accounted for in cash flow statement).</a:t>
            </a:r>
          </a:p>
        </p:txBody>
      </p:sp>
    </p:spTree>
    <p:extLst>
      <p:ext uri="{BB962C8B-B14F-4D97-AF65-F5344CB8AC3E}">
        <p14:creationId xmlns:p14="http://schemas.microsoft.com/office/powerpoint/2010/main" val="2283271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1316-3A64-9A8D-B73C-CEBDD49D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Nayara</a:t>
            </a:r>
            <a:r>
              <a:rPr lang="en-US" dirty="0"/>
              <a:t> Energy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DC013-1B39-1C97-C96E-F46910E78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14400"/>
            <a:ext cx="3952904" cy="5417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399DA5-6685-4EAE-EFBE-C0BFF65317C6}"/>
              </a:ext>
            </a:extLst>
          </p:cNvPr>
          <p:cNvSpPr txBox="1"/>
          <p:nvPr/>
        </p:nvSpPr>
        <p:spPr>
          <a:xfrm>
            <a:off x="6019800" y="1981200"/>
            <a:ext cx="2709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Earnings before taxes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91AE3D-CF16-7372-66B7-6F0CE3750EE0}"/>
              </a:ext>
            </a:extLst>
          </p:cNvPr>
          <p:cNvSpPr txBox="1"/>
          <p:nvPr/>
        </p:nvSpPr>
        <p:spPr>
          <a:xfrm>
            <a:off x="6019800" y="2221468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Depreciation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7653DA-0846-B1BF-5C34-6FF902957F9E}"/>
              </a:ext>
            </a:extLst>
          </p:cNvPr>
          <p:cNvSpPr txBox="1"/>
          <p:nvPr/>
        </p:nvSpPr>
        <p:spPr>
          <a:xfrm>
            <a:off x="6096000" y="3124200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Interest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F72646-1660-F5A0-5682-593AB9F38152}"/>
              </a:ext>
            </a:extLst>
          </p:cNvPr>
          <p:cNvSpPr txBox="1"/>
          <p:nvPr/>
        </p:nvSpPr>
        <p:spPr>
          <a:xfrm>
            <a:off x="8796291" y="26024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EBITDA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B4D31D-BBED-C940-5FB0-395AA20AA996}"/>
              </a:ext>
            </a:extLst>
          </p:cNvPr>
          <p:cNvSpPr txBox="1"/>
          <p:nvPr/>
        </p:nvSpPr>
        <p:spPr>
          <a:xfrm>
            <a:off x="6122015" y="3593068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  <a:ea typeface="Verdana" panose="020B0604030504040204" pitchFamily="34" charset="0"/>
              </a:rPr>
              <a:t>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NWC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483AB1-A59C-6AC0-0ADD-9DABCBEC49EE}"/>
              </a:ext>
            </a:extLst>
          </p:cNvPr>
          <p:cNvSpPr txBox="1"/>
          <p:nvPr/>
        </p:nvSpPr>
        <p:spPr>
          <a:xfrm>
            <a:off x="6096000" y="4191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Capex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74CD0DE8-21FE-A794-1C56-6598C62D3F96}"/>
              </a:ext>
            </a:extLst>
          </p:cNvPr>
          <p:cNvSpPr/>
          <p:nvPr/>
        </p:nvSpPr>
        <p:spPr bwMode="auto">
          <a:xfrm>
            <a:off x="8686800" y="2133600"/>
            <a:ext cx="152400" cy="1283732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935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7BCC-E08D-A5EC-CB04-6D0C84E9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capital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BFB402-339F-D16E-F4AD-24ACDE0625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Calculated as a weighted average cost of capital (WACC):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𝑊𝐴𝐶𝐶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𝐷𝑒𝑏𝑡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𝐷𝑒𝑏𝑡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𝐸𝑞𝑢𝑖𝑡𝑦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𝐷𝑒𝑏𝑡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𝐸𝑞𝑢𝑖𝑡𝑦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𝐷𝑒𝑏𝑡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𝐸𝑞𝑢𝑖𝑡𝑦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𝐸𝑞𝑢𝑖𝑡𝑦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TaxRate</a:t>
                </a:r>
                <a:r>
                  <a:rPr lang="en-US" dirty="0"/>
                  <a:t>, as interest payments are tax-deductible (debt provides a ‘tax shield’).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Cost of capital for debt and equity must reflect current expectations of risk and return required by investors.</a:t>
                </a:r>
              </a:p>
              <a:p>
                <a:pPr lvl="1"/>
                <a:r>
                  <a:rPr lang="en-US" dirty="0"/>
                  <a:t>E.g., how much would the bank charge as interest today if debt was refinanced.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BFB402-339F-D16E-F4AD-24ACDE0625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1" t="-1126" r="-1676" b="-6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440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8303-DA74-DF5F-3004-7A59170E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equity: CAPM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D0C860-8BAB-93D3-F4BE-7A277EA526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Usually calculated using a CAPM formula: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𝑒𝑞𝑢𝑖𝑡𝑦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𝑅𝑖𝑠𝑘𝑓𝑟𝑒𝑒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𝑒𝑞𝑢𝑖𝑡𝑦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𝐸𝑅𝑃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Risk-free rate</a:t>
                </a:r>
                <a:r>
                  <a:rPr lang="en-US" dirty="0"/>
                  <a:t> can be taken as the interest rate on a generic long(</a:t>
                </a:r>
                <a:r>
                  <a:rPr lang="en-US" dirty="0" err="1"/>
                  <a:t>ish</a:t>
                </a:r>
                <a:r>
                  <a:rPr lang="en-US" dirty="0"/>
                  <a:t>)-term government note denominated in local currency.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D0C860-8BAB-93D3-F4BE-7A277EA526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1" t="-1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37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F788-1315-0DB0-8F90-E4D763E1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4E7CC-8C09-F6B6-99F1-7F3145E71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plan to spend ₹20 lakh in capital expenditure (Property, plant, and equipment; PPE) in 2023. Do you invest if this will generate cashflows of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₹22 lakh in 2024; nothing before, and nothing thereafter.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₹10 lakh in 2024; ₹14 lakh in 2025; nothing before, and nothing thereafter.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₹25 lakh in 2025; nothing before; nothing before, and nothing thereafter.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to decide?</a:t>
            </a:r>
          </a:p>
        </p:txBody>
      </p:sp>
    </p:spTree>
    <p:extLst>
      <p:ext uri="{BB962C8B-B14F-4D97-AF65-F5344CB8AC3E}">
        <p14:creationId xmlns:p14="http://schemas.microsoft.com/office/powerpoint/2010/main" val="1568801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8303-DA74-DF5F-3004-7A59170E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equity: ERP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0C860-8BAB-93D3-F4BE-7A277EA5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ERP is equity risk premium on the stock market.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Usually taken to be the same as the historical average:</a:t>
            </a:r>
          </a:p>
          <a:p>
            <a:pPr lvl="1"/>
            <a:r>
              <a:rPr lang="en-US" dirty="0"/>
              <a:t>Range of 4% to 6% for the U.S.</a:t>
            </a:r>
          </a:p>
          <a:p>
            <a:pPr lvl="1"/>
            <a:r>
              <a:rPr lang="en-US" dirty="0"/>
              <a:t>Range of 6% to 8% for India.</a:t>
            </a:r>
          </a:p>
        </p:txBody>
      </p:sp>
    </p:spTree>
    <p:extLst>
      <p:ext uri="{BB962C8B-B14F-4D97-AF65-F5344CB8AC3E}">
        <p14:creationId xmlns:p14="http://schemas.microsoft.com/office/powerpoint/2010/main" val="2406164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215362D-1BD0-3AF1-544C-70B6CB91500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Cost of equity: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215362D-1BD0-3AF1-544C-70B6CB9150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351" t="-5825" b="-30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D057-0939-C46F-BD17-901621E3B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Beta measures the riskiness of equity (sensitivity with respect to broad market movements).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Riskiness depends on the leverage of the company. Can compare betas of two companies only if they have same leverage ratios. If not, need to “</a:t>
                </a:r>
                <a:r>
                  <a:rPr lang="en-US" dirty="0" err="1"/>
                  <a:t>unlever</a:t>
                </a:r>
                <a:r>
                  <a:rPr lang="en-US" dirty="0"/>
                  <a:t>” betas: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𝐿𝑒𝑣𝑒𝑟𝑒𝑑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𝑈𝑛𝑙𝑒𝑣𝑒𝑟𝑒𝑑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D057-0939-C46F-BD17-901621E3B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1" t="-1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181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AECE-CDE8-D82E-0C9E-27C995F96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WACC for </a:t>
            </a:r>
            <a:r>
              <a:rPr lang="en-US" dirty="0" err="1"/>
              <a:t>Nayara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8D5120-6B58-7851-0574-383F852F5C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Cost of debt = 8%</a:t>
                </a:r>
              </a:p>
              <a:p>
                <a:pPr lvl="1"/>
                <a:r>
                  <a:rPr lang="en-US" dirty="0"/>
                  <a:t>Debentures @9% (₹2,500 crore)</a:t>
                </a:r>
              </a:p>
              <a:p>
                <a:pPr lvl="1"/>
                <a:r>
                  <a:rPr lang="en-US" dirty="0"/>
                  <a:t>Term loans @7% (₹6,000 crore)</a:t>
                </a:r>
              </a:p>
              <a:p>
                <a:r>
                  <a:rPr lang="en-US" dirty="0"/>
                  <a:t>Cost of equity = 10%</a:t>
                </a:r>
              </a:p>
              <a:p>
                <a:pPr lvl="1"/>
                <a:r>
                  <a:rPr lang="en-US" dirty="0"/>
                  <a:t>Using CAPM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assuming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~1.0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~10%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Debt = ₹15,000 crore</a:t>
                </a:r>
              </a:p>
              <a:p>
                <a:r>
                  <a:rPr lang="en-US" dirty="0"/>
                  <a:t>Equity = ₹40,000 crore (market capitalization)</a:t>
                </a:r>
              </a:p>
              <a:p>
                <a:r>
                  <a:rPr lang="en-US" dirty="0"/>
                  <a:t>Tax Rate = 20%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𝑊𝐴𝐶𝐶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15+40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1−0.2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8%+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0%=9%.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8D5120-6B58-7851-0574-383F852F5C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9" t="-1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216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359D-1CCD-D18B-178E-0D1EC9BD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WACC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FF7F3-EBA4-979A-022E-435C3260B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Page 159 of the annual report: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61DC0-9526-90AA-9A6C-165F6404D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538271"/>
            <a:ext cx="8601138" cy="227172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2FED4F-6BB9-E4E7-77E1-9C65077A9D27}"/>
              </a:ext>
            </a:extLst>
          </p:cNvPr>
          <p:cNvCxnSpPr/>
          <p:nvPr/>
        </p:nvCxnSpPr>
        <p:spPr bwMode="auto">
          <a:xfrm>
            <a:off x="3352800" y="3581400"/>
            <a:ext cx="3124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56229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AA74B-7376-D948-EB8E-2C08739B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3C25D-F685-D215-0E0F-D98C05A66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plan to spend ₹2,000 crore on Jan 1</a:t>
            </a:r>
            <a:r>
              <a:rPr lang="en-US" baseline="30000" dirty="0"/>
              <a:t>st</a:t>
            </a:r>
            <a:r>
              <a:rPr lang="en-US" dirty="0"/>
              <a:t>, 2023. This project will generate the following revenues and profits.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this a good project?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CBB9F1-A3CE-C4FF-860F-E6BF9E547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318580"/>
              </p:ext>
            </p:extLst>
          </p:nvPr>
        </p:nvGraphicFramePr>
        <p:xfrm>
          <a:off x="1539240" y="2240280"/>
          <a:ext cx="9052560" cy="292608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67615742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67732814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396319556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546297008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10096295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269836907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88141755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All figures in </a:t>
                      </a:r>
                      <a:r>
                        <a:rPr lang="en-US" sz="2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₹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crore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76476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2023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2024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2026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2027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641908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Revenue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6,300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6,615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6,880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7,155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40306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Growth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5%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5%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4%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4%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27511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EBITDA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4% of sales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286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53401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NWC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10% of sales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26422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Capex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1% of sales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885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Growth after 2027 is 2%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3977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936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ED66-B3EC-6929-20D0-8A9F8B7B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B89C7-517C-CF8B-F038-34A0C7A28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Sum of PVs = 120+116+111+106+102 = ₹555 crore.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seems much less than the initial investment of ₹2,000 crore. Are we forgetting something?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84ADC9-997C-806C-EDDC-9DC7DE366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767308"/>
              </p:ext>
            </p:extLst>
          </p:nvPr>
        </p:nvGraphicFramePr>
        <p:xfrm>
          <a:off x="1539240" y="1143000"/>
          <a:ext cx="8229600" cy="109728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676157427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396319556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546297008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10096295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269836907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88141755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2023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2024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2026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2027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641908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FCFF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137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144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150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156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40306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FCFF/(1+WACC)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120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116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111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106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102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1807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450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ED66-B3EC-6929-20D0-8A9F8B7B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B89C7-517C-CF8B-F038-34A0C7A280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about cashflows from year 2028 onwards (2028, 2029, 2030, …, theoretically till infinity)?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can calculate a terminal value (sometimes also called continuation value) of these cashflows from a perpetuity formula as: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Terminal value</a:t>
                </a:r>
                <a:r>
                  <a:rPr lang="en-US" baseline="-25000" dirty="0"/>
                  <a:t>2027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𝐹𝐶𝐹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2027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×(1+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𝑊𝐴𝐶𝐶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156×1.02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9.1%−2%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2,246</m:t>
                    </m:r>
                  </m:oMath>
                </a14:m>
                <a:r>
                  <a:rPr lang="en-US" dirty="0"/>
                  <a:t> crore.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B89C7-517C-CF8B-F038-34A0C7A280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1" t="-1126" r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285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ED66-B3EC-6929-20D0-8A9F8B7B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B89C7-517C-CF8B-F038-34A0C7A280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PV</a:t>
                </a:r>
                <a:r>
                  <a:rPr lang="en-US" baseline="-25000" dirty="0"/>
                  <a:t>2023</a:t>
                </a:r>
                <a:r>
                  <a:rPr lang="en-US" dirty="0"/>
                  <a:t>(Terminal value</a:t>
                </a:r>
                <a:r>
                  <a:rPr lang="en-US" baseline="-25000" dirty="0"/>
                  <a:t>2027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2,246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1+9.1%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1,453</m:t>
                    </m:r>
                  </m:oMath>
                </a14:m>
                <a:r>
                  <a:rPr lang="en-US" dirty="0"/>
                  <a:t> crore.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Sum of PVs of cashflows from 2023-2027 and PV</a:t>
                </a:r>
                <a:r>
                  <a:rPr lang="en-US" baseline="-25000" dirty="0"/>
                  <a:t>2023</a:t>
                </a:r>
                <a:r>
                  <a:rPr lang="en-US" dirty="0"/>
                  <a:t>(Terminal value</a:t>
                </a:r>
                <a:r>
                  <a:rPr lang="en-US" baseline="-25000" dirty="0"/>
                  <a:t>2027</a:t>
                </a:r>
                <a:r>
                  <a:rPr lang="en-US" dirty="0"/>
                  <a:t>) = 555+1,453 = ₹2,007 crore.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NPV = −2,000 + 2,007 = ₹7 crore.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 it worth it?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B89C7-517C-CF8B-F038-34A0C7A280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877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878B-87B0-05E8-E2B9-A029956D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7179D-10B1-BA39-5452-93B164CE8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EBITA = 5% of sales, NPV = ₹738 crore.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terminal growth rate = 3%, NPV = ₹261 crore.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WACC = 10%, NPV = −₹222 crore.</a:t>
            </a:r>
          </a:p>
          <a:p>
            <a:pPr lvl="1"/>
            <a:r>
              <a:rPr lang="en-US" dirty="0"/>
              <a:t>With terminal growth rate = 3%, NPV = −₹31 crore.</a:t>
            </a:r>
          </a:p>
          <a:p>
            <a:pPr lvl="1"/>
            <a:r>
              <a:rPr lang="en-US" dirty="0"/>
              <a:t>With EBITDA = 5% of sales, NPV = ₹426 crore.</a:t>
            </a:r>
          </a:p>
        </p:txBody>
      </p:sp>
    </p:spTree>
    <p:extLst>
      <p:ext uri="{BB962C8B-B14F-4D97-AF65-F5344CB8AC3E}">
        <p14:creationId xmlns:p14="http://schemas.microsoft.com/office/powerpoint/2010/main" val="369932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04FC9-D41D-AB4F-6170-11A01E13D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A1D446-2A4B-E83C-3799-D6BAF95B8B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u="sng" dirty="0"/>
                  <a:t>Invest if NPV &gt; 0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𝐹𝐶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𝐹𝐶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𝐹𝐶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𝐹𝐶𝐹𝐹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𝐸𝐵𝐼𝑇𝐷𝐴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𝑁𝑊𝐶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𝑇𝑎𝑥𝑒𝑠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𝐶𝑎𝑝𝑒𝑥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𝑊𝐴𝐶𝐶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𝐷𝑒𝑏𝑡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𝐷𝑒𝑏𝑡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𝐸𝑞𝑢𝑖𝑡𝑦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𝐷𝑒𝑏𝑡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𝐸𝑞𝑢𝑖𝑡𝑦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𝐷𝑒𝑏𝑡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𝐸𝑞𝑢𝑖𝑡𝑦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𝐸𝑞𝑢𝑖𝑡𝑦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A1D446-2A4B-E83C-3799-D6BAF95B8B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157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762CD-C840-36B6-7D6E-D1E434571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detour into (time) value of money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9FE60C-5EC5-4FDE-3977-769A0F98439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Rules of time travel!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Only values at the same point in time can be combined.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To move a cash-flow forward in time, calculate its future value.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𝐹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pPr marL="514350" indent="-514350">
                  <a:buFont typeface="+mj-lt"/>
                  <a:buAutoNum type="arabicPeriod" startAt="3"/>
                </a:pPr>
                <a:endParaRPr lang="en-US" sz="2400" dirty="0"/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sz="2400" dirty="0"/>
                  <a:t>To move a cash-flow backward in time, calculate its present value.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9FE60C-5EC5-4FDE-3977-769A0F9843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91" t="-1126" r="-3286" b="-6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C:\Users\agoyal\Desktop\money-banking-time_is_money-values-valuations-entrepreneur-entrepreneurial-mfln6452_low.jpg">
            <a:extLst>
              <a:ext uri="{FF2B5EF4-FFF2-40B4-BE49-F238E27FC236}">
                <a16:creationId xmlns:a16="http://schemas.microsoft.com/office/drawing/2014/main" id="{1695B44A-21E2-E4E6-1881-1C0E12E66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00" y="1371600"/>
            <a:ext cx="50800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28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value (PV)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1" indent="0">
                  <a:buNone/>
                </a:pPr>
                <a:r>
                  <a:rPr lang="en-US" sz="2800" dirty="0"/>
                  <a:t>You will receive ₹200 in the first year and ₹1,200 in the second year. The interest rate is 20%. How much do you value these future rupees today?</a:t>
                </a:r>
              </a:p>
              <a:p>
                <a:pPr marL="0" lvl="1" indent="0">
                  <a:buNone/>
                </a:pPr>
                <a:endParaRPr lang="en-US" sz="2800" dirty="0"/>
              </a:p>
              <a:p>
                <a:pPr marL="0" lvl="1" indent="0">
                  <a:buNone/>
                </a:pPr>
                <a:endParaRPr lang="en-US" sz="2800" dirty="0"/>
              </a:p>
              <a:p>
                <a:pPr marL="0" lvl="1" indent="0">
                  <a:buNone/>
                </a:pPr>
                <a:endParaRPr lang="en-US" sz="2800" dirty="0"/>
              </a:p>
              <a:p>
                <a:pPr marL="0" lvl="1" indent="0">
                  <a:buNone/>
                </a:pPr>
                <a:endParaRPr lang="en-US" sz="2800" dirty="0"/>
              </a:p>
              <a:p>
                <a:pPr marL="0" lvl="1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2023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200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1+20%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200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1+20%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₹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000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1" t="-1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 bwMode="auto">
          <a:xfrm>
            <a:off x="4279293" y="3581400"/>
            <a:ext cx="389384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4279292" y="3352800"/>
            <a:ext cx="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6324600" y="3352800"/>
            <a:ext cx="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822093" y="2667000"/>
            <a:ext cx="935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Today</a:t>
            </a:r>
          </a:p>
          <a:p>
            <a:pPr algn="ct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2023</a:t>
            </a:r>
            <a:endParaRPr lang="fr-CH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37088" y="2667000"/>
            <a:ext cx="838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Year</a:t>
            </a:r>
          </a:p>
          <a:p>
            <a:pPr algn="ct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2024</a:t>
            </a:r>
            <a:endParaRPr lang="fr-CH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3070" y="3810000"/>
            <a:ext cx="463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??</a:t>
            </a:r>
            <a:endParaRPr lang="fr-CH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24994" y="3790890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₹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200</a:t>
            </a:r>
            <a:endParaRPr lang="fr-CH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01753" y="3810000"/>
            <a:ext cx="1455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Cash-flow</a:t>
            </a:r>
            <a:endParaRPr lang="fr-CH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87602" y="2876490"/>
            <a:ext cx="788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Date</a:t>
            </a:r>
            <a:endParaRPr lang="fr-CH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8153400" y="3352800"/>
            <a:ext cx="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765888" y="2667000"/>
            <a:ext cx="838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Year</a:t>
            </a:r>
          </a:p>
          <a:p>
            <a:pPr algn="ct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2025</a:t>
            </a:r>
            <a:endParaRPr lang="fr-CH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5553" y="3790890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ani" panose="020B0502040204020203" pitchFamily="18" charset="0"/>
              </a:rPr>
              <a:t>₹1,200</a:t>
            </a:r>
            <a:endParaRPr lang="fr-CH" sz="2000" dirty="0">
              <a:latin typeface="Verdana" panose="020B0604030504040204" pitchFamily="34" charset="0"/>
              <a:ea typeface="Verdana" panose="020B0604030504040204" pitchFamily="34" charset="0"/>
              <a:cs typeface="Vani" panose="020B0502040204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67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</a:t>
            </a:r>
            <a:r>
              <a:rPr lang="en-US"/>
              <a:t>present value (NPV)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Net present value is the value after ‘netting’ out the initial investment (which is most often negative).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the previous example, you need to spend </a:t>
                </a:r>
                <a:r>
                  <a:rPr lang="en-US" sz="2800" dirty="0"/>
                  <a:t>₹900 today (to receive ₹200 in the first year and ₹1,200 in the second year).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2023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−900+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200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1+20%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200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1+20%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₹</m:t>
                      </m:r>
                      <m:r>
                        <a:rPr lang="en-US" i="1">
                          <a:latin typeface="Cambria Math"/>
                        </a:rPr>
                        <m:t>100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1" t="-1126" r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E5BC8F-9560-61A9-DA6F-AB6E5D3EDB13}"/>
              </a:ext>
            </a:extLst>
          </p:cNvPr>
          <p:cNvCxnSpPr/>
          <p:nvPr/>
        </p:nvCxnSpPr>
        <p:spPr bwMode="auto">
          <a:xfrm>
            <a:off x="4279293" y="4324290"/>
            <a:ext cx="389384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04EADE-F7DA-D0E7-22A0-ECBAFC917421}"/>
              </a:ext>
            </a:extLst>
          </p:cNvPr>
          <p:cNvCxnSpPr/>
          <p:nvPr/>
        </p:nvCxnSpPr>
        <p:spPr bwMode="auto">
          <a:xfrm>
            <a:off x="4279292" y="4095690"/>
            <a:ext cx="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80673C-A89F-09F3-1A73-4C4A4AD273FE}"/>
              </a:ext>
            </a:extLst>
          </p:cNvPr>
          <p:cNvCxnSpPr/>
          <p:nvPr/>
        </p:nvCxnSpPr>
        <p:spPr bwMode="auto">
          <a:xfrm>
            <a:off x="6324600" y="4095690"/>
            <a:ext cx="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5E0C7F-8C27-5E21-5A93-7C1030CB874B}"/>
              </a:ext>
            </a:extLst>
          </p:cNvPr>
          <p:cNvSpPr txBox="1"/>
          <p:nvPr/>
        </p:nvSpPr>
        <p:spPr>
          <a:xfrm>
            <a:off x="3822093" y="3409890"/>
            <a:ext cx="935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Today</a:t>
            </a:r>
          </a:p>
          <a:p>
            <a:pPr algn="ct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2023</a:t>
            </a:r>
            <a:endParaRPr lang="fr-CH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7EB5D5-F19E-426C-8D29-9C6302DF5EA9}"/>
              </a:ext>
            </a:extLst>
          </p:cNvPr>
          <p:cNvSpPr txBox="1"/>
          <p:nvPr/>
        </p:nvSpPr>
        <p:spPr>
          <a:xfrm>
            <a:off x="5937088" y="3409890"/>
            <a:ext cx="838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Year</a:t>
            </a:r>
          </a:p>
          <a:p>
            <a:pPr algn="ct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2024</a:t>
            </a:r>
            <a:endParaRPr lang="fr-CH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DFDC3B-E800-3BD0-0208-6F885C1E4EE5}"/>
              </a:ext>
            </a:extLst>
          </p:cNvPr>
          <p:cNvSpPr txBox="1"/>
          <p:nvPr/>
        </p:nvSpPr>
        <p:spPr>
          <a:xfrm>
            <a:off x="3770523" y="4552890"/>
            <a:ext cx="1048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−₹9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00</a:t>
            </a:r>
            <a:endParaRPr lang="fr-CH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235B35-D80D-EEB2-334B-BE1C7B984375}"/>
              </a:ext>
            </a:extLst>
          </p:cNvPr>
          <p:cNvSpPr txBox="1"/>
          <p:nvPr/>
        </p:nvSpPr>
        <p:spPr>
          <a:xfrm>
            <a:off x="5924994" y="4533780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₹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200</a:t>
            </a:r>
            <a:endParaRPr lang="fr-CH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A10A6F-E54A-44BA-1134-434B61E9E5BF}"/>
              </a:ext>
            </a:extLst>
          </p:cNvPr>
          <p:cNvSpPr txBox="1"/>
          <p:nvPr/>
        </p:nvSpPr>
        <p:spPr>
          <a:xfrm>
            <a:off x="2201753" y="4552890"/>
            <a:ext cx="1455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Cash-flow</a:t>
            </a:r>
            <a:endParaRPr lang="fr-CH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E4A69A-90A1-3BC4-83A7-58A78F02071F}"/>
              </a:ext>
            </a:extLst>
          </p:cNvPr>
          <p:cNvSpPr txBox="1"/>
          <p:nvPr/>
        </p:nvSpPr>
        <p:spPr>
          <a:xfrm>
            <a:off x="2487602" y="3619380"/>
            <a:ext cx="788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Date</a:t>
            </a:r>
            <a:endParaRPr lang="fr-CH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E43F4F-3286-27C7-211D-0DA7309419A4}"/>
              </a:ext>
            </a:extLst>
          </p:cNvPr>
          <p:cNvCxnSpPr/>
          <p:nvPr/>
        </p:nvCxnSpPr>
        <p:spPr bwMode="auto">
          <a:xfrm>
            <a:off x="8153400" y="4095690"/>
            <a:ext cx="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860A0D-B2CC-C09D-BBAA-23EB5B4564C7}"/>
              </a:ext>
            </a:extLst>
          </p:cNvPr>
          <p:cNvSpPr txBox="1"/>
          <p:nvPr/>
        </p:nvSpPr>
        <p:spPr>
          <a:xfrm>
            <a:off x="7765888" y="3409890"/>
            <a:ext cx="838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Year</a:t>
            </a:r>
          </a:p>
          <a:p>
            <a:pPr algn="ct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2025</a:t>
            </a:r>
            <a:endParaRPr lang="fr-CH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2ED99C-5EB5-4342-2020-7DA3FCD30A20}"/>
              </a:ext>
            </a:extLst>
          </p:cNvPr>
          <p:cNvSpPr txBox="1"/>
          <p:nvPr/>
        </p:nvSpPr>
        <p:spPr>
          <a:xfrm>
            <a:off x="7625553" y="4533780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ani" panose="020B0502040204020203" pitchFamily="18" charset="0"/>
              </a:rPr>
              <a:t>₹1,200</a:t>
            </a:r>
            <a:endParaRPr lang="fr-CH" sz="2000" dirty="0">
              <a:latin typeface="Verdana" panose="020B0604030504040204" pitchFamily="34" charset="0"/>
              <a:ea typeface="Verdana" panose="020B0604030504040204" pitchFamily="34" charset="0"/>
              <a:cs typeface="Vani" panose="020B0502040204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21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budgeting rule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capital budgeting rule is a method to decide which projects to take and which to reject.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Accept if NPV &gt; 0 is the best rule.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 rules (such as payback period and internal rate of return) can be helpful intuitively at times, and thus make some good sense (but have some limitations).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209800" y="2362200"/>
            <a:ext cx="1600200" cy="5334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5651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7C18A-8DF4-898F-FE76-456C3C73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DCD55-8518-F089-E48F-B1052FC793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𝐹𝐶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𝐹𝐶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𝐹𝐶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𝐹𝐶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𝐼𝑅𝑅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𝐹𝐶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𝐼𝑅𝑅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𝐹𝐶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𝐼𝑅𝑅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IRR is what you will earn (on an annualized compounded basis) over the lifetime of the project.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DCD55-8518-F089-E48F-B1052FC79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7C18A-8DF4-898F-FE76-456C3C73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IRR of the three projects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DCD55-8518-F089-E48F-B1052FC793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𝐼𝑅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=10.0%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𝐼𝑅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𝐼𝑅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=12.3%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𝐼𝑅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=11.8%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All else equal, project 2 is the best.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DCD55-8518-F089-E48F-B1052FC79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30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A802-FEB1-2421-2B40-8590CFC6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 and investment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EF249-8F2B-B0EC-AEBE-2B4BFAB93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Still does not mean that we should undertake project 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That depends on what the cost of capital 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One can state the investment rule as:</a:t>
            </a:r>
          </a:p>
          <a:p>
            <a:pPr marL="0" indent="0" algn="ctr">
              <a:buNone/>
            </a:pPr>
            <a:r>
              <a:rPr lang="en-US" dirty="0"/>
              <a:t>Invest if IRR&gt;CC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E283E3-13A5-C9C8-96B2-A946B6950E7A}"/>
              </a:ext>
            </a:extLst>
          </p:cNvPr>
          <p:cNvSpPr/>
          <p:nvPr/>
        </p:nvSpPr>
        <p:spPr bwMode="auto">
          <a:xfrm>
            <a:off x="6172200" y="3429000"/>
            <a:ext cx="1600200" cy="5334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16681932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39</TotalTime>
  <Words>1668</Words>
  <Application>Microsoft Office PowerPoint</Application>
  <PresentationFormat>Widescreen</PresentationFormat>
  <Paragraphs>304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Cambria Math</vt:lpstr>
      <vt:lpstr>Comic Sans MS</vt:lpstr>
      <vt:lpstr>Symbol</vt:lpstr>
      <vt:lpstr>Tahoma</vt:lpstr>
      <vt:lpstr>Times New Roman</vt:lpstr>
      <vt:lpstr>Verdana</vt:lpstr>
      <vt:lpstr>Wingdings</vt:lpstr>
      <vt:lpstr>Blends</vt:lpstr>
      <vt:lpstr>Introduction</vt:lpstr>
      <vt:lpstr>Motivating examples</vt:lpstr>
      <vt:lpstr>Quick detour into (time) value of money</vt:lpstr>
      <vt:lpstr>Present value (PV)</vt:lpstr>
      <vt:lpstr>Net present value (NPV)</vt:lpstr>
      <vt:lpstr>Capital budgeting rule</vt:lpstr>
      <vt:lpstr>IRR</vt:lpstr>
      <vt:lpstr>Relative IRR of the three projects </vt:lpstr>
      <vt:lpstr>IRR and investment</vt:lpstr>
      <vt:lpstr>Still …</vt:lpstr>
      <vt:lpstr>NPV used for</vt:lpstr>
      <vt:lpstr>NPV again</vt:lpstr>
      <vt:lpstr>Free cash flow</vt:lpstr>
      <vt:lpstr>FCF calculation (1)</vt:lpstr>
      <vt:lpstr>FCF calculation (2)</vt:lpstr>
      <vt:lpstr>Why?</vt:lpstr>
      <vt:lpstr>Nayara Energy</vt:lpstr>
      <vt:lpstr>Cost of capital</vt:lpstr>
      <vt:lpstr>Cost of equity: CAPM</vt:lpstr>
      <vt:lpstr>Cost of equity: ERP</vt:lpstr>
      <vt:lpstr>Cost of equity: β</vt:lpstr>
      <vt:lpstr>WACC for Nayara</vt:lpstr>
      <vt:lpstr>WACC …</vt:lpstr>
      <vt:lpstr>Example</vt:lpstr>
      <vt:lpstr>Example …</vt:lpstr>
      <vt:lpstr>Example …</vt:lpstr>
      <vt:lpstr>Example …</vt:lpstr>
      <vt:lpstr>Sensitivity analysis</vt:lpstr>
      <vt:lpstr>Takeaways</vt:lpstr>
    </vt:vector>
  </TitlesOfParts>
  <Company>UCLA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Finance</dc:creator>
  <cp:lastModifiedBy>Amit Goyal</cp:lastModifiedBy>
  <cp:revision>782</cp:revision>
  <cp:lastPrinted>2019-11-03T08:58:39Z</cp:lastPrinted>
  <dcterms:created xsi:type="dcterms:W3CDTF">2001-11-14T18:58:57Z</dcterms:created>
  <dcterms:modified xsi:type="dcterms:W3CDTF">2023-05-03T19:53:05Z</dcterms:modified>
</cp:coreProperties>
</file>