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8"/>
  </p:notesMasterIdLst>
  <p:handoutMasterIdLst>
    <p:handoutMasterId r:id="rId29"/>
  </p:handoutMasterIdLst>
  <p:sldIdLst>
    <p:sldId id="256" r:id="rId2"/>
    <p:sldId id="257" r:id="rId3"/>
    <p:sldId id="360" r:id="rId4"/>
    <p:sldId id="352" r:id="rId5"/>
    <p:sldId id="353" r:id="rId6"/>
    <p:sldId id="354" r:id="rId7"/>
    <p:sldId id="355" r:id="rId8"/>
    <p:sldId id="356" r:id="rId9"/>
    <p:sldId id="258" r:id="rId10"/>
    <p:sldId id="259" r:id="rId11"/>
    <p:sldId id="261" r:id="rId12"/>
    <p:sldId id="262" r:id="rId13"/>
    <p:sldId id="260" r:id="rId14"/>
    <p:sldId id="263" r:id="rId15"/>
    <p:sldId id="338" r:id="rId16"/>
    <p:sldId id="339" r:id="rId17"/>
    <p:sldId id="350" r:id="rId18"/>
    <p:sldId id="358" r:id="rId19"/>
    <p:sldId id="348" r:id="rId20"/>
    <p:sldId id="361" r:id="rId21"/>
    <p:sldId id="362" r:id="rId22"/>
    <p:sldId id="363" r:id="rId23"/>
    <p:sldId id="349" r:id="rId24"/>
    <p:sldId id="357" r:id="rId25"/>
    <p:sldId id="359" r:id="rId26"/>
    <p:sldId id="351" r:id="rId27"/>
  </p:sldIdLst>
  <p:sldSz cx="12192000" cy="6858000"/>
  <p:notesSz cx="6742113" cy="9872663"/>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oyal" initials="a" lastIdx="1" clrIdx="0">
    <p:extLst>
      <p:ext uri="{19B8F6BF-5375-455C-9EA6-DF929625EA0E}">
        <p15:presenceInfo xmlns:p15="http://schemas.microsoft.com/office/powerpoint/2012/main" userId="agoy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6" autoAdjust="0"/>
    <p:restoredTop sz="91920" autoAdjust="0"/>
  </p:normalViewPr>
  <p:slideViewPr>
    <p:cSldViewPr>
      <p:cViewPr varScale="1">
        <p:scale>
          <a:sx n="107" d="100"/>
          <a:sy n="107" d="100"/>
        </p:scale>
        <p:origin x="444" y="48"/>
      </p:cViewPr>
      <p:guideLst>
        <p:guide orient="horz" pos="2160"/>
        <p:guide pos="3840"/>
      </p:guideLst>
    </p:cSldViewPr>
  </p:slideViewPr>
  <p:outlineViewPr>
    <p:cViewPr>
      <p:scale>
        <a:sx n="33" d="100"/>
        <a:sy n="33" d="100"/>
      </p:scale>
      <p:origin x="0" y="-19203"/>
    </p:cViewPr>
  </p:outlineViewPr>
  <p:notesTextViewPr>
    <p:cViewPr>
      <p:scale>
        <a:sx n="100" d="100"/>
        <a:sy n="100" d="100"/>
      </p:scale>
      <p:origin x="0" y="0"/>
    </p:cViewPr>
  </p:notesTextViewPr>
  <p:sorterViewPr>
    <p:cViewPr>
      <p:scale>
        <a:sx n="66" d="100"/>
        <a:sy n="66" d="100"/>
      </p:scale>
      <p:origin x="0" y="-456"/>
    </p:cViewPr>
  </p:sorterViewPr>
  <p:notesViewPr>
    <p:cSldViewPr>
      <p:cViewPr varScale="1">
        <p:scale>
          <a:sx n="60" d="100"/>
          <a:sy n="60" d="100"/>
        </p:scale>
        <p:origin x="3283" y="58"/>
      </p:cViewPr>
      <p:guideLst>
        <p:guide orient="horz" pos="3110"/>
        <p:guide pos="21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920083" y="238856"/>
            <a:ext cx="2921981" cy="494296"/>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lvl1pPr algn="ctr" defTabSz="928120" eaLnBrk="1" hangingPunct="1">
              <a:defRPr sz="2000"/>
            </a:lvl1pPr>
          </a:lstStyle>
          <a:p>
            <a:pPr>
              <a:defRP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408938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3"/>
            <a:ext cx="2921981" cy="494296"/>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lvl1pPr defTabSz="928120" eaLnBrk="1" hangingPunct="1">
              <a:defRPr sz="1200">
                <a:latin typeface="Times New Roman" pitchFamily="18" charset="0"/>
              </a:defRPr>
            </a:lvl1pPr>
          </a:lstStyle>
          <a:p>
            <a:pPr>
              <a:defRPr/>
            </a:pPr>
            <a:endParaRPr lang="en-US"/>
          </a:p>
        </p:txBody>
      </p:sp>
      <p:sp>
        <p:nvSpPr>
          <p:cNvPr id="4099" name="Rectangle 3"/>
          <p:cNvSpPr>
            <a:spLocks noGrp="1" noChangeArrowheads="1"/>
          </p:cNvSpPr>
          <p:nvPr>
            <p:ph type="dt" idx="1"/>
          </p:nvPr>
        </p:nvSpPr>
        <p:spPr bwMode="auto">
          <a:xfrm>
            <a:off x="3820132" y="3"/>
            <a:ext cx="2921981" cy="494296"/>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lvl1pPr algn="r" defTabSz="928120" eaLnBrk="1" hangingPunct="1">
              <a:defRPr sz="1200">
                <a:latin typeface="Times New Roman" pitchFamily="18" charset="0"/>
              </a:defRPr>
            </a:lvl1pPr>
          </a:lstStyle>
          <a:p>
            <a:pPr>
              <a:defRPr/>
            </a:pPr>
            <a:endParaRPr lang="en-US"/>
          </a:p>
        </p:txBody>
      </p:sp>
      <p:sp>
        <p:nvSpPr>
          <p:cNvPr id="81924" name="Rectangle 4"/>
          <p:cNvSpPr>
            <a:spLocks noGrp="1" noRot="1" noChangeAspect="1" noChangeArrowheads="1" noTextEdit="1"/>
          </p:cNvSpPr>
          <p:nvPr>
            <p:ph type="sldImg" idx="2"/>
          </p:nvPr>
        </p:nvSpPr>
        <p:spPr bwMode="auto">
          <a:xfrm>
            <a:off x="82550" y="741363"/>
            <a:ext cx="6577013" cy="3700462"/>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899648" y="4689184"/>
            <a:ext cx="4942820" cy="4443693"/>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2" y="9378367"/>
            <a:ext cx="2921981" cy="494296"/>
          </a:xfrm>
          <a:prstGeom prst="rect">
            <a:avLst/>
          </a:prstGeom>
          <a:noFill/>
          <a:ln w="9525">
            <a:noFill/>
            <a:miter lim="800000"/>
            <a:headEnd/>
            <a:tailEnd/>
          </a:ln>
          <a:effectLst/>
        </p:spPr>
        <p:txBody>
          <a:bodyPr vert="horz" wrap="square" lIns="92888" tIns="46443" rIns="92888" bIns="46443" numCol="1" anchor="b" anchorCtr="0" compatLnSpc="1">
            <a:prstTxWarp prst="textNoShape">
              <a:avLst/>
            </a:prstTxWarp>
          </a:bodyPr>
          <a:lstStyle>
            <a:lvl1pPr defTabSz="928120" eaLnBrk="1" hangingPunct="1">
              <a:defRPr sz="1200">
                <a:latin typeface="Times New Roman"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20132" y="9378367"/>
            <a:ext cx="2921981" cy="494296"/>
          </a:xfrm>
          <a:prstGeom prst="rect">
            <a:avLst/>
          </a:prstGeom>
          <a:noFill/>
          <a:ln w="9525">
            <a:noFill/>
            <a:miter lim="800000"/>
            <a:headEnd/>
            <a:tailEnd/>
          </a:ln>
          <a:effectLst/>
        </p:spPr>
        <p:txBody>
          <a:bodyPr vert="horz" wrap="square" lIns="92888" tIns="46443" rIns="92888" bIns="46443" numCol="1" anchor="b" anchorCtr="0" compatLnSpc="1">
            <a:prstTxWarp prst="textNoShape">
              <a:avLst/>
            </a:prstTxWarp>
          </a:bodyPr>
          <a:lstStyle>
            <a:lvl1pPr algn="r" defTabSz="928120" eaLnBrk="1" hangingPunct="1">
              <a:defRPr sz="1200">
                <a:latin typeface="Times New Roman" pitchFamily="18" charset="0"/>
              </a:defRPr>
            </a:lvl1pPr>
          </a:lstStyle>
          <a:p>
            <a:pPr>
              <a:defRPr/>
            </a:pPr>
            <a:fld id="{5F614779-7322-417F-A849-28E405548C0F}" type="slidenum">
              <a:rPr lang="en-US"/>
              <a:pPr>
                <a:defRPr/>
              </a:pPr>
              <a:t>‹#›</a:t>
            </a:fld>
            <a:endParaRPr lang="en-US"/>
          </a:p>
        </p:txBody>
      </p:sp>
    </p:spTree>
    <p:extLst>
      <p:ext uri="{BB962C8B-B14F-4D97-AF65-F5344CB8AC3E}">
        <p14:creationId xmlns:p14="http://schemas.microsoft.com/office/powerpoint/2010/main" val="2707967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6"/>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7"/>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8"/>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75116"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7511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latin typeface="Tahoma" pitchFamily="34" charset="0"/>
              </a:defRPr>
            </a:lvl1pPr>
          </a:lstStyle>
          <a:p>
            <a:pPr>
              <a:defRPr/>
            </a:pPr>
            <a:endParaRPr lang="en-US"/>
          </a:p>
        </p:txBody>
      </p:sp>
      <p:sp>
        <p:nvSpPr>
          <p:cNvPr id="15" name="Rectangle 15"/>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latin typeface="Tahoma" pitchFamily="34" charset="0"/>
              </a:defRPr>
            </a:lvl1pPr>
          </a:lstStyle>
          <a:p>
            <a:pPr>
              <a:defRPr/>
            </a:pPr>
            <a:endParaRPr lang="en-US"/>
          </a:p>
        </p:txBody>
      </p:sp>
      <p:sp>
        <p:nvSpPr>
          <p:cNvPr id="16" name="Rectangle 16"/>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latin typeface="Tahoma" pitchFamily="34" charset="0"/>
              </a:defRPr>
            </a:lvl1pPr>
          </a:lstStyle>
          <a:p>
            <a:pPr>
              <a:defRPr/>
            </a:pPr>
            <a:fld id="{4D908C0B-187C-42DF-AF72-49E41B3F13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99551" y="61914"/>
            <a:ext cx="2840567" cy="6567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61914"/>
            <a:ext cx="8324851" cy="6567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74FF-73D2-4DD3-ADF8-A36B83449C5B}"/>
              </a:ext>
            </a:extLst>
          </p:cNvPr>
          <p:cNvSpPr>
            <a:spLocks noGrp="1"/>
          </p:cNvSpPr>
          <p:nvPr>
            <p:ph type="title"/>
          </p:nvPr>
        </p:nvSpPr>
        <p:spPr>
          <a:xfrm>
            <a:off x="914400" y="762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C8904-4FD9-4DA0-9D46-012C7739C126}"/>
              </a:ext>
            </a:extLst>
          </p:cNvPr>
          <p:cNvSpPr>
            <a:spLocks noGrp="1"/>
          </p:cNvSpPr>
          <p:nvPr>
            <p:ph type="body" sz="half" idx="1"/>
          </p:nvPr>
        </p:nvSpPr>
        <p:spPr>
          <a:xfrm>
            <a:off x="914400" y="1447800"/>
            <a:ext cx="50800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27F73-CB95-45C3-98FC-F3589003034D}"/>
              </a:ext>
            </a:extLst>
          </p:cNvPr>
          <p:cNvSpPr>
            <a:spLocks noGrp="1"/>
          </p:cNvSpPr>
          <p:nvPr>
            <p:ph sz="half" idx="2"/>
          </p:nvPr>
        </p:nvSpPr>
        <p:spPr>
          <a:xfrm>
            <a:off x="6197600" y="1447800"/>
            <a:ext cx="50800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B9F560B-447D-4356-A504-F1F208182BE8}"/>
              </a:ext>
            </a:extLst>
          </p:cNvPr>
          <p:cNvSpPr>
            <a:spLocks noGrp="1"/>
          </p:cNvSpPr>
          <p:nvPr>
            <p:ph type="sldNum" sz="quarter" idx="10"/>
          </p:nvPr>
        </p:nvSpPr>
        <p:spPr>
          <a:xfrm>
            <a:off x="9347200" y="6400800"/>
            <a:ext cx="2540000" cy="457200"/>
          </a:xfrm>
        </p:spPr>
        <p:txBody>
          <a:bodyPr/>
          <a:lstStyle>
            <a:lvl1pPr>
              <a:defRPr/>
            </a:lvl1pPr>
          </a:lstStyle>
          <a:p>
            <a:r>
              <a:rPr lang="en-US" altLang="en-US"/>
              <a:t>1 - </a:t>
            </a:r>
            <a:fld id="{A20BE5B3-5145-41C1-B24D-F7E59E24DC22}" type="slidenum">
              <a:rPr lang="en-US" altLang="en-US"/>
              <a:pPr/>
              <a:t>‹#›</a:t>
            </a:fld>
            <a:endParaRPr lang="en-US" altLang="en-US"/>
          </a:p>
        </p:txBody>
      </p:sp>
    </p:spTree>
    <p:extLst>
      <p:ext uri="{BB962C8B-B14F-4D97-AF65-F5344CB8AC3E}">
        <p14:creationId xmlns:p14="http://schemas.microsoft.com/office/powerpoint/2010/main" val="3750838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SmartArt Placeholder 2"/>
          <p:cNvSpPr>
            <a:spLocks noGrp="1"/>
          </p:cNvSpPr>
          <p:nvPr>
            <p:ph type="dgm" idx="1"/>
          </p:nvPr>
        </p:nvSpPr>
        <p:spPr>
          <a:xfrm>
            <a:off x="609600" y="1600201"/>
            <a:ext cx="10972800" cy="4525963"/>
          </a:xfrm>
        </p:spPr>
        <p:txBody>
          <a:bodyPr/>
          <a:lstStyle/>
          <a:p>
            <a:pPr lvl="0"/>
            <a:endParaRPr lang="en-US" noProof="0" dirty="0"/>
          </a:p>
        </p:txBody>
      </p:sp>
      <p:sp>
        <p:nvSpPr>
          <p:cNvPr id="4" name="Rectangle 4">
            <a:extLst>
              <a:ext uri="{FF2B5EF4-FFF2-40B4-BE49-F238E27FC236}">
                <a16:creationId xmlns:a16="http://schemas.microsoft.com/office/drawing/2014/main" id="{1A365919-9D19-4955-A1F7-332C8F707D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4FBC89-631A-433C-8CE3-12A1D0F9D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D38DCBA-74C4-4CC5-8BE5-C52F5CA0B4F3}"/>
              </a:ext>
            </a:extLst>
          </p:cNvPr>
          <p:cNvSpPr>
            <a:spLocks noGrp="1" noChangeArrowheads="1"/>
          </p:cNvSpPr>
          <p:nvPr>
            <p:ph type="sldNum" sz="quarter" idx="12"/>
          </p:nvPr>
        </p:nvSpPr>
        <p:spPr>
          <a:ln/>
        </p:spPr>
        <p:txBody>
          <a:bodyPr/>
          <a:lstStyle>
            <a:lvl1pPr>
              <a:defRPr/>
            </a:lvl1pPr>
          </a:lstStyle>
          <a:p>
            <a:fld id="{3C27F680-C4F5-488E-B3B6-5AFC92D89EC7}" type="slidenum">
              <a:rPr lang="en-US" altLang="en-US"/>
              <a:pPr/>
              <a:t>‹#›</a:t>
            </a:fld>
            <a:endParaRPr lang="en-US" altLang="en-US"/>
          </a:p>
        </p:txBody>
      </p:sp>
    </p:spTree>
    <p:extLst>
      <p:ext uri="{BB962C8B-B14F-4D97-AF65-F5344CB8AC3E}">
        <p14:creationId xmlns:p14="http://schemas.microsoft.com/office/powerpoint/2010/main" val="1654689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dirty="0"/>
          </a:p>
        </p:txBody>
      </p:sp>
      <p:sp>
        <p:nvSpPr>
          <p:cNvPr id="4" name="Rectangle 4">
            <a:extLst>
              <a:ext uri="{FF2B5EF4-FFF2-40B4-BE49-F238E27FC236}">
                <a16:creationId xmlns:a16="http://schemas.microsoft.com/office/drawing/2014/main" id="{BA5C50ED-376E-406B-A59C-94FEC48B62E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24A94DA-1202-4A3E-85E1-67361691ED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EAE4A24-E26A-4327-9045-740D65ABC8F4}"/>
              </a:ext>
            </a:extLst>
          </p:cNvPr>
          <p:cNvSpPr>
            <a:spLocks noGrp="1" noChangeArrowheads="1"/>
          </p:cNvSpPr>
          <p:nvPr>
            <p:ph type="sldNum" sz="quarter" idx="12"/>
          </p:nvPr>
        </p:nvSpPr>
        <p:spPr>
          <a:ln/>
        </p:spPr>
        <p:txBody>
          <a:bodyPr/>
          <a:lstStyle>
            <a:lvl1pPr>
              <a:defRPr/>
            </a:lvl1pPr>
          </a:lstStyle>
          <a:p>
            <a:fld id="{CC8B0C94-AD50-47C6-AF17-E3DC00831E3E}" type="slidenum">
              <a:rPr lang="en-US" altLang="en-US"/>
              <a:pPr/>
              <a:t>‹#›</a:t>
            </a:fld>
            <a:endParaRPr lang="en-US" altLang="en-US"/>
          </a:p>
        </p:txBody>
      </p:sp>
    </p:spTree>
    <p:extLst>
      <p:ext uri="{BB962C8B-B14F-4D97-AF65-F5344CB8AC3E}">
        <p14:creationId xmlns:p14="http://schemas.microsoft.com/office/powerpoint/2010/main" val="91648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562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5400" y="914400"/>
            <a:ext cx="5564717"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8" name="Rectangle 8"/>
          <p:cNvSpPr>
            <a:spLocks noChangeArrowheads="1"/>
          </p:cNvSpPr>
          <p:nvPr/>
        </p:nvSpPr>
        <p:spPr bwMode="gray">
          <a:xfrm>
            <a:off x="406401" y="7620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latin typeface="Tahoma" pitchFamily="34" charset="0"/>
            </a:endParaRPr>
          </a:p>
        </p:txBody>
      </p:sp>
      <p:sp>
        <p:nvSpPr>
          <p:cNvPr id="17412" name="Rectangle 9"/>
          <p:cNvSpPr>
            <a:spLocks noGrp="1" noChangeArrowheads="1"/>
          </p:cNvSpPr>
          <p:nvPr>
            <p:ph type="title"/>
          </p:nvPr>
        </p:nvSpPr>
        <p:spPr bwMode="auto">
          <a:xfrm>
            <a:off x="508001" y="61914"/>
            <a:ext cx="11277600" cy="623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7413" name="Rectangle 10"/>
          <p:cNvSpPr>
            <a:spLocks noGrp="1" noChangeArrowheads="1"/>
          </p:cNvSpPr>
          <p:nvPr>
            <p:ph type="body" idx="1"/>
          </p:nvPr>
        </p:nvSpPr>
        <p:spPr bwMode="auto">
          <a:xfrm>
            <a:off x="508000" y="914400"/>
            <a:ext cx="11277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4096" name="Text Box 16"/>
          <p:cNvSpPr txBox="1">
            <a:spLocks noChangeArrowheads="1"/>
          </p:cNvSpPr>
          <p:nvPr userDrawn="1"/>
        </p:nvSpPr>
        <p:spPr bwMode="auto">
          <a:xfrm>
            <a:off x="9550400" y="6504802"/>
            <a:ext cx="2540000" cy="276999"/>
          </a:xfrm>
          <a:prstGeom prst="rect">
            <a:avLst/>
          </a:prstGeom>
          <a:noFill/>
          <a:ln w="9525">
            <a:noFill/>
            <a:miter lim="800000"/>
            <a:headEnd/>
            <a:tailEnd/>
          </a:ln>
          <a:effectLst/>
        </p:spPr>
        <p:txBody>
          <a:bodyPr wrap="square">
            <a:spAutoFit/>
          </a:bodyPr>
          <a:lstStyle/>
          <a:p>
            <a:pPr algn="r">
              <a:spcBef>
                <a:spcPct val="50000"/>
              </a:spcBef>
              <a:defRPr/>
            </a:pPr>
            <a:fld id="{B881D377-89F9-485E-8E17-B1679324ABF0}" type="slidenum">
              <a:rPr lang="en-US" sz="1200" smtClean="0">
                <a:latin typeface="Verdana" panose="020B0604030504040204" pitchFamily="34" charset="0"/>
                <a:ea typeface="Verdana" panose="020B0604030504040204" pitchFamily="34" charset="0"/>
                <a:cs typeface="Verdana" panose="020B0604030504040204" pitchFamily="34" charset="0"/>
              </a:rPr>
              <a:pPr algn="r">
                <a:spcBef>
                  <a:spcPct val="50000"/>
                </a:spcBef>
                <a:defRPr/>
              </a:pPr>
              <a:t>‹#›</a:t>
            </a:fld>
            <a:r>
              <a:rPr lang="en-US" sz="1200" dirty="0">
                <a:latin typeface="Verdana" panose="020B0604030504040204" pitchFamily="34" charset="0"/>
                <a:ea typeface="Verdana" panose="020B0604030504040204" pitchFamily="34" charset="0"/>
                <a:cs typeface="Verdana" panose="020B0604030504040204" pitchFamily="34" charset="0"/>
              </a:rPr>
              <a:t> </a:t>
            </a:r>
          </a:p>
        </p:txBody>
      </p:sp>
    </p:spTree>
  </p:cSld>
  <p:clrMap bg1="lt1" tx1="dk1" bg2="lt2" tx2="dk2" accent1="accent1" accent2="accent2" accent3="accent3" accent4="accent4" accent5="accent5" accent6="accent6" hlink="hlink" folHlink="folHlink"/>
  <p:sldLayoutIdLst>
    <p:sldLayoutId id="2147483750"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1" r:id="rId12"/>
    <p:sldLayoutId id="2147483752" r:id="rId13"/>
    <p:sldLayoutId id="2147483753" r:id="rId14"/>
  </p:sldLayoutIdLst>
  <p:txStyles>
    <p:titleStyle>
      <a:lvl1pPr algn="l" rtl="0" eaLnBrk="0" fontAlgn="base" hangingPunct="0">
        <a:spcBef>
          <a:spcPct val="0"/>
        </a:spcBef>
        <a:spcAft>
          <a:spcPct val="0"/>
        </a:spcAft>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spcBef>
          <a:spcPct val="0"/>
        </a:spcBef>
        <a:spcAft>
          <a:spcPct val="0"/>
        </a:spcAft>
        <a:defRPr sz="3200">
          <a:solidFill>
            <a:schemeClr val="tx2"/>
          </a:solidFill>
          <a:latin typeface="Comic Sans MS" pitchFamily="66" charset="0"/>
        </a:defRPr>
      </a:lvl2pPr>
      <a:lvl3pPr algn="l" rtl="0" eaLnBrk="0" fontAlgn="base" hangingPunct="0">
        <a:spcBef>
          <a:spcPct val="0"/>
        </a:spcBef>
        <a:spcAft>
          <a:spcPct val="0"/>
        </a:spcAft>
        <a:defRPr sz="3200">
          <a:solidFill>
            <a:schemeClr val="tx2"/>
          </a:solidFill>
          <a:latin typeface="Comic Sans MS" pitchFamily="66" charset="0"/>
        </a:defRPr>
      </a:lvl3pPr>
      <a:lvl4pPr algn="l" rtl="0" eaLnBrk="0" fontAlgn="base" hangingPunct="0">
        <a:spcBef>
          <a:spcPct val="0"/>
        </a:spcBef>
        <a:spcAft>
          <a:spcPct val="0"/>
        </a:spcAft>
        <a:defRPr sz="3200">
          <a:solidFill>
            <a:schemeClr val="tx2"/>
          </a:solidFill>
          <a:latin typeface="Comic Sans MS" pitchFamily="66" charset="0"/>
        </a:defRPr>
      </a:lvl4pPr>
      <a:lvl5pPr algn="l" rtl="0" eaLnBrk="0" fontAlgn="base" hangingPunct="0">
        <a:spcBef>
          <a:spcPct val="0"/>
        </a:spcBef>
        <a:spcAft>
          <a:spcPct val="0"/>
        </a:spcAft>
        <a:defRPr sz="3200">
          <a:solidFill>
            <a:schemeClr val="tx2"/>
          </a:solidFill>
          <a:latin typeface="Comic Sans MS" pitchFamily="66" charset="0"/>
        </a:defRPr>
      </a:lvl5pPr>
      <a:lvl6pPr marL="457200" algn="l" rtl="0" fontAlgn="base">
        <a:spcBef>
          <a:spcPct val="0"/>
        </a:spcBef>
        <a:spcAft>
          <a:spcPct val="0"/>
        </a:spcAft>
        <a:defRPr sz="3200">
          <a:solidFill>
            <a:schemeClr val="tx2"/>
          </a:solidFill>
          <a:latin typeface="Comic Sans MS" pitchFamily="66" charset="0"/>
        </a:defRPr>
      </a:lvl6pPr>
      <a:lvl7pPr marL="914400" algn="l" rtl="0" fontAlgn="base">
        <a:spcBef>
          <a:spcPct val="0"/>
        </a:spcBef>
        <a:spcAft>
          <a:spcPct val="0"/>
        </a:spcAft>
        <a:defRPr sz="3200">
          <a:solidFill>
            <a:schemeClr val="tx2"/>
          </a:solidFill>
          <a:latin typeface="Comic Sans MS" pitchFamily="66" charset="0"/>
        </a:defRPr>
      </a:lvl7pPr>
      <a:lvl8pPr marL="1371600" algn="l" rtl="0" fontAlgn="base">
        <a:spcBef>
          <a:spcPct val="0"/>
        </a:spcBef>
        <a:spcAft>
          <a:spcPct val="0"/>
        </a:spcAft>
        <a:defRPr sz="3200">
          <a:solidFill>
            <a:schemeClr val="tx2"/>
          </a:solidFill>
          <a:latin typeface="Comic Sans MS" pitchFamily="66" charset="0"/>
        </a:defRPr>
      </a:lvl8pPr>
      <a:lvl9pPr marL="1828800" algn="l" rtl="0" fontAlgn="base">
        <a:spcBef>
          <a:spcPct val="0"/>
        </a:spcBef>
        <a:spcAft>
          <a:spcPct val="0"/>
        </a:spcAft>
        <a:defRPr sz="3200">
          <a:solidFill>
            <a:schemeClr val="tx2"/>
          </a:solidFill>
          <a:latin typeface="Comic Sans MS" pitchFamily="66" charset="0"/>
        </a:defRPr>
      </a:lvl9pPr>
    </p:titleStyle>
    <p:bodyStyle>
      <a:lvl1pPr marL="228600" indent="-228600" algn="l" rtl="0" eaLnBrk="0" fontAlgn="base" hangingPunct="0">
        <a:spcBef>
          <a:spcPct val="20000"/>
        </a:spcBef>
        <a:spcAft>
          <a:spcPct val="0"/>
        </a:spcAft>
        <a:buClr>
          <a:schemeClr val="tx1"/>
        </a:buClr>
        <a:buSzPct val="100000"/>
        <a:buFont typeface="Wingdings" pitchFamily="2" charset="2"/>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1500" indent="-228600" algn="l" rtl="0" eaLnBrk="0" fontAlgn="base" hangingPunct="0">
        <a:spcBef>
          <a:spcPct val="20000"/>
        </a:spcBef>
        <a:spcAft>
          <a:spcPct val="0"/>
        </a:spcAft>
        <a:buClr>
          <a:schemeClr val="tx1"/>
        </a:buClr>
        <a:buSzPct val="100000"/>
        <a:buFont typeface="Arial"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14400" indent="-228600" algn="l" rtl="0" eaLnBrk="0" fontAlgn="base" hangingPunct="0">
        <a:spcBef>
          <a:spcPct val="20000"/>
        </a:spcBef>
        <a:spcAft>
          <a:spcPct val="0"/>
        </a:spcAft>
        <a:buClr>
          <a:schemeClr val="tx1"/>
        </a:buClr>
        <a:buSzPct val="100000"/>
        <a:buFont typeface="Times New Roman" pitchFamily="18"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57300" indent="-228600" algn="l" rtl="0" eaLnBrk="0" fontAlgn="base" hangingPunct="0">
        <a:spcBef>
          <a:spcPct val="20000"/>
        </a:spcBef>
        <a:spcAft>
          <a:spcPct val="0"/>
        </a:spcAft>
        <a:buClr>
          <a:schemeClr val="tx1"/>
        </a:buClr>
        <a:buSzPct val="100000"/>
        <a:buFont typeface="Times New Roman" pitchFamily="18"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00200" indent="-228600" algn="l" rtl="0" eaLnBrk="0" fontAlgn="base" hangingPunct="0">
        <a:spcBef>
          <a:spcPct val="20000"/>
        </a:spcBef>
        <a:spcAft>
          <a:spcPct val="0"/>
        </a:spcAft>
        <a:buClr>
          <a:schemeClr val="tx1"/>
        </a:buClr>
        <a:buSzPct val="100000"/>
        <a:buFont typeface="Wingdings" pitchFamily="2" charset="2"/>
        <a:buChar char="v"/>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Capital structure</a:t>
            </a:r>
          </a:p>
        </p:txBody>
      </p:sp>
      <p:pic>
        <p:nvPicPr>
          <p:cNvPr id="4" name="Picture 2" descr="C:\Users\agoyal\Desktop\BG-Cartoon.jpg">
            <a:extLst>
              <a:ext uri="{FF2B5EF4-FFF2-40B4-BE49-F238E27FC236}">
                <a16:creationId xmlns:a16="http://schemas.microsoft.com/office/drawing/2014/main" id="{7ED1E46C-05BB-30F5-4462-54E87BA66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435100"/>
            <a:ext cx="50800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86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63D6-C0FD-5770-B9D7-5DBC0798F772}"/>
              </a:ext>
            </a:extLst>
          </p:cNvPr>
          <p:cNvSpPr>
            <a:spLocks noGrp="1"/>
          </p:cNvSpPr>
          <p:nvPr>
            <p:ph type="title"/>
          </p:nvPr>
        </p:nvSpPr>
        <p:spPr/>
        <p:txBody>
          <a:bodyPr/>
          <a:lstStyle/>
          <a:p>
            <a:r>
              <a:rPr lang="en-US" dirty="0"/>
              <a:t>Value of tax shield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E78AC3-4A2E-4098-4B58-17CEA7361962}"/>
                  </a:ext>
                </a:extLst>
              </p:cNvPr>
              <p:cNvSpPr>
                <a:spLocks noGrp="1"/>
              </p:cNvSpPr>
              <p:nvPr>
                <p:ph idx="1"/>
              </p:nvPr>
            </p:nvSpPr>
            <p:spPr/>
            <p:txBody>
              <a:bodyPr/>
              <a:lstStyle/>
              <a:p>
                <a:pPr marL="0" indent="0">
                  <a:buNone/>
                </a:pPr>
                <a:r>
                  <a:rPr lang="en-US" dirty="0"/>
                  <a:t>If you have perpetual debt, then the present value of tax-shield can be calculated from a perpetuity formula and is roughly equal to:</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𝑃𝑉</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T</m:t>
                          </m:r>
                          <m:r>
                            <m:rPr>
                              <m:sty m:val="p"/>
                            </m:rPr>
                            <a:rPr lang="en-US" b="0" i="0" smtClean="0">
                              <a:latin typeface="Cambria Math"/>
                            </a:rPr>
                            <m:t>ax</m:t>
                          </m:r>
                          <m:r>
                            <a:rPr lang="en-US" b="0" i="0" smtClean="0">
                              <a:latin typeface="Cambria Math"/>
                            </a:rPr>
                            <m:t> </m:t>
                          </m:r>
                          <m:r>
                            <m:rPr>
                              <m:sty m:val="p"/>
                            </m:rPr>
                            <a:rPr lang="en-US" b="0" i="0" smtClean="0">
                              <a:latin typeface="Cambria Math" panose="02040503050406030204" pitchFamily="18" charset="0"/>
                            </a:rPr>
                            <m:t>S</m:t>
                          </m:r>
                          <m:r>
                            <m:rPr>
                              <m:sty m:val="p"/>
                            </m:rPr>
                            <a:rPr lang="en-US" b="0" i="0" smtClean="0">
                              <a:latin typeface="Cambria Math"/>
                            </a:rPr>
                            <m:t>hield</m:t>
                          </m:r>
                        </m:e>
                      </m:d>
                      <m:r>
                        <a:rPr lang="en-US" b="0" i="1" smtClean="0">
                          <a:latin typeface="Cambria Math"/>
                          <a:ea typeface="Cambria Math"/>
                        </a:rPr>
                        <m:t>≈</m:t>
                      </m:r>
                      <m:r>
                        <m:rPr>
                          <m:sty m:val="p"/>
                        </m:rPr>
                        <a:rPr lang="en-US" b="0" i="0" smtClean="0">
                          <a:latin typeface="Cambria Math" panose="02040503050406030204" pitchFamily="18" charset="0"/>
                        </a:rPr>
                        <m:t>Tax</m:t>
                      </m:r>
                      <m:r>
                        <a:rPr lang="en-US" b="0" i="0" smtClean="0">
                          <a:latin typeface="Cambria Math" panose="02040503050406030204" pitchFamily="18" charset="0"/>
                        </a:rPr>
                        <m:t> </m:t>
                      </m:r>
                      <m:r>
                        <m:rPr>
                          <m:sty m:val="p"/>
                        </m:rPr>
                        <a:rPr lang="en-US" b="0" i="0" smtClean="0">
                          <a:latin typeface="Cambria Math" panose="02040503050406030204" pitchFamily="18" charset="0"/>
                        </a:rPr>
                        <m:t>Rate</m:t>
                      </m:r>
                      <m:r>
                        <a:rPr lang="en-US" b="0" i="1" smtClean="0">
                          <a:latin typeface="Cambria Math"/>
                          <a:ea typeface="Cambria Math"/>
                        </a:rPr>
                        <m:t>×</m:t>
                      </m:r>
                      <m:r>
                        <m:rPr>
                          <m:sty m:val="p"/>
                        </m:rPr>
                        <a:rPr lang="en-US" b="0" i="0" smtClean="0">
                          <a:latin typeface="Cambria Math"/>
                        </a:rPr>
                        <m:t>D</m:t>
                      </m:r>
                      <m:r>
                        <m:rPr>
                          <m:sty m:val="p"/>
                        </m:rPr>
                        <a:rPr lang="en-US" b="0" i="0" smtClean="0">
                          <a:latin typeface="Cambria Math" panose="02040503050406030204" pitchFamily="18" charset="0"/>
                        </a:rPr>
                        <m:t>ebt</m:t>
                      </m:r>
                      <m:r>
                        <a:rPr lang="en-US" b="0" i="1" smtClean="0">
                          <a:latin typeface="Cambria Math" panose="02040503050406030204" pitchFamily="18" charset="0"/>
                        </a:rPr>
                        <m:t>.</m:t>
                      </m:r>
                    </m:oMath>
                  </m:oMathPara>
                </a14:m>
                <a:endParaRPr lang="fr-CH" dirty="0"/>
              </a:p>
              <a:p>
                <a:pPr marL="0" indent="0">
                  <a:buNone/>
                </a:pPr>
                <a:endParaRPr lang="en-US" dirty="0"/>
              </a:p>
              <a:p>
                <a:pPr marL="0" indent="0">
                  <a:buNone/>
                </a:pPr>
                <a:r>
                  <a:rPr lang="en-US" dirty="0"/>
                  <a:t>If your company has ₹15 crore in debt and has an effective corporate tax rate of 20%, then its firm value is ₹3 crore higher than an otherwise comparable but an all-equity financed firm.</a:t>
                </a:r>
              </a:p>
              <a:p>
                <a:pPr lvl="1"/>
                <a:r>
                  <a:rPr lang="en-US" dirty="0"/>
                  <a:t>Its equity value would be </a:t>
                </a:r>
                <a:r>
                  <a:rPr lang="en-US" u="sng" dirty="0"/>
                  <a:t>lower</a:t>
                </a:r>
                <a:r>
                  <a:rPr lang="en-US" dirty="0"/>
                  <a:t> by ₹3 crore if there were no debt.</a:t>
                </a:r>
              </a:p>
            </p:txBody>
          </p:sp>
        </mc:Choice>
        <mc:Fallback xmlns="">
          <p:sp>
            <p:nvSpPr>
              <p:cNvPr id="3" name="Content Placeholder 2">
                <a:extLst>
                  <a:ext uri="{FF2B5EF4-FFF2-40B4-BE49-F238E27FC236}">
                    <a16:creationId xmlns:a16="http://schemas.microsoft.com/office/drawing/2014/main" id="{04E78AC3-4A2E-4098-4B58-17CEA7361962}"/>
                  </a:ext>
                </a:extLst>
              </p:cNvPr>
              <p:cNvSpPr>
                <a:spLocks noGrp="1" noRot="1" noChangeAspect="1" noMove="1" noResize="1" noEditPoints="1" noAdjustHandles="1" noChangeArrowheads="1" noChangeShapeType="1" noTextEdit="1"/>
              </p:cNvSpPr>
              <p:nvPr>
                <p:ph idx="1"/>
              </p:nvPr>
            </p:nvSpPr>
            <p:spPr>
              <a:blipFill>
                <a:blip r:embed="rId2"/>
                <a:stretch>
                  <a:fillRect l="-1081" t="-1126"/>
                </a:stretch>
              </a:blipFill>
            </p:spPr>
            <p:txBody>
              <a:bodyPr/>
              <a:lstStyle/>
              <a:p>
                <a:r>
                  <a:rPr lang="en-US">
                    <a:noFill/>
                  </a:rPr>
                  <a:t> </a:t>
                </a:r>
              </a:p>
            </p:txBody>
          </p:sp>
        </mc:Fallback>
      </mc:AlternateContent>
    </p:spTree>
    <p:extLst>
      <p:ext uri="{BB962C8B-B14F-4D97-AF65-F5344CB8AC3E}">
        <p14:creationId xmlns:p14="http://schemas.microsoft.com/office/powerpoint/2010/main" val="224211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63E4-8F5F-061D-345F-296801A7B606}"/>
              </a:ext>
            </a:extLst>
          </p:cNvPr>
          <p:cNvSpPr>
            <a:spLocks noGrp="1"/>
          </p:cNvSpPr>
          <p:nvPr>
            <p:ph type="title"/>
          </p:nvPr>
        </p:nvSpPr>
        <p:spPr/>
        <p:txBody>
          <a:bodyPr/>
          <a:lstStyle/>
          <a:p>
            <a:r>
              <a:rPr lang="en-US" dirty="0"/>
              <a:t>Leverage and risk</a:t>
            </a:r>
          </a:p>
        </p:txBody>
      </p:sp>
      <p:sp>
        <p:nvSpPr>
          <p:cNvPr id="3" name="Content Placeholder 2">
            <a:extLst>
              <a:ext uri="{FF2B5EF4-FFF2-40B4-BE49-F238E27FC236}">
                <a16:creationId xmlns:a16="http://schemas.microsoft.com/office/drawing/2014/main" id="{6FD2987D-C7B4-D79D-D675-3DD44C00193D}"/>
              </a:ext>
            </a:extLst>
          </p:cNvPr>
          <p:cNvSpPr>
            <a:spLocks noGrp="1"/>
          </p:cNvSpPr>
          <p:nvPr>
            <p:ph idx="1"/>
          </p:nvPr>
        </p:nvSpPr>
        <p:spPr/>
        <p:txBody>
          <a:bodyPr/>
          <a:lstStyle/>
          <a:p>
            <a:pPr marL="0" indent="0">
              <a:buNone/>
            </a:pPr>
            <a:r>
              <a:rPr lang="en-US" dirty="0"/>
              <a:t>As leverage goes up, so does cost of debt.</a:t>
            </a:r>
          </a:p>
        </p:txBody>
      </p:sp>
      <p:pic>
        <p:nvPicPr>
          <p:cNvPr id="4" name="Picture 2">
            <a:extLst>
              <a:ext uri="{FF2B5EF4-FFF2-40B4-BE49-F238E27FC236}">
                <a16:creationId xmlns:a16="http://schemas.microsoft.com/office/drawing/2014/main" id="{4CFAA7F8-39FF-6AB3-E72D-CBE6ADD64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65" y="1946910"/>
            <a:ext cx="4903470" cy="300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D:\Amit\Courses\Gerzensee\2012\2.1-CreditRisk\SP_FinRatios_Rating.JPG">
            <a:extLst>
              <a:ext uri="{FF2B5EF4-FFF2-40B4-BE49-F238E27FC236}">
                <a16:creationId xmlns:a16="http://schemas.microsoft.com/office/drawing/2014/main" id="{6050AFF0-0B56-6FC9-9EC4-DAED3E7C7EF8}"/>
              </a:ext>
            </a:extLst>
          </p:cNvPr>
          <p:cNvPicPr>
            <a:picLocks noChangeAspect="1" noChangeArrowheads="1"/>
          </p:cNvPicPr>
          <p:nvPr/>
        </p:nvPicPr>
        <p:blipFill>
          <a:blip r:embed="rId3" cstate="print"/>
          <a:srcRect/>
          <a:stretch>
            <a:fillRect/>
          </a:stretch>
        </p:blipFill>
        <p:spPr bwMode="auto">
          <a:xfrm>
            <a:off x="5791200" y="1569244"/>
            <a:ext cx="6072188" cy="3764756"/>
          </a:xfrm>
          <a:prstGeom prst="rect">
            <a:avLst/>
          </a:prstGeom>
          <a:noFill/>
        </p:spPr>
      </p:pic>
    </p:spTree>
    <p:extLst>
      <p:ext uri="{BB962C8B-B14F-4D97-AF65-F5344CB8AC3E}">
        <p14:creationId xmlns:p14="http://schemas.microsoft.com/office/powerpoint/2010/main" val="134255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6F2A-7CEF-47C7-8BAA-12D5CA4A05A9}"/>
              </a:ext>
            </a:extLst>
          </p:cNvPr>
          <p:cNvSpPr>
            <a:spLocks noGrp="1"/>
          </p:cNvSpPr>
          <p:nvPr>
            <p:ph type="title"/>
          </p:nvPr>
        </p:nvSpPr>
        <p:spPr/>
        <p:txBody>
          <a:bodyPr/>
          <a:lstStyle/>
          <a:p>
            <a:r>
              <a:rPr lang="en-US" dirty="0"/>
              <a:t>Leverage and risk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ACF3CB-8B3D-D972-C120-C49E6376B6BA}"/>
                  </a:ext>
                </a:extLst>
              </p:cNvPr>
              <p:cNvSpPr>
                <a:spLocks noGrp="1"/>
              </p:cNvSpPr>
              <p:nvPr>
                <p:ph idx="1"/>
              </p:nvPr>
            </p:nvSpPr>
            <p:spPr/>
            <p:txBody>
              <a:bodyPr/>
              <a:lstStyle/>
              <a:p>
                <a:pPr marL="0" indent="0">
                  <a:buNone/>
                </a:pPr>
                <a:r>
                  <a:rPr lang="en-US" dirty="0"/>
                  <a:t>And also the cost of equity.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𝑒𝑞𝑢𝑖𝑡𝑦</m:t>
                          </m:r>
                        </m:sub>
                        <m:sup>
                          <m:r>
                            <a:rPr lang="en-US" b="0" i="1" smtClean="0">
                              <a:latin typeface="Cambria Math" panose="02040503050406030204" pitchFamily="18" charset="0"/>
                            </a:rPr>
                            <m:t>𝐿𝑒𝑣𝑒𝑟𝑒𝑑</m:t>
                          </m:r>
                        </m:sup>
                      </m:sSubSup>
                      <m:r>
                        <a:rPr lang="en-US" b="0" i="1" smtClean="0">
                          <a:latin typeface="Cambria Math" panose="02040503050406030204" pitchFamily="18" charset="0"/>
                        </a:rPr>
                        <m:t>=</m:t>
                      </m:r>
                      <m:r>
                        <a:rPr lang="en-US" b="0" i="1" smtClean="0">
                          <a:latin typeface="Cambria Math" panose="02040503050406030204" pitchFamily="18" charset="0"/>
                        </a:rPr>
                        <m:t>𝐶</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𝑒𝑞𝑢𝑖𝑡𝑦</m:t>
                          </m:r>
                        </m:sub>
                        <m:sup>
                          <m:r>
                            <a:rPr lang="en-US" b="0" i="1" smtClean="0">
                              <a:latin typeface="Cambria Math" panose="02040503050406030204" pitchFamily="18" charset="0"/>
                            </a:rPr>
                            <m:t>𝑈𝑛𝑙𝑒𝑣𝑒𝑟𝑒𝑑</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𝐸</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𝐶</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𝑒𝑞𝑢𝑖𝑡𝑦</m:t>
                              </m:r>
                            </m:sub>
                            <m:sup>
                              <m:r>
                                <a:rPr lang="en-US" i="1">
                                  <a:latin typeface="Cambria Math" panose="02040503050406030204" pitchFamily="18" charset="0"/>
                                </a:rPr>
                                <m:t>𝑈𝑛𝑙𝑒𝑣𝑒𝑟𝑒𝑑</m:t>
                              </m:r>
                            </m:sup>
                          </m:sSubSup>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𝑑𝑒𝑏𝑡</m:t>
                              </m:r>
                            </m:sub>
                          </m:sSub>
                        </m:e>
                      </m:d>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7BACF3CB-8B3D-D972-C120-C49E6376B6BA}"/>
                  </a:ext>
                </a:extLst>
              </p:cNvPr>
              <p:cNvSpPr>
                <a:spLocks noGrp="1" noRot="1" noChangeAspect="1" noMove="1" noResize="1" noEditPoints="1" noAdjustHandles="1" noChangeArrowheads="1" noChangeShapeType="1" noTextEdit="1"/>
              </p:cNvSpPr>
              <p:nvPr>
                <p:ph idx="1"/>
              </p:nvPr>
            </p:nvSpPr>
            <p:spPr>
              <a:blipFill>
                <a:blip r:embed="rId2"/>
                <a:stretch>
                  <a:fillRect l="-1081" t="-1126"/>
                </a:stretch>
              </a:blipFill>
            </p:spPr>
            <p:txBody>
              <a:bodyPr/>
              <a:lstStyle/>
              <a:p>
                <a:r>
                  <a:rPr lang="en-US">
                    <a:noFill/>
                  </a:rPr>
                  <a:t> </a:t>
                </a:r>
              </a:p>
            </p:txBody>
          </p:sp>
        </mc:Fallback>
      </mc:AlternateContent>
    </p:spTree>
    <p:extLst>
      <p:ext uri="{BB962C8B-B14F-4D97-AF65-F5344CB8AC3E}">
        <p14:creationId xmlns:p14="http://schemas.microsoft.com/office/powerpoint/2010/main" val="276511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9F69-B401-AD5D-F177-D54F8623F753}"/>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3C62D252-C67A-F721-4DDA-A9320FB75757}"/>
              </a:ext>
            </a:extLst>
          </p:cNvPr>
          <p:cNvSpPr>
            <a:spLocks noGrp="1"/>
          </p:cNvSpPr>
          <p:nvPr>
            <p:ph idx="1"/>
          </p:nvPr>
        </p:nvSpPr>
        <p:spPr/>
        <p:txBody>
          <a:bodyPr/>
          <a:lstStyle/>
          <a:p>
            <a:pPr marL="0" indent="0">
              <a:buNone/>
            </a:pPr>
            <a:r>
              <a:rPr lang="en-US" dirty="0"/>
              <a:t>Despite the increase in riskiness of debt </a:t>
            </a:r>
            <a:r>
              <a:rPr lang="en-US" i="1" dirty="0"/>
              <a:t>and</a:t>
            </a:r>
            <a:r>
              <a:rPr lang="en-US" dirty="0"/>
              <a:t> equity, if debt creates value through tax shield, why not go all the way?</a:t>
            </a:r>
          </a:p>
          <a:p>
            <a:pPr marL="0" indent="0">
              <a:buNone/>
            </a:pPr>
            <a:endParaRPr lang="en-US" dirty="0"/>
          </a:p>
          <a:p>
            <a:pPr marL="0" indent="0">
              <a:buNone/>
            </a:pPr>
            <a:r>
              <a:rPr lang="en-US" dirty="0"/>
              <a:t>(Most) companies should be 100% debt financed as debt has only tax benefits but no costs.</a:t>
            </a:r>
          </a:p>
          <a:p>
            <a:pPr marL="0" indent="0">
              <a:buNone/>
            </a:pPr>
            <a:endParaRPr lang="en-US" dirty="0"/>
          </a:p>
          <a:p>
            <a:pPr marL="0" indent="0">
              <a:buNone/>
            </a:pPr>
            <a:r>
              <a:rPr lang="en-US" dirty="0"/>
              <a:t>Common sense suggests otherwise. Therefore, debt must have costs as well.</a:t>
            </a:r>
          </a:p>
        </p:txBody>
      </p:sp>
    </p:spTree>
    <p:extLst>
      <p:ext uri="{BB962C8B-B14F-4D97-AF65-F5344CB8AC3E}">
        <p14:creationId xmlns:p14="http://schemas.microsoft.com/office/powerpoint/2010/main" val="302052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F6D-EF44-ECCE-33D9-0F8516D89E84}"/>
              </a:ext>
            </a:extLst>
          </p:cNvPr>
          <p:cNvSpPr>
            <a:spLocks noGrp="1"/>
          </p:cNvSpPr>
          <p:nvPr>
            <p:ph type="title"/>
          </p:nvPr>
        </p:nvSpPr>
        <p:spPr/>
        <p:txBody>
          <a:bodyPr/>
          <a:lstStyle/>
          <a:p>
            <a:r>
              <a:rPr lang="en-US" dirty="0"/>
              <a:t>Leverage and bankruptcy</a:t>
            </a:r>
          </a:p>
        </p:txBody>
      </p:sp>
      <p:sp>
        <p:nvSpPr>
          <p:cNvPr id="3" name="Content Placeholder 2">
            <a:extLst>
              <a:ext uri="{FF2B5EF4-FFF2-40B4-BE49-F238E27FC236}">
                <a16:creationId xmlns:a16="http://schemas.microsoft.com/office/drawing/2014/main" id="{7EE05F21-E3FB-E14D-4479-DD9E90373713}"/>
              </a:ext>
            </a:extLst>
          </p:cNvPr>
          <p:cNvSpPr>
            <a:spLocks noGrp="1"/>
          </p:cNvSpPr>
          <p:nvPr>
            <p:ph idx="1"/>
          </p:nvPr>
        </p:nvSpPr>
        <p:spPr/>
        <p:txBody>
          <a:bodyPr/>
          <a:lstStyle/>
          <a:p>
            <a:pPr marL="0" indent="0">
              <a:buNone/>
            </a:pPr>
            <a:r>
              <a:rPr lang="en-US" dirty="0"/>
              <a:t>Bankruptcy costs are incremental costs associated with financial distress, above and beyond any losses due to the firm’s economic distress.</a:t>
            </a:r>
          </a:p>
          <a:p>
            <a:pPr marL="0" indent="0">
              <a:buNone/>
            </a:pPr>
            <a:endParaRPr lang="en-US" dirty="0"/>
          </a:p>
          <a:p>
            <a:pPr marL="0" indent="0">
              <a:buNone/>
            </a:pPr>
            <a:r>
              <a:rPr lang="en-US" dirty="0"/>
              <a:t>Direct costs.</a:t>
            </a:r>
          </a:p>
          <a:p>
            <a:pPr lvl="1"/>
            <a:r>
              <a:rPr lang="en-US" dirty="0"/>
              <a:t>Legal fees, management time, experts’ fees.</a:t>
            </a:r>
          </a:p>
          <a:p>
            <a:pPr marL="0" indent="0">
              <a:buNone/>
            </a:pPr>
            <a:endParaRPr lang="en-US" dirty="0"/>
          </a:p>
          <a:p>
            <a:pPr marL="0" indent="0">
              <a:buNone/>
            </a:pPr>
            <a:r>
              <a:rPr lang="en-US" dirty="0"/>
              <a:t>Indirect costs.</a:t>
            </a:r>
          </a:p>
          <a:p>
            <a:pPr lvl="1"/>
            <a:r>
              <a:rPr lang="en-US" dirty="0"/>
              <a:t>Loss of customers/suppliers.</a:t>
            </a:r>
          </a:p>
          <a:p>
            <a:pPr lvl="1"/>
            <a:r>
              <a:rPr lang="en-US" dirty="0"/>
              <a:t>Loss of employees.</a:t>
            </a:r>
          </a:p>
          <a:p>
            <a:pPr lvl="1"/>
            <a:r>
              <a:rPr lang="en-US" dirty="0"/>
              <a:t>Loss of receivables.</a:t>
            </a:r>
          </a:p>
          <a:p>
            <a:pPr lvl="1"/>
            <a:r>
              <a:rPr lang="en-US" dirty="0"/>
              <a:t>Fire sale of assets.</a:t>
            </a:r>
          </a:p>
        </p:txBody>
      </p:sp>
    </p:spTree>
    <p:extLst>
      <p:ext uri="{BB962C8B-B14F-4D97-AF65-F5344CB8AC3E}">
        <p14:creationId xmlns:p14="http://schemas.microsoft.com/office/powerpoint/2010/main" val="248881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 theory</a:t>
            </a:r>
            <a:endParaRPr lang="fr-CH"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Firms should increase their leverage until it reaches the level for which the firm value is maximized.</a:t>
                </a:r>
              </a:p>
              <a:p>
                <a:endParaRPr lang="en-US" dirty="0"/>
              </a:p>
              <a:p>
                <a:pPr marL="0" indent="0">
                  <a:buNone/>
                </a:pPr>
                <a:r>
                  <a:rPr lang="en-US" dirty="0"/>
                  <a:t>At this point, the tax savings that result from increasing leverage are perfectly offset by the increased probability of incurring the costs of financial distress.</a:t>
                </a:r>
              </a:p>
              <a:p>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𝑉</m:t>
                          </m:r>
                        </m:e>
                        <m:sup>
                          <m:r>
                            <a:rPr lang="en-US" i="1">
                              <a:latin typeface="Cambria Math"/>
                            </a:rPr>
                            <m:t>𝐿</m:t>
                          </m:r>
                          <m:r>
                            <a:rPr lang="en-US" b="0" i="1" smtClean="0">
                              <a:latin typeface="Cambria Math" panose="02040503050406030204" pitchFamily="18" charset="0"/>
                            </a:rPr>
                            <m:t>𝑒𝑣𝑒𝑟𝑒𝑑</m:t>
                          </m:r>
                        </m:sup>
                      </m:sSup>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i="1">
                              <a:latin typeface="Cambria Math"/>
                            </a:rPr>
                            <m:t>𝑈</m:t>
                          </m:r>
                          <m:r>
                            <a:rPr lang="en-US" b="0" i="1" smtClean="0">
                              <a:latin typeface="Cambria Math" panose="02040503050406030204" pitchFamily="18" charset="0"/>
                            </a:rPr>
                            <m:t>𝑛𝑙𝑒𝑣𝑒𝑟𝑒𝑑</m:t>
                          </m:r>
                        </m:sup>
                      </m:sSup>
                      <m:r>
                        <a:rPr lang="en-US" i="1">
                          <a:latin typeface="Cambria Math"/>
                        </a:rPr>
                        <m:t>+ </m:t>
                      </m:r>
                      <m:r>
                        <a:rPr lang="en-US" i="1">
                          <a:latin typeface="Cambria Math"/>
                        </a:rPr>
                        <m:t>𝑃𝑉</m:t>
                      </m:r>
                      <m:d>
                        <m:dPr>
                          <m:ctrlPr>
                            <a:rPr lang="en-US" i="1">
                              <a:latin typeface="Cambria Math" panose="02040503050406030204" pitchFamily="18" charset="0"/>
                            </a:rPr>
                          </m:ctrlPr>
                        </m:dPr>
                        <m:e>
                          <m:r>
                            <m:rPr>
                              <m:sty m:val="p"/>
                            </m:rPr>
                            <a:rPr lang="en-US">
                              <a:latin typeface="Cambria Math"/>
                            </a:rPr>
                            <m:t>Debt</m:t>
                          </m:r>
                          <m:r>
                            <a:rPr lang="en-US">
                              <a:latin typeface="Cambria Math"/>
                            </a:rPr>
                            <m:t> </m:t>
                          </m:r>
                          <m:r>
                            <m:rPr>
                              <m:sty m:val="p"/>
                            </m:rPr>
                            <a:rPr lang="en-US">
                              <a:latin typeface="Cambria Math"/>
                            </a:rPr>
                            <m:t>tax</m:t>
                          </m:r>
                          <m:r>
                            <a:rPr lang="en-US">
                              <a:latin typeface="Cambria Math"/>
                            </a:rPr>
                            <m:t> </m:t>
                          </m:r>
                          <m:r>
                            <m:rPr>
                              <m:sty m:val="p"/>
                            </m:rPr>
                            <a:rPr lang="en-US">
                              <a:latin typeface="Cambria Math"/>
                            </a:rPr>
                            <m:t>shield</m:t>
                          </m:r>
                        </m:e>
                      </m:d>
                      <m:r>
                        <a:rPr lang="en-US" i="1">
                          <a:latin typeface="Cambria Math"/>
                        </a:rPr>
                        <m:t>−</m:t>
                      </m:r>
                      <m:r>
                        <a:rPr lang="en-US" i="1">
                          <a:latin typeface="Cambria Math"/>
                        </a:rPr>
                        <m:t>𝑃𝑉</m:t>
                      </m:r>
                      <m:d>
                        <m:dPr>
                          <m:ctrlPr>
                            <a:rPr lang="en-US" i="1">
                              <a:latin typeface="Cambria Math" panose="02040503050406030204" pitchFamily="18" charset="0"/>
                            </a:rPr>
                          </m:ctrlPr>
                        </m:dPr>
                        <m:e>
                          <m:r>
                            <m:rPr>
                              <m:sty m:val="p"/>
                            </m:rPr>
                            <a:rPr lang="en-US">
                              <a:latin typeface="Cambria Math"/>
                            </a:rPr>
                            <m:t>Financial</m:t>
                          </m:r>
                          <m:r>
                            <a:rPr lang="en-US">
                              <a:latin typeface="Cambria Math"/>
                            </a:rPr>
                            <m:t> </m:t>
                          </m:r>
                          <m:r>
                            <m:rPr>
                              <m:sty m:val="p"/>
                            </m:rPr>
                            <a:rPr lang="en-US">
                              <a:latin typeface="Cambria Math"/>
                            </a:rPr>
                            <m:t>distress</m:t>
                          </m:r>
                          <m:r>
                            <a:rPr lang="en-US">
                              <a:latin typeface="Cambria Math"/>
                            </a:rPr>
                            <m:t> </m:t>
                          </m:r>
                          <m:r>
                            <m:rPr>
                              <m:sty m:val="p"/>
                            </m:rPr>
                            <a:rPr lang="en-US">
                              <a:latin typeface="Cambria Math"/>
                            </a:rPr>
                            <m:t>costs</m:t>
                          </m:r>
                        </m:e>
                      </m:d>
                      <m:r>
                        <a:rPr lang="en-US" b="0" i="1" smtClean="0">
                          <a:latin typeface="Cambria Math" panose="02040503050406030204" pitchFamily="18" charset="0"/>
                        </a:rPr>
                        <m:t>.</m:t>
                      </m:r>
                    </m:oMath>
                  </m:oMathPara>
                </a14:m>
                <a:endParaRPr lang="fr-C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1" t="-1126" r="-811"/>
                </a:stretch>
              </a:blipFill>
            </p:spPr>
            <p:txBody>
              <a:bodyPr/>
              <a:lstStyle/>
              <a:p>
                <a:r>
                  <a:rPr lang="en-US">
                    <a:noFill/>
                  </a:rPr>
                  <a:t> </a:t>
                </a:r>
              </a:p>
            </p:txBody>
          </p:sp>
        </mc:Fallback>
      </mc:AlternateContent>
    </p:spTree>
    <p:extLst>
      <p:ext uri="{BB962C8B-B14F-4D97-AF65-F5344CB8AC3E}">
        <p14:creationId xmlns:p14="http://schemas.microsoft.com/office/powerpoint/2010/main" val="3419267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 theory and optimal debt level</a:t>
            </a:r>
            <a:endParaRPr lang="fr-CH" dirty="0"/>
          </a:p>
        </p:txBody>
      </p:sp>
      <p:pic>
        <p:nvPicPr>
          <p:cNvPr id="4" name="Picture 7" descr="fig16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371601"/>
            <a:ext cx="6019800" cy="451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80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Debt/Value across industries </a:t>
            </a:r>
            <a:endParaRPr lang="fr-CH" dirty="0"/>
          </a:p>
        </p:txBody>
      </p:sp>
      <p:pic>
        <p:nvPicPr>
          <p:cNvPr id="6" name="Picture 4" descr="fig1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6" y="914400"/>
            <a:ext cx="449897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32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23F3-B8E2-5E83-410B-A8EDACC3F9D9}"/>
              </a:ext>
            </a:extLst>
          </p:cNvPr>
          <p:cNvSpPr>
            <a:spLocks noGrp="1"/>
          </p:cNvSpPr>
          <p:nvPr>
            <p:ph type="title"/>
          </p:nvPr>
        </p:nvSpPr>
        <p:spPr/>
        <p:txBody>
          <a:bodyPr/>
          <a:lstStyle/>
          <a:p>
            <a:r>
              <a:rPr lang="en-US" dirty="0"/>
              <a:t>Trade-off theory is not all</a:t>
            </a:r>
          </a:p>
        </p:txBody>
      </p:sp>
      <p:sp>
        <p:nvSpPr>
          <p:cNvPr id="3" name="Content Placeholder 2">
            <a:extLst>
              <a:ext uri="{FF2B5EF4-FFF2-40B4-BE49-F238E27FC236}">
                <a16:creationId xmlns:a16="http://schemas.microsoft.com/office/drawing/2014/main" id="{BED85E94-50F0-605A-D29F-1D1830F59952}"/>
              </a:ext>
            </a:extLst>
          </p:cNvPr>
          <p:cNvSpPr>
            <a:spLocks noGrp="1"/>
          </p:cNvSpPr>
          <p:nvPr>
            <p:ph idx="1"/>
          </p:nvPr>
        </p:nvSpPr>
        <p:spPr/>
        <p:txBody>
          <a:bodyPr/>
          <a:lstStyle/>
          <a:p>
            <a:pPr marL="0" indent="0">
              <a:buNone/>
            </a:pPr>
            <a:r>
              <a:rPr lang="en-US" dirty="0"/>
              <a:t>If we explain the world using only trade-off theory:</a:t>
            </a:r>
          </a:p>
          <a:p>
            <a:pPr marL="0" indent="0">
              <a:buNone/>
            </a:pPr>
            <a:r>
              <a:rPr lang="en-US" dirty="0"/>
              <a:t>A firm needing external financing, but which is already highly leveraged, will always issue equity to finance the investment.  </a:t>
            </a:r>
          </a:p>
          <a:p>
            <a:pPr marL="0" indent="0">
              <a:buNone/>
            </a:pPr>
            <a:endParaRPr lang="en-US" dirty="0"/>
          </a:p>
          <a:p>
            <a:pPr marL="0" indent="0">
              <a:buNone/>
            </a:pPr>
            <a:r>
              <a:rPr lang="en-US" dirty="0"/>
              <a:t>But this does not sound right.</a:t>
            </a:r>
          </a:p>
          <a:p>
            <a:pPr marL="514350" indent="-514350">
              <a:buFont typeface="+mj-lt"/>
              <a:buAutoNum type="arabicPeriod"/>
            </a:pPr>
            <a:r>
              <a:rPr lang="en-US" dirty="0"/>
              <a:t>General aversion to equity issuance.</a:t>
            </a:r>
          </a:p>
          <a:p>
            <a:pPr marL="514350" indent="-514350">
              <a:buFont typeface="+mj-lt"/>
              <a:buAutoNum type="arabicPeriod"/>
            </a:pPr>
            <a:r>
              <a:rPr lang="en-US" dirty="0"/>
              <a:t>Infrequency of equity issues.</a:t>
            </a:r>
          </a:p>
          <a:p>
            <a:pPr marL="514350" indent="-514350">
              <a:buFont typeface="+mj-lt"/>
              <a:buAutoNum type="arabicPeriod"/>
            </a:pPr>
            <a:r>
              <a:rPr lang="en-US" dirty="0"/>
              <a:t>Sometimes are better than others to tap equity markets (e.g., hot and cold equity markets).</a:t>
            </a:r>
          </a:p>
        </p:txBody>
      </p:sp>
    </p:spTree>
    <p:extLst>
      <p:ext uri="{BB962C8B-B14F-4D97-AF65-F5344CB8AC3E}">
        <p14:creationId xmlns:p14="http://schemas.microsoft.com/office/powerpoint/2010/main" val="3155220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costs of leverage</a:t>
            </a:r>
            <a:endParaRPr lang="fr-CH" dirty="0"/>
          </a:p>
        </p:txBody>
      </p:sp>
      <p:sp>
        <p:nvSpPr>
          <p:cNvPr id="3" name="Content Placeholder 2"/>
          <p:cNvSpPr>
            <a:spLocks noGrp="1"/>
          </p:cNvSpPr>
          <p:nvPr>
            <p:ph idx="1"/>
          </p:nvPr>
        </p:nvSpPr>
        <p:spPr/>
        <p:txBody>
          <a:bodyPr/>
          <a:lstStyle/>
          <a:p>
            <a:pPr marL="0" indent="0">
              <a:buNone/>
            </a:pPr>
            <a:r>
              <a:rPr lang="en-US" dirty="0"/>
              <a:t>Leverage can encourage managers to act ex-post in ways that benefit equity-holders at the expense of debtholders but reduces firm value.</a:t>
            </a:r>
          </a:p>
          <a:p>
            <a:pPr marL="0" indent="0">
              <a:buNone/>
            </a:pPr>
            <a:endParaRPr lang="en-US" dirty="0"/>
          </a:p>
          <a:p>
            <a:pPr marL="0" indent="0">
              <a:buNone/>
            </a:pPr>
            <a:r>
              <a:rPr lang="en-US" dirty="0"/>
              <a:t>Debtholders recognize this possibility and pay less for the debt (or charge a higher interest rate) when debt is issued.</a:t>
            </a:r>
          </a:p>
          <a:p>
            <a:pPr marL="0" indent="0">
              <a:buNone/>
            </a:pPr>
            <a:endParaRPr lang="en-US" dirty="0"/>
          </a:p>
          <a:p>
            <a:pPr marL="0" indent="0">
              <a:buNone/>
            </a:pPr>
            <a:r>
              <a:rPr lang="en-US" dirty="0"/>
              <a:t>Ex-ante, it is the shareholders of the firm who bear these agency costs.</a:t>
            </a:r>
          </a:p>
          <a:p>
            <a:pPr lvl="1"/>
            <a:r>
              <a:rPr lang="en-US" dirty="0"/>
              <a:t>Debt covenants can help debtholders but impose a loss of flexibility, and thus value, for shareholders.</a:t>
            </a:r>
          </a:p>
        </p:txBody>
      </p:sp>
    </p:spTree>
    <p:extLst>
      <p:ext uri="{BB962C8B-B14F-4D97-AF65-F5344CB8AC3E}">
        <p14:creationId xmlns:p14="http://schemas.microsoft.com/office/powerpoint/2010/main" val="355720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827E-5C68-957C-F49E-57F9752B774F}"/>
              </a:ext>
            </a:extLst>
          </p:cNvPr>
          <p:cNvSpPr>
            <a:spLocks noGrp="1"/>
          </p:cNvSpPr>
          <p:nvPr>
            <p:ph type="title"/>
          </p:nvPr>
        </p:nvSpPr>
        <p:spPr/>
        <p:txBody>
          <a:bodyPr/>
          <a:lstStyle/>
          <a:p>
            <a:r>
              <a:rPr lang="en-US" dirty="0"/>
              <a:t>Modigliani-Miller and capital structure</a:t>
            </a:r>
          </a:p>
        </p:txBody>
      </p:sp>
      <p:sp>
        <p:nvSpPr>
          <p:cNvPr id="3" name="Content Placeholder 2">
            <a:extLst>
              <a:ext uri="{FF2B5EF4-FFF2-40B4-BE49-F238E27FC236}">
                <a16:creationId xmlns:a16="http://schemas.microsoft.com/office/drawing/2014/main" id="{B617C700-B691-9EC7-8F02-8F912D68BE0B}"/>
              </a:ext>
            </a:extLst>
          </p:cNvPr>
          <p:cNvSpPr>
            <a:spLocks noGrp="1"/>
          </p:cNvSpPr>
          <p:nvPr>
            <p:ph idx="1"/>
          </p:nvPr>
        </p:nvSpPr>
        <p:spPr/>
        <p:txBody>
          <a:bodyPr/>
          <a:lstStyle/>
          <a:p>
            <a:pPr marL="0" indent="0">
              <a:buNone/>
            </a:pPr>
            <a:r>
              <a:rPr lang="en-US" dirty="0"/>
              <a:t>Modigliani-Miller theorem states that, in a frictionless world without taxes, the value of the firm is independent of the relative proportion of debt and equity in its capital structure.</a:t>
            </a:r>
          </a:p>
          <a:p>
            <a:pPr marL="0" indent="0">
              <a:buNone/>
            </a:pPr>
            <a:endParaRPr lang="en-US" dirty="0"/>
          </a:p>
          <a:p>
            <a:pPr marL="0" indent="0">
              <a:buNone/>
            </a:pPr>
            <a:r>
              <a:rPr lang="en-US" dirty="0"/>
              <a:t>Value of the firm is derived from the operations of the company. It should not/does not matter how the pie is split between debtholders and shareholders.</a:t>
            </a:r>
          </a:p>
        </p:txBody>
      </p:sp>
    </p:spTree>
    <p:extLst>
      <p:ext uri="{BB962C8B-B14F-4D97-AF65-F5344CB8AC3E}">
        <p14:creationId xmlns:p14="http://schemas.microsoft.com/office/powerpoint/2010/main" val="396767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benefits of leverage</a:t>
            </a:r>
            <a:endParaRPr lang="fr-CH" dirty="0"/>
          </a:p>
        </p:txBody>
      </p:sp>
      <p:sp>
        <p:nvSpPr>
          <p:cNvPr id="3" name="Content Placeholder 2"/>
          <p:cNvSpPr>
            <a:spLocks noGrp="1"/>
          </p:cNvSpPr>
          <p:nvPr>
            <p:ph idx="1"/>
          </p:nvPr>
        </p:nvSpPr>
        <p:spPr/>
        <p:txBody>
          <a:bodyPr/>
          <a:lstStyle/>
          <a:p>
            <a:pPr marL="0" indent="0">
              <a:buNone/>
            </a:pPr>
            <a:r>
              <a:rPr lang="en-US" u="sng" dirty="0"/>
              <a:t>Agency benefits</a:t>
            </a:r>
          </a:p>
          <a:p>
            <a:pPr marL="0" indent="0">
              <a:buNone/>
            </a:pPr>
            <a:endParaRPr lang="en-US" dirty="0"/>
          </a:p>
          <a:p>
            <a:pPr marL="0" indent="0">
              <a:buNone/>
            </a:pPr>
            <a:r>
              <a:rPr lang="en-US" dirty="0"/>
              <a:t>Management entrenchment may allow managers to run the firm in their own best interests, rather than in the best interests of the shareholders.</a:t>
            </a:r>
          </a:p>
          <a:p>
            <a:pPr marL="0" indent="0">
              <a:buNone/>
            </a:pPr>
            <a:endParaRPr lang="en-US" dirty="0"/>
          </a:p>
          <a:p>
            <a:pPr marL="0" indent="0">
              <a:buNone/>
            </a:pPr>
            <a:r>
              <a:rPr lang="en-US" dirty="0"/>
              <a:t>Leverage may tie the managers’ hands and commit them to pursue strategies with greater vigor than they would without the threat of financial distress.</a:t>
            </a:r>
            <a:endParaRPr lang="fr-CH" dirty="0"/>
          </a:p>
        </p:txBody>
      </p:sp>
    </p:spTree>
    <p:extLst>
      <p:ext uri="{BB962C8B-B14F-4D97-AF65-F5344CB8AC3E}">
        <p14:creationId xmlns:p14="http://schemas.microsoft.com/office/powerpoint/2010/main" val="26200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benefits of leverage</a:t>
            </a:r>
            <a:endParaRPr lang="fr-CH" dirty="0"/>
          </a:p>
        </p:txBody>
      </p:sp>
      <p:sp>
        <p:nvSpPr>
          <p:cNvPr id="3" name="Content Placeholder 2"/>
          <p:cNvSpPr>
            <a:spLocks noGrp="1"/>
          </p:cNvSpPr>
          <p:nvPr>
            <p:ph idx="1"/>
          </p:nvPr>
        </p:nvSpPr>
        <p:spPr/>
        <p:txBody>
          <a:bodyPr/>
          <a:lstStyle/>
          <a:p>
            <a:pPr marL="0" indent="0">
              <a:buNone/>
            </a:pPr>
            <a:r>
              <a:rPr lang="en-US" u="sng" dirty="0"/>
              <a:t>Asymmetric information</a:t>
            </a:r>
          </a:p>
          <a:p>
            <a:pPr marL="0" indent="0">
              <a:buNone/>
            </a:pPr>
            <a:endParaRPr lang="en-US" dirty="0"/>
          </a:p>
          <a:p>
            <a:pPr marL="0" indent="0">
              <a:buNone/>
            </a:pPr>
            <a:r>
              <a:rPr lang="en-US" dirty="0"/>
              <a:t>Managers have superior information to investors regarding the firm’s future cash flows but cannot discuss the project due to competitive reasons.</a:t>
            </a:r>
          </a:p>
          <a:p>
            <a:pPr marL="0" indent="0">
              <a:buNone/>
            </a:pPr>
            <a:endParaRPr lang="en-US" dirty="0"/>
          </a:p>
          <a:p>
            <a:pPr marL="0" indent="0">
              <a:buNone/>
            </a:pPr>
            <a:r>
              <a:rPr lang="en-US" dirty="0"/>
              <a:t>(Signaling value of debt): One way to credibly communicate this positive information is to commit the firm to large future debt payments.</a:t>
            </a:r>
          </a:p>
          <a:p>
            <a:pPr lvl="1"/>
            <a:r>
              <a:rPr lang="en-US" dirty="0"/>
              <a:t>If the manages issue equity, investors will discount the price they are willing to pay to reflect the possibility that managers have bad news.</a:t>
            </a:r>
          </a:p>
        </p:txBody>
      </p:sp>
    </p:spTree>
    <p:extLst>
      <p:ext uri="{BB962C8B-B14F-4D97-AF65-F5344CB8AC3E}">
        <p14:creationId xmlns:p14="http://schemas.microsoft.com/office/powerpoint/2010/main" val="3180698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DD7E-2361-5C2F-3220-FBCCD358F776}"/>
              </a:ext>
            </a:extLst>
          </p:cNvPr>
          <p:cNvSpPr>
            <a:spLocks noGrp="1"/>
          </p:cNvSpPr>
          <p:nvPr>
            <p:ph type="title"/>
          </p:nvPr>
        </p:nvSpPr>
        <p:spPr/>
        <p:txBody>
          <a:bodyPr/>
          <a:lstStyle/>
          <a:p>
            <a:r>
              <a:rPr lang="en-US" dirty="0"/>
              <a:t>Optimal capital structure</a:t>
            </a:r>
          </a:p>
        </p:txBody>
      </p:sp>
      <p:sp>
        <p:nvSpPr>
          <p:cNvPr id="3" name="Content Placeholder 2">
            <a:extLst>
              <a:ext uri="{FF2B5EF4-FFF2-40B4-BE49-F238E27FC236}">
                <a16:creationId xmlns:a16="http://schemas.microsoft.com/office/drawing/2014/main" id="{6BE214D6-6E41-6C80-F8CB-6F51560AA15B}"/>
              </a:ext>
            </a:extLst>
          </p:cNvPr>
          <p:cNvSpPr>
            <a:spLocks noGrp="1"/>
          </p:cNvSpPr>
          <p:nvPr>
            <p:ph idx="1"/>
          </p:nvPr>
        </p:nvSpPr>
        <p:spPr/>
        <p:txBody>
          <a:bodyPr/>
          <a:lstStyle/>
          <a:p>
            <a:pPr marL="0" indent="0">
              <a:buNone/>
            </a:pPr>
            <a:r>
              <a:rPr lang="en-US" dirty="0"/>
              <a:t>Value of Levered Firm =</a:t>
            </a:r>
          </a:p>
          <a:p>
            <a:pPr marL="0" indent="0">
              <a:buNone/>
            </a:pPr>
            <a:r>
              <a:rPr lang="en-US" dirty="0"/>
              <a:t>   Value of Unlevered Firm</a:t>
            </a:r>
          </a:p>
          <a:p>
            <a:pPr marL="0" indent="0">
              <a:buNone/>
            </a:pPr>
            <a:r>
              <a:rPr lang="en-US" dirty="0"/>
              <a:t>	+ PV(Debt tax shield)</a:t>
            </a:r>
          </a:p>
          <a:p>
            <a:pPr marL="0" indent="0">
              <a:buNone/>
            </a:pPr>
            <a:r>
              <a:rPr lang="en-US" dirty="0"/>
              <a:t>	− PV(Financial distress costs)</a:t>
            </a:r>
          </a:p>
          <a:p>
            <a:pPr marL="0" indent="0">
              <a:buNone/>
            </a:pPr>
            <a:r>
              <a:rPr lang="en-US" dirty="0"/>
              <a:t>	− PV(Other costs of debt)</a:t>
            </a:r>
          </a:p>
          <a:p>
            <a:pPr marL="0" indent="0">
              <a:buNone/>
            </a:pPr>
            <a:r>
              <a:rPr lang="en-US" dirty="0"/>
              <a:t>	+ PV(Agency benefits of debt)</a:t>
            </a:r>
          </a:p>
          <a:p>
            <a:pPr marL="0" indent="0">
              <a:buNone/>
            </a:pPr>
            <a:r>
              <a:rPr lang="en-US" dirty="0"/>
              <a:t>	+ PV(Asymmetric information benefits of debt).</a:t>
            </a:r>
          </a:p>
        </p:txBody>
      </p:sp>
    </p:spTree>
    <p:extLst>
      <p:ext uri="{BB962C8B-B14F-4D97-AF65-F5344CB8AC3E}">
        <p14:creationId xmlns:p14="http://schemas.microsoft.com/office/powerpoint/2010/main" val="160316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debt level: Practical tips</a:t>
            </a:r>
            <a:endParaRPr lang="fr-CH" dirty="0"/>
          </a:p>
        </p:txBody>
      </p:sp>
      <p:sp>
        <p:nvSpPr>
          <p:cNvPr id="4" name="Content Placeholder 3"/>
          <p:cNvSpPr>
            <a:spLocks noGrp="1"/>
          </p:cNvSpPr>
          <p:nvPr>
            <p:ph sz="half" idx="1"/>
          </p:nvPr>
        </p:nvSpPr>
        <p:spPr/>
        <p:txBody>
          <a:bodyPr/>
          <a:lstStyle/>
          <a:p>
            <a:pPr marL="0" indent="0">
              <a:buNone/>
            </a:pPr>
            <a:r>
              <a:rPr lang="en-US" dirty="0"/>
              <a:t>Low debt:</a:t>
            </a:r>
          </a:p>
          <a:p>
            <a:pPr lvl="1"/>
            <a:r>
              <a:rPr lang="en-US" dirty="0"/>
              <a:t>High distress costs.</a:t>
            </a:r>
          </a:p>
          <a:p>
            <a:pPr lvl="1"/>
            <a:r>
              <a:rPr lang="en-US" dirty="0"/>
              <a:t>High agency costs.</a:t>
            </a:r>
          </a:p>
          <a:p>
            <a:pPr lvl="1"/>
            <a:r>
              <a:rPr lang="en-US" dirty="0"/>
              <a:t>Low agency benefits.</a:t>
            </a:r>
          </a:p>
          <a:p>
            <a:pPr lvl="1"/>
            <a:r>
              <a:rPr lang="en-US" dirty="0"/>
              <a:t>Low info. benefits.</a:t>
            </a:r>
          </a:p>
          <a:p>
            <a:pPr marL="0" indent="0">
              <a:buNone/>
            </a:pPr>
            <a:endParaRPr lang="en-US" dirty="0"/>
          </a:p>
          <a:p>
            <a:r>
              <a:rPr lang="en-US" dirty="0"/>
              <a:t>R&amp;D intensive firms.</a:t>
            </a:r>
          </a:p>
          <a:p>
            <a:r>
              <a:rPr lang="en-US" dirty="0"/>
              <a:t>Biotech, tech firms.</a:t>
            </a:r>
          </a:p>
          <a:p>
            <a:r>
              <a:rPr lang="en-US" dirty="0"/>
              <a:t>Intangible assets firms (Chanel).</a:t>
            </a:r>
            <a:endParaRPr lang="fr-CH" dirty="0"/>
          </a:p>
        </p:txBody>
      </p:sp>
      <p:sp>
        <p:nvSpPr>
          <p:cNvPr id="5" name="Content Placeholder 4"/>
          <p:cNvSpPr>
            <a:spLocks noGrp="1"/>
          </p:cNvSpPr>
          <p:nvPr>
            <p:ph sz="half" idx="2"/>
          </p:nvPr>
        </p:nvSpPr>
        <p:spPr/>
        <p:txBody>
          <a:bodyPr/>
          <a:lstStyle/>
          <a:p>
            <a:pPr marL="0" indent="0">
              <a:buNone/>
            </a:pPr>
            <a:r>
              <a:rPr lang="en-US" dirty="0"/>
              <a:t>High debt:</a:t>
            </a:r>
          </a:p>
          <a:p>
            <a:pPr lvl="1"/>
            <a:r>
              <a:rPr lang="en-US" dirty="0"/>
              <a:t>Low distress costs.</a:t>
            </a:r>
          </a:p>
          <a:p>
            <a:pPr lvl="1"/>
            <a:r>
              <a:rPr lang="en-US" dirty="0"/>
              <a:t>Low agency costs.</a:t>
            </a:r>
          </a:p>
          <a:p>
            <a:pPr lvl="1"/>
            <a:r>
              <a:rPr lang="en-US" dirty="0"/>
              <a:t>High agency benefits.</a:t>
            </a:r>
          </a:p>
          <a:p>
            <a:pPr lvl="1"/>
            <a:r>
              <a:rPr lang="en-US" dirty="0"/>
              <a:t>High info. benefits.</a:t>
            </a:r>
          </a:p>
          <a:p>
            <a:pPr marL="0" indent="0">
              <a:buNone/>
            </a:pPr>
            <a:endParaRPr lang="en-US" dirty="0"/>
          </a:p>
          <a:p>
            <a:r>
              <a:rPr lang="en-US" dirty="0"/>
              <a:t>Mature firms.</a:t>
            </a:r>
          </a:p>
          <a:p>
            <a:r>
              <a:rPr lang="en-US" dirty="0"/>
              <a:t>Low-growth firms.</a:t>
            </a:r>
          </a:p>
          <a:p>
            <a:r>
              <a:rPr lang="en-US" dirty="0"/>
              <a:t>Airlines.</a:t>
            </a:r>
          </a:p>
          <a:p>
            <a:r>
              <a:rPr lang="en-US" dirty="0"/>
              <a:t>Retailers.</a:t>
            </a:r>
          </a:p>
          <a:p>
            <a:r>
              <a:rPr lang="en-US" dirty="0"/>
              <a:t>Real-estate, utilities.</a:t>
            </a:r>
            <a:endParaRPr lang="fr-CH" dirty="0"/>
          </a:p>
        </p:txBody>
      </p:sp>
    </p:spTree>
    <p:extLst>
      <p:ext uri="{BB962C8B-B14F-4D97-AF65-F5344CB8AC3E}">
        <p14:creationId xmlns:p14="http://schemas.microsoft.com/office/powerpoint/2010/main" val="170392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54CF-C4A5-E361-965B-98565D567D0B}"/>
              </a:ext>
            </a:extLst>
          </p:cNvPr>
          <p:cNvSpPr>
            <a:spLocks noGrp="1"/>
          </p:cNvSpPr>
          <p:nvPr>
            <p:ph type="title"/>
          </p:nvPr>
        </p:nvSpPr>
        <p:spPr/>
        <p:txBody>
          <a:bodyPr/>
          <a:lstStyle/>
          <a:p>
            <a:r>
              <a:rPr lang="en-US" dirty="0"/>
              <a:t>Success/failure of enhanced trade-off theory</a:t>
            </a:r>
          </a:p>
        </p:txBody>
      </p:sp>
      <p:sp>
        <p:nvSpPr>
          <p:cNvPr id="3" name="Content Placeholder 2">
            <a:extLst>
              <a:ext uri="{FF2B5EF4-FFF2-40B4-BE49-F238E27FC236}">
                <a16:creationId xmlns:a16="http://schemas.microsoft.com/office/drawing/2014/main" id="{8E31DCBE-C49D-737C-ECD5-4E08B6BFCAAE}"/>
              </a:ext>
            </a:extLst>
          </p:cNvPr>
          <p:cNvSpPr>
            <a:spLocks noGrp="1"/>
          </p:cNvSpPr>
          <p:nvPr>
            <p:ph idx="1"/>
          </p:nvPr>
        </p:nvSpPr>
        <p:spPr/>
        <p:txBody>
          <a:bodyPr/>
          <a:lstStyle/>
          <a:p>
            <a:pPr marL="0" indent="0">
              <a:buNone/>
            </a:pPr>
            <a:r>
              <a:rPr lang="en-US" dirty="0"/>
              <a:t>Success of trade off theory: </a:t>
            </a:r>
          </a:p>
          <a:p>
            <a:r>
              <a:rPr lang="en-US" dirty="0"/>
              <a:t>Differences across industries (Software vs. Airlines).</a:t>
            </a:r>
          </a:p>
          <a:p>
            <a:r>
              <a:rPr lang="en-US" dirty="0"/>
              <a:t>Targets of LBOs are mature cash-cows companies.</a:t>
            </a:r>
          </a:p>
          <a:p>
            <a:r>
              <a:rPr lang="en-US" dirty="0"/>
              <a:t>Companies with heavy debt tend to issue stock to rebalance capital structure.</a:t>
            </a:r>
          </a:p>
          <a:p>
            <a:pPr marL="0" indent="0">
              <a:buNone/>
            </a:pPr>
            <a:endParaRPr lang="en-US" dirty="0"/>
          </a:p>
          <a:p>
            <a:pPr marL="0" indent="0">
              <a:buNone/>
            </a:pPr>
            <a:r>
              <a:rPr lang="en-US" dirty="0"/>
              <a:t>Failure of trade-off theory:</a:t>
            </a:r>
          </a:p>
          <a:p>
            <a:r>
              <a:rPr lang="en-US" dirty="0"/>
              <a:t>Debt ratios are not lower in countries where tax advantage of debt is much smaller (e.g., Australia).</a:t>
            </a:r>
          </a:p>
          <a:p>
            <a:r>
              <a:rPr lang="en-US" dirty="0"/>
              <a:t>Predicts no difference between internal funding and equity.</a:t>
            </a:r>
          </a:p>
        </p:txBody>
      </p:sp>
    </p:spTree>
    <p:extLst>
      <p:ext uri="{BB962C8B-B14F-4D97-AF65-F5344CB8AC3E}">
        <p14:creationId xmlns:p14="http://schemas.microsoft.com/office/powerpoint/2010/main" val="1491411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0E1-F49C-35DD-527D-3DAA10328C15}"/>
              </a:ext>
            </a:extLst>
          </p:cNvPr>
          <p:cNvSpPr>
            <a:spLocks noGrp="1"/>
          </p:cNvSpPr>
          <p:nvPr>
            <p:ph type="title"/>
          </p:nvPr>
        </p:nvSpPr>
        <p:spPr/>
        <p:txBody>
          <a:bodyPr/>
          <a:lstStyle/>
          <a:p>
            <a:r>
              <a:rPr lang="en-US" dirty="0"/>
              <a:t>Pecking order theory</a:t>
            </a:r>
          </a:p>
        </p:txBody>
      </p:sp>
      <p:sp>
        <p:nvSpPr>
          <p:cNvPr id="3" name="Content Placeholder 2">
            <a:extLst>
              <a:ext uri="{FF2B5EF4-FFF2-40B4-BE49-F238E27FC236}">
                <a16:creationId xmlns:a16="http://schemas.microsoft.com/office/drawing/2014/main" id="{F8F6045B-01A1-D18C-C0F4-BD1010E01A61}"/>
              </a:ext>
            </a:extLst>
          </p:cNvPr>
          <p:cNvSpPr>
            <a:spLocks noGrp="1"/>
          </p:cNvSpPr>
          <p:nvPr>
            <p:ph idx="1"/>
          </p:nvPr>
        </p:nvSpPr>
        <p:spPr/>
        <p:txBody>
          <a:bodyPr/>
          <a:lstStyle/>
          <a:p>
            <a:pPr marL="0" indent="0">
              <a:buNone/>
            </a:pPr>
            <a:r>
              <a:rPr lang="en-US" dirty="0"/>
              <a:t>In practice, companies are reluctant to issue equity.</a:t>
            </a:r>
          </a:p>
          <a:p>
            <a:pPr marL="0" indent="0">
              <a:buNone/>
            </a:pPr>
            <a:endParaRPr lang="en-US" dirty="0"/>
          </a:p>
          <a:p>
            <a:pPr marL="0" indent="0">
              <a:buNone/>
            </a:pPr>
            <a:r>
              <a:rPr lang="en-US" dirty="0"/>
              <a:t>They follow a “pecking order” in which they finance investment:</a:t>
            </a:r>
          </a:p>
          <a:p>
            <a:pPr marL="514350" indent="-514350">
              <a:buFont typeface="+mj-lt"/>
              <a:buAutoNum type="arabicPeriod"/>
            </a:pPr>
            <a:r>
              <a:rPr lang="en-US" dirty="0"/>
              <a:t>first with internally generated funds,</a:t>
            </a:r>
          </a:p>
          <a:p>
            <a:pPr marL="514350" indent="-514350">
              <a:buFont typeface="+mj-lt"/>
              <a:buAutoNum type="arabicPeriod"/>
            </a:pPr>
            <a:r>
              <a:rPr lang="en-US" dirty="0"/>
              <a:t>then with debt </a:t>
            </a:r>
            <a:r>
              <a:rPr lang="en-US" altLang="en-US" sz="2800" dirty="0"/>
              <a:t>(unless already highly leveraged)</a:t>
            </a:r>
            <a:r>
              <a:rPr lang="en-US" dirty="0"/>
              <a:t>,</a:t>
            </a:r>
          </a:p>
          <a:p>
            <a:pPr marL="514350" indent="-514350">
              <a:buFont typeface="+mj-lt"/>
              <a:buAutoNum type="arabicPeriod"/>
            </a:pPr>
            <a:r>
              <a:rPr lang="en-US" dirty="0"/>
              <a:t>and finally with equity.</a:t>
            </a:r>
          </a:p>
          <a:p>
            <a:pPr marL="0" indent="0">
              <a:buNone/>
            </a:pPr>
            <a:endParaRPr lang="en-US" dirty="0"/>
          </a:p>
          <a:p>
            <a:pPr marL="0" indent="0">
              <a:buNone/>
            </a:pPr>
            <a:r>
              <a:rPr lang="en-US" dirty="0"/>
              <a:t>They may even forgo positive NPV investments because of reluctance to raise additional external financing.</a:t>
            </a:r>
          </a:p>
        </p:txBody>
      </p:sp>
    </p:spTree>
    <p:extLst>
      <p:ext uri="{BB962C8B-B14F-4D97-AF65-F5344CB8AC3E}">
        <p14:creationId xmlns:p14="http://schemas.microsoft.com/office/powerpoint/2010/main" val="3882821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D47B-44C8-7683-5EB7-42EAF1DA723A}"/>
              </a:ext>
            </a:extLst>
          </p:cNvPr>
          <p:cNvSpPr>
            <a:spLocks noGrp="1"/>
          </p:cNvSpPr>
          <p:nvPr>
            <p:ph type="title"/>
          </p:nvPr>
        </p:nvSpPr>
        <p:spPr/>
        <p:txBody>
          <a:bodyPr/>
          <a:lstStyle/>
          <a:p>
            <a:r>
              <a:rPr lang="en-US" dirty="0"/>
              <a:t>Market timing</a:t>
            </a:r>
          </a:p>
        </p:txBody>
      </p:sp>
      <p:sp>
        <p:nvSpPr>
          <p:cNvPr id="3" name="Content Placeholder 2">
            <a:extLst>
              <a:ext uri="{FF2B5EF4-FFF2-40B4-BE49-F238E27FC236}">
                <a16:creationId xmlns:a16="http://schemas.microsoft.com/office/drawing/2014/main" id="{0DF341F1-E93F-1188-74D0-69FBC449AF3B}"/>
              </a:ext>
            </a:extLst>
          </p:cNvPr>
          <p:cNvSpPr>
            <a:spLocks noGrp="1"/>
          </p:cNvSpPr>
          <p:nvPr>
            <p:ph idx="1"/>
          </p:nvPr>
        </p:nvSpPr>
        <p:spPr/>
        <p:txBody>
          <a:bodyPr/>
          <a:lstStyle/>
          <a:p>
            <a:pPr marL="0" indent="0">
              <a:buNone/>
            </a:pPr>
            <a:r>
              <a:rPr lang="en-US" altLang="en-US" dirty="0"/>
              <a:t>Managers who perceive the firm’s equity is underpriced will have a preference to fund investment using retained earnings, or debt, rather than equity.</a:t>
            </a:r>
          </a:p>
          <a:p>
            <a:pPr lvl="1"/>
            <a:r>
              <a:rPr lang="en-US" altLang="en-US" dirty="0"/>
              <a:t>The converse is also true: Managers who perceive the firm’s equity to be overpriced will prefer to issue equity, as opposed to issuing debt or using retained earnings, to fund investment.</a:t>
            </a:r>
          </a:p>
          <a:p>
            <a:pPr lvl="2"/>
            <a:r>
              <a:rPr lang="en-US" altLang="en-US" dirty="0"/>
              <a:t>The stock price typically declines on the announcement of an equity issue.</a:t>
            </a:r>
          </a:p>
          <a:p>
            <a:pPr marL="0" indent="0">
              <a:buNone/>
            </a:pPr>
            <a:endParaRPr lang="en-US" altLang="en-US" dirty="0"/>
          </a:p>
          <a:p>
            <a:pPr marL="0" indent="0">
              <a:buNone/>
            </a:pPr>
            <a:r>
              <a:rPr lang="en-US" altLang="en-US" dirty="0"/>
              <a:t>The firm’s overall capital structure depends in part on the market conditions that existed when it sought funding in the past.</a:t>
            </a:r>
          </a:p>
        </p:txBody>
      </p:sp>
    </p:spTree>
    <p:extLst>
      <p:ext uri="{BB962C8B-B14F-4D97-AF65-F5344CB8AC3E}">
        <p14:creationId xmlns:p14="http://schemas.microsoft.com/office/powerpoint/2010/main" val="251747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9142-6484-65BF-9E2C-D7749A29E8EB}"/>
              </a:ext>
            </a:extLst>
          </p:cNvPr>
          <p:cNvSpPr>
            <a:spLocks noGrp="1"/>
          </p:cNvSpPr>
          <p:nvPr>
            <p:ph type="title"/>
          </p:nvPr>
        </p:nvSpPr>
        <p:spPr/>
        <p:txBody>
          <a:bodyPr/>
          <a:lstStyle/>
          <a:p>
            <a:r>
              <a:rPr lang="en-US" dirty="0"/>
              <a:t>Modigliani-Miller theorem</a:t>
            </a:r>
          </a:p>
        </p:txBody>
      </p:sp>
      <p:sp>
        <p:nvSpPr>
          <p:cNvPr id="3" name="Content Placeholder 2">
            <a:extLst>
              <a:ext uri="{FF2B5EF4-FFF2-40B4-BE49-F238E27FC236}">
                <a16:creationId xmlns:a16="http://schemas.microsoft.com/office/drawing/2014/main" id="{DAF48BDE-4D91-D98A-7CEA-9C50E638A7B9}"/>
              </a:ext>
            </a:extLst>
          </p:cNvPr>
          <p:cNvSpPr>
            <a:spLocks noGrp="1"/>
          </p:cNvSpPr>
          <p:nvPr>
            <p:ph idx="1"/>
          </p:nvPr>
        </p:nvSpPr>
        <p:spPr/>
        <p:txBody>
          <a:bodyPr/>
          <a:lstStyle/>
          <a:p>
            <a:pPr marL="0" indent="0">
              <a:buNone/>
            </a:pPr>
            <a:r>
              <a:rPr lang="en-US" dirty="0"/>
              <a:t>Cost of capital of debt &lt; Cost of capital of equity.</a:t>
            </a:r>
          </a:p>
          <a:p>
            <a:pPr marL="0" indent="0">
              <a:buNone/>
            </a:pPr>
            <a:endParaRPr lang="en-US" dirty="0"/>
          </a:p>
          <a:p>
            <a:pPr marL="0" indent="0">
              <a:buNone/>
            </a:pPr>
            <a:r>
              <a:rPr lang="en-US" dirty="0"/>
              <a:t>As leverage increases, cost of capital of both debt and equity increase.</a:t>
            </a:r>
          </a:p>
          <a:p>
            <a:pPr marL="0" indent="0">
              <a:buNone/>
            </a:pPr>
            <a:endParaRPr lang="en-US" dirty="0"/>
          </a:p>
          <a:p>
            <a:pPr marL="0" indent="0">
              <a:buNone/>
            </a:pPr>
            <a:r>
              <a:rPr lang="en-US" dirty="0"/>
              <a:t>But the cost of capital for the firm remains the same.</a:t>
            </a:r>
          </a:p>
          <a:p>
            <a:pPr marL="0" indent="0">
              <a:buNone/>
            </a:pPr>
            <a:endParaRPr lang="en-US" dirty="0"/>
          </a:p>
          <a:p>
            <a:pPr marL="0" indent="0">
              <a:buNone/>
            </a:pPr>
            <a:r>
              <a:rPr lang="en-US" dirty="0"/>
              <a:t>Why? It is dark magic. </a:t>
            </a:r>
            <a:r>
              <a:rPr lang="en-US" dirty="0">
                <a:sym typeface="Wingdings" panose="05000000000000000000" pitchFamily="2" charset="2"/>
              </a:rPr>
              <a:t></a:t>
            </a:r>
          </a:p>
          <a:p>
            <a:pPr lvl="1"/>
            <a:r>
              <a:rPr lang="en-US" dirty="0">
                <a:sym typeface="Wingdings" panose="05000000000000000000" pitchFamily="2" charset="2"/>
              </a:rPr>
              <a:t>They were awarded a Nobel Prize for this!</a:t>
            </a:r>
            <a:endParaRPr lang="en-US" dirty="0"/>
          </a:p>
        </p:txBody>
      </p:sp>
    </p:spTree>
    <p:extLst>
      <p:ext uri="{BB962C8B-B14F-4D97-AF65-F5344CB8AC3E}">
        <p14:creationId xmlns:p14="http://schemas.microsoft.com/office/powerpoint/2010/main" val="33299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44F1-0AA6-989E-3A27-B53B89432570}"/>
              </a:ext>
            </a:extLst>
          </p:cNvPr>
          <p:cNvSpPr>
            <a:spLocks noGrp="1"/>
          </p:cNvSpPr>
          <p:nvPr>
            <p:ph type="title"/>
          </p:nvPr>
        </p:nvSpPr>
        <p:spPr/>
        <p:txBody>
          <a:bodyPr/>
          <a:lstStyle/>
          <a:p>
            <a:r>
              <a:rPr lang="en-US" dirty="0"/>
              <a:t>Debt vs. equity fallacies</a:t>
            </a:r>
          </a:p>
        </p:txBody>
      </p:sp>
      <p:sp>
        <p:nvSpPr>
          <p:cNvPr id="3" name="Content Placeholder 2">
            <a:extLst>
              <a:ext uri="{FF2B5EF4-FFF2-40B4-BE49-F238E27FC236}">
                <a16:creationId xmlns:a16="http://schemas.microsoft.com/office/drawing/2014/main" id="{42541DE8-04B0-1F88-AD93-D04EA1E275CE}"/>
              </a:ext>
            </a:extLst>
          </p:cNvPr>
          <p:cNvSpPr>
            <a:spLocks noGrp="1"/>
          </p:cNvSpPr>
          <p:nvPr>
            <p:ph idx="1"/>
          </p:nvPr>
        </p:nvSpPr>
        <p:spPr/>
        <p:txBody>
          <a:bodyPr/>
          <a:lstStyle/>
          <a:p>
            <a:pPr marL="514350" indent="-514350">
              <a:buFont typeface="+mj-lt"/>
              <a:buAutoNum type="arabicPeriod"/>
            </a:pPr>
            <a:r>
              <a:rPr lang="en-US" dirty="0"/>
              <a:t>Leverage decreases earnings </a:t>
            </a:r>
            <a:r>
              <a:rPr lang="en-US" dirty="0">
                <a:sym typeface="Wingdings" panose="05000000000000000000" pitchFamily="2" charset="2"/>
              </a:rPr>
              <a:t> Leverage is bad for stock price.</a:t>
            </a:r>
          </a:p>
          <a:p>
            <a:pPr marL="514350" indent="-514350">
              <a:buFont typeface="+mj-lt"/>
              <a:buAutoNum type="arabicPeriod"/>
            </a:pPr>
            <a:endParaRPr lang="en-US" dirty="0">
              <a:sym typeface="Wingdings" panose="05000000000000000000" pitchFamily="2" charset="2"/>
            </a:endParaRPr>
          </a:p>
          <a:p>
            <a:pPr marL="514350" indent="-514350">
              <a:buFont typeface="+mj-lt"/>
              <a:buAutoNum type="arabicPeriod"/>
            </a:pPr>
            <a:r>
              <a:rPr lang="en-US" dirty="0"/>
              <a:t>Leverage increases EPS </a:t>
            </a:r>
            <a:r>
              <a:rPr lang="en-US" dirty="0">
                <a:sym typeface="Wingdings" panose="05000000000000000000" pitchFamily="2" charset="2"/>
              </a:rPr>
              <a:t> Leverage is good for stock price.</a:t>
            </a:r>
          </a:p>
          <a:p>
            <a:pPr marL="514350" indent="-514350">
              <a:buFont typeface="+mj-lt"/>
              <a:buAutoNum type="arabicPeriod"/>
            </a:pP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Issuing equity leads to dilution of equity ownership  Debt financing should be preferred.</a:t>
            </a:r>
            <a:endParaRPr lang="fr-CH" dirty="0"/>
          </a:p>
        </p:txBody>
      </p:sp>
    </p:spTree>
    <p:extLst>
      <p:ext uri="{BB962C8B-B14F-4D97-AF65-F5344CB8AC3E}">
        <p14:creationId xmlns:p14="http://schemas.microsoft.com/office/powerpoint/2010/main" val="298504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B7C2-DCCC-7A46-1638-505EEFECC488}"/>
              </a:ext>
            </a:extLst>
          </p:cNvPr>
          <p:cNvSpPr>
            <a:spLocks noGrp="1"/>
          </p:cNvSpPr>
          <p:nvPr>
            <p:ph type="title"/>
          </p:nvPr>
        </p:nvSpPr>
        <p:spPr/>
        <p:txBody>
          <a:bodyPr/>
          <a:lstStyle/>
          <a:p>
            <a:r>
              <a:rPr lang="en-US" dirty="0"/>
              <a:t>Fallacy: Earnings and leverage</a:t>
            </a:r>
          </a:p>
        </p:txBody>
      </p:sp>
      <p:sp>
        <p:nvSpPr>
          <p:cNvPr id="3" name="Content Placeholder 2">
            <a:extLst>
              <a:ext uri="{FF2B5EF4-FFF2-40B4-BE49-F238E27FC236}">
                <a16:creationId xmlns:a16="http://schemas.microsoft.com/office/drawing/2014/main" id="{6A3F5FD4-C7FD-4416-01FC-B34E483C81D4}"/>
              </a:ext>
            </a:extLst>
          </p:cNvPr>
          <p:cNvSpPr>
            <a:spLocks noGrp="1"/>
          </p:cNvSpPr>
          <p:nvPr>
            <p:ph idx="1"/>
          </p:nvPr>
        </p:nvSpPr>
        <p:spPr/>
        <p:txBody>
          <a:bodyPr/>
          <a:lstStyle/>
          <a:p>
            <a:pPr marL="0" indent="0">
              <a:buNone/>
            </a:pPr>
            <a:r>
              <a:rPr lang="en-US" dirty="0"/>
              <a:t>Consider Jalal Enterprise: No debt, EBIT of </a:t>
            </a:r>
            <a:r>
              <a:rPr lang="en-US" sz="2800" dirty="0">
                <a:latin typeface="Verdana" panose="020B0604030504040204" pitchFamily="34" charset="0"/>
                <a:ea typeface="Verdana" panose="020B0604030504040204" pitchFamily="34" charset="0"/>
              </a:rPr>
              <a:t>₹</a:t>
            </a:r>
            <a:r>
              <a:rPr lang="en-US" dirty="0"/>
              <a:t>10 lakh, 10 lakh shares, Price of share is </a:t>
            </a:r>
            <a:r>
              <a:rPr lang="en-US" sz="2800" dirty="0">
                <a:latin typeface="Verdana" panose="020B0604030504040204" pitchFamily="34" charset="0"/>
                <a:ea typeface="Verdana" panose="020B0604030504040204" pitchFamily="34" charset="0"/>
              </a:rPr>
              <a:t>₹</a:t>
            </a:r>
            <a:r>
              <a:rPr lang="en-US" dirty="0"/>
              <a:t>7.5</a:t>
            </a:r>
          </a:p>
          <a:p>
            <a:pPr marL="0" indent="0">
              <a:buNone/>
            </a:pPr>
            <a:endParaRPr lang="en-US" dirty="0"/>
          </a:p>
          <a:p>
            <a:pPr marL="0" indent="0">
              <a:buNone/>
            </a:pPr>
            <a:r>
              <a:rPr lang="en-US" dirty="0"/>
              <a:t>EPS = 10/10 = </a:t>
            </a:r>
            <a:r>
              <a:rPr lang="en-US" sz="2800" dirty="0">
                <a:latin typeface="Verdana" panose="020B0604030504040204" pitchFamily="34" charset="0"/>
                <a:ea typeface="Verdana" panose="020B0604030504040204" pitchFamily="34" charset="0"/>
              </a:rPr>
              <a:t>₹</a:t>
            </a:r>
            <a:r>
              <a:rPr lang="en-US" dirty="0"/>
              <a:t>1</a:t>
            </a:r>
          </a:p>
          <a:p>
            <a:pPr marL="0" indent="0">
              <a:buNone/>
            </a:pPr>
            <a:r>
              <a:rPr lang="en-US" dirty="0"/>
              <a:t>Market value = </a:t>
            </a:r>
            <a:r>
              <a:rPr lang="en-US" sz="2800" dirty="0">
                <a:latin typeface="Verdana" panose="020B0604030504040204" pitchFamily="34" charset="0"/>
                <a:ea typeface="Verdana" panose="020B0604030504040204" pitchFamily="34" charset="0"/>
              </a:rPr>
              <a:t>₹</a:t>
            </a:r>
            <a:r>
              <a:rPr lang="en-US" dirty="0"/>
              <a:t>7.5×10 = </a:t>
            </a:r>
            <a:r>
              <a:rPr lang="en-US" sz="2800" dirty="0">
                <a:latin typeface="Verdana" panose="020B0604030504040204" pitchFamily="34" charset="0"/>
                <a:ea typeface="Verdana" panose="020B0604030504040204" pitchFamily="34" charset="0"/>
              </a:rPr>
              <a:t>₹</a:t>
            </a:r>
            <a:r>
              <a:rPr lang="en-US" dirty="0"/>
              <a:t>75 lakh</a:t>
            </a:r>
          </a:p>
          <a:p>
            <a:pPr marL="0" indent="0">
              <a:buNone/>
            </a:pPr>
            <a:endParaRPr lang="en-US" dirty="0"/>
          </a:p>
          <a:p>
            <a:pPr marL="0" indent="0">
              <a:buNone/>
            </a:pPr>
            <a:r>
              <a:rPr lang="en-US" dirty="0"/>
              <a:t>Jalal wants to borrow </a:t>
            </a:r>
            <a:r>
              <a:rPr lang="en-US" sz="2800" dirty="0">
                <a:latin typeface="Verdana" panose="020B0604030504040204" pitchFamily="34" charset="0"/>
                <a:ea typeface="Verdana" panose="020B0604030504040204" pitchFamily="34" charset="0"/>
              </a:rPr>
              <a:t>₹</a:t>
            </a:r>
            <a:r>
              <a:rPr lang="en-US" dirty="0"/>
              <a:t>15 lakh at an interest rate of 8%.</a:t>
            </a:r>
          </a:p>
          <a:p>
            <a:pPr marL="0" indent="0">
              <a:buNone/>
            </a:pPr>
            <a:endParaRPr lang="en-US" dirty="0"/>
          </a:p>
          <a:p>
            <a:pPr marL="0" indent="0">
              <a:buNone/>
            </a:pPr>
            <a:r>
              <a:rPr lang="en-US" dirty="0"/>
              <a:t>Should he?</a:t>
            </a:r>
          </a:p>
        </p:txBody>
      </p:sp>
    </p:spTree>
    <p:extLst>
      <p:ext uri="{BB962C8B-B14F-4D97-AF65-F5344CB8AC3E}">
        <p14:creationId xmlns:p14="http://schemas.microsoft.com/office/powerpoint/2010/main" val="426659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DB2C-0640-89B7-BD81-A6B45C3A7182}"/>
              </a:ext>
            </a:extLst>
          </p:cNvPr>
          <p:cNvSpPr>
            <a:spLocks noGrp="1"/>
          </p:cNvSpPr>
          <p:nvPr>
            <p:ph type="title"/>
          </p:nvPr>
        </p:nvSpPr>
        <p:spPr/>
        <p:txBody>
          <a:bodyPr/>
          <a:lstStyle/>
          <a:p>
            <a:r>
              <a:rPr lang="en-US" dirty="0"/>
              <a:t>Fallacy: Earnings and leverage …</a:t>
            </a:r>
          </a:p>
        </p:txBody>
      </p:sp>
      <p:sp>
        <p:nvSpPr>
          <p:cNvPr id="3" name="Content Placeholder 2">
            <a:extLst>
              <a:ext uri="{FF2B5EF4-FFF2-40B4-BE49-F238E27FC236}">
                <a16:creationId xmlns:a16="http://schemas.microsoft.com/office/drawing/2014/main" id="{EA1AA9AA-0B11-9F2C-E638-8F6F58090D06}"/>
              </a:ext>
            </a:extLst>
          </p:cNvPr>
          <p:cNvSpPr>
            <a:spLocks noGrp="1"/>
          </p:cNvSpPr>
          <p:nvPr>
            <p:ph idx="1"/>
          </p:nvPr>
        </p:nvSpPr>
        <p:spPr/>
        <p:txBody>
          <a:bodyPr/>
          <a:lstStyle/>
          <a:p>
            <a:r>
              <a:rPr lang="en-US" dirty="0"/>
              <a:t>New interest = </a:t>
            </a:r>
            <a:r>
              <a:rPr lang="en-US" sz="2800" dirty="0">
                <a:latin typeface="Verdana" panose="020B0604030504040204" pitchFamily="34" charset="0"/>
                <a:ea typeface="Verdana" panose="020B0604030504040204" pitchFamily="34" charset="0"/>
              </a:rPr>
              <a:t>₹</a:t>
            </a:r>
            <a:r>
              <a:rPr lang="en-US" dirty="0"/>
              <a:t>15×8% = </a:t>
            </a:r>
            <a:r>
              <a:rPr lang="en-US" sz="2800" dirty="0">
                <a:latin typeface="Verdana" panose="020B0604030504040204" pitchFamily="34" charset="0"/>
                <a:ea typeface="Verdana" panose="020B0604030504040204" pitchFamily="34" charset="0"/>
              </a:rPr>
              <a:t>₹</a:t>
            </a:r>
            <a:r>
              <a:rPr lang="en-US" dirty="0"/>
              <a:t>1.2 lakh</a:t>
            </a:r>
          </a:p>
          <a:p>
            <a:r>
              <a:rPr lang="en-US" dirty="0"/>
              <a:t>New earnings = 10−1.2 = </a:t>
            </a:r>
            <a:r>
              <a:rPr lang="en-US" sz="2800" dirty="0">
                <a:latin typeface="Verdana" panose="020B0604030504040204" pitchFamily="34" charset="0"/>
                <a:ea typeface="Verdana" panose="020B0604030504040204" pitchFamily="34" charset="0"/>
              </a:rPr>
              <a:t>₹</a:t>
            </a:r>
            <a:r>
              <a:rPr lang="en-US" dirty="0"/>
              <a:t>8.8 lakh &lt; </a:t>
            </a:r>
            <a:r>
              <a:rPr lang="en-US" sz="2800" dirty="0">
                <a:latin typeface="Verdana" panose="020B0604030504040204" pitchFamily="34" charset="0"/>
                <a:ea typeface="Verdana" panose="020B0604030504040204" pitchFamily="34" charset="0"/>
              </a:rPr>
              <a:t>₹</a:t>
            </a:r>
            <a:r>
              <a:rPr lang="en-US" dirty="0"/>
              <a:t>10.0 lakh</a:t>
            </a:r>
          </a:p>
          <a:p>
            <a:pPr marL="0" indent="0">
              <a:buNone/>
            </a:pPr>
            <a:endParaRPr lang="en-US" dirty="0"/>
          </a:p>
          <a:p>
            <a:pPr marL="0" indent="0">
              <a:buNone/>
            </a:pPr>
            <a:r>
              <a:rPr lang="en-US" dirty="0"/>
              <a:t>But what will he do with the </a:t>
            </a:r>
            <a:r>
              <a:rPr lang="en-US" sz="2800" dirty="0">
                <a:latin typeface="Verdana" panose="020B0604030504040204" pitchFamily="34" charset="0"/>
                <a:ea typeface="Verdana" panose="020B0604030504040204" pitchFamily="34" charset="0"/>
              </a:rPr>
              <a:t>₹</a:t>
            </a:r>
            <a:r>
              <a:rPr lang="en-US" dirty="0"/>
              <a:t>15 lakh of borrowed money?</a:t>
            </a:r>
          </a:p>
          <a:p>
            <a:pPr marL="0" indent="0">
              <a:buNone/>
            </a:pPr>
            <a:endParaRPr lang="en-US" dirty="0"/>
          </a:p>
          <a:p>
            <a:r>
              <a:rPr lang="en-US" dirty="0"/>
              <a:t>The proceeds will be used to repurchase 2 lakh shares at </a:t>
            </a:r>
            <a:r>
              <a:rPr lang="en-US" sz="2800" dirty="0">
                <a:latin typeface="Verdana" panose="020B0604030504040204" pitchFamily="34" charset="0"/>
                <a:ea typeface="Verdana" panose="020B0604030504040204" pitchFamily="34" charset="0"/>
              </a:rPr>
              <a:t>₹7.5/share.</a:t>
            </a:r>
            <a:endParaRPr lang="en-US" dirty="0"/>
          </a:p>
          <a:p>
            <a:r>
              <a:rPr lang="en-US" dirty="0"/>
              <a:t>New EPS = 8.8/8 = </a:t>
            </a:r>
            <a:r>
              <a:rPr lang="en-US" sz="2800" dirty="0">
                <a:latin typeface="Verdana" panose="020B0604030504040204" pitchFamily="34" charset="0"/>
                <a:ea typeface="Verdana" panose="020B0604030504040204" pitchFamily="34" charset="0"/>
              </a:rPr>
              <a:t>₹</a:t>
            </a:r>
            <a:r>
              <a:rPr lang="en-US" dirty="0"/>
              <a:t>1.1 &gt; </a:t>
            </a:r>
            <a:r>
              <a:rPr lang="en-US" sz="2800" dirty="0">
                <a:latin typeface="Verdana" panose="020B0604030504040204" pitchFamily="34" charset="0"/>
                <a:ea typeface="Verdana" panose="020B0604030504040204" pitchFamily="34" charset="0"/>
              </a:rPr>
              <a:t>₹</a:t>
            </a:r>
            <a:r>
              <a:rPr lang="en-US" dirty="0"/>
              <a:t>1.0</a:t>
            </a:r>
          </a:p>
          <a:p>
            <a:pPr marL="0" indent="0">
              <a:buNone/>
            </a:pPr>
            <a:endParaRPr lang="en-US" dirty="0"/>
          </a:p>
          <a:p>
            <a:pPr marL="0" indent="0">
              <a:buNone/>
            </a:pPr>
            <a:r>
              <a:rPr lang="en-US" dirty="0"/>
              <a:t>The new equity is levered and riskier than old equity. Even though EPS is higher, cost of capital is higher. The new share price </a:t>
            </a:r>
            <a:r>
              <a:rPr lang="en-US" u="sng" dirty="0"/>
              <a:t>remains the same</a:t>
            </a:r>
            <a:r>
              <a:rPr lang="en-US" dirty="0"/>
              <a:t>.</a:t>
            </a:r>
          </a:p>
        </p:txBody>
      </p:sp>
    </p:spTree>
    <p:extLst>
      <p:ext uri="{BB962C8B-B14F-4D97-AF65-F5344CB8AC3E}">
        <p14:creationId xmlns:p14="http://schemas.microsoft.com/office/powerpoint/2010/main" val="336729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3926-7978-EFD8-88B2-F2257CACE8EB}"/>
              </a:ext>
            </a:extLst>
          </p:cNvPr>
          <p:cNvSpPr>
            <a:spLocks noGrp="1"/>
          </p:cNvSpPr>
          <p:nvPr>
            <p:ph type="title"/>
          </p:nvPr>
        </p:nvSpPr>
        <p:spPr/>
        <p:txBody>
          <a:bodyPr/>
          <a:lstStyle/>
          <a:p>
            <a:r>
              <a:rPr lang="en-US" dirty="0"/>
              <a:t>Fallacy: Equity dilution</a:t>
            </a:r>
          </a:p>
        </p:txBody>
      </p:sp>
      <p:sp>
        <p:nvSpPr>
          <p:cNvPr id="3" name="Content Placeholder 2">
            <a:extLst>
              <a:ext uri="{FF2B5EF4-FFF2-40B4-BE49-F238E27FC236}">
                <a16:creationId xmlns:a16="http://schemas.microsoft.com/office/drawing/2014/main" id="{7991BB80-9F6C-1A5E-0460-8E97FAC31D44}"/>
              </a:ext>
            </a:extLst>
          </p:cNvPr>
          <p:cNvSpPr>
            <a:spLocks noGrp="1"/>
          </p:cNvSpPr>
          <p:nvPr>
            <p:ph idx="1"/>
          </p:nvPr>
        </p:nvSpPr>
        <p:spPr/>
        <p:txBody>
          <a:bodyPr/>
          <a:lstStyle/>
          <a:p>
            <a:pPr marL="0" indent="0">
              <a:buNone/>
            </a:pPr>
            <a:r>
              <a:rPr lang="en-US" dirty="0"/>
              <a:t>Consider Babu Airlines (BA): No debt, 50 lakh shares, Price of share is </a:t>
            </a:r>
            <a:r>
              <a:rPr lang="en-US" sz="2800" dirty="0">
                <a:latin typeface="Verdana" panose="020B0604030504040204" pitchFamily="34" charset="0"/>
                <a:ea typeface="Verdana" panose="020B0604030504040204" pitchFamily="34" charset="0"/>
              </a:rPr>
              <a:t>₹</a:t>
            </a:r>
            <a:r>
              <a:rPr lang="en-US" dirty="0"/>
              <a:t>16</a:t>
            </a:r>
          </a:p>
          <a:p>
            <a:pPr lvl="1"/>
            <a:r>
              <a:rPr lang="en-US" dirty="0"/>
              <a:t>Market value = </a:t>
            </a:r>
            <a:r>
              <a:rPr lang="en-US" sz="2400" dirty="0">
                <a:latin typeface="Verdana" panose="020B0604030504040204" pitchFamily="34" charset="0"/>
                <a:ea typeface="Verdana" panose="020B0604030504040204" pitchFamily="34" charset="0"/>
              </a:rPr>
              <a:t>₹</a:t>
            </a:r>
            <a:r>
              <a:rPr lang="en-US" dirty="0"/>
              <a:t>16×50 = </a:t>
            </a:r>
            <a:r>
              <a:rPr lang="en-US" sz="2400" dirty="0">
                <a:latin typeface="Verdana" panose="020B0604030504040204" pitchFamily="34" charset="0"/>
                <a:ea typeface="Verdana" panose="020B0604030504040204" pitchFamily="34" charset="0"/>
              </a:rPr>
              <a:t>₹</a:t>
            </a:r>
            <a:r>
              <a:rPr lang="en-US" dirty="0"/>
              <a:t>8 crore</a:t>
            </a:r>
          </a:p>
          <a:p>
            <a:pPr marL="0" indent="0">
              <a:buNone/>
            </a:pPr>
            <a:endParaRPr lang="en-US" dirty="0"/>
          </a:p>
          <a:p>
            <a:pPr marL="0" indent="0">
              <a:buNone/>
            </a:pPr>
            <a:r>
              <a:rPr lang="en-US" dirty="0"/>
              <a:t>If BA needs additional </a:t>
            </a:r>
            <a:r>
              <a:rPr lang="en-US" sz="2800" dirty="0">
                <a:latin typeface="Verdana" panose="020B0604030504040204" pitchFamily="34" charset="0"/>
                <a:ea typeface="Verdana" panose="020B0604030504040204" pitchFamily="34" charset="0"/>
              </a:rPr>
              <a:t>₹</a:t>
            </a:r>
            <a:r>
              <a:rPr lang="en-US" dirty="0"/>
              <a:t>1 crore for expansion, should it issue equity?</a:t>
            </a:r>
          </a:p>
        </p:txBody>
      </p:sp>
    </p:spTree>
    <p:extLst>
      <p:ext uri="{BB962C8B-B14F-4D97-AF65-F5344CB8AC3E}">
        <p14:creationId xmlns:p14="http://schemas.microsoft.com/office/powerpoint/2010/main" val="409872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EFA4-6C05-103A-C611-EAEF669D0C29}"/>
              </a:ext>
            </a:extLst>
          </p:cNvPr>
          <p:cNvSpPr>
            <a:spLocks noGrp="1"/>
          </p:cNvSpPr>
          <p:nvPr>
            <p:ph type="title"/>
          </p:nvPr>
        </p:nvSpPr>
        <p:spPr/>
        <p:txBody>
          <a:bodyPr/>
          <a:lstStyle/>
          <a:p>
            <a:r>
              <a:rPr lang="en-US" dirty="0"/>
              <a:t>Fallacy: Equity dilution …</a:t>
            </a:r>
          </a:p>
        </p:txBody>
      </p:sp>
      <p:sp>
        <p:nvSpPr>
          <p:cNvPr id="3" name="Content Placeholder 2">
            <a:extLst>
              <a:ext uri="{FF2B5EF4-FFF2-40B4-BE49-F238E27FC236}">
                <a16:creationId xmlns:a16="http://schemas.microsoft.com/office/drawing/2014/main" id="{B397A0FF-8A51-7194-26A5-1281B5DDCE95}"/>
              </a:ext>
            </a:extLst>
          </p:cNvPr>
          <p:cNvSpPr>
            <a:spLocks noGrp="1"/>
          </p:cNvSpPr>
          <p:nvPr>
            <p:ph idx="1"/>
          </p:nvPr>
        </p:nvSpPr>
        <p:spPr/>
        <p:txBody>
          <a:bodyPr/>
          <a:lstStyle/>
          <a:p>
            <a:pPr marL="0" indent="0">
              <a:buNone/>
            </a:pPr>
            <a:r>
              <a:rPr lang="en-US" dirty="0"/>
              <a:t>To raise </a:t>
            </a:r>
            <a:r>
              <a:rPr lang="en-US" sz="2800" dirty="0">
                <a:latin typeface="Verdana" panose="020B0604030504040204" pitchFamily="34" charset="0"/>
                <a:ea typeface="Verdana" panose="020B0604030504040204" pitchFamily="34" charset="0"/>
              </a:rPr>
              <a:t>₹</a:t>
            </a:r>
            <a:r>
              <a:rPr lang="en-US" dirty="0"/>
              <a:t>1 crore, BA can issue 6.25 lakh shares at </a:t>
            </a:r>
            <a:r>
              <a:rPr lang="en-US" sz="2800" dirty="0">
                <a:latin typeface="Verdana" panose="020B0604030504040204" pitchFamily="34" charset="0"/>
                <a:ea typeface="Verdana" panose="020B0604030504040204" pitchFamily="34" charset="0"/>
              </a:rPr>
              <a:t>₹</a:t>
            </a:r>
            <a:r>
              <a:rPr lang="en-US" dirty="0"/>
              <a:t>16 per share.</a:t>
            </a:r>
          </a:p>
          <a:p>
            <a:pPr marL="0" indent="0">
              <a:buNone/>
            </a:pPr>
            <a:endParaRPr lang="en-US" dirty="0"/>
          </a:p>
          <a:p>
            <a:r>
              <a:rPr lang="en-US" dirty="0"/>
              <a:t>New #shares = 50+6.25 = 56.25 lakh</a:t>
            </a:r>
          </a:p>
          <a:p>
            <a:r>
              <a:rPr lang="en-US" dirty="0"/>
              <a:t>New market value = 8+1 = </a:t>
            </a:r>
            <a:r>
              <a:rPr lang="en-US" sz="2800" dirty="0">
                <a:latin typeface="Verdana" panose="020B0604030504040204" pitchFamily="34" charset="0"/>
                <a:ea typeface="Verdana" panose="020B0604030504040204" pitchFamily="34" charset="0"/>
              </a:rPr>
              <a:t>₹</a:t>
            </a:r>
            <a:r>
              <a:rPr lang="en-US" dirty="0"/>
              <a:t>9 crore</a:t>
            </a:r>
          </a:p>
          <a:p>
            <a:r>
              <a:rPr lang="en-US" dirty="0"/>
              <a:t>New price = </a:t>
            </a:r>
            <a:r>
              <a:rPr lang="en-US" sz="2800" dirty="0">
                <a:latin typeface="Verdana" panose="020B0604030504040204" pitchFamily="34" charset="0"/>
                <a:ea typeface="Verdana" panose="020B0604030504040204" pitchFamily="34" charset="0"/>
              </a:rPr>
              <a:t>₹</a:t>
            </a:r>
            <a:r>
              <a:rPr lang="en-US" dirty="0"/>
              <a:t>9 crore/56.25 lakh = </a:t>
            </a:r>
            <a:r>
              <a:rPr lang="en-US" sz="2800" dirty="0">
                <a:latin typeface="Verdana" panose="020B0604030504040204" pitchFamily="34" charset="0"/>
                <a:ea typeface="Verdana" panose="020B0604030504040204" pitchFamily="34" charset="0"/>
              </a:rPr>
              <a:t>₹</a:t>
            </a:r>
            <a:r>
              <a:rPr lang="en-US" dirty="0"/>
              <a:t>16</a:t>
            </a:r>
          </a:p>
          <a:p>
            <a:pPr marL="0" indent="0">
              <a:buNone/>
            </a:pPr>
            <a:endParaRPr lang="en-US" dirty="0"/>
          </a:p>
          <a:p>
            <a:pPr marL="0" indent="0">
              <a:buNone/>
            </a:pPr>
            <a:r>
              <a:rPr lang="en-US" dirty="0"/>
              <a:t>As long as the firm sells the new shares of equity at a fair price, there will be no gain or loss to shareholders associated with the equity issue itself.</a:t>
            </a:r>
            <a:endParaRPr lang="fr-CH" dirty="0"/>
          </a:p>
        </p:txBody>
      </p:sp>
    </p:spTree>
    <p:extLst>
      <p:ext uri="{BB962C8B-B14F-4D97-AF65-F5344CB8AC3E}">
        <p14:creationId xmlns:p14="http://schemas.microsoft.com/office/powerpoint/2010/main" val="308538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5B58-7AE5-F264-D386-9F727000BD33}"/>
              </a:ext>
            </a:extLst>
          </p:cNvPr>
          <p:cNvSpPr>
            <a:spLocks noGrp="1"/>
          </p:cNvSpPr>
          <p:nvPr>
            <p:ph type="title"/>
          </p:nvPr>
        </p:nvSpPr>
        <p:spPr/>
        <p:txBody>
          <a:bodyPr/>
          <a:lstStyle/>
          <a:p>
            <a:r>
              <a:rPr lang="en-US" dirty="0"/>
              <a:t>Taxes</a:t>
            </a:r>
          </a:p>
        </p:txBody>
      </p:sp>
      <p:sp>
        <p:nvSpPr>
          <p:cNvPr id="3" name="Content Placeholder 2">
            <a:extLst>
              <a:ext uri="{FF2B5EF4-FFF2-40B4-BE49-F238E27FC236}">
                <a16:creationId xmlns:a16="http://schemas.microsoft.com/office/drawing/2014/main" id="{0653D6B0-C40C-56D0-CDCA-C3EB81A95F39}"/>
              </a:ext>
            </a:extLst>
          </p:cNvPr>
          <p:cNvSpPr>
            <a:spLocks noGrp="1"/>
          </p:cNvSpPr>
          <p:nvPr>
            <p:ph idx="1"/>
          </p:nvPr>
        </p:nvSpPr>
        <p:spPr/>
        <p:txBody>
          <a:bodyPr/>
          <a:lstStyle/>
          <a:p>
            <a:pPr marL="0" indent="0">
              <a:buNone/>
            </a:pPr>
            <a:r>
              <a:rPr lang="en-US" dirty="0"/>
              <a:t>In a world with taxes, when a company introduces debt in its balance sheet, it will pay less in taxes (compared to an unlevered, but otherwise similar, company). The tax advantage of debt increases the value of the firm. The tax shield (less tax paid to the government) accrues to the shareholders.</a:t>
            </a:r>
          </a:p>
          <a:p>
            <a:pPr marL="0" indent="0">
              <a:buNone/>
            </a:pPr>
            <a:endParaRPr lang="en-US" dirty="0"/>
          </a:p>
          <a:p>
            <a:pPr marL="0" indent="0">
              <a:buNone/>
            </a:pPr>
            <a:r>
              <a:rPr lang="en-US" dirty="0"/>
              <a:t>Using the pie analogy, there are three claimants: Shareholders, Bondholders, and Income Tax Department. In the presence of debt, the share of pie for the IT Department is lower. The shareholders benefit from the rest.</a:t>
            </a:r>
          </a:p>
        </p:txBody>
      </p:sp>
    </p:spTree>
    <p:extLst>
      <p:ext uri="{BB962C8B-B14F-4D97-AF65-F5344CB8AC3E}">
        <p14:creationId xmlns:p14="http://schemas.microsoft.com/office/powerpoint/2010/main" val="754459808"/>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0</TotalTime>
  <Words>1546</Words>
  <Application>Microsoft Office PowerPoint</Application>
  <PresentationFormat>Widescreen</PresentationFormat>
  <Paragraphs>175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Cambria Math</vt:lpstr>
      <vt:lpstr>Comic Sans MS</vt:lpstr>
      <vt:lpstr>Tahoma</vt:lpstr>
      <vt:lpstr>Times New Roman</vt:lpstr>
      <vt:lpstr>Verdana</vt:lpstr>
      <vt:lpstr>Wingdings</vt:lpstr>
      <vt:lpstr>Blends</vt:lpstr>
      <vt:lpstr>Capital structure</vt:lpstr>
      <vt:lpstr>Modigliani-Miller and capital structure</vt:lpstr>
      <vt:lpstr>Modigliani-Miller theorem</vt:lpstr>
      <vt:lpstr>Debt vs. equity fallacies</vt:lpstr>
      <vt:lpstr>Fallacy: Earnings and leverage</vt:lpstr>
      <vt:lpstr>Fallacy: Earnings and leverage …</vt:lpstr>
      <vt:lpstr>Fallacy: Equity dilution</vt:lpstr>
      <vt:lpstr>Fallacy: Equity dilution …</vt:lpstr>
      <vt:lpstr>Taxes</vt:lpstr>
      <vt:lpstr>Value of tax shield</vt:lpstr>
      <vt:lpstr>Leverage and risk</vt:lpstr>
      <vt:lpstr>Leverage and risk …</vt:lpstr>
      <vt:lpstr>Quiz</vt:lpstr>
      <vt:lpstr>Leverage and bankruptcy</vt:lpstr>
      <vt:lpstr>Tradeoff theory</vt:lpstr>
      <vt:lpstr>Tradeoff theory and optimal debt level</vt:lpstr>
      <vt:lpstr>Debt/Value across industries </vt:lpstr>
      <vt:lpstr>Trade-off theory is not all</vt:lpstr>
      <vt:lpstr>Other costs of leverage</vt:lpstr>
      <vt:lpstr>Other benefits of leverage</vt:lpstr>
      <vt:lpstr>Other benefits of leverage</vt:lpstr>
      <vt:lpstr>Optimal capital structure</vt:lpstr>
      <vt:lpstr>Optimal debt level: Practical tips</vt:lpstr>
      <vt:lpstr>Success/failure of enhanced trade-off theory</vt:lpstr>
      <vt:lpstr>Pecking order theory</vt:lpstr>
      <vt:lpstr>Market timing</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Finance</dc:creator>
  <cp:lastModifiedBy>Amit Goyal</cp:lastModifiedBy>
  <cp:revision>779</cp:revision>
  <cp:lastPrinted>2019-11-03T08:58:39Z</cp:lastPrinted>
  <dcterms:created xsi:type="dcterms:W3CDTF">2001-11-14T18:58:57Z</dcterms:created>
  <dcterms:modified xsi:type="dcterms:W3CDTF">2023-03-30T10:39:20Z</dcterms:modified>
</cp:coreProperties>
</file>