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9"/>
  </p:notesMasterIdLst>
  <p:handoutMasterIdLst>
    <p:handoutMasterId r:id="rId40"/>
  </p:handoutMasterIdLst>
  <p:sldIdLst>
    <p:sldId id="294" r:id="rId2"/>
    <p:sldId id="295" r:id="rId3"/>
    <p:sldId id="296" r:id="rId4"/>
    <p:sldId id="297" r:id="rId5"/>
    <p:sldId id="298" r:id="rId6"/>
    <p:sldId id="299" r:id="rId7"/>
    <p:sldId id="300" r:id="rId8"/>
    <p:sldId id="301" r:id="rId9"/>
    <p:sldId id="277" r:id="rId10"/>
    <p:sldId id="302" r:id="rId11"/>
    <p:sldId id="303" r:id="rId12"/>
    <p:sldId id="304" r:id="rId13"/>
    <p:sldId id="270" r:id="rId14"/>
    <p:sldId id="287" r:id="rId15"/>
    <p:sldId id="288" r:id="rId16"/>
    <p:sldId id="290" r:id="rId17"/>
    <p:sldId id="272" r:id="rId18"/>
    <p:sldId id="256" r:id="rId19"/>
    <p:sldId id="257" r:id="rId20"/>
    <p:sldId id="259" r:id="rId21"/>
    <p:sldId id="258" r:id="rId22"/>
    <p:sldId id="262" r:id="rId23"/>
    <p:sldId id="387" r:id="rId24"/>
    <p:sldId id="260" r:id="rId25"/>
    <p:sldId id="261" r:id="rId26"/>
    <p:sldId id="263" r:id="rId27"/>
    <p:sldId id="275" r:id="rId28"/>
    <p:sldId id="268" r:id="rId29"/>
    <p:sldId id="269" r:id="rId30"/>
    <p:sldId id="388" r:id="rId31"/>
    <p:sldId id="271" r:id="rId32"/>
    <p:sldId id="389" r:id="rId33"/>
    <p:sldId id="265" r:id="rId34"/>
    <p:sldId id="350" r:id="rId35"/>
    <p:sldId id="266" r:id="rId36"/>
    <p:sldId id="327" r:id="rId37"/>
    <p:sldId id="328" r:id="rId38"/>
  </p:sldIdLst>
  <p:sldSz cx="12192000" cy="6858000"/>
  <p:notesSz cx="6742113" cy="9872663"/>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521415D9-36F7-43E2-AB2F-B90AF26B5E84}">
      <p14:sectionLst xmlns:p14="http://schemas.microsoft.com/office/powerpoint/2010/main">
        <p14:section name="Motives" id="{4AFB6B56-D56F-4F6C-80A0-585FE86FE965}">
          <p14:sldIdLst>
            <p14:sldId id="294"/>
            <p14:sldId id="295"/>
            <p14:sldId id="296"/>
            <p14:sldId id="297"/>
            <p14:sldId id="298"/>
            <p14:sldId id="299"/>
            <p14:sldId id="300"/>
            <p14:sldId id="301"/>
            <p14:sldId id="277"/>
            <p14:sldId id="302"/>
            <p14:sldId id="303"/>
            <p14:sldId id="304"/>
            <p14:sldId id="270"/>
            <p14:sldId id="287"/>
            <p14:sldId id="288"/>
            <p14:sldId id="290"/>
          </p14:sldIdLst>
        </p14:section>
        <p14:section name="Takeover tactics" id="{6FE53B99-6CC6-428E-A702-9460644CE8F8}">
          <p14:sldIdLst>
            <p14:sldId id="272"/>
            <p14:sldId id="256"/>
            <p14:sldId id="257"/>
            <p14:sldId id="259"/>
            <p14:sldId id="258"/>
            <p14:sldId id="262"/>
            <p14:sldId id="387"/>
            <p14:sldId id="260"/>
            <p14:sldId id="261"/>
            <p14:sldId id="263"/>
          </p14:sldIdLst>
        </p14:section>
        <p14:section name="Takeover Defenses" id="{55FE2524-D70E-422E-8671-5661F541BFAD}">
          <p14:sldIdLst>
            <p14:sldId id="275"/>
            <p14:sldId id="268"/>
            <p14:sldId id="269"/>
            <p14:sldId id="388"/>
            <p14:sldId id="271"/>
          </p14:sldIdLst>
        </p14:section>
        <p14:section name="Deal structuring" id="{1319E35F-5D02-4A72-AD91-E06AAE442633}">
          <p14:sldIdLst>
            <p14:sldId id="389"/>
            <p14:sldId id="265"/>
            <p14:sldId id="350"/>
            <p14:sldId id="266"/>
            <p14:sldId id="327"/>
            <p14:sldId id="32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oyal" initials="a" lastIdx="1" clrIdx="0">
    <p:extLst>
      <p:ext uri="{19B8F6BF-5375-455C-9EA6-DF929625EA0E}">
        <p15:presenceInfo xmlns:p15="http://schemas.microsoft.com/office/powerpoint/2012/main" userId="agoy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6" autoAdjust="0"/>
    <p:restoredTop sz="91920" autoAdjust="0"/>
  </p:normalViewPr>
  <p:slideViewPr>
    <p:cSldViewPr>
      <p:cViewPr varScale="1">
        <p:scale>
          <a:sx n="107" d="100"/>
          <a:sy n="107" d="100"/>
        </p:scale>
        <p:origin x="444" y="48"/>
      </p:cViewPr>
      <p:guideLst>
        <p:guide orient="horz" pos="2160"/>
        <p:guide pos="3840"/>
      </p:guideLst>
    </p:cSldViewPr>
  </p:slideViewPr>
  <p:outlineViewPr>
    <p:cViewPr>
      <p:scale>
        <a:sx n="33" d="100"/>
        <a:sy n="33" d="100"/>
      </p:scale>
      <p:origin x="0" y="-21948"/>
    </p:cViewPr>
  </p:outlineViewPr>
  <p:notesTextViewPr>
    <p:cViewPr>
      <p:scale>
        <a:sx n="100" d="100"/>
        <a:sy n="100" d="100"/>
      </p:scale>
      <p:origin x="0" y="0"/>
    </p:cViewPr>
  </p:notesTextViewPr>
  <p:sorterViewPr>
    <p:cViewPr>
      <p:scale>
        <a:sx n="66" d="100"/>
        <a:sy n="66" d="100"/>
      </p:scale>
      <p:origin x="0" y="-3398"/>
    </p:cViewPr>
  </p:sorterViewPr>
  <p:notesViewPr>
    <p:cSldViewPr>
      <p:cViewPr varScale="1">
        <p:scale>
          <a:sx n="60" d="100"/>
          <a:sy n="60" d="100"/>
        </p:scale>
        <p:origin x="3283" y="58"/>
      </p:cViewPr>
      <p:guideLst>
        <p:guide orient="horz" pos="3110"/>
        <p:guide pos="21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920083" y="238856"/>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algn="ctr" defTabSz="928120" eaLnBrk="1" hangingPunct="1">
              <a:defRPr sz="2000"/>
            </a:lvl1pPr>
          </a:lstStyle>
          <a:p>
            <a:pPr>
              <a:defRP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408938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3"/>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defTabSz="928120" eaLnBrk="1" hangingPunct="1">
              <a:defRPr sz="1200">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3820132" y="3"/>
            <a:ext cx="2921981" cy="494296"/>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lvl1pPr algn="r" defTabSz="928120" eaLnBrk="1" hangingPunct="1">
              <a:defRPr sz="1200">
                <a:latin typeface="Times New Roman" pitchFamily="18" charset="0"/>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82550" y="741363"/>
            <a:ext cx="6577013" cy="37004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899648" y="4689184"/>
            <a:ext cx="4942820" cy="4443693"/>
          </a:xfrm>
          <a:prstGeom prst="rect">
            <a:avLst/>
          </a:prstGeom>
          <a:noFill/>
          <a:ln w="9525">
            <a:noFill/>
            <a:miter lim="800000"/>
            <a:headEnd/>
            <a:tailEnd/>
          </a:ln>
          <a:effectLst/>
        </p:spPr>
        <p:txBody>
          <a:bodyPr vert="horz" wrap="square" lIns="92888" tIns="46443" rIns="92888" bIns="464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2" y="9378367"/>
            <a:ext cx="2921981" cy="494296"/>
          </a:xfrm>
          <a:prstGeom prst="rect">
            <a:avLst/>
          </a:prstGeom>
          <a:noFill/>
          <a:ln w="9525">
            <a:noFill/>
            <a:miter lim="800000"/>
            <a:headEnd/>
            <a:tailEnd/>
          </a:ln>
          <a:effectLst/>
        </p:spPr>
        <p:txBody>
          <a:bodyPr vert="horz" wrap="square" lIns="92888" tIns="46443" rIns="92888" bIns="46443" numCol="1" anchor="b" anchorCtr="0" compatLnSpc="1">
            <a:prstTxWarp prst="textNoShape">
              <a:avLst/>
            </a:prstTxWarp>
          </a:bodyPr>
          <a:lstStyle>
            <a:lvl1pPr defTabSz="928120" eaLnBrk="1" hangingPunct="1">
              <a:defRPr sz="120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20132" y="9378367"/>
            <a:ext cx="2921981" cy="494296"/>
          </a:xfrm>
          <a:prstGeom prst="rect">
            <a:avLst/>
          </a:prstGeom>
          <a:noFill/>
          <a:ln w="9525">
            <a:noFill/>
            <a:miter lim="800000"/>
            <a:headEnd/>
            <a:tailEnd/>
          </a:ln>
          <a:effectLst/>
        </p:spPr>
        <p:txBody>
          <a:bodyPr vert="horz" wrap="square" lIns="92888" tIns="46443" rIns="92888" bIns="46443" numCol="1" anchor="b" anchorCtr="0" compatLnSpc="1">
            <a:prstTxWarp prst="textNoShape">
              <a:avLst/>
            </a:prstTxWarp>
          </a:bodyPr>
          <a:lstStyle>
            <a:lvl1pPr algn="r" defTabSz="928120" eaLnBrk="1" hangingPunct="1">
              <a:defRPr sz="1200">
                <a:latin typeface="Times New Roman" pitchFamily="18" charset="0"/>
              </a:defRPr>
            </a:lvl1pPr>
          </a:lstStyle>
          <a:p>
            <a:pPr>
              <a:defRPr/>
            </a:pPr>
            <a:fld id="{5F614779-7322-417F-A849-28E405548C0F}" type="slidenum">
              <a:rPr lang="en-US"/>
              <a:pPr>
                <a:defRPr/>
              </a:pPr>
              <a:t>‹#›</a:t>
            </a:fld>
            <a:endParaRPr lang="en-US"/>
          </a:p>
        </p:txBody>
      </p:sp>
    </p:spTree>
    <p:extLst>
      <p:ext uri="{BB962C8B-B14F-4D97-AF65-F5344CB8AC3E}">
        <p14:creationId xmlns:p14="http://schemas.microsoft.com/office/powerpoint/2010/main" val="270796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550" y="741363"/>
            <a:ext cx="6577013" cy="3700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F614779-7322-417F-A849-28E405548C0F}" type="slidenum">
              <a:rPr lang="en-US" smtClean="0"/>
              <a:pPr>
                <a:defRPr/>
              </a:pPr>
              <a:t>12</a:t>
            </a:fld>
            <a:endParaRPr lang="en-US"/>
          </a:p>
        </p:txBody>
      </p:sp>
    </p:spTree>
    <p:extLst>
      <p:ext uri="{BB962C8B-B14F-4D97-AF65-F5344CB8AC3E}">
        <p14:creationId xmlns:p14="http://schemas.microsoft.com/office/powerpoint/2010/main" val="658066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26</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1061710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288" y="768350"/>
            <a:ext cx="6816725" cy="3835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614779-7322-417F-A849-28E405548C0F}" type="slidenum">
              <a:rPr lang="en-US" smtClean="0"/>
              <a:pPr>
                <a:defRPr/>
              </a:pPr>
              <a:t>29</a:t>
            </a:fld>
            <a:endParaRPr lang="en-US"/>
          </a:p>
        </p:txBody>
      </p:sp>
    </p:spTree>
    <p:extLst>
      <p:ext uri="{BB962C8B-B14F-4D97-AF65-F5344CB8AC3E}">
        <p14:creationId xmlns:p14="http://schemas.microsoft.com/office/powerpoint/2010/main" val="11715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403776C9-9BF5-4F54-8E3E-40AFA8F300CA}" type="slidenum">
              <a:rPr lang="en-US" altLang="en-US"/>
              <a:pPr>
                <a:spcBef>
                  <a:spcPct val="0"/>
                </a:spcBef>
              </a:pPr>
              <a:t>31</a:t>
            </a:fld>
            <a:endParaRPr lang="en-US" altLang="en-US"/>
          </a:p>
        </p:txBody>
      </p:sp>
      <p:sp>
        <p:nvSpPr>
          <p:cNvPr id="46083" name="Rectangle 2"/>
          <p:cNvSpPr>
            <a:spLocks noGrp="1" noRot="1" noChangeAspect="1" noChangeArrowheads="1" noTextEdit="1"/>
          </p:cNvSpPr>
          <p:nvPr>
            <p:ph type="sldImg"/>
          </p:nvPr>
        </p:nvSpPr>
        <p:spPr>
          <a:xfrm>
            <a:off x="141288" y="768350"/>
            <a:ext cx="6816725" cy="3835400"/>
          </a:xfrm>
          <a:ln/>
        </p:spPr>
      </p:sp>
      <p:sp>
        <p:nvSpPr>
          <p:cNvPr id="51204"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307010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F614779-7322-417F-A849-28E405548C0F}" type="slidenum">
              <a:rPr lang="en-US" smtClean="0"/>
              <a:pPr>
                <a:defRPr/>
              </a:pPr>
              <a:t>17</a:t>
            </a:fld>
            <a:endParaRPr lang="en-US"/>
          </a:p>
        </p:txBody>
      </p:sp>
    </p:spTree>
    <p:extLst>
      <p:ext uri="{BB962C8B-B14F-4D97-AF65-F5344CB8AC3E}">
        <p14:creationId xmlns:p14="http://schemas.microsoft.com/office/powerpoint/2010/main" val="230422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5136CA41-4E58-4D69-8F8D-4378DAC8CD11}" type="slidenum">
              <a:rPr lang="en-US" altLang="en-US"/>
              <a:pPr>
                <a:spcBef>
                  <a:spcPct val="0"/>
                </a:spcBef>
              </a:pPr>
              <a:t>19</a:t>
            </a:fld>
            <a:endParaRPr lang="en-US" altLang="en-US"/>
          </a:p>
        </p:txBody>
      </p:sp>
      <p:sp>
        <p:nvSpPr>
          <p:cNvPr id="43011" name="Rectangle 2"/>
          <p:cNvSpPr>
            <a:spLocks noGrp="1" noRot="1" noChangeAspect="1" noChangeArrowheads="1" noTextEdit="1"/>
          </p:cNvSpPr>
          <p:nvPr>
            <p:ph type="sldImg"/>
          </p:nvPr>
        </p:nvSpPr>
        <p:spPr>
          <a:xfrm>
            <a:off x="141288" y="768350"/>
            <a:ext cx="6816725" cy="3835400"/>
          </a:xfrm>
          <a:ln/>
        </p:spPr>
      </p:sp>
      <p:sp>
        <p:nvSpPr>
          <p:cNvPr id="43012"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087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5136CA41-4E58-4D69-8F8D-4378DAC8CD11}" type="slidenum">
              <a:rPr lang="en-US" altLang="en-US"/>
              <a:pPr>
                <a:spcBef>
                  <a:spcPct val="0"/>
                </a:spcBef>
              </a:pPr>
              <a:t>20</a:t>
            </a:fld>
            <a:endParaRPr lang="en-US" altLang="en-US"/>
          </a:p>
        </p:txBody>
      </p:sp>
      <p:sp>
        <p:nvSpPr>
          <p:cNvPr id="43011" name="Rectangle 2"/>
          <p:cNvSpPr>
            <a:spLocks noGrp="1" noRot="1" noChangeAspect="1" noChangeArrowheads="1" noTextEdit="1"/>
          </p:cNvSpPr>
          <p:nvPr>
            <p:ph type="sldImg"/>
          </p:nvPr>
        </p:nvSpPr>
        <p:spPr>
          <a:xfrm>
            <a:off x="141288" y="768350"/>
            <a:ext cx="6816725" cy="3835400"/>
          </a:xfrm>
          <a:ln/>
        </p:spPr>
      </p:sp>
      <p:sp>
        <p:nvSpPr>
          <p:cNvPr id="43012"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16759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21</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r>
              <a:rPr lang="en-US" dirty="0"/>
              <a:t>.</a:t>
            </a:r>
          </a:p>
        </p:txBody>
      </p:sp>
    </p:spTree>
    <p:extLst>
      <p:ext uri="{BB962C8B-B14F-4D97-AF65-F5344CB8AC3E}">
        <p14:creationId xmlns:p14="http://schemas.microsoft.com/office/powerpoint/2010/main" val="114223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22</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326210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23</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9127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24</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778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300">
                <a:solidFill>
                  <a:schemeClr val="tx1"/>
                </a:solidFill>
                <a:latin typeface="Times New Roman" panose="02020603050405020304" pitchFamily="18" charset="0"/>
              </a:defRPr>
            </a:lvl1pPr>
            <a:lvl2pPr marL="775020" indent="-298084" eaLnBrk="0" hangingPunct="0">
              <a:spcBef>
                <a:spcPct val="30000"/>
              </a:spcBef>
              <a:defRPr sz="1300">
                <a:solidFill>
                  <a:schemeClr val="tx1"/>
                </a:solidFill>
                <a:latin typeface="Times New Roman" panose="02020603050405020304" pitchFamily="18" charset="0"/>
              </a:defRPr>
            </a:lvl2pPr>
            <a:lvl3pPr marL="1192338" indent="-238467" eaLnBrk="0" hangingPunct="0">
              <a:spcBef>
                <a:spcPct val="30000"/>
              </a:spcBef>
              <a:defRPr sz="1300">
                <a:solidFill>
                  <a:schemeClr val="tx1"/>
                </a:solidFill>
                <a:latin typeface="Times New Roman" panose="02020603050405020304" pitchFamily="18" charset="0"/>
              </a:defRPr>
            </a:lvl3pPr>
            <a:lvl4pPr marL="1669272" indent="-238467" eaLnBrk="0" hangingPunct="0">
              <a:spcBef>
                <a:spcPct val="30000"/>
              </a:spcBef>
              <a:defRPr sz="1300">
                <a:solidFill>
                  <a:schemeClr val="tx1"/>
                </a:solidFill>
                <a:latin typeface="Times New Roman" panose="02020603050405020304" pitchFamily="18" charset="0"/>
              </a:defRPr>
            </a:lvl4pPr>
            <a:lvl5pPr marL="2146207" indent="-238467" eaLnBrk="0" hangingPunct="0">
              <a:spcBef>
                <a:spcPct val="30000"/>
              </a:spcBef>
              <a:defRPr sz="1300">
                <a:solidFill>
                  <a:schemeClr val="tx1"/>
                </a:solidFill>
                <a:latin typeface="Times New Roman" panose="02020603050405020304" pitchFamily="18" charset="0"/>
              </a:defRPr>
            </a:lvl5pPr>
            <a:lvl6pPr marL="2623142" indent="-238467" eaLnBrk="0" fontAlgn="base" hangingPunct="0">
              <a:spcBef>
                <a:spcPct val="30000"/>
              </a:spcBef>
              <a:spcAft>
                <a:spcPct val="0"/>
              </a:spcAft>
              <a:defRPr sz="1300">
                <a:solidFill>
                  <a:schemeClr val="tx1"/>
                </a:solidFill>
                <a:latin typeface="Times New Roman" panose="02020603050405020304" pitchFamily="18" charset="0"/>
              </a:defRPr>
            </a:lvl6pPr>
            <a:lvl7pPr marL="3100078" indent="-238467" eaLnBrk="0" fontAlgn="base" hangingPunct="0">
              <a:spcBef>
                <a:spcPct val="30000"/>
              </a:spcBef>
              <a:spcAft>
                <a:spcPct val="0"/>
              </a:spcAft>
              <a:defRPr sz="1300">
                <a:solidFill>
                  <a:schemeClr val="tx1"/>
                </a:solidFill>
                <a:latin typeface="Times New Roman" panose="02020603050405020304" pitchFamily="18" charset="0"/>
              </a:defRPr>
            </a:lvl7pPr>
            <a:lvl8pPr marL="3577012" indent="-238467" eaLnBrk="0" fontAlgn="base" hangingPunct="0">
              <a:spcBef>
                <a:spcPct val="30000"/>
              </a:spcBef>
              <a:spcAft>
                <a:spcPct val="0"/>
              </a:spcAft>
              <a:defRPr sz="1300">
                <a:solidFill>
                  <a:schemeClr val="tx1"/>
                </a:solidFill>
                <a:latin typeface="Times New Roman" panose="02020603050405020304" pitchFamily="18" charset="0"/>
              </a:defRPr>
            </a:lvl8pPr>
            <a:lvl9pPr marL="4053947" indent="-238467" eaLnBrk="0" fontAlgn="base" hangingPunct="0">
              <a:spcBef>
                <a:spcPct val="30000"/>
              </a:spcBef>
              <a:spcAft>
                <a:spcPct val="0"/>
              </a:spcAft>
              <a:defRPr sz="1300">
                <a:solidFill>
                  <a:schemeClr val="tx1"/>
                </a:solidFill>
                <a:latin typeface="Times New Roman" panose="02020603050405020304" pitchFamily="18" charset="0"/>
              </a:defRPr>
            </a:lvl9pPr>
          </a:lstStyle>
          <a:p>
            <a:pPr>
              <a:spcBef>
                <a:spcPct val="0"/>
              </a:spcBef>
            </a:pPr>
            <a:fld id="{6CB61CF6-0497-4D74-9861-74FBB7CFC963}" type="slidenum">
              <a:rPr lang="en-US" altLang="en-US"/>
              <a:pPr>
                <a:spcBef>
                  <a:spcPct val="0"/>
                </a:spcBef>
              </a:pPr>
              <a:t>25</a:t>
            </a:fld>
            <a:endParaRPr lang="en-US" altLang="en-US"/>
          </a:p>
        </p:txBody>
      </p:sp>
      <p:sp>
        <p:nvSpPr>
          <p:cNvPr id="44035" name="Rectangle 2"/>
          <p:cNvSpPr>
            <a:spLocks noGrp="1" noRot="1" noChangeAspect="1" noChangeArrowheads="1" noTextEdit="1"/>
          </p:cNvSpPr>
          <p:nvPr>
            <p:ph type="sldImg"/>
          </p:nvPr>
        </p:nvSpPr>
        <p:spPr>
          <a:xfrm>
            <a:off x="141288" y="768350"/>
            <a:ext cx="6816725" cy="3835400"/>
          </a:xfrm>
          <a:ln/>
        </p:spPr>
      </p:sp>
      <p:sp>
        <p:nvSpPr>
          <p:cNvPr id="50180"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94653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6"/>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7"/>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75116"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7511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Tahoma" pitchFamily="34" charset="0"/>
              </a:defRPr>
            </a:lvl1pPr>
          </a:lstStyle>
          <a:p>
            <a:pPr>
              <a:defRPr/>
            </a:pPr>
            <a:endParaRPr lang="en-US"/>
          </a:p>
        </p:txBody>
      </p:sp>
      <p:sp>
        <p:nvSpPr>
          <p:cNvPr id="15" name="Rectangle 15"/>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latin typeface="Tahoma" pitchFamily="34" charset="0"/>
              </a:defRPr>
            </a:lvl1pPr>
          </a:lstStyle>
          <a:p>
            <a:pPr>
              <a:defRPr/>
            </a:pPr>
            <a:endParaRPr lang="en-US"/>
          </a:p>
        </p:txBody>
      </p:sp>
      <p:sp>
        <p:nvSpPr>
          <p:cNvPr id="16" name="Rectangle 16"/>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latin typeface="Tahoma" pitchFamily="34" charset="0"/>
              </a:defRPr>
            </a:lvl1pPr>
          </a:lstStyle>
          <a:p>
            <a:pPr>
              <a:defRPr/>
            </a:pPr>
            <a:fld id="{4D908C0B-187C-42DF-AF72-49E41B3F13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9551" y="61914"/>
            <a:ext cx="2840567" cy="6567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61914"/>
            <a:ext cx="8324851" cy="6567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74FF-73D2-4DD3-ADF8-A36B83449C5B}"/>
              </a:ext>
            </a:extLst>
          </p:cNvPr>
          <p:cNvSpPr>
            <a:spLocks noGrp="1"/>
          </p:cNvSpPr>
          <p:nvPr>
            <p:ph type="title"/>
          </p:nvPr>
        </p:nvSpPr>
        <p:spPr>
          <a:xfrm>
            <a:off x="914400" y="762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C8904-4FD9-4DA0-9D46-012C7739C126}"/>
              </a:ext>
            </a:extLst>
          </p:cNvPr>
          <p:cNvSpPr>
            <a:spLocks noGrp="1"/>
          </p:cNvSpPr>
          <p:nvPr>
            <p:ph type="body" sz="half" idx="1"/>
          </p:nvPr>
        </p:nvSpPr>
        <p:spPr>
          <a:xfrm>
            <a:off x="914400" y="1447800"/>
            <a:ext cx="50800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27F73-CB95-45C3-98FC-F3589003034D}"/>
              </a:ext>
            </a:extLst>
          </p:cNvPr>
          <p:cNvSpPr>
            <a:spLocks noGrp="1"/>
          </p:cNvSpPr>
          <p:nvPr>
            <p:ph sz="half" idx="2"/>
          </p:nvPr>
        </p:nvSpPr>
        <p:spPr>
          <a:xfrm>
            <a:off x="6197600" y="1447800"/>
            <a:ext cx="50800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B9F560B-447D-4356-A504-F1F208182BE8}"/>
              </a:ext>
            </a:extLst>
          </p:cNvPr>
          <p:cNvSpPr>
            <a:spLocks noGrp="1"/>
          </p:cNvSpPr>
          <p:nvPr>
            <p:ph type="sldNum" sz="quarter" idx="10"/>
          </p:nvPr>
        </p:nvSpPr>
        <p:spPr>
          <a:xfrm>
            <a:off x="9347200" y="6400800"/>
            <a:ext cx="2540000" cy="457200"/>
          </a:xfrm>
        </p:spPr>
        <p:txBody>
          <a:bodyPr/>
          <a:lstStyle>
            <a:lvl1pPr>
              <a:defRPr/>
            </a:lvl1pPr>
          </a:lstStyle>
          <a:p>
            <a:r>
              <a:rPr lang="en-US" altLang="en-US"/>
              <a:t>1 - </a:t>
            </a:r>
            <a:fld id="{A20BE5B3-5145-41C1-B24D-F7E59E24DC22}" type="slidenum">
              <a:rPr lang="en-US" altLang="en-US"/>
              <a:pPr/>
              <a:t>‹#›</a:t>
            </a:fld>
            <a:endParaRPr lang="en-US" altLang="en-US"/>
          </a:p>
        </p:txBody>
      </p:sp>
    </p:spTree>
    <p:extLst>
      <p:ext uri="{BB962C8B-B14F-4D97-AF65-F5344CB8AC3E}">
        <p14:creationId xmlns:p14="http://schemas.microsoft.com/office/powerpoint/2010/main" val="3750838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a:lstStyle/>
          <a:p>
            <a:pPr lvl="0"/>
            <a:endParaRPr lang="en-US" noProof="0" dirty="0"/>
          </a:p>
        </p:txBody>
      </p:sp>
      <p:sp>
        <p:nvSpPr>
          <p:cNvPr id="4" name="Rectangle 4">
            <a:extLst>
              <a:ext uri="{FF2B5EF4-FFF2-40B4-BE49-F238E27FC236}">
                <a16:creationId xmlns:a16="http://schemas.microsoft.com/office/drawing/2014/main" id="{1A365919-9D19-4955-A1F7-332C8F707D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4FBC89-631A-433C-8CE3-12A1D0F9D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38DCBA-74C4-4CC5-8BE5-C52F5CA0B4F3}"/>
              </a:ext>
            </a:extLst>
          </p:cNvPr>
          <p:cNvSpPr>
            <a:spLocks noGrp="1" noChangeArrowheads="1"/>
          </p:cNvSpPr>
          <p:nvPr>
            <p:ph type="sldNum" sz="quarter" idx="12"/>
          </p:nvPr>
        </p:nvSpPr>
        <p:spPr>
          <a:ln/>
        </p:spPr>
        <p:txBody>
          <a:bodyPr/>
          <a:lstStyle>
            <a:lvl1pPr>
              <a:defRPr/>
            </a:lvl1pPr>
          </a:lstStyle>
          <a:p>
            <a:fld id="{3C27F680-C4F5-488E-B3B6-5AFC92D89EC7}" type="slidenum">
              <a:rPr lang="en-US" altLang="en-US"/>
              <a:pPr/>
              <a:t>‹#›</a:t>
            </a:fld>
            <a:endParaRPr lang="en-US" altLang="en-US"/>
          </a:p>
        </p:txBody>
      </p:sp>
    </p:spTree>
    <p:extLst>
      <p:ext uri="{BB962C8B-B14F-4D97-AF65-F5344CB8AC3E}">
        <p14:creationId xmlns:p14="http://schemas.microsoft.com/office/powerpoint/2010/main" val="1654689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dirty="0"/>
          </a:p>
        </p:txBody>
      </p:sp>
      <p:sp>
        <p:nvSpPr>
          <p:cNvPr id="4" name="Rectangle 4">
            <a:extLst>
              <a:ext uri="{FF2B5EF4-FFF2-40B4-BE49-F238E27FC236}">
                <a16:creationId xmlns:a16="http://schemas.microsoft.com/office/drawing/2014/main" id="{BA5C50ED-376E-406B-A59C-94FEC48B62E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4A94DA-1202-4A3E-85E1-67361691ED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AE4A24-E26A-4327-9045-740D65ABC8F4}"/>
              </a:ext>
            </a:extLst>
          </p:cNvPr>
          <p:cNvSpPr>
            <a:spLocks noGrp="1" noChangeArrowheads="1"/>
          </p:cNvSpPr>
          <p:nvPr>
            <p:ph type="sldNum" sz="quarter" idx="12"/>
          </p:nvPr>
        </p:nvSpPr>
        <p:spPr>
          <a:ln/>
        </p:spPr>
        <p:txBody>
          <a:bodyPr/>
          <a:lstStyle>
            <a:lvl1pPr>
              <a:defRPr/>
            </a:lvl1pPr>
          </a:lstStyle>
          <a:p>
            <a:fld id="{CC8B0C94-AD50-47C6-AF17-E3DC00831E3E}" type="slidenum">
              <a:rPr lang="en-US" altLang="en-US"/>
              <a:pPr/>
              <a:t>‹#›</a:t>
            </a:fld>
            <a:endParaRPr lang="en-US" altLang="en-US"/>
          </a:p>
        </p:txBody>
      </p:sp>
    </p:spTree>
    <p:extLst>
      <p:ext uri="{BB962C8B-B14F-4D97-AF65-F5344CB8AC3E}">
        <p14:creationId xmlns:p14="http://schemas.microsoft.com/office/powerpoint/2010/main" val="91648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562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5400" y="914400"/>
            <a:ext cx="5564717"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8" name="Rectangle 8"/>
          <p:cNvSpPr>
            <a:spLocks noChangeArrowheads="1"/>
          </p:cNvSpPr>
          <p:nvPr/>
        </p:nvSpPr>
        <p:spPr bwMode="gray">
          <a:xfrm>
            <a:off x="406401" y="7620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latin typeface="Tahoma" pitchFamily="34" charset="0"/>
            </a:endParaRPr>
          </a:p>
        </p:txBody>
      </p:sp>
      <p:sp>
        <p:nvSpPr>
          <p:cNvPr id="17412" name="Rectangle 9"/>
          <p:cNvSpPr>
            <a:spLocks noGrp="1" noChangeArrowheads="1"/>
          </p:cNvSpPr>
          <p:nvPr>
            <p:ph type="title"/>
          </p:nvPr>
        </p:nvSpPr>
        <p:spPr bwMode="auto">
          <a:xfrm>
            <a:off x="508001" y="61914"/>
            <a:ext cx="11277600" cy="623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7413" name="Rectangle 10"/>
          <p:cNvSpPr>
            <a:spLocks noGrp="1" noChangeArrowheads="1"/>
          </p:cNvSpPr>
          <p:nvPr>
            <p:ph type="body" idx="1"/>
          </p:nvPr>
        </p:nvSpPr>
        <p:spPr bwMode="auto">
          <a:xfrm>
            <a:off x="508000" y="914400"/>
            <a:ext cx="11277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4096" name="Text Box 16"/>
          <p:cNvSpPr txBox="1">
            <a:spLocks noChangeArrowheads="1"/>
          </p:cNvSpPr>
          <p:nvPr userDrawn="1"/>
        </p:nvSpPr>
        <p:spPr bwMode="auto">
          <a:xfrm>
            <a:off x="9550400" y="6504802"/>
            <a:ext cx="2540000" cy="276999"/>
          </a:xfrm>
          <a:prstGeom prst="rect">
            <a:avLst/>
          </a:prstGeom>
          <a:noFill/>
          <a:ln w="9525">
            <a:noFill/>
            <a:miter lim="800000"/>
            <a:headEnd/>
            <a:tailEnd/>
          </a:ln>
          <a:effectLst/>
        </p:spPr>
        <p:txBody>
          <a:bodyPr wrap="square">
            <a:spAutoFit/>
          </a:bodyPr>
          <a:lstStyle/>
          <a:p>
            <a:pPr algn="r">
              <a:spcBef>
                <a:spcPct val="50000"/>
              </a:spcBef>
              <a:defRPr/>
            </a:pPr>
            <a:fld id="{B881D377-89F9-485E-8E17-B1679324ABF0}" type="slidenum">
              <a:rPr lang="en-US" sz="1200" smtClean="0">
                <a:latin typeface="Verdana" panose="020B0604030504040204" pitchFamily="34" charset="0"/>
                <a:ea typeface="Verdana" panose="020B0604030504040204" pitchFamily="34" charset="0"/>
                <a:cs typeface="Verdana" panose="020B0604030504040204" pitchFamily="34" charset="0"/>
              </a:rPr>
              <a:pPr algn="r">
                <a:spcBef>
                  <a:spcPct val="50000"/>
                </a:spcBef>
                <a:defRPr/>
              </a:pPr>
              <a:t>‹#›</a:t>
            </a:fld>
            <a:r>
              <a:rPr lang="en-US" sz="1200" dirty="0">
                <a:latin typeface="Verdana" panose="020B0604030504040204" pitchFamily="34" charset="0"/>
                <a:ea typeface="Verdana" panose="020B0604030504040204" pitchFamily="34" charset="0"/>
                <a:cs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750"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1" r:id="rId12"/>
    <p:sldLayoutId id="2147483752" r:id="rId13"/>
    <p:sldLayoutId id="2147483753" r:id="rId14"/>
  </p:sldLayoutIdLst>
  <p:txStyles>
    <p:titleStyle>
      <a:lvl1pPr algn="l" rtl="0" eaLnBrk="0" fontAlgn="base" hangingPunct="0">
        <a:spcBef>
          <a:spcPct val="0"/>
        </a:spcBef>
        <a:spcAft>
          <a:spcPct val="0"/>
        </a:spcAft>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spcBef>
          <a:spcPct val="0"/>
        </a:spcBef>
        <a:spcAft>
          <a:spcPct val="0"/>
        </a:spcAft>
        <a:defRPr sz="3200">
          <a:solidFill>
            <a:schemeClr val="tx2"/>
          </a:solidFill>
          <a:latin typeface="Comic Sans MS" pitchFamily="66" charset="0"/>
        </a:defRPr>
      </a:lvl2pPr>
      <a:lvl3pPr algn="l" rtl="0" eaLnBrk="0" fontAlgn="base" hangingPunct="0">
        <a:spcBef>
          <a:spcPct val="0"/>
        </a:spcBef>
        <a:spcAft>
          <a:spcPct val="0"/>
        </a:spcAft>
        <a:defRPr sz="3200">
          <a:solidFill>
            <a:schemeClr val="tx2"/>
          </a:solidFill>
          <a:latin typeface="Comic Sans MS" pitchFamily="66" charset="0"/>
        </a:defRPr>
      </a:lvl3pPr>
      <a:lvl4pPr algn="l" rtl="0" eaLnBrk="0" fontAlgn="base" hangingPunct="0">
        <a:spcBef>
          <a:spcPct val="0"/>
        </a:spcBef>
        <a:spcAft>
          <a:spcPct val="0"/>
        </a:spcAft>
        <a:defRPr sz="3200">
          <a:solidFill>
            <a:schemeClr val="tx2"/>
          </a:solidFill>
          <a:latin typeface="Comic Sans MS" pitchFamily="66" charset="0"/>
        </a:defRPr>
      </a:lvl4pPr>
      <a:lvl5pPr algn="l" rtl="0" eaLnBrk="0" fontAlgn="base" hangingPunct="0">
        <a:spcBef>
          <a:spcPct val="0"/>
        </a:spcBef>
        <a:spcAft>
          <a:spcPct val="0"/>
        </a:spcAft>
        <a:defRPr sz="3200">
          <a:solidFill>
            <a:schemeClr val="tx2"/>
          </a:solidFill>
          <a:latin typeface="Comic Sans MS" pitchFamily="66" charset="0"/>
        </a:defRPr>
      </a:lvl5pPr>
      <a:lvl6pPr marL="457200" algn="l" rtl="0" fontAlgn="base">
        <a:spcBef>
          <a:spcPct val="0"/>
        </a:spcBef>
        <a:spcAft>
          <a:spcPct val="0"/>
        </a:spcAft>
        <a:defRPr sz="3200">
          <a:solidFill>
            <a:schemeClr val="tx2"/>
          </a:solidFill>
          <a:latin typeface="Comic Sans MS" pitchFamily="66" charset="0"/>
        </a:defRPr>
      </a:lvl6pPr>
      <a:lvl7pPr marL="914400" algn="l" rtl="0" fontAlgn="base">
        <a:spcBef>
          <a:spcPct val="0"/>
        </a:spcBef>
        <a:spcAft>
          <a:spcPct val="0"/>
        </a:spcAft>
        <a:defRPr sz="3200">
          <a:solidFill>
            <a:schemeClr val="tx2"/>
          </a:solidFill>
          <a:latin typeface="Comic Sans MS" pitchFamily="66" charset="0"/>
        </a:defRPr>
      </a:lvl7pPr>
      <a:lvl8pPr marL="1371600" algn="l" rtl="0" fontAlgn="base">
        <a:spcBef>
          <a:spcPct val="0"/>
        </a:spcBef>
        <a:spcAft>
          <a:spcPct val="0"/>
        </a:spcAft>
        <a:defRPr sz="3200">
          <a:solidFill>
            <a:schemeClr val="tx2"/>
          </a:solidFill>
          <a:latin typeface="Comic Sans MS" pitchFamily="66" charset="0"/>
        </a:defRPr>
      </a:lvl8pPr>
      <a:lvl9pPr marL="1828800" algn="l" rtl="0" fontAlgn="base">
        <a:spcBef>
          <a:spcPct val="0"/>
        </a:spcBef>
        <a:spcAft>
          <a:spcPct val="0"/>
        </a:spcAft>
        <a:defRPr sz="3200">
          <a:solidFill>
            <a:schemeClr val="tx2"/>
          </a:solidFill>
          <a:latin typeface="Comic Sans MS" pitchFamily="66" charset="0"/>
        </a:defRPr>
      </a:lvl9pPr>
    </p:titleStyle>
    <p:bodyStyle>
      <a:lvl1pPr marL="228600" indent="-228600" algn="l" rtl="0" eaLnBrk="0" fontAlgn="base" hangingPunct="0">
        <a:spcBef>
          <a:spcPct val="20000"/>
        </a:spcBef>
        <a:spcAft>
          <a:spcPct val="0"/>
        </a:spcAft>
        <a:buClr>
          <a:schemeClr val="tx1"/>
        </a:buClr>
        <a:buSzPct val="100000"/>
        <a:buFont typeface="Wingdings" pitchFamily="2" charset="2"/>
        <a:buChar char=""/>
        <a:defRPr sz="2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1500" indent="-228600" algn="l" rtl="0" eaLnBrk="0" fontAlgn="base" hangingPunct="0">
        <a:spcBef>
          <a:spcPct val="20000"/>
        </a:spcBef>
        <a:spcAft>
          <a:spcPct val="0"/>
        </a:spcAft>
        <a:buClr>
          <a:schemeClr val="tx1"/>
        </a:buClr>
        <a:buSzPct val="100000"/>
        <a:buFont typeface="Arial" pitchFamily="34" charset="0"/>
        <a:buChar char="•"/>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14400" indent="-228600" algn="l" rtl="0" eaLnBrk="0" fontAlgn="base" hangingPunct="0">
        <a:spcBef>
          <a:spcPct val="20000"/>
        </a:spcBef>
        <a:spcAft>
          <a:spcPct val="0"/>
        </a:spcAft>
        <a:buClr>
          <a:schemeClr val="tx1"/>
        </a:buClr>
        <a:buSzPct val="100000"/>
        <a:buFont typeface="Times New Roman" pitchFamily="18" charset="0"/>
        <a:buChar cha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57300" indent="-228600" algn="l" rtl="0" eaLnBrk="0" fontAlgn="base" hangingPunct="0">
        <a:spcBef>
          <a:spcPct val="20000"/>
        </a:spcBef>
        <a:spcAft>
          <a:spcPct val="0"/>
        </a:spcAft>
        <a:buClr>
          <a:schemeClr val="tx1"/>
        </a:buClr>
        <a:buSzPct val="100000"/>
        <a:buFont typeface="Times New Roman" pitchFamily="18" charset="0"/>
        <a:buChar char="•"/>
        <a:defRPr>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00200" indent="-228600" algn="l" rtl="0" eaLnBrk="0" fontAlgn="base" hangingPunct="0">
        <a:spcBef>
          <a:spcPct val="20000"/>
        </a:spcBef>
        <a:spcAft>
          <a:spcPct val="0"/>
        </a:spcAft>
        <a:buClr>
          <a:schemeClr val="tx1"/>
        </a:buClr>
        <a:buSzPct val="100000"/>
        <a:buFont typeface="Wingdings" pitchFamily="2" charset="2"/>
        <a:buChar char="v"/>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creation via mergers and acquisitions</a:t>
            </a:r>
          </a:p>
        </p:txBody>
      </p:sp>
      <p:pic>
        <p:nvPicPr>
          <p:cNvPr id="1026" name="Picture 2" descr="Picture3png">
            <a:extLst>
              <a:ext uri="{FF2B5EF4-FFF2-40B4-BE49-F238E27FC236}">
                <a16:creationId xmlns:a16="http://schemas.microsoft.com/office/drawing/2014/main" id="{3976FB04-1600-4120-E5E7-22F245E53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8" y="1466850"/>
            <a:ext cx="59912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3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Managerial motives</a:t>
            </a:r>
            <a:endParaRPr lang="en-US" dirty="0"/>
          </a:p>
        </p:txBody>
      </p:sp>
      <p:sp>
        <p:nvSpPr>
          <p:cNvPr id="3" name="Content Placeholder 2"/>
          <p:cNvSpPr>
            <a:spLocks noGrp="1"/>
          </p:cNvSpPr>
          <p:nvPr>
            <p:ph idx="1"/>
          </p:nvPr>
        </p:nvSpPr>
        <p:spPr/>
        <p:txBody>
          <a:bodyPr/>
          <a:lstStyle/>
          <a:p>
            <a:pPr marL="0" indent="0">
              <a:buNone/>
            </a:pPr>
            <a:r>
              <a:rPr lang="en-US" dirty="0"/>
              <a:t>Managers seek to acquire firms for their own personal motives.</a:t>
            </a:r>
          </a:p>
          <a:p>
            <a:pPr lvl="1"/>
            <a:r>
              <a:rPr lang="en-US" dirty="0"/>
              <a:t>May pay a premium for companies for this reason.</a:t>
            </a:r>
          </a:p>
          <a:p>
            <a:pPr marL="0" indent="0">
              <a:buNone/>
            </a:pPr>
            <a:endParaRPr lang="en-US" dirty="0"/>
          </a:p>
          <a:p>
            <a:pPr marL="0" indent="0">
              <a:buNone/>
            </a:pPr>
            <a:r>
              <a:rPr lang="en-US" dirty="0"/>
              <a:t>Managers may believe their own valuations are superior to the market.</a:t>
            </a:r>
          </a:p>
          <a:p>
            <a:pPr lvl="1"/>
            <a:r>
              <a:rPr lang="en-US" dirty="0"/>
              <a:t>This may cause them to overpay.</a:t>
            </a:r>
          </a:p>
          <a:p>
            <a:pPr marL="0" indent="0">
              <a:buNone/>
            </a:pPr>
            <a:endParaRPr lang="en-US" dirty="0"/>
          </a:p>
          <a:p>
            <a:pPr marL="0" indent="0">
              <a:buNone/>
            </a:pPr>
            <a:r>
              <a:rPr lang="en-US" dirty="0"/>
              <a:t>Executive compensation and M&amp;A activity.</a:t>
            </a:r>
          </a:p>
          <a:p>
            <a:pPr lvl="1"/>
            <a:r>
              <a:rPr lang="en-US" dirty="0"/>
              <a:t>Compensation is strongly related to firm size.</a:t>
            </a:r>
          </a:p>
        </p:txBody>
      </p:sp>
    </p:spTree>
    <p:extLst>
      <p:ext uri="{BB962C8B-B14F-4D97-AF65-F5344CB8AC3E}">
        <p14:creationId xmlns:p14="http://schemas.microsoft.com/office/powerpoint/2010/main" val="410336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D95A-7D1D-462D-A8B1-E56E312F11C1}"/>
              </a:ext>
            </a:extLst>
          </p:cNvPr>
          <p:cNvSpPr>
            <a:spLocks noGrp="1"/>
          </p:cNvSpPr>
          <p:nvPr>
            <p:ph type="title"/>
          </p:nvPr>
        </p:nvSpPr>
        <p:spPr/>
        <p:txBody>
          <a:bodyPr/>
          <a:lstStyle/>
          <a:p>
            <a:r>
              <a:rPr lang="en-US" dirty="0"/>
              <a:t>Empirical evidence</a:t>
            </a:r>
          </a:p>
        </p:txBody>
      </p:sp>
      <p:sp>
        <p:nvSpPr>
          <p:cNvPr id="3" name="Content Placeholder 2">
            <a:extLst>
              <a:ext uri="{FF2B5EF4-FFF2-40B4-BE49-F238E27FC236}">
                <a16:creationId xmlns:a16="http://schemas.microsoft.com/office/drawing/2014/main" id="{E7286BEC-9318-4301-BCE2-DC8DA934503D}"/>
              </a:ext>
            </a:extLst>
          </p:cNvPr>
          <p:cNvSpPr>
            <a:spLocks noGrp="1"/>
          </p:cNvSpPr>
          <p:nvPr>
            <p:ph idx="1"/>
          </p:nvPr>
        </p:nvSpPr>
        <p:spPr/>
        <p:txBody>
          <a:bodyPr/>
          <a:lstStyle/>
          <a:p>
            <a:pPr marL="0" indent="0">
              <a:buNone/>
            </a:pPr>
            <a:r>
              <a:rPr lang="en-US" dirty="0"/>
              <a:t>Overall, mergers add value, +1.35%.</a:t>
            </a:r>
          </a:p>
          <a:p>
            <a:pPr lvl="1"/>
            <a:r>
              <a:rPr lang="en-US" dirty="0"/>
              <a:t>Weighted average of target and acquirer returns, the weights being market values.</a:t>
            </a:r>
          </a:p>
          <a:p>
            <a:pPr marL="0" indent="0">
              <a:buNone/>
            </a:pPr>
            <a:endParaRPr lang="en-US" dirty="0"/>
          </a:p>
          <a:p>
            <a:pPr marL="0" indent="0">
              <a:buNone/>
            </a:pPr>
            <a:r>
              <a:rPr lang="en-US" dirty="0"/>
              <a:t>Though the median merger adds value, the really large mergers lose a lot of money.</a:t>
            </a:r>
          </a:p>
          <a:p>
            <a:pPr marL="0" indent="0">
              <a:buNone/>
            </a:pPr>
            <a:endParaRPr lang="en-US" dirty="0"/>
          </a:p>
          <a:p>
            <a:pPr marL="0" indent="0">
              <a:buNone/>
            </a:pPr>
            <a:r>
              <a:rPr lang="en-US" dirty="0"/>
              <a:t>While the whole maybe more than sum of parts, most of the value increase is captured by target’s shareholders.</a:t>
            </a:r>
          </a:p>
          <a:p>
            <a:pPr marL="0" indent="0">
              <a:buNone/>
            </a:pPr>
            <a:endParaRPr lang="en-US" dirty="0"/>
          </a:p>
          <a:p>
            <a:pPr marL="0" indent="0">
              <a:buNone/>
            </a:pPr>
            <a:r>
              <a:rPr lang="en-US" dirty="0"/>
              <a:t>Between 1980-2001, mergers in aggregate destroyed $226 billion for acquirers.</a:t>
            </a:r>
          </a:p>
        </p:txBody>
      </p:sp>
    </p:spTree>
    <p:extLst>
      <p:ext uri="{BB962C8B-B14F-4D97-AF65-F5344CB8AC3E}">
        <p14:creationId xmlns:p14="http://schemas.microsoft.com/office/powerpoint/2010/main" val="2841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Acquisition premium</a:t>
            </a:r>
            <a:endParaRPr lang="en-US" dirty="0"/>
          </a:p>
        </p:txBody>
      </p:sp>
      <p:sp>
        <p:nvSpPr>
          <p:cNvPr id="4" name="Content Placeholder 3"/>
          <p:cNvSpPr>
            <a:spLocks noGrp="1"/>
          </p:cNvSpPr>
          <p:nvPr>
            <p:ph idx="1"/>
          </p:nvPr>
        </p:nvSpPr>
        <p:spPr/>
        <p:txBody>
          <a:bodyPr/>
          <a:lstStyle/>
          <a:p>
            <a:pPr marL="0" indent="0">
              <a:buNone/>
            </a:pPr>
            <a:r>
              <a:rPr lang="en-US" altLang="en-US" dirty="0"/>
              <a:t>Paid by an acquirer in a takeover, it is the % difference between the acquisition price and the pre-merger price of a target firm.</a:t>
            </a:r>
          </a:p>
          <a:p>
            <a:endParaRPr lang="en-US" altLang="en-US" dirty="0"/>
          </a:p>
          <a:p>
            <a:pPr marL="0" indent="0">
              <a:buNone/>
            </a:pPr>
            <a:r>
              <a:rPr lang="en-US" altLang="en-US" dirty="0"/>
              <a:t>Research has found that acquirers pay an average premium of 43% over the pre-merger price of the target.</a:t>
            </a:r>
          </a:p>
        </p:txBody>
      </p:sp>
    </p:spTree>
    <p:extLst>
      <p:ext uri="{BB962C8B-B14F-4D97-AF65-F5344CB8AC3E}">
        <p14:creationId xmlns:p14="http://schemas.microsoft.com/office/powerpoint/2010/main" val="332466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fr-FR"/>
              <a:t>Acquisition premium …</a:t>
            </a:r>
            <a:endParaRPr lang="en-US" dirty="0"/>
          </a:p>
        </p:txBody>
      </p:sp>
      <p:sp>
        <p:nvSpPr>
          <p:cNvPr id="4" name="Content Placeholder 3"/>
          <p:cNvSpPr>
            <a:spLocks noGrp="1"/>
          </p:cNvSpPr>
          <p:nvPr>
            <p:ph sz="quarter" idx="1"/>
          </p:nvPr>
        </p:nvSpPr>
        <p:spPr/>
        <p:txBody>
          <a:bodyPr/>
          <a:lstStyle/>
          <a:p>
            <a:pPr marL="0" indent="0">
              <a:buNone/>
            </a:pPr>
            <a:r>
              <a:rPr lang="en-US" altLang="fr-FR" dirty="0"/>
              <a:t>Why do acquirers choose to pay so large a premium?</a:t>
            </a:r>
          </a:p>
          <a:p>
            <a:pPr marL="0" indent="0">
              <a:buNone/>
            </a:pPr>
            <a:endParaRPr lang="en-US" altLang="fr-FR" dirty="0"/>
          </a:p>
          <a:p>
            <a:pPr marL="0" indent="0">
              <a:buNone/>
            </a:pPr>
            <a:r>
              <a:rPr lang="en-US" altLang="fr-FR" dirty="0"/>
              <a:t>Over-estimation of synergies.</a:t>
            </a:r>
          </a:p>
          <a:p>
            <a:r>
              <a:rPr lang="en-US" altLang="fr-FR" dirty="0"/>
              <a:t>Acquiring unrelated businesses unlikely to create value; conglomerate mergers usually fail.</a:t>
            </a:r>
          </a:p>
          <a:p>
            <a:r>
              <a:rPr lang="en-US" altLang="fr-FR" dirty="0"/>
              <a:t>Overestimation of growth; only 12% of mergers realized predicted growth.</a:t>
            </a:r>
          </a:p>
          <a:p>
            <a:r>
              <a:rPr lang="en-US" altLang="fr-FR" dirty="0"/>
              <a:t>Overestimation of cost reduction; 40% failed to achieve projected cost savings.</a:t>
            </a:r>
          </a:p>
          <a:p>
            <a:r>
              <a:rPr lang="en-US" altLang="fr-FR" dirty="0"/>
              <a:t>Underestimation of implementation/integration difficulties.</a:t>
            </a:r>
          </a:p>
        </p:txBody>
      </p:sp>
    </p:spTree>
    <p:extLst>
      <p:ext uri="{BB962C8B-B14F-4D97-AF65-F5344CB8AC3E}">
        <p14:creationId xmlns:p14="http://schemas.microsoft.com/office/powerpoint/2010/main" val="24282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fr-FR" dirty="0"/>
              <a:t>Acquisition premium …</a:t>
            </a:r>
            <a:endParaRPr lang="en-US" dirty="0"/>
          </a:p>
        </p:txBody>
      </p:sp>
      <p:sp>
        <p:nvSpPr>
          <p:cNvPr id="4" name="Content Placeholder 3"/>
          <p:cNvSpPr>
            <a:spLocks noGrp="1"/>
          </p:cNvSpPr>
          <p:nvPr>
            <p:ph sz="quarter" idx="1"/>
          </p:nvPr>
        </p:nvSpPr>
        <p:spPr/>
        <p:txBody>
          <a:bodyPr/>
          <a:lstStyle/>
          <a:p>
            <a:pPr marL="0" indent="0">
              <a:buNone/>
            </a:pPr>
            <a:r>
              <a:rPr lang="en-US" altLang="fr-FR" dirty="0"/>
              <a:t>Why do acquirers choose to pay so large a premium?</a:t>
            </a:r>
          </a:p>
          <a:p>
            <a:pPr marL="0" indent="0">
              <a:buNone/>
            </a:pPr>
            <a:endParaRPr lang="en-US" altLang="fr-FR" dirty="0"/>
          </a:p>
          <a:p>
            <a:pPr marL="0" indent="0">
              <a:buNone/>
            </a:pPr>
            <a:r>
              <a:rPr lang="en-US" altLang="fr-FR" dirty="0"/>
              <a:t>Managerial incentives.</a:t>
            </a:r>
          </a:p>
          <a:p>
            <a:r>
              <a:rPr lang="en-US" altLang="fr-FR" dirty="0"/>
              <a:t>Empire building (ego/prestige): Managers may prefer to run a larger company. Or it may be compensation driven.</a:t>
            </a:r>
          </a:p>
          <a:p>
            <a:r>
              <a:rPr lang="en-US" altLang="fr-FR" dirty="0"/>
              <a:t>Undiversified managers benefit personally from a diversifying acquisition.</a:t>
            </a:r>
          </a:p>
          <a:p>
            <a:pPr lvl="1"/>
            <a:r>
              <a:rPr lang="en-US" altLang="fr-FR" dirty="0"/>
              <a:t>Acquire to reduce risk of losing their jobs by lowering likelihood of bankruptcy.</a:t>
            </a:r>
          </a:p>
          <a:p>
            <a:r>
              <a:rPr lang="en-US" altLang="fr-FR" dirty="0"/>
              <a:t>Hubris: Overconfident CEOs pursue mergers that have low chance of creating value because they believe that their ability to manage is great enough to succeed.</a:t>
            </a:r>
          </a:p>
        </p:txBody>
      </p:sp>
    </p:spTree>
    <p:extLst>
      <p:ext uri="{BB962C8B-B14F-4D97-AF65-F5344CB8AC3E}">
        <p14:creationId xmlns:p14="http://schemas.microsoft.com/office/powerpoint/2010/main" val="51806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BB7F-F5AC-49B5-B241-044391C62F9C}"/>
              </a:ext>
            </a:extLst>
          </p:cNvPr>
          <p:cNvSpPr>
            <a:spLocks noGrp="1"/>
          </p:cNvSpPr>
          <p:nvPr>
            <p:ph type="title"/>
          </p:nvPr>
        </p:nvSpPr>
        <p:spPr/>
        <p:txBody>
          <a:bodyPr/>
          <a:lstStyle/>
          <a:p>
            <a:r>
              <a:rPr lang="en-US" altLang="fr-FR" dirty="0"/>
              <a:t>Acquisition premium …</a:t>
            </a:r>
            <a:endParaRPr lang="en-US" dirty="0"/>
          </a:p>
        </p:txBody>
      </p:sp>
      <p:pic>
        <p:nvPicPr>
          <p:cNvPr id="5" name="Picture 4">
            <a:extLst>
              <a:ext uri="{FF2B5EF4-FFF2-40B4-BE49-F238E27FC236}">
                <a16:creationId xmlns:a16="http://schemas.microsoft.com/office/drawing/2014/main" id="{228251BE-CA87-4D2B-96E7-B060130A8ADA}"/>
              </a:ext>
            </a:extLst>
          </p:cNvPr>
          <p:cNvPicPr>
            <a:picLocks noChangeAspect="1"/>
          </p:cNvPicPr>
          <p:nvPr/>
        </p:nvPicPr>
        <p:blipFill>
          <a:blip r:embed="rId2"/>
          <a:stretch>
            <a:fillRect/>
          </a:stretch>
        </p:blipFill>
        <p:spPr>
          <a:xfrm>
            <a:off x="3866957" y="1291405"/>
            <a:ext cx="4458086" cy="4275190"/>
          </a:xfrm>
          <a:prstGeom prst="rect">
            <a:avLst/>
          </a:prstGeom>
        </p:spPr>
      </p:pic>
    </p:spTree>
    <p:extLst>
      <p:ext uri="{BB962C8B-B14F-4D97-AF65-F5344CB8AC3E}">
        <p14:creationId xmlns:p14="http://schemas.microsoft.com/office/powerpoint/2010/main" val="226290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15B2-1E87-4CA3-B0ED-0ADC83B50EAE}"/>
              </a:ext>
            </a:extLst>
          </p:cNvPr>
          <p:cNvSpPr>
            <a:spLocks noGrp="1"/>
          </p:cNvSpPr>
          <p:nvPr>
            <p:ph type="title"/>
          </p:nvPr>
        </p:nvSpPr>
        <p:spPr/>
        <p:txBody>
          <a:bodyPr/>
          <a:lstStyle/>
          <a:p>
            <a:r>
              <a:rPr lang="en-US" dirty="0"/>
              <a:t>When do mergers create value?</a:t>
            </a:r>
          </a:p>
        </p:txBody>
      </p:sp>
      <p:sp>
        <p:nvSpPr>
          <p:cNvPr id="3" name="Content Placeholder 2">
            <a:extLst>
              <a:ext uri="{FF2B5EF4-FFF2-40B4-BE49-F238E27FC236}">
                <a16:creationId xmlns:a16="http://schemas.microsoft.com/office/drawing/2014/main" id="{C7D109A9-490B-4D87-A18A-75F1C570FE60}"/>
              </a:ext>
            </a:extLst>
          </p:cNvPr>
          <p:cNvSpPr>
            <a:spLocks noGrp="1"/>
          </p:cNvSpPr>
          <p:nvPr>
            <p:ph idx="1"/>
          </p:nvPr>
        </p:nvSpPr>
        <p:spPr/>
        <p:txBody>
          <a:bodyPr/>
          <a:lstStyle/>
          <a:p>
            <a:r>
              <a:rPr lang="en-US" dirty="0"/>
              <a:t>Have a clear growth strategy with focus on source of value creation: Relatedness and adherence to value creative strategy.</a:t>
            </a:r>
          </a:p>
          <a:p>
            <a:r>
              <a:rPr lang="en-US" dirty="0"/>
              <a:t>Identify specific value drivers ― main source of synergy ― revenue increase or cost saving?</a:t>
            </a:r>
          </a:p>
          <a:p>
            <a:r>
              <a:rPr lang="en-US" dirty="0"/>
              <a:t>Be careful of unrelated diversification, size maximization, and empire building.</a:t>
            </a:r>
          </a:p>
          <a:p>
            <a:r>
              <a:rPr lang="en-US" dirty="0"/>
              <a:t>Incorporate cost of implementation and integration with main focus on human and physical resources cost.</a:t>
            </a:r>
          </a:p>
          <a:p>
            <a:r>
              <a:rPr lang="en-US" dirty="0"/>
              <a:t>Do legal and other due diligence.</a:t>
            </a:r>
          </a:p>
          <a:p>
            <a:r>
              <a:rPr lang="en-US" dirty="0"/>
              <a:t>Know when and be ready to walk away.</a:t>
            </a:r>
          </a:p>
        </p:txBody>
      </p:sp>
    </p:spTree>
    <p:extLst>
      <p:ext uri="{BB962C8B-B14F-4D97-AF65-F5344CB8AC3E}">
        <p14:creationId xmlns:p14="http://schemas.microsoft.com/office/powerpoint/2010/main" val="262972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Takeover tactics</a:t>
            </a:r>
          </a:p>
        </p:txBody>
      </p:sp>
      <p:pic>
        <p:nvPicPr>
          <p:cNvPr id="4" name="Picture 3"/>
          <p:cNvPicPr>
            <a:picLocks noChangeAspect="1"/>
          </p:cNvPicPr>
          <p:nvPr/>
        </p:nvPicPr>
        <p:blipFill>
          <a:blip r:embed="rId3"/>
          <a:stretch>
            <a:fillRect/>
          </a:stretch>
        </p:blipFill>
        <p:spPr>
          <a:xfrm>
            <a:off x="2047876" y="928687"/>
            <a:ext cx="8172450" cy="5700713"/>
          </a:xfrm>
          <a:prstGeom prst="rect">
            <a:avLst/>
          </a:prstGeom>
        </p:spPr>
      </p:pic>
      <p:sp>
        <p:nvSpPr>
          <p:cNvPr id="3" name="TextBox 2">
            <a:extLst>
              <a:ext uri="{FF2B5EF4-FFF2-40B4-BE49-F238E27FC236}">
                <a16:creationId xmlns:a16="http://schemas.microsoft.com/office/drawing/2014/main" id="{1BF3637A-2E55-487F-ABB5-367AD51B21A0}"/>
              </a:ext>
            </a:extLst>
          </p:cNvPr>
          <p:cNvSpPr txBox="1"/>
          <p:nvPr/>
        </p:nvSpPr>
        <p:spPr>
          <a:xfrm>
            <a:off x="10766160" y="1"/>
            <a:ext cx="1425840"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Takeover tactics</a:t>
            </a:r>
          </a:p>
        </p:txBody>
      </p:sp>
    </p:spTree>
    <p:extLst>
      <p:ext uri="{BB962C8B-B14F-4D97-AF65-F5344CB8AC3E}">
        <p14:creationId xmlns:p14="http://schemas.microsoft.com/office/powerpoint/2010/main" val="280216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Takeover tactics …</a:t>
            </a:r>
          </a:p>
        </p:txBody>
      </p:sp>
      <p:sp>
        <p:nvSpPr>
          <p:cNvPr id="3" name="Content Placeholder 2"/>
          <p:cNvSpPr>
            <a:spLocks noGrp="1"/>
          </p:cNvSpPr>
          <p:nvPr>
            <p:ph idx="1"/>
          </p:nvPr>
        </p:nvSpPr>
        <p:spPr/>
        <p:txBody>
          <a:bodyPr/>
          <a:lstStyle/>
          <a:p>
            <a:pPr marL="0" indent="0">
              <a:buNone/>
            </a:pPr>
            <a:r>
              <a:rPr lang="en-US" dirty="0"/>
              <a:t>Friendly deals (Target board supports bid).</a:t>
            </a:r>
          </a:p>
          <a:p>
            <a:pPr marL="0" indent="0">
              <a:buNone/>
            </a:pPr>
            <a:endParaRPr lang="en-US" dirty="0"/>
          </a:p>
          <a:p>
            <a:pPr marL="0" indent="0">
              <a:buNone/>
            </a:pPr>
            <a:r>
              <a:rPr lang="en-US" dirty="0"/>
              <a:t>Hostile deals (Target board contests bid)  More difficult (therefore, rarer) due to:</a:t>
            </a:r>
          </a:p>
          <a:p>
            <a:pPr lvl="1"/>
            <a:r>
              <a:rPr lang="en-US" dirty="0"/>
              <a:t>Target board flexibility in setting up defenses.</a:t>
            </a:r>
          </a:p>
          <a:p>
            <a:pPr lvl="1"/>
            <a:r>
              <a:rPr lang="en-US" dirty="0"/>
              <a:t>Impact on bid premiums.</a:t>
            </a:r>
          </a:p>
          <a:p>
            <a:pPr lvl="1"/>
            <a:r>
              <a:rPr lang="en-US" dirty="0"/>
              <a:t>Impact on post-closing integration.</a:t>
            </a:r>
          </a:p>
          <a:p>
            <a:pPr marL="0" indent="0">
              <a:buNone/>
            </a:pPr>
            <a:endParaRPr lang="en-US" dirty="0"/>
          </a:p>
          <a:p>
            <a:pPr marL="0" indent="0">
              <a:buNone/>
            </a:pPr>
            <a:r>
              <a:rPr lang="en-US" dirty="0"/>
              <a:t>The threat of hostile bids often moves target boards toward negotiated settlements.</a:t>
            </a:r>
          </a:p>
        </p:txBody>
      </p:sp>
      <p:sp>
        <p:nvSpPr>
          <p:cNvPr id="5" name="TextBox 4">
            <a:extLst>
              <a:ext uri="{FF2B5EF4-FFF2-40B4-BE49-F238E27FC236}">
                <a16:creationId xmlns:a16="http://schemas.microsoft.com/office/drawing/2014/main" id="{3EC9FD61-A35C-4E7D-A42E-5135D7889CA0}"/>
              </a:ext>
            </a:extLst>
          </p:cNvPr>
          <p:cNvSpPr txBox="1"/>
          <p:nvPr/>
        </p:nvSpPr>
        <p:spPr>
          <a:xfrm>
            <a:off x="10766160" y="1"/>
            <a:ext cx="1425840"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Takeover tactics</a:t>
            </a:r>
          </a:p>
        </p:txBody>
      </p:sp>
    </p:spTree>
    <p:extLst>
      <p:ext uri="{BB962C8B-B14F-4D97-AF65-F5344CB8AC3E}">
        <p14:creationId xmlns:p14="http://schemas.microsoft.com/office/powerpoint/2010/main" val="320950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Friendly takeover tactics</a:t>
            </a:r>
          </a:p>
        </p:txBody>
      </p:sp>
      <p:sp>
        <p:nvSpPr>
          <p:cNvPr id="17411" name="Rectangle 3"/>
          <p:cNvSpPr>
            <a:spLocks noGrp="1" noChangeArrowheads="1"/>
          </p:cNvSpPr>
          <p:nvPr>
            <p:ph type="body" idx="1"/>
          </p:nvPr>
        </p:nvSpPr>
        <p:spPr/>
        <p:txBody>
          <a:bodyPr/>
          <a:lstStyle/>
          <a:p>
            <a:pPr marL="0" indent="0">
              <a:buNone/>
            </a:pPr>
            <a:r>
              <a:rPr lang="en-US" altLang="en-US" dirty="0"/>
              <a:t>Potential acquirer obtains support from the target’s board and management early in the takeover process before proceeding to a negotiated settlement.</a:t>
            </a:r>
          </a:p>
          <a:p>
            <a:pPr marL="0" indent="0">
              <a:buNone/>
            </a:pPr>
            <a:endParaRPr lang="en-US" altLang="en-US" dirty="0"/>
          </a:p>
          <a:p>
            <a:pPr marL="0" indent="0">
              <a:buNone/>
            </a:pPr>
            <a:r>
              <a:rPr lang="en-US" altLang="en-US" dirty="0"/>
              <a:t>The acquirer and target firms often enter into a standstill agreement in which the bidder agrees not to make any further investments for a stipulated period in exchange for a break-up fee from the target firm.</a:t>
            </a:r>
          </a:p>
        </p:txBody>
      </p:sp>
      <p:sp>
        <p:nvSpPr>
          <p:cNvPr id="4" name="TextBox 3">
            <a:extLst>
              <a:ext uri="{FF2B5EF4-FFF2-40B4-BE49-F238E27FC236}">
                <a16:creationId xmlns:a16="http://schemas.microsoft.com/office/drawing/2014/main" id="{971DC802-C71E-450B-A634-8B0705AFF914}"/>
              </a:ext>
            </a:extLst>
          </p:cNvPr>
          <p:cNvSpPr txBox="1"/>
          <p:nvPr/>
        </p:nvSpPr>
        <p:spPr>
          <a:xfrm>
            <a:off x="10097709" y="1"/>
            <a:ext cx="2094291"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Friendly takeover tactics</a:t>
            </a:r>
          </a:p>
        </p:txBody>
      </p:sp>
    </p:spTree>
    <p:extLst>
      <p:ext uri="{BB962C8B-B14F-4D97-AF65-F5344CB8AC3E}">
        <p14:creationId xmlns:p14="http://schemas.microsoft.com/office/powerpoint/2010/main" val="159818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Corporate restructuring process</a:t>
            </a:r>
          </a:p>
        </p:txBody>
      </p:sp>
      <p:pic>
        <p:nvPicPr>
          <p:cNvPr id="4" name="Picture 3"/>
          <p:cNvPicPr>
            <a:picLocks noChangeAspect="1"/>
          </p:cNvPicPr>
          <p:nvPr/>
        </p:nvPicPr>
        <p:blipFill>
          <a:blip r:embed="rId2"/>
          <a:stretch>
            <a:fillRect/>
          </a:stretch>
        </p:blipFill>
        <p:spPr>
          <a:xfrm>
            <a:off x="1937328" y="1143000"/>
            <a:ext cx="8001000" cy="5150644"/>
          </a:xfrm>
          <a:prstGeom prst="rect">
            <a:avLst/>
          </a:prstGeom>
        </p:spPr>
      </p:pic>
    </p:spTree>
    <p:extLst>
      <p:ext uri="{BB962C8B-B14F-4D97-AF65-F5344CB8AC3E}">
        <p14:creationId xmlns:p14="http://schemas.microsoft.com/office/powerpoint/2010/main" val="76582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Friendly takeovers</a:t>
            </a:r>
          </a:p>
        </p:txBody>
      </p:sp>
      <p:sp>
        <p:nvSpPr>
          <p:cNvPr id="17411" name="Rectangle 3"/>
          <p:cNvSpPr>
            <a:spLocks noGrp="1" noChangeArrowheads="1"/>
          </p:cNvSpPr>
          <p:nvPr>
            <p:ph type="body" idx="1"/>
          </p:nvPr>
        </p:nvSpPr>
        <p:spPr/>
        <p:txBody>
          <a:bodyPr/>
          <a:lstStyle/>
          <a:p>
            <a:pPr marL="0" indent="0">
              <a:buNone/>
            </a:pPr>
            <a:r>
              <a:rPr lang="en-US" altLang="en-US" dirty="0"/>
              <a:t>Such takeovers are desirable as they avoid an auction environment.</a:t>
            </a:r>
          </a:p>
          <a:p>
            <a:pPr marL="0" indent="0">
              <a:buNone/>
            </a:pPr>
            <a:endParaRPr lang="en-US" altLang="en-US" dirty="0"/>
          </a:p>
          <a:p>
            <a:pPr marL="0" indent="0">
              <a:buNone/>
            </a:pPr>
            <a:r>
              <a:rPr lang="en-US" altLang="en-US" dirty="0"/>
              <a:t>If the bidder is rebuffed, the loss of surprise gives the target firm time to mount additional takeover defenses.</a:t>
            </a:r>
          </a:p>
        </p:txBody>
      </p:sp>
      <p:sp>
        <p:nvSpPr>
          <p:cNvPr id="5" name="TextBox 4">
            <a:extLst>
              <a:ext uri="{FF2B5EF4-FFF2-40B4-BE49-F238E27FC236}">
                <a16:creationId xmlns:a16="http://schemas.microsoft.com/office/drawing/2014/main" id="{CBB06809-DFB4-4256-8527-8D26335B4E62}"/>
              </a:ext>
            </a:extLst>
          </p:cNvPr>
          <p:cNvSpPr txBox="1"/>
          <p:nvPr/>
        </p:nvSpPr>
        <p:spPr>
          <a:xfrm>
            <a:off x="10097709" y="1"/>
            <a:ext cx="2094291"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Friendly takeover tactics</a:t>
            </a:r>
          </a:p>
        </p:txBody>
      </p:sp>
    </p:spTree>
    <p:extLst>
      <p:ext uri="{BB962C8B-B14F-4D97-AF65-F5344CB8AC3E}">
        <p14:creationId xmlns:p14="http://schemas.microsoft.com/office/powerpoint/2010/main" val="50142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Hostile takeover tactics (1)</a:t>
            </a:r>
          </a:p>
        </p:txBody>
      </p:sp>
      <p:sp>
        <p:nvSpPr>
          <p:cNvPr id="18435" name="Rectangle 3"/>
          <p:cNvSpPr>
            <a:spLocks noGrp="1" noChangeArrowheads="1"/>
          </p:cNvSpPr>
          <p:nvPr>
            <p:ph type="body" idx="1"/>
          </p:nvPr>
        </p:nvSpPr>
        <p:spPr/>
        <p:txBody>
          <a:bodyPr/>
          <a:lstStyle/>
          <a:p>
            <a:pPr marL="514350" indent="-514350">
              <a:buFont typeface="+mj-lt"/>
              <a:buAutoNum type="arabicPeriod"/>
            </a:pPr>
            <a:r>
              <a:rPr lang="en-US" altLang="en-US" dirty="0"/>
              <a:t>Limiting the target’s actions through a bear hug.</a:t>
            </a:r>
          </a:p>
          <a:p>
            <a:pPr marL="0" indent="0">
              <a:buNone/>
            </a:pPr>
            <a:endParaRPr lang="en-US" dirty="0"/>
          </a:p>
          <a:p>
            <a:r>
              <a:rPr lang="en-US" sz="2600" dirty="0"/>
              <a:t>Bear hug letters are formal proposals to a target’s board demanding an immediate response and intended to pressure the board to accept the proposal by making large shareholders, arbs, hedge funds and other institutional shareholders aware of the proposal.</a:t>
            </a:r>
          </a:p>
          <a:p>
            <a:r>
              <a:rPr lang="en-US" sz="2600" dirty="0"/>
              <a:t>Once the bid is made public, institutional investors and arbitrageurs add to the pressure by lobbying the board to accept the offer.</a:t>
            </a:r>
          </a:p>
          <a:p>
            <a:r>
              <a:rPr lang="en-US" sz="2600" dirty="0"/>
              <a:t>The accumulation of stock by arbs makes purchases of blocks of stock by the bidder easier, as they often are quite willing to sell their shares (at a premium over the price they paid).</a:t>
            </a:r>
          </a:p>
        </p:txBody>
      </p:sp>
      <p:sp>
        <p:nvSpPr>
          <p:cNvPr id="4" name="TextBox 3">
            <a:extLst>
              <a:ext uri="{FF2B5EF4-FFF2-40B4-BE49-F238E27FC236}">
                <a16:creationId xmlns:a16="http://schemas.microsoft.com/office/drawing/2014/main" id="{24274C88-643E-46C1-A5A3-52B981A1AD91}"/>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2172665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Hostile takeover tactics (2)</a:t>
            </a:r>
          </a:p>
        </p:txBody>
      </p:sp>
      <p:sp>
        <p:nvSpPr>
          <p:cNvPr id="18435" name="Rectangle 3"/>
          <p:cNvSpPr>
            <a:spLocks noGrp="1" noChangeArrowheads="1"/>
          </p:cNvSpPr>
          <p:nvPr>
            <p:ph type="body" idx="1"/>
          </p:nvPr>
        </p:nvSpPr>
        <p:spPr/>
        <p:txBody>
          <a:bodyPr/>
          <a:lstStyle/>
          <a:p>
            <a:pPr marL="514350" indent="-514350">
              <a:buFont typeface="+mj-lt"/>
              <a:buAutoNum type="arabicPeriod" startAt="2"/>
            </a:pPr>
            <a:r>
              <a:rPr lang="en-US" altLang="en-US" dirty="0"/>
              <a:t>Proxy contests in support of a takeover.</a:t>
            </a:r>
          </a:p>
          <a:p>
            <a:pPr marL="0" indent="0">
              <a:buNone/>
              <a:defRPr/>
            </a:pPr>
            <a:endParaRPr lang="en-US" dirty="0"/>
          </a:p>
          <a:p>
            <a:pPr>
              <a:defRPr/>
            </a:pPr>
            <a:r>
              <a:rPr lang="en-US" sz="2600" dirty="0"/>
              <a:t>A proxy contest is an activity initiated by a dissident shareholder who requests other shareholders grant her the right to vote their shares for a single vote often to remove directors, rescind the firm’s defenses, to pressure the board to accept a takeover bid, etc.</a:t>
            </a:r>
          </a:p>
          <a:p>
            <a:pPr>
              <a:defRPr/>
            </a:pPr>
            <a:r>
              <a:rPr lang="en-US" sz="2600" dirty="0"/>
              <a:t>Potential acquirer appoints its slate of directors and urges shareholder to elect them.</a:t>
            </a:r>
          </a:p>
          <a:p>
            <a:pPr>
              <a:defRPr/>
            </a:pPr>
            <a:r>
              <a:rPr lang="en-US" sz="2600" dirty="0"/>
              <a:t>The potential acquirer may want to change just a few policies or remove management.</a:t>
            </a:r>
          </a:p>
          <a:p>
            <a:pPr>
              <a:defRPr/>
            </a:pPr>
            <a:r>
              <a:rPr lang="en-US" sz="2600" dirty="0"/>
              <a:t>Proxy contests have low success rates.</a:t>
            </a:r>
          </a:p>
        </p:txBody>
      </p:sp>
      <p:sp>
        <p:nvSpPr>
          <p:cNvPr id="4" name="TextBox 3">
            <a:extLst>
              <a:ext uri="{FF2B5EF4-FFF2-40B4-BE49-F238E27FC236}">
                <a16:creationId xmlns:a16="http://schemas.microsoft.com/office/drawing/2014/main" id="{C0D70E71-33BA-4CE6-AE84-E4DF8EBE8B0C}"/>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134112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8001" y="61914"/>
            <a:ext cx="11277600" cy="623887"/>
          </a:xfrm>
        </p:spPr>
        <p:txBody>
          <a:bodyPr/>
          <a:lstStyle/>
          <a:p>
            <a:r>
              <a:rPr lang="en-US" altLang="en-US" dirty="0"/>
              <a:t>Hostile takeover tactics (2 …)</a:t>
            </a:r>
          </a:p>
        </p:txBody>
      </p:sp>
      <p:sp>
        <p:nvSpPr>
          <p:cNvPr id="18435" name="Rectangle 3"/>
          <p:cNvSpPr>
            <a:spLocks noGrp="1" noChangeArrowheads="1"/>
          </p:cNvSpPr>
          <p:nvPr>
            <p:ph idx="1"/>
          </p:nvPr>
        </p:nvSpPr>
        <p:spPr>
          <a:xfrm>
            <a:off x="508000" y="914400"/>
            <a:ext cx="11277600" cy="5410200"/>
          </a:xfrm>
        </p:spPr>
        <p:txBody>
          <a:bodyPr/>
          <a:lstStyle/>
          <a:p>
            <a:pPr marL="0" indent="0">
              <a:buNone/>
            </a:pPr>
            <a:r>
              <a:rPr lang="en-US" altLang="en-US" dirty="0"/>
              <a:t>Impact of proxy contests on share price.</a:t>
            </a:r>
          </a:p>
          <a:p>
            <a:pPr marL="0" indent="0">
              <a:buNone/>
            </a:pPr>
            <a:endParaRPr lang="en-US" dirty="0"/>
          </a:p>
          <a:p>
            <a:r>
              <a:rPr lang="en-US" sz="2600" dirty="0"/>
              <a:t>Despite a low success rate, proxy fights often result in positive abnormal returns to target shareholders regardless of the outcome. The reasons include the eventual change in management at firms embroiled in proxy fights, the tendency for new management to restructure the firm, investor expectations of a future change in control, and special cash payouts made by firms with excess cash holdings. However, when management wins by a wide margin, shareholder value often declines, since little changes in how the firm is managed.</a:t>
            </a:r>
          </a:p>
        </p:txBody>
      </p:sp>
      <p:sp>
        <p:nvSpPr>
          <p:cNvPr id="4" name="TextBox 3">
            <a:extLst>
              <a:ext uri="{FF2B5EF4-FFF2-40B4-BE49-F238E27FC236}">
                <a16:creationId xmlns:a16="http://schemas.microsoft.com/office/drawing/2014/main" id="{C0D70E71-33BA-4CE6-AE84-E4DF8EBE8B0C}"/>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31805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Hostile takeover tactics (3)</a:t>
            </a:r>
          </a:p>
        </p:txBody>
      </p:sp>
      <p:sp>
        <p:nvSpPr>
          <p:cNvPr id="18435" name="Rectangle 3"/>
          <p:cNvSpPr>
            <a:spLocks noGrp="1" noChangeArrowheads="1"/>
          </p:cNvSpPr>
          <p:nvPr>
            <p:ph type="body" idx="1"/>
          </p:nvPr>
        </p:nvSpPr>
        <p:spPr/>
        <p:txBody>
          <a:bodyPr/>
          <a:lstStyle/>
          <a:p>
            <a:pPr marL="514350" indent="-514350">
              <a:buFont typeface="+mj-lt"/>
              <a:buAutoNum type="arabicPeriod" startAt="3"/>
              <a:defRPr/>
            </a:pPr>
            <a:r>
              <a:rPr lang="en-US" altLang="en-US" dirty="0"/>
              <a:t>Purchasing target stock in the open market.</a:t>
            </a:r>
          </a:p>
          <a:p>
            <a:pPr marL="0" indent="0">
              <a:buNone/>
              <a:defRPr/>
            </a:pPr>
            <a:endParaRPr lang="en-US" dirty="0"/>
          </a:p>
          <a:p>
            <a:pPr>
              <a:defRPr/>
            </a:pPr>
            <a:r>
              <a:rPr lang="en-US" sz="2600" dirty="0"/>
              <a:t>Purchasing stock in the public markets is intended to enable an acquirer to accumulate up to 4.99% of the voting shares of a target company at a comparatively low price before publicly filing with the SEC its intentions in the form of a 13D filing. This action enables an acquirer to accumulate some voting shares without making their intentions public and, in the event of an unsuccessful takeover bid, to recover some portion of the takeover costs by selling their target shares to the winning bidder.</a:t>
            </a:r>
            <a:endParaRPr lang="en-US" dirty="0"/>
          </a:p>
        </p:txBody>
      </p:sp>
      <p:sp>
        <p:nvSpPr>
          <p:cNvPr id="4" name="TextBox 3">
            <a:extLst>
              <a:ext uri="{FF2B5EF4-FFF2-40B4-BE49-F238E27FC236}">
                <a16:creationId xmlns:a16="http://schemas.microsoft.com/office/drawing/2014/main" id="{36534D55-E2FD-4447-B10E-1DFC0AA5738B}"/>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340563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Hostile takeover tactics (4)</a:t>
            </a:r>
          </a:p>
        </p:txBody>
      </p:sp>
      <p:sp>
        <p:nvSpPr>
          <p:cNvPr id="18435" name="Rectangle 3"/>
          <p:cNvSpPr>
            <a:spLocks noGrp="1" noChangeArrowheads="1"/>
          </p:cNvSpPr>
          <p:nvPr>
            <p:ph type="body" idx="1"/>
          </p:nvPr>
        </p:nvSpPr>
        <p:spPr/>
        <p:txBody>
          <a:bodyPr/>
          <a:lstStyle/>
          <a:p>
            <a:pPr marL="514350" indent="-514350">
              <a:buFont typeface="+mj-lt"/>
              <a:buAutoNum type="arabicPeriod" startAt="4"/>
              <a:defRPr/>
            </a:pPr>
            <a:r>
              <a:rPr lang="en-US" altLang="en-US" dirty="0"/>
              <a:t>Circumventing the target’s board through a tender offer.</a:t>
            </a:r>
          </a:p>
          <a:p>
            <a:pPr marL="0" indent="0">
              <a:buNone/>
              <a:defRPr/>
            </a:pPr>
            <a:endParaRPr lang="en-US" dirty="0"/>
          </a:p>
          <a:p>
            <a:pPr>
              <a:defRPr/>
            </a:pPr>
            <a:r>
              <a:rPr lang="en-US" sz="2600" dirty="0"/>
              <a:t>Tender offers are those made directly to a firm’s shareholders to get their approval of a takeover bid when the target firm’s board has failed to accept the proposed bid. Tenders offers may not necessarily imply hostile action on the part of the bidder but may reflect an effort to complete the transaction more rapidly than may be achieved using a merger.</a:t>
            </a:r>
          </a:p>
        </p:txBody>
      </p:sp>
      <p:sp>
        <p:nvSpPr>
          <p:cNvPr id="4" name="TextBox 3">
            <a:extLst>
              <a:ext uri="{FF2B5EF4-FFF2-40B4-BE49-F238E27FC236}">
                <a16:creationId xmlns:a16="http://schemas.microsoft.com/office/drawing/2014/main" id="{4B7DDAB8-FF35-4C65-8F0B-EA388FCAB8B0}"/>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1902906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Hostile takeover tactics (5)</a:t>
            </a:r>
          </a:p>
        </p:txBody>
      </p:sp>
      <p:sp>
        <p:nvSpPr>
          <p:cNvPr id="18435" name="Rectangle 3"/>
          <p:cNvSpPr>
            <a:spLocks noGrp="1" noChangeArrowheads="1"/>
          </p:cNvSpPr>
          <p:nvPr>
            <p:ph type="body" idx="1"/>
          </p:nvPr>
        </p:nvSpPr>
        <p:spPr/>
        <p:txBody>
          <a:bodyPr/>
          <a:lstStyle/>
          <a:p>
            <a:pPr marL="514350" indent="-514350">
              <a:buFont typeface="+mj-lt"/>
              <a:buAutoNum type="arabicPeriod" startAt="5"/>
              <a:defRPr/>
            </a:pPr>
            <a:r>
              <a:rPr lang="en-US" altLang="en-US" dirty="0"/>
              <a:t>Litigation.</a:t>
            </a:r>
          </a:p>
          <a:p>
            <a:pPr marL="0" indent="0">
              <a:buNone/>
              <a:defRPr/>
            </a:pPr>
            <a:endParaRPr lang="en-US" dirty="0"/>
          </a:p>
          <a:p>
            <a:pPr>
              <a:defRPr/>
            </a:pPr>
            <a:r>
              <a:rPr lang="en-US" sz="2600" dirty="0"/>
              <a:t>Litigation is intended to pressure the board into accepting a takeover bid. The target firm’s boards often are accused of not acting in the best interests of their shareholders or refusing to rescind what are arguably impenetrable defenses.</a:t>
            </a:r>
          </a:p>
        </p:txBody>
      </p:sp>
      <p:sp>
        <p:nvSpPr>
          <p:cNvPr id="4" name="TextBox 3">
            <a:extLst>
              <a:ext uri="{FF2B5EF4-FFF2-40B4-BE49-F238E27FC236}">
                <a16:creationId xmlns:a16="http://schemas.microsoft.com/office/drawing/2014/main" id="{5304A05B-13D8-4B00-AB2A-DD2834EA4265}"/>
              </a:ext>
            </a:extLst>
          </p:cNvPr>
          <p:cNvSpPr txBox="1"/>
          <p:nvPr/>
        </p:nvSpPr>
        <p:spPr>
          <a:xfrm>
            <a:off x="10203122" y="1"/>
            <a:ext cx="198887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Hostile takeover tactics</a:t>
            </a:r>
          </a:p>
        </p:txBody>
      </p:sp>
    </p:spTree>
    <p:extLst>
      <p:ext uri="{BB962C8B-B14F-4D97-AF65-F5344CB8AC3E}">
        <p14:creationId xmlns:p14="http://schemas.microsoft.com/office/powerpoint/2010/main" val="373617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506C-5C18-4FC0-BE7F-BD22799A00BD}"/>
              </a:ext>
            </a:extLst>
          </p:cNvPr>
          <p:cNvSpPr>
            <a:spLocks noGrp="1"/>
          </p:cNvSpPr>
          <p:nvPr>
            <p:ph type="title"/>
          </p:nvPr>
        </p:nvSpPr>
        <p:spPr/>
        <p:txBody>
          <a:bodyPr/>
          <a:lstStyle/>
          <a:p>
            <a:r>
              <a:rPr lang="en-US" dirty="0"/>
              <a:t>Takeover defenses …</a:t>
            </a:r>
          </a:p>
        </p:txBody>
      </p:sp>
      <p:pic>
        <p:nvPicPr>
          <p:cNvPr id="4" name="Picture 3">
            <a:extLst>
              <a:ext uri="{FF2B5EF4-FFF2-40B4-BE49-F238E27FC236}">
                <a16:creationId xmlns:a16="http://schemas.microsoft.com/office/drawing/2014/main" id="{BE8F0325-C7A5-4E9F-B435-A39937B272F2}"/>
              </a:ext>
            </a:extLst>
          </p:cNvPr>
          <p:cNvPicPr>
            <a:picLocks noChangeAspect="1"/>
          </p:cNvPicPr>
          <p:nvPr/>
        </p:nvPicPr>
        <p:blipFill>
          <a:blip r:embed="rId2"/>
          <a:stretch>
            <a:fillRect/>
          </a:stretch>
        </p:blipFill>
        <p:spPr>
          <a:xfrm>
            <a:off x="2371072" y="838201"/>
            <a:ext cx="7534928" cy="6020321"/>
          </a:xfrm>
          <a:prstGeom prst="rect">
            <a:avLst/>
          </a:prstGeom>
        </p:spPr>
      </p:pic>
      <p:sp>
        <p:nvSpPr>
          <p:cNvPr id="5" name="TextBox 4">
            <a:extLst>
              <a:ext uri="{FF2B5EF4-FFF2-40B4-BE49-F238E27FC236}">
                <a16:creationId xmlns:a16="http://schemas.microsoft.com/office/drawing/2014/main" id="{0CC236C7-8D13-4121-A3C1-4D447C23E065}"/>
              </a:ext>
            </a:extLst>
          </p:cNvPr>
          <p:cNvSpPr txBox="1"/>
          <p:nvPr/>
        </p:nvSpPr>
        <p:spPr>
          <a:xfrm>
            <a:off x="10580212" y="1"/>
            <a:ext cx="1611788"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Takeover defenses</a:t>
            </a:r>
          </a:p>
        </p:txBody>
      </p:sp>
    </p:spTree>
    <p:extLst>
      <p:ext uri="{BB962C8B-B14F-4D97-AF65-F5344CB8AC3E}">
        <p14:creationId xmlns:p14="http://schemas.microsoft.com/office/powerpoint/2010/main" val="244532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Shark repellants: Board defenses</a:t>
            </a:r>
          </a:p>
        </p:txBody>
      </p:sp>
      <p:pic>
        <p:nvPicPr>
          <p:cNvPr id="4" name="Picture 3"/>
          <p:cNvPicPr>
            <a:picLocks noChangeAspect="1"/>
          </p:cNvPicPr>
          <p:nvPr/>
        </p:nvPicPr>
        <p:blipFill>
          <a:blip r:embed="rId2"/>
          <a:stretch>
            <a:fillRect/>
          </a:stretch>
        </p:blipFill>
        <p:spPr>
          <a:xfrm>
            <a:off x="1133475" y="2209800"/>
            <a:ext cx="10525125" cy="1790700"/>
          </a:xfrm>
          <a:prstGeom prst="rect">
            <a:avLst/>
          </a:prstGeom>
        </p:spPr>
      </p:pic>
      <p:pic>
        <p:nvPicPr>
          <p:cNvPr id="5" name="Picture 4"/>
          <p:cNvPicPr>
            <a:picLocks noChangeAspect="1"/>
          </p:cNvPicPr>
          <p:nvPr/>
        </p:nvPicPr>
        <p:blipFill>
          <a:blip r:embed="rId3"/>
          <a:stretch>
            <a:fillRect/>
          </a:stretch>
        </p:blipFill>
        <p:spPr>
          <a:xfrm>
            <a:off x="1066800" y="1676400"/>
            <a:ext cx="10553700" cy="542925"/>
          </a:xfrm>
          <a:prstGeom prst="rect">
            <a:avLst/>
          </a:prstGeom>
        </p:spPr>
      </p:pic>
      <p:sp>
        <p:nvSpPr>
          <p:cNvPr id="6" name="TextBox 5">
            <a:extLst>
              <a:ext uri="{FF2B5EF4-FFF2-40B4-BE49-F238E27FC236}">
                <a16:creationId xmlns:a16="http://schemas.microsoft.com/office/drawing/2014/main" id="{20044561-BD5D-4819-8BF6-8CB2FDF8BA8B}"/>
              </a:ext>
            </a:extLst>
          </p:cNvPr>
          <p:cNvSpPr txBox="1"/>
          <p:nvPr/>
        </p:nvSpPr>
        <p:spPr>
          <a:xfrm>
            <a:off x="9846037" y="1"/>
            <a:ext cx="2345963"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Pre-offer takeover defenses</a:t>
            </a:r>
          </a:p>
        </p:txBody>
      </p:sp>
    </p:spTree>
    <p:extLst>
      <p:ext uri="{BB962C8B-B14F-4D97-AF65-F5344CB8AC3E}">
        <p14:creationId xmlns:p14="http://schemas.microsoft.com/office/powerpoint/2010/main" val="390697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Shark repellants: Shareholder actions</a:t>
            </a:r>
          </a:p>
        </p:txBody>
      </p:sp>
      <p:pic>
        <p:nvPicPr>
          <p:cNvPr id="5" name="Picture 4"/>
          <p:cNvPicPr>
            <a:picLocks noChangeAspect="1"/>
          </p:cNvPicPr>
          <p:nvPr/>
        </p:nvPicPr>
        <p:blipFill>
          <a:blip r:embed="rId3"/>
          <a:stretch>
            <a:fillRect/>
          </a:stretch>
        </p:blipFill>
        <p:spPr>
          <a:xfrm>
            <a:off x="1224467" y="1666875"/>
            <a:ext cx="10553700" cy="542925"/>
          </a:xfrm>
          <a:prstGeom prst="rect">
            <a:avLst/>
          </a:prstGeom>
        </p:spPr>
      </p:pic>
      <p:pic>
        <p:nvPicPr>
          <p:cNvPr id="3" name="Picture 2"/>
          <p:cNvPicPr>
            <a:picLocks noChangeAspect="1"/>
          </p:cNvPicPr>
          <p:nvPr/>
        </p:nvPicPr>
        <p:blipFill>
          <a:blip r:embed="rId4"/>
          <a:stretch>
            <a:fillRect/>
          </a:stretch>
        </p:blipFill>
        <p:spPr>
          <a:xfrm>
            <a:off x="1276274" y="2209800"/>
            <a:ext cx="10487025" cy="3581400"/>
          </a:xfrm>
          <a:prstGeom prst="rect">
            <a:avLst/>
          </a:prstGeom>
        </p:spPr>
      </p:pic>
      <p:sp>
        <p:nvSpPr>
          <p:cNvPr id="6" name="TextBox 5">
            <a:extLst>
              <a:ext uri="{FF2B5EF4-FFF2-40B4-BE49-F238E27FC236}">
                <a16:creationId xmlns:a16="http://schemas.microsoft.com/office/drawing/2014/main" id="{AE860CC8-DAC0-47B1-A073-39066B9BCCA6}"/>
              </a:ext>
            </a:extLst>
          </p:cNvPr>
          <p:cNvSpPr txBox="1"/>
          <p:nvPr/>
        </p:nvSpPr>
        <p:spPr>
          <a:xfrm>
            <a:off x="9846037" y="1"/>
            <a:ext cx="2345963"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Pre-offer takeover defenses</a:t>
            </a:r>
          </a:p>
        </p:txBody>
      </p:sp>
    </p:spTree>
    <p:extLst>
      <p:ext uri="{BB962C8B-B14F-4D97-AF65-F5344CB8AC3E}">
        <p14:creationId xmlns:p14="http://schemas.microsoft.com/office/powerpoint/2010/main" val="8535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Motives for M&amp;A</a:t>
            </a:r>
          </a:p>
        </p:txBody>
      </p:sp>
      <p:pic>
        <p:nvPicPr>
          <p:cNvPr id="4" name="Picture 3"/>
          <p:cNvPicPr>
            <a:picLocks noChangeAspect="1"/>
          </p:cNvPicPr>
          <p:nvPr/>
        </p:nvPicPr>
        <p:blipFill>
          <a:blip r:embed="rId2"/>
          <a:stretch>
            <a:fillRect/>
          </a:stretch>
        </p:blipFill>
        <p:spPr>
          <a:xfrm>
            <a:off x="2362202" y="838202"/>
            <a:ext cx="7374255" cy="5914073"/>
          </a:xfrm>
          <a:prstGeom prst="rect">
            <a:avLst/>
          </a:prstGeom>
        </p:spPr>
      </p:pic>
    </p:spTree>
    <p:extLst>
      <p:ext uri="{BB962C8B-B14F-4D97-AF65-F5344CB8AC3E}">
        <p14:creationId xmlns:p14="http://schemas.microsoft.com/office/powerpoint/2010/main" val="14169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Shark repellants: Others</a:t>
            </a:r>
          </a:p>
        </p:txBody>
      </p:sp>
      <p:pic>
        <p:nvPicPr>
          <p:cNvPr id="5" name="Picture 4"/>
          <p:cNvPicPr>
            <a:picLocks noChangeAspect="1"/>
          </p:cNvPicPr>
          <p:nvPr/>
        </p:nvPicPr>
        <p:blipFill>
          <a:blip r:embed="rId2"/>
          <a:stretch>
            <a:fillRect/>
          </a:stretch>
        </p:blipFill>
        <p:spPr>
          <a:xfrm>
            <a:off x="1252345" y="904875"/>
            <a:ext cx="10553700" cy="542925"/>
          </a:xfrm>
          <a:prstGeom prst="rect">
            <a:avLst/>
          </a:prstGeom>
        </p:spPr>
      </p:pic>
      <p:pic>
        <p:nvPicPr>
          <p:cNvPr id="3" name="Picture 2"/>
          <p:cNvPicPr>
            <a:picLocks noChangeAspect="1"/>
          </p:cNvPicPr>
          <p:nvPr/>
        </p:nvPicPr>
        <p:blipFill>
          <a:blip r:embed="rId3"/>
          <a:stretch>
            <a:fillRect/>
          </a:stretch>
        </p:blipFill>
        <p:spPr>
          <a:xfrm>
            <a:off x="1252345" y="1390650"/>
            <a:ext cx="10563225" cy="1504950"/>
          </a:xfrm>
          <a:prstGeom prst="rect">
            <a:avLst/>
          </a:prstGeom>
        </p:spPr>
      </p:pic>
      <p:pic>
        <p:nvPicPr>
          <p:cNvPr id="6" name="Picture 5"/>
          <p:cNvPicPr>
            <a:picLocks noChangeAspect="1"/>
          </p:cNvPicPr>
          <p:nvPr/>
        </p:nvPicPr>
        <p:blipFill>
          <a:blip r:embed="rId4"/>
          <a:stretch>
            <a:fillRect/>
          </a:stretch>
        </p:blipFill>
        <p:spPr>
          <a:xfrm>
            <a:off x="1250951" y="2819400"/>
            <a:ext cx="10534650" cy="3781425"/>
          </a:xfrm>
          <a:prstGeom prst="rect">
            <a:avLst/>
          </a:prstGeom>
        </p:spPr>
      </p:pic>
      <p:sp>
        <p:nvSpPr>
          <p:cNvPr id="7" name="TextBox 6"/>
          <p:cNvSpPr txBox="1"/>
          <p:nvPr/>
        </p:nvSpPr>
        <p:spPr>
          <a:xfrm>
            <a:off x="381000" y="6324600"/>
            <a:ext cx="8001000" cy="553998"/>
          </a:xfrm>
          <a:prstGeom prst="rect">
            <a:avLst/>
          </a:prstGeom>
          <a:noFill/>
        </p:spPr>
        <p:txBody>
          <a:bodyPr wrap="square" rtlCol="0">
            <a:spAutoFit/>
          </a:bodyPr>
          <a:lstStyle/>
          <a:p>
            <a:pPr>
              <a:defRPr/>
            </a:pPr>
            <a:r>
              <a:rPr lang="en-US" sz="1000" dirty="0">
                <a:latin typeface="Verdana" panose="020B0604030504040204" pitchFamily="34" charset="0"/>
                <a:ea typeface="Verdana" panose="020B0604030504040204" pitchFamily="34" charset="0"/>
                <a:cs typeface="Verdana" panose="020B0604030504040204" pitchFamily="34" charset="0"/>
              </a:rPr>
              <a:t>Greenmail refers to an activist investor taking a minority position in the stock of a particular firm and subsequently demanding that their shares be repurchased at a premium with a thinly disguised threat that failure to do so could result in the investor taking control of the firm and subsequently removing management and board members</a:t>
            </a:r>
          </a:p>
        </p:txBody>
      </p:sp>
      <p:sp>
        <p:nvSpPr>
          <p:cNvPr id="8" name="TextBox 7">
            <a:extLst>
              <a:ext uri="{FF2B5EF4-FFF2-40B4-BE49-F238E27FC236}">
                <a16:creationId xmlns:a16="http://schemas.microsoft.com/office/drawing/2014/main" id="{AE628A0E-B70A-4986-8930-D0158FCADF85}"/>
              </a:ext>
            </a:extLst>
          </p:cNvPr>
          <p:cNvSpPr txBox="1"/>
          <p:nvPr/>
        </p:nvSpPr>
        <p:spPr>
          <a:xfrm>
            <a:off x="9846037" y="1"/>
            <a:ext cx="2345963"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Pre-offer takeover defenses</a:t>
            </a:r>
          </a:p>
        </p:txBody>
      </p:sp>
    </p:spTree>
    <p:extLst>
      <p:ext uri="{BB962C8B-B14F-4D97-AF65-F5344CB8AC3E}">
        <p14:creationId xmlns:p14="http://schemas.microsoft.com/office/powerpoint/2010/main" val="121978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Post-offer takeover defenses</a:t>
            </a:r>
          </a:p>
        </p:txBody>
      </p:sp>
      <p:pic>
        <p:nvPicPr>
          <p:cNvPr id="2" name="Picture 1"/>
          <p:cNvPicPr>
            <a:picLocks noChangeAspect="1"/>
          </p:cNvPicPr>
          <p:nvPr/>
        </p:nvPicPr>
        <p:blipFill>
          <a:blip r:embed="rId3"/>
          <a:stretch>
            <a:fillRect/>
          </a:stretch>
        </p:blipFill>
        <p:spPr>
          <a:xfrm>
            <a:off x="1934309" y="838200"/>
            <a:ext cx="7893844" cy="5950744"/>
          </a:xfrm>
          <a:prstGeom prst="rect">
            <a:avLst/>
          </a:prstGeom>
        </p:spPr>
      </p:pic>
      <p:sp>
        <p:nvSpPr>
          <p:cNvPr id="4" name="TextBox 3">
            <a:extLst>
              <a:ext uri="{FF2B5EF4-FFF2-40B4-BE49-F238E27FC236}">
                <a16:creationId xmlns:a16="http://schemas.microsoft.com/office/drawing/2014/main" id="{577FD293-1D34-48BB-84DB-54E064094251}"/>
              </a:ext>
            </a:extLst>
          </p:cNvPr>
          <p:cNvSpPr txBox="1"/>
          <p:nvPr/>
        </p:nvSpPr>
        <p:spPr>
          <a:xfrm>
            <a:off x="9791535" y="1"/>
            <a:ext cx="2400465" cy="276999"/>
          </a:xfrm>
          <a:prstGeom prst="rect">
            <a:avLst/>
          </a:prstGeom>
          <a:noFill/>
        </p:spPr>
        <p:txBody>
          <a:bodyPr wrap="none" rtlCol="0">
            <a:spAutoFit/>
          </a:bodyPr>
          <a:lstStyle/>
          <a:p>
            <a:r>
              <a:rPr lang="en-US" sz="1200" dirty="0">
                <a:solidFill>
                  <a:srgbClr val="FF0000"/>
                </a:solidFill>
                <a:latin typeface="Verdana" panose="020B0604030504040204" pitchFamily="34" charset="0"/>
                <a:ea typeface="Verdana" panose="020B0604030504040204" pitchFamily="34" charset="0"/>
              </a:rPr>
              <a:t>Post-offer takeover defenses</a:t>
            </a:r>
          </a:p>
        </p:txBody>
      </p:sp>
    </p:spTree>
    <p:extLst>
      <p:ext uri="{BB962C8B-B14F-4D97-AF65-F5344CB8AC3E}">
        <p14:creationId xmlns:p14="http://schemas.microsoft.com/office/powerpoint/2010/main" val="375304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1B2F-39C6-4BCD-B1A2-32F1FAB7ADB6}"/>
              </a:ext>
            </a:extLst>
          </p:cNvPr>
          <p:cNvSpPr>
            <a:spLocks noGrp="1"/>
          </p:cNvSpPr>
          <p:nvPr>
            <p:ph type="title"/>
          </p:nvPr>
        </p:nvSpPr>
        <p:spPr/>
        <p:txBody>
          <a:bodyPr/>
          <a:lstStyle/>
          <a:p>
            <a:r>
              <a:rPr lang="en-US" dirty="0"/>
              <a:t>Deal structuring</a:t>
            </a:r>
          </a:p>
        </p:txBody>
      </p:sp>
      <p:sp>
        <p:nvSpPr>
          <p:cNvPr id="3" name="Content Placeholder 2">
            <a:extLst>
              <a:ext uri="{FF2B5EF4-FFF2-40B4-BE49-F238E27FC236}">
                <a16:creationId xmlns:a16="http://schemas.microsoft.com/office/drawing/2014/main" id="{CF12D7D3-7E43-4740-9DD4-E19CF8F7B978}"/>
              </a:ext>
            </a:extLst>
          </p:cNvPr>
          <p:cNvSpPr>
            <a:spLocks noGrp="1"/>
          </p:cNvSpPr>
          <p:nvPr>
            <p:ph idx="1"/>
          </p:nvPr>
        </p:nvSpPr>
        <p:spPr/>
        <p:txBody>
          <a:bodyPr/>
          <a:lstStyle/>
          <a:p>
            <a:pPr marL="0" indent="0">
              <a:buNone/>
            </a:pPr>
            <a:r>
              <a:rPr lang="en-US" dirty="0"/>
              <a:t>Form of payment.</a:t>
            </a:r>
          </a:p>
          <a:p>
            <a:pPr lvl="1"/>
            <a:r>
              <a:rPr lang="en-US" dirty="0"/>
              <a:t>Cash vs. Stock.</a:t>
            </a:r>
          </a:p>
          <a:p>
            <a:pPr marL="0" indent="0">
              <a:buNone/>
            </a:pPr>
            <a:endParaRPr lang="en-US" dirty="0"/>
          </a:p>
          <a:p>
            <a:pPr marL="0" indent="0">
              <a:buNone/>
            </a:pPr>
            <a:r>
              <a:rPr lang="en-US" dirty="0"/>
              <a:t>Risk mitigation.</a:t>
            </a:r>
          </a:p>
        </p:txBody>
      </p:sp>
    </p:spTree>
    <p:extLst>
      <p:ext uri="{BB962C8B-B14F-4D97-AF65-F5344CB8AC3E}">
        <p14:creationId xmlns:p14="http://schemas.microsoft.com/office/powerpoint/2010/main" val="26930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E390-BF9A-44B9-9BA1-D174D1B945BC}"/>
              </a:ext>
            </a:extLst>
          </p:cNvPr>
          <p:cNvSpPr>
            <a:spLocks noGrp="1"/>
          </p:cNvSpPr>
          <p:nvPr>
            <p:ph type="title"/>
          </p:nvPr>
        </p:nvSpPr>
        <p:spPr/>
        <p:txBody>
          <a:bodyPr/>
          <a:lstStyle/>
          <a:p>
            <a:r>
              <a:rPr lang="en-US" dirty="0"/>
              <a:t>Form of payment – Types</a:t>
            </a:r>
          </a:p>
        </p:txBody>
      </p:sp>
      <p:sp>
        <p:nvSpPr>
          <p:cNvPr id="3" name="Content Placeholder 2">
            <a:extLst>
              <a:ext uri="{FF2B5EF4-FFF2-40B4-BE49-F238E27FC236}">
                <a16:creationId xmlns:a16="http://schemas.microsoft.com/office/drawing/2014/main" id="{432CADD7-A84C-42C2-BC0E-01E61A9295ED}"/>
              </a:ext>
            </a:extLst>
          </p:cNvPr>
          <p:cNvSpPr>
            <a:spLocks noGrp="1"/>
          </p:cNvSpPr>
          <p:nvPr>
            <p:ph idx="1"/>
          </p:nvPr>
        </p:nvSpPr>
        <p:spPr/>
        <p:txBody>
          <a:bodyPr/>
          <a:lstStyle/>
          <a:p>
            <a:pPr marL="0" indent="0">
              <a:buNone/>
            </a:pPr>
            <a:r>
              <a:rPr lang="en-US" dirty="0"/>
              <a:t>Cash (simple but creates immediate seller tax liability).</a:t>
            </a:r>
          </a:p>
          <a:p>
            <a:pPr marL="0" indent="0">
              <a:buNone/>
            </a:pPr>
            <a:endParaRPr lang="en-US" dirty="0"/>
          </a:p>
          <a:p>
            <a:pPr marL="0" indent="0">
              <a:buNone/>
            </a:pPr>
            <a:r>
              <a:rPr lang="en-US" dirty="0"/>
              <a:t>Non-cash.</a:t>
            </a:r>
          </a:p>
          <a:p>
            <a:pPr lvl="1"/>
            <a:r>
              <a:rPr lang="en-US" dirty="0"/>
              <a:t>Common equity (possible EPS dilution but defers tax liability).</a:t>
            </a:r>
          </a:p>
          <a:p>
            <a:pPr lvl="1"/>
            <a:r>
              <a:rPr lang="en-US" dirty="0"/>
              <a:t>Preferred equity (lower shareholder risk in liquidation).</a:t>
            </a:r>
          </a:p>
          <a:p>
            <a:pPr lvl="1"/>
            <a:r>
              <a:rPr lang="en-US" dirty="0"/>
              <a:t>Convertible preferred stock (includes attributes of common and preferred stock).</a:t>
            </a:r>
          </a:p>
          <a:p>
            <a:pPr lvl="1"/>
            <a:r>
              <a:rPr lang="en-US" dirty="0"/>
              <a:t>Debt (secured and unsecured; lower risk in liquidation).</a:t>
            </a:r>
          </a:p>
        </p:txBody>
      </p:sp>
    </p:spTree>
    <p:extLst>
      <p:ext uri="{BB962C8B-B14F-4D97-AF65-F5344CB8AC3E}">
        <p14:creationId xmlns:p14="http://schemas.microsoft.com/office/powerpoint/2010/main" val="2210514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vs. stock</a:t>
            </a:r>
          </a:p>
        </p:txBody>
      </p:sp>
      <p:sp>
        <p:nvSpPr>
          <p:cNvPr id="3" name="Content Placeholder 2"/>
          <p:cNvSpPr>
            <a:spLocks noGrp="1"/>
          </p:cNvSpPr>
          <p:nvPr>
            <p:ph idx="1"/>
          </p:nvPr>
        </p:nvSpPr>
        <p:spPr/>
        <p:txBody>
          <a:bodyPr/>
          <a:lstStyle/>
          <a:p>
            <a:r>
              <a:rPr lang="en-US" dirty="0"/>
              <a:t>Should the acquirer use cash or stock?</a:t>
            </a:r>
          </a:p>
          <a:p>
            <a:r>
              <a:rPr lang="en-US" dirty="0"/>
              <a:t>Should the target prefer cash or stock?</a:t>
            </a:r>
          </a:p>
          <a:p>
            <a:endParaRPr lang="en-US" dirty="0"/>
          </a:p>
          <a:p>
            <a:pPr marL="0" indent="0">
              <a:buNone/>
            </a:pPr>
            <a:r>
              <a:rPr lang="en-US" dirty="0"/>
              <a:t>Some considerations:</a:t>
            </a:r>
          </a:p>
          <a:p>
            <a:r>
              <a:rPr lang="en-US" dirty="0"/>
              <a:t>Asymmetric information</a:t>
            </a:r>
          </a:p>
          <a:p>
            <a:pPr lvl="1"/>
            <a:r>
              <a:rPr lang="en-US" dirty="0"/>
              <a:t>Adverse selection</a:t>
            </a:r>
          </a:p>
          <a:p>
            <a:pPr lvl="1"/>
            <a:r>
              <a:rPr lang="en-US" dirty="0"/>
              <a:t>Lemons problem</a:t>
            </a:r>
          </a:p>
          <a:p>
            <a:r>
              <a:rPr lang="en-US" dirty="0"/>
              <a:t>Pre-emption</a:t>
            </a:r>
          </a:p>
          <a:p>
            <a:r>
              <a:rPr lang="en-US" dirty="0"/>
              <a:t>Incentives</a:t>
            </a:r>
          </a:p>
        </p:txBody>
      </p:sp>
    </p:spTree>
    <p:extLst>
      <p:ext uri="{BB962C8B-B14F-4D97-AF65-F5344CB8AC3E}">
        <p14:creationId xmlns:p14="http://schemas.microsoft.com/office/powerpoint/2010/main" val="3613256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B175-DC5D-4E7D-95F8-E602CF777A18}"/>
              </a:ext>
            </a:extLst>
          </p:cNvPr>
          <p:cNvSpPr>
            <a:spLocks noGrp="1"/>
          </p:cNvSpPr>
          <p:nvPr>
            <p:ph type="title"/>
          </p:nvPr>
        </p:nvSpPr>
        <p:spPr/>
        <p:txBody>
          <a:bodyPr/>
          <a:lstStyle/>
          <a:p>
            <a:r>
              <a:rPr lang="en-US" dirty="0"/>
              <a:t>Form of payment – </a:t>
            </a:r>
            <a:r>
              <a:rPr lang="en-US"/>
              <a:t>Risk mitigation</a:t>
            </a:r>
          </a:p>
        </p:txBody>
      </p:sp>
      <p:sp>
        <p:nvSpPr>
          <p:cNvPr id="3" name="Content Placeholder 2">
            <a:extLst>
              <a:ext uri="{FF2B5EF4-FFF2-40B4-BE49-F238E27FC236}">
                <a16:creationId xmlns:a16="http://schemas.microsoft.com/office/drawing/2014/main" id="{719B7B52-FFEF-44BD-BD04-BCF8E13B82FE}"/>
              </a:ext>
            </a:extLst>
          </p:cNvPr>
          <p:cNvSpPr>
            <a:spLocks noGrp="1"/>
          </p:cNvSpPr>
          <p:nvPr>
            <p:ph idx="1"/>
          </p:nvPr>
        </p:nvSpPr>
        <p:spPr/>
        <p:txBody>
          <a:bodyPr/>
          <a:lstStyle/>
          <a:p>
            <a:pPr marL="0" indent="0">
              <a:buNone/>
            </a:pPr>
            <a:r>
              <a:rPr lang="en-US" dirty="0"/>
              <a:t>Earn-outs or contingent payments.</a:t>
            </a:r>
          </a:p>
          <a:p>
            <a:pPr marL="0" indent="0">
              <a:buNone/>
            </a:pPr>
            <a:endParaRPr lang="en-US" dirty="0"/>
          </a:p>
          <a:p>
            <a:pPr marL="0" indent="0">
              <a:buNone/>
            </a:pPr>
            <a:r>
              <a:rPr lang="en-US" dirty="0"/>
              <a:t>Rights, royalties, and fees.</a:t>
            </a:r>
          </a:p>
          <a:p>
            <a:pPr marL="0" indent="0">
              <a:buNone/>
            </a:pPr>
            <a:endParaRPr lang="en-US" dirty="0"/>
          </a:p>
          <a:p>
            <a:pPr marL="0" indent="0">
              <a:buNone/>
            </a:pPr>
            <a:r>
              <a:rPr lang="en-US" dirty="0"/>
              <a:t>Collar arrangements.</a:t>
            </a:r>
          </a:p>
        </p:txBody>
      </p:sp>
    </p:spTree>
    <p:extLst>
      <p:ext uri="{BB962C8B-B14F-4D97-AF65-F5344CB8AC3E}">
        <p14:creationId xmlns:p14="http://schemas.microsoft.com/office/powerpoint/2010/main" val="985483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80ED-6A69-4F48-B0D0-A159AB638DED}"/>
              </a:ext>
            </a:extLst>
          </p:cNvPr>
          <p:cNvSpPr>
            <a:spLocks noGrp="1"/>
          </p:cNvSpPr>
          <p:nvPr>
            <p:ph type="title"/>
          </p:nvPr>
        </p:nvSpPr>
        <p:spPr/>
        <p:txBody>
          <a:bodyPr/>
          <a:lstStyle/>
          <a:p>
            <a:r>
              <a:rPr lang="en-US" dirty="0"/>
              <a:t>Earn-outs</a:t>
            </a:r>
          </a:p>
        </p:txBody>
      </p:sp>
      <p:sp>
        <p:nvSpPr>
          <p:cNvPr id="3" name="Content Placeholder 2">
            <a:extLst>
              <a:ext uri="{FF2B5EF4-FFF2-40B4-BE49-F238E27FC236}">
                <a16:creationId xmlns:a16="http://schemas.microsoft.com/office/drawing/2014/main" id="{E5684BAE-53E5-4F65-A970-E7D364FECCD6}"/>
              </a:ext>
            </a:extLst>
          </p:cNvPr>
          <p:cNvSpPr>
            <a:spLocks noGrp="1"/>
          </p:cNvSpPr>
          <p:nvPr>
            <p:ph idx="1"/>
          </p:nvPr>
        </p:nvSpPr>
        <p:spPr/>
        <p:txBody>
          <a:bodyPr/>
          <a:lstStyle/>
          <a:p>
            <a:pPr marL="0" indent="0">
              <a:buNone/>
            </a:pPr>
            <a:r>
              <a:rPr lang="en-US" dirty="0"/>
              <a:t>Earnouts and warrants frequently are used whenever the buyer and the seller cannot agree on price or when the parties involved wish to participate in the upside potential of the business.</a:t>
            </a:r>
          </a:p>
          <a:p>
            <a:pPr marL="0" indent="0">
              <a:buNone/>
            </a:pPr>
            <a:endParaRPr lang="en-US" dirty="0"/>
          </a:p>
          <a:p>
            <a:pPr marL="0" indent="0">
              <a:buNone/>
            </a:pPr>
            <a:r>
              <a:rPr lang="en-US" dirty="0"/>
              <a:t>An earnout agreement is a financial contract whereby a portion of the purchase price of a company is to be paid in the future, contingent on realizing the future earnings level or some other performance measure agreed on earlier.</a:t>
            </a:r>
          </a:p>
        </p:txBody>
      </p:sp>
    </p:spTree>
    <p:extLst>
      <p:ext uri="{BB962C8B-B14F-4D97-AF65-F5344CB8AC3E}">
        <p14:creationId xmlns:p14="http://schemas.microsoft.com/office/powerpoint/2010/main" val="22083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C8AD-D946-47A7-8DB4-4AC719D1FD5C}"/>
              </a:ext>
            </a:extLst>
          </p:cNvPr>
          <p:cNvSpPr>
            <a:spLocks noGrp="1"/>
          </p:cNvSpPr>
          <p:nvPr>
            <p:ph type="title"/>
          </p:nvPr>
        </p:nvSpPr>
        <p:spPr/>
        <p:txBody>
          <a:bodyPr/>
          <a:lstStyle/>
          <a:p>
            <a:r>
              <a:rPr lang="en-US" dirty="0"/>
              <a:t>Earn-outs example</a:t>
            </a:r>
          </a:p>
        </p:txBody>
      </p:sp>
      <p:pic>
        <p:nvPicPr>
          <p:cNvPr id="4" name="Picture 3">
            <a:extLst>
              <a:ext uri="{FF2B5EF4-FFF2-40B4-BE49-F238E27FC236}">
                <a16:creationId xmlns:a16="http://schemas.microsoft.com/office/drawing/2014/main" id="{435CE001-904E-412B-A79C-CB393A32EF67}"/>
              </a:ext>
            </a:extLst>
          </p:cNvPr>
          <p:cNvPicPr>
            <a:picLocks noChangeAspect="1"/>
          </p:cNvPicPr>
          <p:nvPr/>
        </p:nvPicPr>
        <p:blipFill>
          <a:blip r:embed="rId2"/>
          <a:stretch>
            <a:fillRect/>
          </a:stretch>
        </p:blipFill>
        <p:spPr>
          <a:xfrm>
            <a:off x="2563824" y="1012980"/>
            <a:ext cx="7064352" cy="5540220"/>
          </a:xfrm>
          <a:prstGeom prst="rect">
            <a:avLst/>
          </a:prstGeom>
        </p:spPr>
      </p:pic>
    </p:spTree>
    <p:extLst>
      <p:ext uri="{BB962C8B-B14F-4D97-AF65-F5344CB8AC3E}">
        <p14:creationId xmlns:p14="http://schemas.microsoft.com/office/powerpoint/2010/main" val="261308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5115-3866-41C9-8BE1-ED798BCD74CA}"/>
              </a:ext>
            </a:extLst>
          </p:cNvPr>
          <p:cNvSpPr>
            <a:spLocks noGrp="1"/>
          </p:cNvSpPr>
          <p:nvPr>
            <p:ph type="title"/>
          </p:nvPr>
        </p:nvSpPr>
        <p:spPr/>
        <p:txBody>
          <a:bodyPr/>
          <a:lstStyle/>
          <a:p>
            <a:r>
              <a:rPr lang="en-US" dirty="0"/>
              <a:t>Synergy</a:t>
            </a:r>
            <a:endParaRPr lang="fr-CH"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EDCE92-DF3E-4809-A128-9B66686C5C5B}"/>
                  </a:ext>
                </a:extLst>
              </p:cNvPr>
              <p:cNvSpPr>
                <a:spLocks noGrp="1"/>
              </p:cNvSpPr>
              <p:nvPr>
                <p:ph idx="1"/>
              </p:nvPr>
            </p:nvSpPr>
            <p:spPr/>
            <p:txBody>
              <a:bodyPr/>
              <a:lstStyle/>
              <a:p>
                <a:pPr marL="0" indent="0">
                  <a:buNone/>
                </a:pPr>
                <a:r>
                  <a:rPr lang="en-US" dirty="0"/>
                  <a:t>Synergy implies value created by mergers; by far the most common justification for high premiums paid for bidders.</a:t>
                </a:r>
              </a:p>
              <a:p>
                <a:pPr marL="0" indent="0">
                  <a:buNone/>
                </a:pPr>
                <a:endParaRPr lang="en-US" dirty="0"/>
              </a:p>
              <a:p>
                <a:pPr marL="0" indent="0">
                  <a:buNone/>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oMath>
                </a14:m>
                <a:r>
                  <a:rPr lang="en-US" dirty="0"/>
                  <a:t> denotes the pre-merger value of the acquirer,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oMath>
                </a14:m>
                <a:r>
                  <a:rPr lang="en-US" dirty="0"/>
                  <a:t> denotes  the pre-merger value of the target,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𝐴𝑇</m:t>
                        </m:r>
                      </m:sub>
                    </m:sSub>
                  </m:oMath>
                </a14:m>
                <a:r>
                  <a:rPr lang="en-US" dirty="0"/>
                  <a:t> denotes the value of the merged firm, then</a:t>
                </a:r>
              </a:p>
              <a:p>
                <a:pPr marL="0" indent="0">
                  <a:buNone/>
                </a:pPr>
                <a:endParaRPr lang="en-US" dirty="0"/>
              </a:p>
              <a:p>
                <a:pPr marL="0" indent="0" algn="ctr">
                  <a:buNone/>
                </a:pPr>
                <a:r>
                  <a:rPr lang="en-US" dirty="0"/>
                  <a:t>Synergy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𝐴𝑇</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e>
                    </m:d>
                  </m:oMath>
                </a14:m>
                <a:r>
                  <a:rPr lang="en-US" dirty="0"/>
                  <a:t>.</a:t>
                </a:r>
              </a:p>
              <a:p>
                <a:pPr marL="0" indent="0">
                  <a:buNone/>
                </a:pPr>
                <a:endParaRPr lang="en-US" dirty="0"/>
              </a:p>
              <a:p>
                <a:pPr marL="0" indent="0">
                  <a:buNone/>
                </a:pPr>
                <a:r>
                  <a:rPr lang="en-US" dirty="0"/>
                  <a:t>The whole is greater than the sum of the parts!</a:t>
                </a:r>
              </a:p>
            </p:txBody>
          </p:sp>
        </mc:Choice>
        <mc:Fallback xmlns="">
          <p:sp>
            <p:nvSpPr>
              <p:cNvPr id="3" name="Content Placeholder 2">
                <a:extLst>
                  <a:ext uri="{FF2B5EF4-FFF2-40B4-BE49-F238E27FC236}">
                    <a16:creationId xmlns:a16="http://schemas.microsoft.com/office/drawing/2014/main" id="{9AEDCE92-DF3E-4809-A128-9B66686C5C5B}"/>
                  </a:ext>
                </a:extLst>
              </p:cNvPr>
              <p:cNvSpPr>
                <a:spLocks noGrp="1" noRot="1" noChangeAspect="1" noMove="1" noResize="1" noEditPoints="1" noAdjustHandles="1" noChangeArrowheads="1" noChangeShapeType="1" noTextEdit="1"/>
              </p:cNvSpPr>
              <p:nvPr>
                <p:ph idx="1"/>
              </p:nvPr>
            </p:nvSpPr>
            <p:spPr>
              <a:blipFill>
                <a:blip r:embed="rId2"/>
                <a:stretch>
                  <a:fillRect l="-1081" t="-1126" r="-1027"/>
                </a:stretch>
              </a:blipFill>
            </p:spPr>
            <p:txBody>
              <a:bodyPr/>
              <a:lstStyle/>
              <a:p>
                <a:r>
                  <a:rPr lang="en-US">
                    <a:noFill/>
                  </a:rPr>
                  <a:t> </a:t>
                </a:r>
              </a:p>
            </p:txBody>
          </p:sp>
        </mc:Fallback>
      </mc:AlternateContent>
    </p:spTree>
    <p:extLst>
      <p:ext uri="{BB962C8B-B14F-4D97-AF65-F5344CB8AC3E}">
        <p14:creationId xmlns:p14="http://schemas.microsoft.com/office/powerpoint/2010/main" val="353603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EA24-677F-4F41-936F-B5F3651BF762}"/>
              </a:ext>
            </a:extLst>
          </p:cNvPr>
          <p:cNvSpPr>
            <a:spLocks noGrp="1"/>
          </p:cNvSpPr>
          <p:nvPr>
            <p:ph type="title"/>
          </p:nvPr>
        </p:nvSpPr>
        <p:spPr/>
        <p:txBody>
          <a:bodyPr/>
          <a:lstStyle/>
          <a:p>
            <a:r>
              <a:rPr lang="en-US" dirty="0"/>
              <a:t>Sources of synergy</a:t>
            </a:r>
            <a:endParaRPr lang="fr-CH" dirty="0"/>
          </a:p>
        </p:txBody>
      </p:sp>
      <p:sp>
        <p:nvSpPr>
          <p:cNvPr id="3" name="Content Placeholder 2">
            <a:extLst>
              <a:ext uri="{FF2B5EF4-FFF2-40B4-BE49-F238E27FC236}">
                <a16:creationId xmlns:a16="http://schemas.microsoft.com/office/drawing/2014/main" id="{93DCB807-81A1-4550-8756-0A567B2E4648}"/>
              </a:ext>
            </a:extLst>
          </p:cNvPr>
          <p:cNvSpPr>
            <a:spLocks noGrp="1"/>
          </p:cNvSpPr>
          <p:nvPr>
            <p:ph idx="1"/>
          </p:nvPr>
        </p:nvSpPr>
        <p:spPr/>
        <p:txBody>
          <a:bodyPr/>
          <a:lstStyle/>
          <a:p>
            <a:pPr marL="514350" indent="-514350">
              <a:buFont typeface="+mj-lt"/>
              <a:buAutoNum type="arabicPeriod"/>
            </a:pPr>
            <a:r>
              <a:rPr lang="en-US" dirty="0"/>
              <a:t>Operating synergy (assets side of the balance sheet)</a:t>
            </a:r>
          </a:p>
          <a:p>
            <a:pPr lvl="1"/>
            <a:r>
              <a:rPr lang="en-US" dirty="0"/>
              <a:t>Revenue enhancement / Monopoly gains.</a:t>
            </a:r>
          </a:p>
          <a:p>
            <a:pPr lvl="1"/>
            <a:r>
              <a:rPr lang="en-US" dirty="0"/>
              <a:t>Cost reduction.</a:t>
            </a:r>
          </a:p>
          <a:p>
            <a:pPr lvl="1"/>
            <a:r>
              <a:rPr lang="en-US" dirty="0"/>
              <a:t>Expertise.</a:t>
            </a:r>
          </a:p>
          <a:p>
            <a:pPr marL="514350" indent="-514350">
              <a:buFont typeface="+mj-lt"/>
              <a:buAutoNum type="arabicPeriod"/>
            </a:pPr>
            <a:endParaRPr lang="en-US" dirty="0"/>
          </a:p>
          <a:p>
            <a:pPr marL="514350" indent="-514350">
              <a:buFont typeface="+mj-lt"/>
              <a:buAutoNum type="arabicPeriod"/>
            </a:pPr>
            <a:r>
              <a:rPr lang="en-US" dirty="0"/>
              <a:t>Financial synergy (liability side of the balance sheet)</a:t>
            </a:r>
          </a:p>
          <a:p>
            <a:pPr lvl="1"/>
            <a:r>
              <a:rPr lang="en-US" dirty="0"/>
              <a:t>Tax reduction.</a:t>
            </a:r>
          </a:p>
          <a:p>
            <a:pPr lvl="1"/>
            <a:r>
              <a:rPr lang="en-US" dirty="0"/>
              <a:t>Cost of capital reduction.</a:t>
            </a:r>
          </a:p>
        </p:txBody>
      </p:sp>
    </p:spTree>
    <p:extLst>
      <p:ext uri="{BB962C8B-B14F-4D97-AF65-F5344CB8AC3E}">
        <p14:creationId xmlns:p14="http://schemas.microsoft.com/office/powerpoint/2010/main" val="420722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8001" y="61914"/>
            <a:ext cx="11277600" cy="623887"/>
          </a:xfrm>
        </p:spPr>
        <p:txBody>
          <a:bodyPr/>
          <a:lstStyle/>
          <a:p>
            <a:r>
              <a:rPr lang="en-US" dirty="0"/>
              <a:t>Revenue enhancing synergies</a:t>
            </a:r>
          </a:p>
        </p:txBody>
      </p:sp>
      <p:sp>
        <p:nvSpPr>
          <p:cNvPr id="6" name="Content Placeholder 5"/>
          <p:cNvSpPr>
            <a:spLocks noGrp="1"/>
          </p:cNvSpPr>
          <p:nvPr>
            <p:ph idx="1"/>
          </p:nvPr>
        </p:nvSpPr>
        <p:spPr>
          <a:xfrm>
            <a:off x="508000" y="914400"/>
            <a:ext cx="11277600" cy="5410200"/>
          </a:xfrm>
        </p:spPr>
        <p:txBody>
          <a:bodyPr/>
          <a:lstStyle/>
          <a:p>
            <a:pPr marL="0" indent="0">
              <a:buNone/>
            </a:pPr>
            <a:r>
              <a:rPr lang="en-US" dirty="0"/>
              <a:t>Combination of two firms will generate more revenue for the whole firm.</a:t>
            </a:r>
          </a:p>
          <a:p>
            <a:pPr lvl="1"/>
            <a:r>
              <a:rPr lang="en-US" dirty="0"/>
              <a:t>Oracle’s acquisition of Peoplesoft in 2005 hoped to combine the two product lines to allow its customers one-stop shopping. This they hoped would steal market share from competitors like SAP.</a:t>
            </a:r>
          </a:p>
          <a:p>
            <a:pPr marL="0" indent="0">
              <a:buNone/>
            </a:pPr>
            <a:endParaRPr lang="en-US" dirty="0"/>
          </a:p>
          <a:p>
            <a:pPr marL="0" indent="0">
              <a:buNone/>
            </a:pPr>
            <a:r>
              <a:rPr lang="en-US" dirty="0"/>
              <a:t>Monopoly/ Market power: If a firm acquires a large rival firm it reduces competition in the industry, potentially raising prices and profits.</a:t>
            </a:r>
          </a:p>
          <a:p>
            <a:pPr lvl="1"/>
            <a:r>
              <a:rPr lang="en-US" dirty="0"/>
              <a:t>Caveat: Government concerns about anti-competitive behavior.</a:t>
            </a:r>
          </a:p>
          <a:p>
            <a:pPr marL="0" indent="0">
              <a:buNone/>
            </a:pPr>
            <a:endParaRPr lang="en-US" dirty="0"/>
          </a:p>
          <a:p>
            <a:pPr marL="0" indent="0">
              <a:buNone/>
            </a:pPr>
            <a:r>
              <a:rPr lang="en-US" dirty="0"/>
              <a:t>Market dynamics. E.g., entering new markets.</a:t>
            </a:r>
          </a:p>
        </p:txBody>
      </p:sp>
    </p:spTree>
    <p:extLst>
      <p:ext uri="{BB962C8B-B14F-4D97-AF65-F5344CB8AC3E}">
        <p14:creationId xmlns:p14="http://schemas.microsoft.com/office/powerpoint/2010/main" val="192272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2A31-AABB-436D-BD13-A9EB39D20195}"/>
              </a:ext>
            </a:extLst>
          </p:cNvPr>
          <p:cNvSpPr>
            <a:spLocks noGrp="1"/>
          </p:cNvSpPr>
          <p:nvPr>
            <p:ph type="title"/>
          </p:nvPr>
        </p:nvSpPr>
        <p:spPr/>
        <p:txBody>
          <a:bodyPr/>
          <a:lstStyle/>
          <a:p>
            <a:r>
              <a:rPr lang="en-US" dirty="0"/>
              <a:t>Cost reduction synergies (1)</a:t>
            </a:r>
            <a:endParaRPr lang="fr-CH" dirty="0"/>
          </a:p>
        </p:txBody>
      </p:sp>
      <p:sp>
        <p:nvSpPr>
          <p:cNvPr id="3" name="Content Placeholder 2">
            <a:extLst>
              <a:ext uri="{FF2B5EF4-FFF2-40B4-BE49-F238E27FC236}">
                <a16:creationId xmlns:a16="http://schemas.microsoft.com/office/drawing/2014/main" id="{8288129A-17D2-43F8-9106-E0EACEA2F27C}"/>
              </a:ext>
            </a:extLst>
          </p:cNvPr>
          <p:cNvSpPr>
            <a:spLocks noGrp="1"/>
          </p:cNvSpPr>
          <p:nvPr>
            <p:ph idx="1"/>
          </p:nvPr>
        </p:nvSpPr>
        <p:spPr/>
        <p:txBody>
          <a:bodyPr/>
          <a:lstStyle/>
          <a:p>
            <a:pPr marL="0" indent="0">
              <a:buNone/>
            </a:pPr>
            <a:r>
              <a:rPr lang="en-US" dirty="0"/>
              <a:t>One of the most common reasons ― reduce overlap by laying off employees, closing offices.</a:t>
            </a:r>
          </a:p>
          <a:p>
            <a:pPr marL="0" indent="0">
              <a:buNone/>
            </a:pPr>
            <a:endParaRPr lang="en-US" dirty="0"/>
          </a:p>
          <a:p>
            <a:pPr marL="0" indent="0">
              <a:buNone/>
            </a:pPr>
            <a:r>
              <a:rPr lang="en-US" dirty="0"/>
              <a:t>Economies of scale.</a:t>
            </a:r>
          </a:p>
          <a:p>
            <a:pPr lvl="1"/>
            <a:r>
              <a:rPr lang="en-US" dirty="0"/>
              <a:t>The savings a large company can enjoy from producing goods in high volume, that are not available to a small company.</a:t>
            </a:r>
          </a:p>
          <a:p>
            <a:pPr marL="0" indent="0">
              <a:buNone/>
            </a:pPr>
            <a:endParaRPr lang="en-US" dirty="0"/>
          </a:p>
          <a:p>
            <a:pPr marL="0" indent="0">
              <a:buNone/>
            </a:pPr>
            <a:r>
              <a:rPr lang="en-US" dirty="0"/>
              <a:t>Economies of scope.</a:t>
            </a:r>
          </a:p>
          <a:p>
            <a:pPr lvl="1"/>
            <a:r>
              <a:rPr lang="en-US" dirty="0"/>
              <a:t>Savings large companies can realize that come from combining the marketing and distribution of different types of related products.</a:t>
            </a:r>
          </a:p>
          <a:p>
            <a:pPr lvl="1"/>
            <a:r>
              <a:rPr lang="en-US" dirty="0"/>
              <a:t>A cost associated with an increase in size (dis-economies of scale) is that larger firms are more difficult to manage.</a:t>
            </a:r>
          </a:p>
        </p:txBody>
      </p:sp>
    </p:spTree>
    <p:extLst>
      <p:ext uri="{BB962C8B-B14F-4D97-AF65-F5344CB8AC3E}">
        <p14:creationId xmlns:p14="http://schemas.microsoft.com/office/powerpoint/2010/main" val="277947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2A31-AABB-436D-BD13-A9EB39D20195}"/>
              </a:ext>
            </a:extLst>
          </p:cNvPr>
          <p:cNvSpPr>
            <a:spLocks noGrp="1"/>
          </p:cNvSpPr>
          <p:nvPr>
            <p:ph type="title"/>
          </p:nvPr>
        </p:nvSpPr>
        <p:spPr/>
        <p:txBody>
          <a:bodyPr/>
          <a:lstStyle/>
          <a:p>
            <a:r>
              <a:rPr lang="en-US" dirty="0"/>
              <a:t>Cost reduction synergies (2)</a:t>
            </a:r>
            <a:endParaRPr lang="fr-CH" dirty="0"/>
          </a:p>
        </p:txBody>
      </p:sp>
      <p:sp>
        <p:nvSpPr>
          <p:cNvPr id="3" name="Content Placeholder 2">
            <a:extLst>
              <a:ext uri="{FF2B5EF4-FFF2-40B4-BE49-F238E27FC236}">
                <a16:creationId xmlns:a16="http://schemas.microsoft.com/office/drawing/2014/main" id="{8288129A-17D2-43F8-9106-E0EACEA2F27C}"/>
              </a:ext>
            </a:extLst>
          </p:cNvPr>
          <p:cNvSpPr>
            <a:spLocks noGrp="1"/>
          </p:cNvSpPr>
          <p:nvPr>
            <p:ph idx="1"/>
          </p:nvPr>
        </p:nvSpPr>
        <p:spPr/>
        <p:txBody>
          <a:bodyPr/>
          <a:lstStyle/>
          <a:p>
            <a:pPr marL="0" indent="0">
              <a:buNone/>
            </a:pPr>
            <a:r>
              <a:rPr lang="en-US" dirty="0"/>
              <a:t>Vertical integration ― merger between firms with customer-supplier relationships, and hence coordination benefits.</a:t>
            </a:r>
          </a:p>
          <a:p>
            <a:pPr marL="0" indent="0">
              <a:buNone/>
            </a:pPr>
            <a:endParaRPr lang="en-US" dirty="0"/>
          </a:p>
          <a:p>
            <a:pPr marL="0" indent="0">
              <a:buNone/>
            </a:pPr>
            <a:r>
              <a:rPr lang="en-US" dirty="0"/>
              <a:t>Efficiency gains ― better governance.</a:t>
            </a:r>
          </a:p>
          <a:p>
            <a:pPr lvl="1"/>
            <a:r>
              <a:rPr lang="en-US" dirty="0"/>
              <a:t>Run the target organization more efficiently than existing management could.</a:t>
            </a:r>
          </a:p>
          <a:p>
            <a:pPr lvl="1"/>
            <a:r>
              <a:rPr lang="en-US" dirty="0"/>
              <a:t>This is why take-over markets serve as a disciplining mechanism.</a:t>
            </a:r>
            <a:endParaRPr lang="fr-CH" dirty="0"/>
          </a:p>
        </p:txBody>
      </p:sp>
    </p:spTree>
    <p:extLst>
      <p:ext uri="{BB962C8B-B14F-4D97-AF65-F5344CB8AC3E}">
        <p14:creationId xmlns:p14="http://schemas.microsoft.com/office/powerpoint/2010/main" val="237905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synergy</a:t>
            </a:r>
          </a:p>
        </p:txBody>
      </p:sp>
      <p:sp>
        <p:nvSpPr>
          <p:cNvPr id="3" name="Content Placeholder 2"/>
          <p:cNvSpPr>
            <a:spLocks noGrp="1"/>
          </p:cNvSpPr>
          <p:nvPr>
            <p:ph idx="1"/>
          </p:nvPr>
        </p:nvSpPr>
        <p:spPr/>
        <p:txBody>
          <a:bodyPr/>
          <a:lstStyle/>
          <a:p>
            <a:pPr marL="0" indent="0">
              <a:buNone/>
            </a:pPr>
            <a:r>
              <a:rPr lang="en-US" dirty="0"/>
              <a:t>Target firms, unable to finance their investment opportunities (financially constrained), may view access to additional financing provided by an acquirer’s unused borrowing capacity or excess cash balance as a form of financial synergy; they increase their investment levels following acquisition. Or vice-versa.</a:t>
            </a:r>
          </a:p>
        </p:txBody>
      </p:sp>
    </p:spTree>
    <p:extLst>
      <p:ext uri="{BB962C8B-B14F-4D97-AF65-F5344CB8AC3E}">
        <p14:creationId xmlns:p14="http://schemas.microsoft.com/office/powerpoint/2010/main" val="2573619640"/>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0</TotalTime>
  <Words>1887</Words>
  <Application>Microsoft Office PowerPoint</Application>
  <PresentationFormat>Widescreen</PresentationFormat>
  <Paragraphs>206</Paragraphs>
  <Slides>37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Cambria Math</vt:lpstr>
      <vt:lpstr>Comic Sans MS</vt:lpstr>
      <vt:lpstr>Tahoma</vt:lpstr>
      <vt:lpstr>Times New Roman</vt:lpstr>
      <vt:lpstr>Verdana</vt:lpstr>
      <vt:lpstr>Wingdings</vt:lpstr>
      <vt:lpstr>Blends</vt:lpstr>
      <vt:lpstr>Value creation via mergers and acquisitions</vt:lpstr>
      <vt:lpstr>Corporate restructuring process</vt:lpstr>
      <vt:lpstr>Motives for M&amp;A</vt:lpstr>
      <vt:lpstr>Synergy</vt:lpstr>
      <vt:lpstr>Sources of synergy</vt:lpstr>
      <vt:lpstr>Revenue enhancing synergies</vt:lpstr>
      <vt:lpstr>Cost reduction synergies (1)</vt:lpstr>
      <vt:lpstr>Cost reduction synergies (2)</vt:lpstr>
      <vt:lpstr>Financial synergy</vt:lpstr>
      <vt:lpstr>Managerial motives</vt:lpstr>
      <vt:lpstr>Empirical evidence</vt:lpstr>
      <vt:lpstr>Acquisition premium</vt:lpstr>
      <vt:lpstr>Acquisition premium …</vt:lpstr>
      <vt:lpstr>Acquisition premium …</vt:lpstr>
      <vt:lpstr>Acquisition premium …</vt:lpstr>
      <vt:lpstr>When do mergers create value?</vt:lpstr>
      <vt:lpstr>Takeover tactics</vt:lpstr>
      <vt:lpstr>Takeover tactics …</vt:lpstr>
      <vt:lpstr>Friendly takeover tactics</vt:lpstr>
      <vt:lpstr>Friendly takeovers</vt:lpstr>
      <vt:lpstr>Hostile takeover tactics (1)</vt:lpstr>
      <vt:lpstr>Hostile takeover tactics (2)</vt:lpstr>
      <vt:lpstr>Hostile takeover tactics (2 …)</vt:lpstr>
      <vt:lpstr>Hostile takeover tactics (3)</vt:lpstr>
      <vt:lpstr>Hostile takeover tactics (4)</vt:lpstr>
      <vt:lpstr>Hostile takeover tactics (5)</vt:lpstr>
      <vt:lpstr>Takeover defenses …</vt:lpstr>
      <vt:lpstr>Shark repellants: Board defenses</vt:lpstr>
      <vt:lpstr>Shark repellants: Shareholder actions</vt:lpstr>
      <vt:lpstr>Shark repellants: Others</vt:lpstr>
      <vt:lpstr>Post-offer takeover defenses</vt:lpstr>
      <vt:lpstr>Deal structuring</vt:lpstr>
      <vt:lpstr>Form of payment – Types</vt:lpstr>
      <vt:lpstr>Cash vs. stock</vt:lpstr>
      <vt:lpstr>Form of payment – Risk mitigation</vt:lpstr>
      <vt:lpstr>Earn-outs</vt:lpstr>
      <vt:lpstr>Earn-outs example</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Finance</dc:creator>
  <cp:lastModifiedBy>Amit Goyal</cp:lastModifiedBy>
  <cp:revision>776</cp:revision>
  <cp:lastPrinted>2019-11-03T08:58:39Z</cp:lastPrinted>
  <dcterms:created xsi:type="dcterms:W3CDTF">2001-11-14T18:58:57Z</dcterms:created>
  <dcterms:modified xsi:type="dcterms:W3CDTF">2023-03-30T10:41:43Z</dcterms:modified>
</cp:coreProperties>
</file>