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image/svg+xml" Extension="svg"/>
  <Default ContentType="application/vnd.openxmlformats-officedocument.spreadsheetml.sheet" Extension="xlsx"/>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drawingml.chart+xml" PartName="/ppt/charts/chart1.xml"/>
  <Override ContentType="application/vnd.openxmlformats-officedocument.drawingml.chart+xml" PartName="/ppt/charts/chart2.xml"/>
  <Override ContentType="application/vnd.openxmlformats-officedocument.drawingml.chart+xml" PartName="/ppt/charts/chart3.xml"/>
  <Override ContentType="application/vnd.openxmlformats-officedocument.drawingml.chart+xml" PartName="/ppt/charts/chart4.xml"/>
  <Override ContentType="application/vnd.openxmlformats-officedocument.drawingml.chart+xml" PartName="/ppt/charts/chart5.xml"/>
  <Override ContentType="application/vnd.openxmlformats-officedocument.drawingml.chart+xml" PartName="/ppt/charts/chart6.xml"/>
  <Override ContentType="application/vnd.openxmlformats-officedocument.drawingml.chart+xml" PartName="/ppt/charts/chart7.xml"/>
  <Override ContentType="application/vnd.openxmlformats-officedocument.drawingml.chart+xml" PartName="/ppt/charts/chart8.xml"/>
  <Override ContentType="application/vnd.openxmlformats-officedocument.drawingml.chart+xml" PartName="/ppt/charts/chart9.xml"/>
  <Override ContentType="application/vnd.openxmlformats-officedocument.drawingml.chart+xml" PartName="/ppt/charts/chart10.xml"/>
  <Override ContentType="application/vnd.openxmlformats-officedocument.drawingml.chart+xml" PartName="/ppt/charts/chart11.xml"/>
  <Override ContentType="application/vnd.openxmlformats-officedocument.drawingml.chart+xml" PartName="/ppt/charts/chart12.xml"/>
  <Override ContentType="application/vnd.openxmlformats-officedocument.drawingml.chart+xml" PartName="/ppt/charts/chart13.xml"/>
  <Override ContentType="application/vnd.openxmlformats-officedocument.drawingml.chart+xml" PartName="/ppt/charts/chart14.xml"/>
  <Override ContentType="application/vnd.openxmlformats-officedocument.drawingml.chart+xml" PartName="/ppt/charts/chart15.xml"/>
  <Override ContentType="application/vnd.openxmlformats-officedocument.drawingml.chart+xml" PartName="/ppt/charts/chart16.xml"/>
  <Override ContentType="application/vnd.openxmlformats-officedocument.drawingml.chart+xml" PartName="/ppt/charts/chart17.xml"/>
  <Override ContentType="application/vnd.openxmlformats-officedocument.drawingml.chart+xml" PartName="/ppt/charts/chart18.xml"/>
  <Override ContentType="application/vnd.openxmlformats-officedocument.drawingml.chart+xml" PartName="/ppt/charts/chart19.xml"/>
  <Override ContentType="application/vnd.openxmlformats-officedocument.drawingml.chart+xml" PartName="/ppt/charts/chart20.xml"/>
  <Override ContentType="application/vnd.openxmlformats-officedocument.drawingml.chart+xml" PartName="/ppt/charts/chart21.xml"/>
  <Override ContentType="application/vnd.openxmlformats-officedocument.drawingml.chart+xml" PartName="/ppt/charts/chart22.xml"/>
  <Override ContentType="application/vnd.openxmlformats-officedocument.drawingml.chart+xml" PartName="/ppt/charts/chart23.xml"/>
  <Override ContentType="application/vnd.openxmlformats-officedocument.drawingml.chart+xml" PartName="/ppt/charts/chart24.xml"/>
  <Override ContentType="application/vnd.openxmlformats-officedocument.drawingml.chart+xml" PartName="/ppt/charts/chart25.xml"/>
  <Override ContentType="application/vnd.openxmlformats-officedocument.drawingml.chart+xml" PartName="/ppt/charts/chart26.xml"/>
  <Override ContentType="application/vnd.openxmlformats-officedocument.drawingml.chart+xml" PartName="/ppt/charts/chart27.xml"/>
  <Override ContentType="application/vnd.openxmlformats-officedocument.drawingml.chart+xml" PartName="/ppt/charts/chart28.xml"/>
  <Override ContentType="application/vnd.openxmlformats-officedocument.drawingml.chart+xml" PartName="/ppt/charts/chart29.xml"/>
  <Override ContentType="application/vnd.openxmlformats-officedocument.drawingml.chart+xml" PartName="/ppt/charts/chart30.xml"/>
  <Override ContentType="application/vnd.openxmlformats-officedocument.drawingml.chart+xml" PartName="/ppt/charts/chart31.xml"/>
  <Override ContentType="application/vnd.openxmlformats-officedocument.drawingml.chart+xml" PartName="/ppt/charts/chart32.xml"/>
  <Override ContentType="application/vnd.openxmlformats-officedocument.drawingml.chart+xml" PartName="/ppt/charts/chart33.xml"/>
  <Override ContentType="application/vnd.openxmlformats-officedocument.drawingml.chart+xml" PartName="/ppt/charts/chart34.xml"/>
  <Override ContentType="application/vnd.openxmlformats-officedocument.presentationml.commentAuthors+xml" PartName="/ppt/commentAuthors.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tableStyles+xml" PartName="/ppt/tableStyles.xml"/>
  <Override ContentType="application/vnd.openxmlformats-officedocument.presentationml.tags+xml" PartName="/ppt/tags/tag1.xml"/>
  <Override ContentType="application/vnd.openxmlformats-officedocument.presentationml.tags+xml" PartName="/ppt/tags/tag2.xml"/>
  <Override ContentType="application/vnd.openxmlformats-officedocument.presentationml.tags+xml" PartName="/ppt/tags/tag3.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05" r:id="rId1"/>
  </p:sldMasterIdLst>
  <p:notesMasterIdLst>
    <p:notesMasterId r:id="rId4"/>
  </p:notesMasterIdLst>
  <p:sldIdLst>
    <p:sldId id="257" r:id="rId2"/>
    <p:sldId id="2244" r:id="rId10"/>
    <p:sldId id="2245" r:id="rId11"/>
    <p:sldId id="2246" r:id="rId12"/>
    <p:sldId id="2247" r:id="rId13"/>
    <p:sldId id="2248" r:id="rId14"/>
    <p:sldId id="2249" r:id="rId15"/>
    <p:sldId id="2250" r:id="rId16"/>
    <p:sldId id="2251" r:id="rId17"/>
    <p:sldId id="2252" r:id="rId18"/>
    <p:sldId id="2253" r:id="rId19"/>
    <p:sldId id="2254" r:id="rId20"/>
    <p:sldId id="2255" r:id="rId21"/>
    <p:sldId id="2256" r:id="rId22"/>
    <p:sldId id="2257" r:id="rId23"/>
    <p:sldId id="2258" r:id="rId24"/>
    <p:sldId id="2259" r:id="rId25"/>
    <p:sldId id="2260" r:id="rId26"/>
    <p:sldId id="2261" r:id="rId27"/>
    <p:sldId id="2262" r:id="rId28"/>
    <p:sldId id="2263" r:id="rId29"/>
    <p:sldId id="2264" r:id="rId30"/>
    <p:sldId id="2265" r:id="rId31"/>
    <p:sldId id="2266" r:id="rId32"/>
    <p:sldId id="2267" r:id="rId33"/>
    <p:sldId id="2268" r:id="rId34"/>
    <p:sldId id="2269" r:id="rId35"/>
    <p:sldId id="2270" r:id="rId36"/>
    <p:sldId id="2271" r:id="rId37"/>
    <p:sldId id="2243" r:id="rId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Автор"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CF7"/>
    <a:srgbClr val="14A807"/>
    <a:srgbClr val="FEB7C7"/>
    <a:srgbClr val="D2E4F3"/>
    <a:srgbClr val="FFBFBF"/>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17" autoAdjust="0"/>
    <p:restoredTop sz="94660"/>
  </p:normalViewPr>
  <p:slideViewPr>
    <p:cSldViewPr snapToGrid="0">
      <p:cViewPr varScale="1">
        <p:scale>
          <a:sx n="79" d="100"/>
          <a:sy n="79" d="100"/>
        </p:scale>
        <p:origin x="90" y="648"/>
      </p:cViewPr>
      <p:guideLst/>
    </p:cSldViewPr>
  </p:slideViewPr>
  <p:notesTextViewPr>
    <p:cViewPr>
      <p:scale>
        <a:sx n="1" d="1"/>
        <a:sy n="1" d="1"/>
      </p:scale>
      <p:origin x="0" y="0"/>
    </p:cViewPr>
  </p:notesTextViewPr>
  <p:gridSpacing cx="72008" cy="72008"/>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slides/slide3.xml" Type="http://schemas.openxmlformats.org/officeDocument/2006/relationships/slide"/><Relationship Id="rId11" Target="slides/slide4.xml" Type="http://schemas.openxmlformats.org/officeDocument/2006/relationships/slide"/><Relationship Id="rId12" Target="slides/slide5.xml" Type="http://schemas.openxmlformats.org/officeDocument/2006/relationships/slide"/><Relationship Id="rId13" Target="slides/slide6.xml" Type="http://schemas.openxmlformats.org/officeDocument/2006/relationships/slide"/><Relationship Id="rId14" Target="slides/slide7.xml" Type="http://schemas.openxmlformats.org/officeDocument/2006/relationships/slide"/><Relationship Id="rId15" Target="slides/slide8.xml" Type="http://schemas.openxmlformats.org/officeDocument/2006/relationships/slide"/><Relationship Id="rId16" Target="slides/slide9.xml" Type="http://schemas.openxmlformats.org/officeDocument/2006/relationships/slide"/><Relationship Id="rId17" Target="slides/slide10.xml" Type="http://schemas.openxmlformats.org/officeDocument/2006/relationships/slide"/><Relationship Id="rId18" Target="slides/slide11.xml" Type="http://schemas.openxmlformats.org/officeDocument/2006/relationships/slide"/><Relationship Id="rId19" Target="slides/slide12.xml" Type="http://schemas.openxmlformats.org/officeDocument/2006/relationships/slide"/><Relationship Id="rId2" Target="slides/slide1.xml" Type="http://schemas.openxmlformats.org/officeDocument/2006/relationships/slide"/><Relationship Id="rId20" Target="slides/slide13.xml" Type="http://schemas.openxmlformats.org/officeDocument/2006/relationships/slide"/><Relationship Id="rId21" Target="slides/slide14.xml" Type="http://schemas.openxmlformats.org/officeDocument/2006/relationships/slide"/><Relationship Id="rId22" Target="slides/slide15.xml" Type="http://schemas.openxmlformats.org/officeDocument/2006/relationships/slide"/><Relationship Id="rId23" Target="slides/slide16.xml" Type="http://schemas.openxmlformats.org/officeDocument/2006/relationships/slide"/><Relationship Id="rId24" Target="slides/slide17.xml" Type="http://schemas.openxmlformats.org/officeDocument/2006/relationships/slide"/><Relationship Id="rId25" Target="slides/slide18.xml" Type="http://schemas.openxmlformats.org/officeDocument/2006/relationships/slide"/><Relationship Id="rId26" Target="slides/slide19.xml" Type="http://schemas.openxmlformats.org/officeDocument/2006/relationships/slide"/><Relationship Id="rId27" Target="slides/slide20.xml" Type="http://schemas.openxmlformats.org/officeDocument/2006/relationships/slide"/><Relationship Id="rId28" Target="slides/slide21.xml" Type="http://schemas.openxmlformats.org/officeDocument/2006/relationships/slide"/><Relationship Id="rId29" Target="slides/slide22.xml" Type="http://schemas.openxmlformats.org/officeDocument/2006/relationships/slide"/><Relationship Id="rId3" Target="slides/slide2.xml" Type="http://schemas.openxmlformats.org/officeDocument/2006/relationships/slide"/><Relationship Id="rId30" Target="slides/slide23.xml" Type="http://schemas.openxmlformats.org/officeDocument/2006/relationships/slide"/><Relationship Id="rId31" Target="slides/slide24.xml" Type="http://schemas.openxmlformats.org/officeDocument/2006/relationships/slide"/><Relationship Id="rId32" Target="slides/slide25.xml" Type="http://schemas.openxmlformats.org/officeDocument/2006/relationships/slide"/><Relationship Id="rId33" Target="slides/slide26.xml" Type="http://schemas.openxmlformats.org/officeDocument/2006/relationships/slide"/><Relationship Id="rId34" Target="slides/slide27.xml" Type="http://schemas.openxmlformats.org/officeDocument/2006/relationships/slide"/><Relationship Id="rId35" Target="slides/slide28.xml" Type="http://schemas.openxmlformats.org/officeDocument/2006/relationships/slide"/><Relationship Id="rId36" Target="slides/slide29.xml" Type="http://schemas.openxmlformats.org/officeDocument/2006/relationships/slide"/><Relationship Id="rId37" Target="slides/slide30.xml" Type="http://schemas.openxmlformats.org/officeDocument/2006/relationships/slide"/><Relationship Id="rId4" Target="notesMasters/notesMaster1.xml" Type="http://schemas.openxmlformats.org/officeDocument/2006/relationships/notesMaster"/><Relationship Id="rId5" Target="commentAuthors.xml" Type="http://schemas.openxmlformats.org/officeDocument/2006/relationships/commentAuthors"/><Relationship Id="rId6" Target="presProps.xml" Type="http://schemas.openxmlformats.org/officeDocument/2006/relationships/presProps"/><Relationship Id="rId7" Target="viewProps.xml" Type="http://schemas.openxmlformats.org/officeDocument/2006/relationships/viewProps"/><Relationship Id="rId8" Target="theme/theme1.xml" Type="http://schemas.openxmlformats.org/officeDocument/2006/relationships/theme"/><Relationship Id="rId9" Target="tableStyles.xml" Type="http://schemas.openxmlformats.org/officeDocument/2006/relationships/tableStyles"/></Relationships>
</file>

<file path=ppt/charts/_rels/chart1.xml.rels><?xml version="1.0" encoding="UTF-8" standalone="no"?><Relationships xmlns="http://schemas.openxmlformats.org/package/2006/relationships"><Relationship Id="rId1" Target="../embeddings/Microsoft_Excel_Worksheet1.xlsx" Type="http://schemas.openxmlformats.org/officeDocument/2006/relationships/package"/></Relationships>
</file>

<file path=ppt/charts/_rels/chart10.xml.rels><?xml version="1.0" encoding="UTF-8" standalone="no"?><Relationships xmlns="http://schemas.openxmlformats.org/package/2006/relationships"><Relationship Id="rId1" Target="../embeddings/Microsoft_Excel_Worksheet10.xlsx" Type="http://schemas.openxmlformats.org/officeDocument/2006/relationships/package"/></Relationships>
</file>

<file path=ppt/charts/_rels/chart11.xml.rels><?xml version="1.0" encoding="UTF-8" standalone="no"?><Relationships xmlns="http://schemas.openxmlformats.org/package/2006/relationships"><Relationship Id="rId1" Target="../embeddings/Microsoft_Excel_Worksheet11.xlsx" Type="http://schemas.openxmlformats.org/officeDocument/2006/relationships/package"/></Relationships>
</file>

<file path=ppt/charts/_rels/chart12.xml.rels><?xml version="1.0" encoding="UTF-8" standalone="no"?><Relationships xmlns="http://schemas.openxmlformats.org/package/2006/relationships"><Relationship Id="rId1" Target="../embeddings/Microsoft_Excel_Worksheet12.xlsx" Type="http://schemas.openxmlformats.org/officeDocument/2006/relationships/package"/></Relationships>
</file>

<file path=ppt/charts/_rels/chart13.xml.rels><?xml version="1.0" encoding="UTF-8" standalone="no"?><Relationships xmlns="http://schemas.openxmlformats.org/package/2006/relationships"><Relationship Id="rId1" Target="../embeddings/Microsoft_Excel_Worksheet13.xlsx" Type="http://schemas.openxmlformats.org/officeDocument/2006/relationships/package"/></Relationships>
</file>

<file path=ppt/charts/_rels/chart14.xml.rels><?xml version="1.0" encoding="UTF-8" standalone="no"?><Relationships xmlns="http://schemas.openxmlformats.org/package/2006/relationships"><Relationship Id="rId1" Target="../embeddings/Microsoft_Excel_Worksheet14.xlsx" Type="http://schemas.openxmlformats.org/officeDocument/2006/relationships/package"/></Relationships>
</file>

<file path=ppt/charts/_rels/chart15.xml.rels><?xml version="1.0" encoding="UTF-8" standalone="no"?><Relationships xmlns="http://schemas.openxmlformats.org/package/2006/relationships"><Relationship Id="rId1" Target="../embeddings/Microsoft_Excel_Worksheet15.xlsx" Type="http://schemas.openxmlformats.org/officeDocument/2006/relationships/package"/></Relationships>
</file>

<file path=ppt/charts/_rels/chart16.xml.rels><?xml version="1.0" encoding="UTF-8" standalone="no"?><Relationships xmlns="http://schemas.openxmlformats.org/package/2006/relationships"><Relationship Id="rId1" Target="../embeddings/Microsoft_Excel_Worksheet16.xlsx" Type="http://schemas.openxmlformats.org/officeDocument/2006/relationships/package"/></Relationships>
</file>

<file path=ppt/charts/_rels/chart17.xml.rels><?xml version="1.0" encoding="UTF-8" standalone="no"?><Relationships xmlns="http://schemas.openxmlformats.org/package/2006/relationships"><Relationship Id="rId1" Target="../embeddings/Microsoft_Excel_Worksheet17.xlsx" Type="http://schemas.openxmlformats.org/officeDocument/2006/relationships/package"/></Relationships>
</file>

<file path=ppt/charts/_rels/chart18.xml.rels><?xml version="1.0" encoding="UTF-8" standalone="no"?><Relationships xmlns="http://schemas.openxmlformats.org/package/2006/relationships"><Relationship Id="rId1" Target="../embeddings/Microsoft_Excel_Worksheet18.xlsx" Type="http://schemas.openxmlformats.org/officeDocument/2006/relationships/package"/></Relationships>
</file>

<file path=ppt/charts/_rels/chart19.xml.rels><?xml version="1.0" encoding="UTF-8" standalone="no"?><Relationships xmlns="http://schemas.openxmlformats.org/package/2006/relationships"><Relationship Id="rId1" Target="../embeddings/Microsoft_Excel_Worksheet19.xlsx" Type="http://schemas.openxmlformats.org/officeDocument/2006/relationships/package"/></Relationships>
</file>

<file path=ppt/charts/_rels/chart2.xml.rels><?xml version="1.0" encoding="UTF-8" standalone="no"?><Relationships xmlns="http://schemas.openxmlformats.org/package/2006/relationships"><Relationship Id="rId1" Target="../embeddings/Microsoft_Excel_Worksheet2.xlsx" Type="http://schemas.openxmlformats.org/officeDocument/2006/relationships/package"/></Relationships>
</file>

<file path=ppt/charts/_rels/chart20.xml.rels><?xml version="1.0" encoding="UTF-8" standalone="no"?><Relationships xmlns="http://schemas.openxmlformats.org/package/2006/relationships"><Relationship Id="rId1" Target="../embeddings/Microsoft_Excel_Worksheet20.xlsx" Type="http://schemas.openxmlformats.org/officeDocument/2006/relationships/package"/></Relationships>
</file>

<file path=ppt/charts/_rels/chart21.xml.rels><?xml version="1.0" encoding="UTF-8" standalone="no"?><Relationships xmlns="http://schemas.openxmlformats.org/package/2006/relationships"><Relationship Id="rId1" Target="../embeddings/Microsoft_Excel_Worksheet21.xlsx" Type="http://schemas.openxmlformats.org/officeDocument/2006/relationships/package"/></Relationships>
</file>

<file path=ppt/charts/_rels/chart22.xml.rels><?xml version="1.0" encoding="UTF-8" standalone="no"?><Relationships xmlns="http://schemas.openxmlformats.org/package/2006/relationships"><Relationship Id="rId1" Target="../embeddings/Microsoft_Excel_Worksheet22.xlsx" Type="http://schemas.openxmlformats.org/officeDocument/2006/relationships/package"/></Relationships>
</file>

<file path=ppt/charts/_rels/chart23.xml.rels><?xml version="1.0" encoding="UTF-8" standalone="no"?><Relationships xmlns="http://schemas.openxmlformats.org/package/2006/relationships"><Relationship Id="rId1" Target="../embeddings/Microsoft_Excel_Worksheet23.xlsx" Type="http://schemas.openxmlformats.org/officeDocument/2006/relationships/package"/></Relationships>
</file>

<file path=ppt/charts/_rels/chart24.xml.rels><?xml version="1.0" encoding="UTF-8" standalone="no"?><Relationships xmlns="http://schemas.openxmlformats.org/package/2006/relationships"><Relationship Id="rId1" Target="../embeddings/Microsoft_Excel_Worksheet24.xlsx" Type="http://schemas.openxmlformats.org/officeDocument/2006/relationships/package"/></Relationships>
</file>

<file path=ppt/charts/_rels/chart25.xml.rels><?xml version="1.0" encoding="UTF-8" standalone="no"?><Relationships xmlns="http://schemas.openxmlformats.org/package/2006/relationships"><Relationship Id="rId1" Target="../embeddings/Microsoft_Excel_Worksheet25.xlsx" Type="http://schemas.openxmlformats.org/officeDocument/2006/relationships/package"/></Relationships>
</file>

<file path=ppt/charts/_rels/chart26.xml.rels><?xml version="1.0" encoding="UTF-8" standalone="no"?><Relationships xmlns="http://schemas.openxmlformats.org/package/2006/relationships"><Relationship Id="rId1" Target="../embeddings/Microsoft_Excel_Worksheet26.xlsx" Type="http://schemas.openxmlformats.org/officeDocument/2006/relationships/package"/></Relationships>
</file>

<file path=ppt/charts/_rels/chart27.xml.rels><?xml version="1.0" encoding="UTF-8" standalone="no"?><Relationships xmlns="http://schemas.openxmlformats.org/package/2006/relationships"><Relationship Id="rId1" Target="../embeddings/Microsoft_Excel_Worksheet27.xlsx" Type="http://schemas.openxmlformats.org/officeDocument/2006/relationships/package"/></Relationships>
</file>

<file path=ppt/charts/_rels/chart28.xml.rels><?xml version="1.0" encoding="UTF-8" standalone="no"?><Relationships xmlns="http://schemas.openxmlformats.org/package/2006/relationships"><Relationship Id="rId1" Target="../embeddings/Microsoft_Excel_Worksheet28.xlsx" Type="http://schemas.openxmlformats.org/officeDocument/2006/relationships/package"/></Relationships>
</file>

<file path=ppt/charts/_rels/chart29.xml.rels><?xml version="1.0" encoding="UTF-8" standalone="no"?><Relationships xmlns="http://schemas.openxmlformats.org/package/2006/relationships"><Relationship Id="rId1" Target="../embeddings/Microsoft_Excel_Worksheet29.xlsx" Type="http://schemas.openxmlformats.org/officeDocument/2006/relationships/package"/></Relationships>
</file>

<file path=ppt/charts/_rels/chart3.xml.rels><?xml version="1.0" encoding="UTF-8" standalone="no"?><Relationships xmlns="http://schemas.openxmlformats.org/package/2006/relationships"><Relationship Id="rId1" Target="../embeddings/Microsoft_Excel_Worksheet3.xlsx" Type="http://schemas.openxmlformats.org/officeDocument/2006/relationships/package"/></Relationships>
</file>

<file path=ppt/charts/_rels/chart30.xml.rels><?xml version="1.0" encoding="UTF-8" standalone="no"?><Relationships xmlns="http://schemas.openxmlformats.org/package/2006/relationships"><Relationship Id="rId1" Target="../embeddings/Microsoft_Excel_Worksheet30.xlsx" Type="http://schemas.openxmlformats.org/officeDocument/2006/relationships/package"/></Relationships>
</file>

<file path=ppt/charts/_rels/chart31.xml.rels><?xml version="1.0" encoding="UTF-8" standalone="no"?><Relationships xmlns="http://schemas.openxmlformats.org/package/2006/relationships"><Relationship Id="rId1" Target="../embeddings/Microsoft_Excel_Worksheet31.xlsx" Type="http://schemas.openxmlformats.org/officeDocument/2006/relationships/package"/></Relationships>
</file>

<file path=ppt/charts/_rels/chart32.xml.rels><?xml version="1.0" encoding="UTF-8" standalone="no"?><Relationships xmlns="http://schemas.openxmlformats.org/package/2006/relationships"><Relationship Id="rId1" Target="../embeddings/Microsoft_Excel_Worksheet32.xlsx" Type="http://schemas.openxmlformats.org/officeDocument/2006/relationships/package"/></Relationships>
</file>

<file path=ppt/charts/_rels/chart33.xml.rels><?xml version="1.0" encoding="UTF-8" standalone="no"?><Relationships xmlns="http://schemas.openxmlformats.org/package/2006/relationships"><Relationship Id="rId1" Target="../embeddings/Microsoft_Excel_Worksheet33.xlsx" Type="http://schemas.openxmlformats.org/officeDocument/2006/relationships/package"/></Relationships>
</file>

<file path=ppt/charts/_rels/chart34.xml.rels><?xml version="1.0" encoding="UTF-8" standalone="no"?><Relationships xmlns="http://schemas.openxmlformats.org/package/2006/relationships"><Relationship Id="rId1" Target="../embeddings/Microsoft_Excel_Worksheet34.xlsx" Type="http://schemas.openxmlformats.org/officeDocument/2006/relationships/package"/></Relationships>
</file>

<file path=ppt/charts/_rels/chart4.xml.rels><?xml version="1.0" encoding="UTF-8" standalone="no"?><Relationships xmlns="http://schemas.openxmlformats.org/package/2006/relationships"><Relationship Id="rId1" Target="../embeddings/Microsoft_Excel_Worksheet4.xlsx" Type="http://schemas.openxmlformats.org/officeDocument/2006/relationships/package"/></Relationships>
</file>

<file path=ppt/charts/_rels/chart5.xml.rels><?xml version="1.0" encoding="UTF-8" standalone="no"?><Relationships xmlns="http://schemas.openxmlformats.org/package/2006/relationships"><Relationship Id="rId1" Target="../embeddings/Microsoft_Excel_Worksheet5.xlsx" Type="http://schemas.openxmlformats.org/officeDocument/2006/relationships/package"/></Relationships>
</file>

<file path=ppt/charts/_rels/chart6.xml.rels><?xml version="1.0" encoding="UTF-8" standalone="no"?><Relationships xmlns="http://schemas.openxmlformats.org/package/2006/relationships"><Relationship Id="rId1" Target="../embeddings/Microsoft_Excel_Worksheet6.xlsx" Type="http://schemas.openxmlformats.org/officeDocument/2006/relationships/package"/></Relationships>
</file>

<file path=ppt/charts/_rels/chart7.xml.rels><?xml version="1.0" encoding="UTF-8" standalone="no"?><Relationships xmlns="http://schemas.openxmlformats.org/package/2006/relationships"><Relationship Id="rId1" Target="../embeddings/Microsoft_Excel_Worksheet7.xlsx" Type="http://schemas.openxmlformats.org/officeDocument/2006/relationships/package"/></Relationships>
</file>

<file path=ppt/charts/_rels/chart8.xml.rels><?xml version="1.0" encoding="UTF-8" standalone="no"?><Relationships xmlns="http://schemas.openxmlformats.org/package/2006/relationships"><Relationship Id="rId1" Target="../embeddings/Microsoft_Excel_Worksheet8.xlsx" Type="http://schemas.openxmlformats.org/officeDocument/2006/relationships/package"/></Relationships>
</file>

<file path=ppt/charts/_rels/chart9.xml.rels><?xml version="1.0" encoding="UTF-8" standalone="no"?><Relationships xmlns="http://schemas.openxmlformats.org/package/2006/relationships"><Relationship Id="rId1" Target="../embeddings/Microsoft_Excel_Worksheet9.xlsx" Type="http://schemas.openxmlformats.org/officeDocument/2006/relationships/package"/></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6374757023428936"/>
          <c:y val="6.1387596980978197E-2"/>
          <c:w val="0.3689539388001164"/>
          <c:h val="0.75777817011190274"/>
        </c:manualLayout>
      </c:layout>
      <c:barChart>
        <c:barDir val="bar"/>
        <c:grouping val="clustered"/>
        <c:varyColors val="0"/>
        <c:ser>
          <c:idx val="0"/>
          <c:order val="0"/>
          <c:tx>
            <c:strRef>
              <c:f>Sheet1!$B$1</c:f>
              <c:strCache>
                <c:ptCount val="1"/>
                <c:pt idx="0">
                  <c:v>Attribute importance</c:v>
                </c:pt>
              </c:strCache>
            </c:strRef>
          </c:tx>
          <c:spPr>
            <a:solidFill>
              <a:schemeClr val="accent1"/>
            </a:solidFill>
            <a:ln>
              <a:noFill/>
            </a:ln>
            <a:effectLst/>
          </c:spPr>
          <c:invertIfNegative val="0"/>
          <c:dPt>
            <c:idx val="0"/>
            <c:invertIfNegative val="0"/>
            <c:bubble3D val="0"/>
            <c:spPr>
              <a:solidFill>
                <a:schemeClr val="accent6"/>
              </a:solidFill>
              <a:ln>
                <a:noFill/>
              </a:ln>
              <a:effectLst/>
            </c:spPr>
            <c:extLst>
              <c:ext xmlns:c16="http://schemas.microsoft.com/office/drawing/2014/chart" uri="{C3380CC4-5D6E-409C-BE32-E72D297353CC}">
                <c16:uniqueId val="{00000006-06B8-4A44-A4CB-E41F1D916011}"/>
              </c:ext>
            </c:extLst>
          </c:dPt>
          <c:dPt>
            <c:idx val="1"/>
            <c:invertIfNegative val="0"/>
            <c:bubble3D val="0"/>
            <c:spPr>
              <a:solidFill>
                <a:schemeClr val="accent4"/>
              </a:solidFill>
              <a:ln>
                <a:noFill/>
              </a:ln>
              <a:effectLst/>
            </c:spPr>
            <c:extLst>
              <c:ext xmlns:c16="http://schemas.microsoft.com/office/drawing/2014/chart" uri="{C3380CC4-5D6E-409C-BE32-E72D297353CC}">
                <c16:uniqueId val="{00000005-06B8-4A44-A4CB-E41F1D916011}"/>
              </c:ext>
            </c:extLst>
          </c:dPt>
          <c:dPt>
            <c:idx val="2"/>
            <c:invertIfNegative val="0"/>
            <c:bubble3D val="0"/>
            <c:spPr>
              <a:solidFill>
                <a:schemeClr val="accent3"/>
              </a:solidFill>
              <a:ln>
                <a:noFill/>
              </a:ln>
              <a:effectLst/>
            </c:spPr>
            <c:extLst>
              <c:ext xmlns:c16="http://schemas.microsoft.com/office/drawing/2014/chart" uri="{C3380CC4-5D6E-409C-BE32-E72D297353CC}">
                <c16:uniqueId val="{00000004-06B8-4A44-A4CB-E41F1D916011}"/>
              </c:ext>
            </c:extLst>
          </c:dPt>
          <c:dPt>
            <c:idx val="3"/>
            <c:invertIfNegative val="0"/>
            <c:bubble3D val="0"/>
            <c:spPr>
              <a:solidFill>
                <a:schemeClr val="accent2"/>
              </a:solidFill>
              <a:ln>
                <a:noFill/>
              </a:ln>
              <a:effectLst/>
            </c:spPr>
            <c:extLst>
              <c:ext xmlns:c16="http://schemas.microsoft.com/office/drawing/2014/chart" uri="{C3380CC4-5D6E-409C-BE32-E72D297353CC}">
                <c16:uniqueId val="{00000003-06B8-4A44-A4CB-E41F1D916011}"/>
              </c:ext>
            </c:extLst>
          </c:dPt>
          <c:dPt>
            <c:idx val="4"/>
            <c:invertIfNegative val="0"/>
            <c:bubble3D val="0"/>
            <c:spPr>
              <a:solidFill>
                <a:schemeClr val="accent1"/>
              </a:solidFill>
              <a:ln>
                <a:noFill/>
              </a:ln>
              <a:effectLst/>
            </c:spPr>
            <c:extLst>
              <c:ext xmlns:c16="http://schemas.microsoft.com/office/drawing/2014/chart" uri="{C3380CC4-5D6E-409C-BE32-E72D297353CC}">
                <c16:uniqueId val="{00000002-06B8-4A44-A4CB-E41F1D916011}"/>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ru-RU"/>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Size</c:v>
                </c:pt>
                <c:pt idx="1">
                  <c:v>Brand</c:v>
                </c:pt>
                <c:pt idx="2">
                  <c:v>Flavor</c:v>
                </c:pt>
                <c:pt idx="3">
                  <c:v>Pack design</c:v>
                </c:pt>
                <c:pt idx="4">
                  <c:v>Price</c:v>
                </c:pt>
              </c:strCache>
            </c:strRef>
          </c:cat>
          <c:val>
            <c:numRef>
              <c:f>Sheet1!$B$2:$B$6</c:f>
              <c:numCache>
                <c:formatCode>0%</c:formatCode>
                <c:ptCount val="5"/>
                <c:pt idx="0">
                  <c:v>7.0000000000000007E-2</c:v>
                </c:pt>
                <c:pt idx="1">
                  <c:v>0.08</c:v>
                </c:pt>
                <c:pt idx="2">
                  <c:v>0.15</c:v>
                </c:pt>
                <c:pt idx="3">
                  <c:v>0.3</c:v>
                </c:pt>
                <c:pt idx="4">
                  <c:v>0.4</c:v>
                </c:pt>
              </c:numCache>
            </c:numRef>
          </c:val>
          <c:extLst>
            <c:ext xmlns:c16="http://schemas.microsoft.com/office/drawing/2014/chart" uri="{C3380CC4-5D6E-409C-BE32-E72D297353CC}">
              <c16:uniqueId val="{00000000-06B8-4A44-A4CB-E41F1D916011}"/>
            </c:ext>
          </c:extLst>
        </c:ser>
        <c:dLbls>
          <c:dLblPos val="outEnd"/>
          <c:showLegendKey val="0"/>
          <c:showVal val="1"/>
          <c:showCatName val="0"/>
          <c:showSerName val="0"/>
          <c:showPercent val="0"/>
          <c:showBubbleSize val="0"/>
        </c:dLbls>
        <c:gapWidth val="50"/>
        <c:axId val="707322608"/>
        <c:axId val="707322936"/>
      </c:barChart>
      <c:catAx>
        <c:axId val="707322608"/>
        <c:scaling>
          <c:orientation val="minMax"/>
        </c:scaling>
        <c:delete val="0"/>
        <c:axPos val="l"/>
        <c:title>
          <c:tx>
            <c:rich>
              <a:bodyPr rot="-5400000" spcFirstLastPara="1" vertOverflow="ellipsis" vert="horz" wrap="square" anchor="ctr" anchorCtr="1"/>
              <a:lstStyle/>
              <a:p>
                <a:pPr>
                  <a:defRPr sz="900" b="0" i="1" u="none" strike="noStrike" kern="1200" baseline="0">
                    <a:solidFill>
                      <a:schemeClr val="tx1"/>
                    </a:solidFill>
                    <a:latin typeface="+mn-lt"/>
                    <a:ea typeface="+mn-ea"/>
                    <a:cs typeface="+mn-cs"/>
                  </a:defRPr>
                </a:pPr>
                <a:r>
                  <a:rPr lang="en-US" i="1" dirty="0">
                    <a:solidFill>
                      <a:schemeClr val="tx1"/>
                    </a:solidFill>
                  </a:rPr>
                  <a:t>Attributes </a:t>
                </a:r>
              </a:p>
            </c:rich>
          </c:tx>
          <c:layout>
            <c:manualLayout>
              <c:xMode val="edge"/>
              <c:yMode val="edge"/>
              <c:x val="0"/>
              <c:y val="0.20599219422041748"/>
            </c:manualLayout>
          </c:layout>
          <c:overlay val="0"/>
          <c:spPr>
            <a:noFill/>
            <a:ln>
              <a:noFill/>
            </a:ln>
            <a:effectLst/>
          </c:spPr>
          <c:txPr>
            <a:bodyPr rot="-5400000" spcFirstLastPara="1" vertOverflow="ellipsis" vert="horz" wrap="square" anchor="ctr" anchorCtr="1"/>
            <a:lstStyle/>
            <a:p>
              <a:pPr>
                <a:defRPr sz="900" b="0" i="1" u="none" strike="noStrike" kern="1200" baseline="0">
                  <a:solidFill>
                    <a:schemeClr val="tx1"/>
                  </a:solidFill>
                  <a:latin typeface="+mn-lt"/>
                  <a:ea typeface="+mn-ea"/>
                  <a:cs typeface="+mn-cs"/>
                </a:defRPr>
              </a:pPr>
              <a:endParaRPr lang="ru-RU"/>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0"/>
          <a:lstStyle/>
          <a:p>
            <a:pPr>
              <a:defRPr sz="900" b="0" i="0" u="none" strike="noStrike" kern="1200" baseline="0">
                <a:solidFill>
                  <a:schemeClr val="tx1"/>
                </a:solidFill>
                <a:latin typeface="+mn-lt"/>
                <a:ea typeface="+mn-ea"/>
                <a:cs typeface="+mn-cs"/>
              </a:defRPr>
            </a:pPr>
            <a:endParaRPr lang="ru-RU"/>
          </a:p>
        </c:txPr>
        <c:crossAx val="707322936"/>
        <c:crosses val="autoZero"/>
        <c:auto val="1"/>
        <c:lblAlgn val="ctr"/>
        <c:lblOffset val="100"/>
        <c:noMultiLvlLbl val="0"/>
      </c:catAx>
      <c:valAx>
        <c:axId val="707322936"/>
        <c:scaling>
          <c:orientation val="minMax"/>
        </c:scaling>
        <c:delete val="1"/>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1" u="none" strike="noStrike" kern="1200" baseline="0">
                    <a:solidFill>
                      <a:schemeClr val="tx1"/>
                    </a:solidFill>
                    <a:latin typeface="+mn-lt"/>
                    <a:ea typeface="+mn-ea"/>
                    <a:cs typeface="+mn-cs"/>
                  </a:defRPr>
                </a:pPr>
                <a:r>
                  <a:rPr lang="en-US" i="1" dirty="0">
                    <a:solidFill>
                      <a:schemeClr val="tx1"/>
                    </a:solidFill>
                  </a:rPr>
                  <a:t>Relative</a:t>
                </a:r>
                <a:r>
                  <a:rPr lang="en-US" i="1" baseline="0" dirty="0">
                    <a:solidFill>
                      <a:schemeClr val="tx1"/>
                    </a:solidFill>
                  </a:rPr>
                  <a:t> a</a:t>
                </a:r>
                <a:r>
                  <a:rPr lang="en-US" i="1" dirty="0">
                    <a:solidFill>
                      <a:schemeClr val="tx1"/>
                    </a:solidFill>
                  </a:rPr>
                  <a:t>ttribute importance</a:t>
                </a:r>
              </a:p>
            </c:rich>
          </c:tx>
          <c:layout>
            <c:manualLayout>
              <c:xMode val="edge"/>
              <c:yMode val="edge"/>
              <c:x val="0.24119636969065397"/>
              <c:y val="0.8249657229361449"/>
            </c:manualLayout>
          </c:layout>
          <c:overlay val="0"/>
          <c:spPr>
            <a:noFill/>
            <a:ln>
              <a:noFill/>
            </a:ln>
            <a:effectLst/>
          </c:spPr>
          <c:txPr>
            <a:bodyPr rot="0" spcFirstLastPara="1" vertOverflow="ellipsis" vert="horz" wrap="square" anchor="ctr" anchorCtr="1"/>
            <a:lstStyle/>
            <a:p>
              <a:pPr>
                <a:defRPr sz="900" b="0" i="1" u="none" strike="noStrike" kern="1200" baseline="0">
                  <a:solidFill>
                    <a:schemeClr val="tx1"/>
                  </a:solidFill>
                  <a:latin typeface="+mn-lt"/>
                  <a:ea typeface="+mn-ea"/>
                  <a:cs typeface="+mn-cs"/>
                </a:defRPr>
              </a:pPr>
              <a:endParaRPr lang="ru-RU"/>
            </a:p>
          </c:txPr>
        </c:title>
        <c:numFmt formatCode="0%" sourceLinked="1"/>
        <c:majorTickMark val="none"/>
        <c:minorTickMark val="none"/>
        <c:tickLblPos val="nextTo"/>
        <c:crossAx val="707322608"/>
        <c:crosses val="autoZero"/>
        <c:crossBetween val="between"/>
      </c:valAx>
      <c:spPr>
        <a:noFill/>
        <a:ln>
          <a:noFill/>
        </a:ln>
        <a:effectLst/>
      </c:spPr>
    </c:plotArea>
    <c:plotVisOnly val="1"/>
    <c:dispBlanksAs val="gap"/>
    <c:showDLblsOverMax val="0"/>
  </c:chart>
  <c:spPr>
    <a:noFill/>
    <a:ln>
      <a:noFill/>
    </a:ln>
    <a:effectLst/>
  </c:spPr>
  <c:txPr>
    <a:bodyPr/>
    <a:lstStyle/>
    <a:p>
      <a:pPr>
        <a:defRPr sz="900">
          <a:solidFill>
            <a:schemeClr val="tx1"/>
          </a:solidFill>
          <a:latin typeface="+mn-lt"/>
        </a:defRPr>
      </a:pPr>
      <a:endParaRPr lang="ru-RU"/>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xmlns:xsi="http://www.w3.org/2001/XMLSchema-instance" xsi:nil="true">
  <c:roundedCorners val="false"/>
  <c:chart>
    <c:autoTitleDeleted val="true"/>
    <c:plotArea>
      <c:lineChart>
        <c:grouping val="standard"/>
        <c:varyColors val="false"/>
        <c:ser>
          <c:idx val="0"/>
          <c:order val="0"/>
          <c:tx>
            <c:v/>
          </c:tx>
          <c:spPr>
            <a:ln>
              <a:solidFill>
                <a:srgbClr val="0E60C4"/>
              </a:solidFill>
            </a:ln>
          </c:spPr>
          <c:marker>
            <c:symbol val="circle"/>
            <c:spPr>
              <a:solidFill>
                <a:srgbClr val="0E60C4"/>
              </a:solidFill>
              <a:ln>
                <a:solidFill>
                  <a:srgbClr val="0E60C4"/>
                </a:solidFill>
              </a:ln>
            </c:spPr>
          </c:marker>
          <c:dLbls>
            <c:dLbl>
              <c:idx val="0"/>
              <c:spPr/>
              <c:txPr>
                <a:bodyPr wrap="square"/>
                <a:p>
                  <a:pPr>
                    <a:defRPr>
                      <a:solidFill>
                        <a:srgbClr val="000000"/>
                      </a:solidFill>
                    </a:defRPr>
                  </a:pPr>
                </a:p>
              </c:txPr>
              <c:showLegendKey val="false"/>
              <c:showVal val="false"/>
              <c:showCatName val="false"/>
              <c:showSerName val="false"/>
              <c:showBubbleSize val="false"/>
            </c:dLbl>
            <c:dLbl>
              <c:idx val="1"/>
              <c:spPr/>
              <c:txPr>
                <a:bodyPr wrap="square"/>
                <a:p>
                  <a:pPr>
                    <a:defRPr>
                      <a:solidFill>
                        <a:srgbClr val="000000"/>
                      </a:solidFill>
                    </a:defRPr>
                  </a:pPr>
                </a:p>
              </c:txPr>
              <c:showLegendKey val="false"/>
              <c:showVal val="false"/>
              <c:showCatName val="false"/>
              <c:showSerName val="false"/>
              <c:showBubbleSize val="false"/>
            </c:dLbl>
            <c:dLbl>
              <c:idx val="2"/>
              <c:spPr/>
              <c:txPr>
                <a:bodyPr wrap="square"/>
                <a:p>
                  <a:pPr>
                    <a:defRPr>
                      <a:solidFill>
                        <a:srgbClr val="000000"/>
                      </a:solidFill>
                    </a:defRPr>
                  </a:pPr>
                </a:p>
              </c:txPr>
              <c:showLegendKey val="false"/>
              <c:showVal val="false"/>
              <c:showCatName val="false"/>
              <c:showSerName val="false"/>
              <c:showBubbleSize val="false"/>
            </c:dLbl>
          </c:dLbls>
          <c:cat>
            <c:strLit>
              <c:ptCount val="3"/>
              <c:pt idx="0">
                <c:v>$19000.00</c:v>
              </c:pt>
              <c:pt idx="1">
                <c:v>$23000.00</c:v>
              </c:pt>
              <c:pt idx="2">
                <c:v>$25000.00</c:v>
              </c:pt>
            </c:strLit>
          </c:cat>
          <c:val>
            <c:numLit>
              <c:formatCode>0.0%</c:formatCode>
              <c:ptCount val="3"/>
              <c:pt idx="0">
                <c:v>0.286</c:v>
              </c:pt>
              <c:pt idx="1">
                <c:v>0.007</c:v>
              </c:pt>
              <c:pt idx="2">
                <c:v>-0.293</c:v>
              </c:pt>
            </c:numLit>
          </c:val>
          <c:smooth val="false"/>
        </c:ser>
        <c:dLbls>
          <c:showLegendKey val="false"/>
          <c:showVal val="false"/>
          <c:showCatName val="false"/>
          <c:showSerName val="false"/>
          <c:showPercent val="false"/>
          <c:showBubbleSize val="false"/>
        </c:dLbls>
        <c:smooth val="false"/>
        <c:axId val="158633021"/>
        <c:axId val="245768240"/>
      </c:lineChart>
      <c:catAx>
        <c:axId val="158633021"/>
        <c:scaling>
          <c:orientation val="minMax"/>
        </c:scaling>
        <c:delete val="false"/>
        <c:axPos val="b"/>
        <c:title>
          <c:tx>
            <c:rich>
              <a:bodyPr/>
              <a:lstStyle/>
              <a:p>
                <a:pPr>
                  <a:defRPr sz="1000" b="true"/>
                </a:pPr>
                <a:r>
                  <a:t>Price</a:t>
                </a:r>
              </a:p>
            </c:rich>
          </c:tx>
          <c:overlay val="false"/>
        </c:title>
        <c:majorTickMark val="none"/>
        <c:minorTickMark val="none"/>
        <c:tickLblPos val="nextTo"/>
        <c:crossAx val="245768240"/>
        <c:crosses val="autoZero"/>
        <c:auto val="true"/>
        <c:lblAlgn val="ctr"/>
        <c:lblOffset val="100"/>
        <c:noMultiLvlLbl val="false"/>
      </c:catAx>
      <c:valAx>
        <c:axId val="245768240"/>
        <c:scaling>
          <c:orientation val="minMax"/>
        </c:scaling>
        <c:delete val="false"/>
        <c:axPos val="l"/>
        <c:majorGridlines>
          <c:spPr>
            <a:ln>
              <a:solidFill>
                <a:schemeClr val="tx1">
                  <a:lumMod val="15000"/>
                  <a:lumOff val="85000"/>
                </a:schemeClr>
              </a:solidFill>
            </a:ln>
          </c:spPr>
        </c:majorGridlines>
        <c:title>
          <c:tx>
            <c:rich>
              <a:bodyPr/>
              <a:lstStyle/>
              <a:p>
                <a:pPr>
                  <a:defRPr sz="1000" b="true"/>
                </a:pPr>
                <a:r>
                  <a:t>Average preference</a:t>
                </a:r>
              </a:p>
            </c:rich>
          </c:tx>
          <c:overlay val="false"/>
        </c:title>
        <c:numFmt formatCode="0%" sourceLinked="false"/>
        <c:majorTickMark val="none"/>
        <c:minorTickMark val="none"/>
        <c:tickLblPos val="nextTo"/>
        <c:crossAx val="158633021"/>
        <c:crosses val="autoZero"/>
        <c:crossBetween val="between"/>
      </c:valAx>
    </c:plotArea>
    <c:plotVisOnly val="true"/>
    <c:dispBlanksAs val="gap"/>
    <c:showDLblsOverMax val="false"/>
  </c:chart>
  <c:externalData r:id="rId1"/>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xmlns:xsi="http://www.w3.org/2001/XMLSchema-instance" xsi:nil="true">
  <c:roundedCorners val="false"/>
  <c:chart>
    <c:autoTitleDeleted val="true"/>
    <c:plotArea>
      <c:barChart>
        <c:barDir val="bar"/>
        <c:grouping val="stacked"/>
        <c:varyColors val="false"/>
        <c:ser>
          <c:idx val="0"/>
          <c:order val="0"/>
          <c:tx>
            <c:v>Landrange Hoover</c:v>
          </c:tx>
          <c:spPr/>
          <c:invertIfNegative val="false"/>
          <c:dLbls>
            <c:dLbl>
              <c:idx val="0"/>
              <c:spPr/>
              <c:txPr>
                <a:bodyPr wrap="square"/>
                <a:p>
                  <a:pPr>
                    <a:defRPr>
                      <a:solidFill>
                        <a:srgbClr val="000000"/>
                      </a:solidFill>
                    </a:defRPr>
                  </a:pPr>
                </a:p>
              </c:txPr>
              <c:showLegendKey val="false"/>
              <c:showVal val="false"/>
              <c:showCatName val="false"/>
              <c:showSerName val="true"/>
              <c:showBubbleSize val="false"/>
            </c:dLbl>
            <c:dLbl>
              <c:idx val="1"/>
              <c:spPr/>
              <c:txPr>
                <a:bodyPr wrap="square"/>
                <a:p>
                  <a:pPr>
                    <a:defRPr>
                      <a:solidFill>
                        <a:srgbClr val="000000"/>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2"/>
              <c:pt idx="1">
                <c:v>Drive-away price</c:v>
              </c:pt>
              <c:pt idx="0">
                <c:v>Engine type</c:v>
              </c:pt>
            </c:strLit>
          </c:cat>
          <c:val>
            <c:numLit>
              <c:ptCount val="2"/>
            </c:numLit>
          </c:val>
        </c:ser>
        <c:ser>
          <c:idx val="1"/>
          <c:order val="1"/>
          <c:tx>
            <c:v>Maruda Maru II</c:v>
          </c:tx>
          <c:spPr/>
          <c:invertIfNegative val="false"/>
          <c:dLbls>
            <c:dLbl>
              <c:idx val="0"/>
              <c:spPr/>
              <c:txPr>
                <a:bodyPr wrap="square"/>
                <a:p>
                  <a:pPr>
                    <a:defRPr>
                      <a:solidFill>
                        <a:srgbClr val="000000"/>
                      </a:solidFill>
                    </a:defRPr>
                  </a:pPr>
                </a:p>
              </c:txPr>
              <c:showLegendKey val="false"/>
              <c:showVal val="false"/>
              <c:showCatName val="false"/>
              <c:showSerName val="true"/>
              <c:showBubbleSize val="false"/>
            </c:dLbl>
            <c:dLbl>
              <c:idx val="1"/>
              <c:spPr/>
              <c:txPr>
                <a:bodyPr wrap="square"/>
                <a:p>
                  <a:pPr>
                    <a:defRPr>
                      <a:solidFill>
                        <a:srgbClr val="000000"/>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2"/>
              <c:pt idx="1">
                <c:v>Drive-away price</c:v>
              </c:pt>
              <c:pt idx="0">
                <c:v>Engine type</c:v>
              </c:pt>
            </c:strLit>
          </c:cat>
          <c:val>
            <c:numLit>
              <c:ptCount val="2"/>
            </c:numLit>
          </c:val>
        </c:ser>
        <c:ser>
          <c:idx val="2"/>
          <c:order val="2"/>
          <c:tx>
            <c:v>Kea Rocketta</c:v>
          </c:tx>
          <c:spPr/>
          <c:invertIfNegative val="false"/>
          <c:dLbls>
            <c:dLbl>
              <c:idx val="0"/>
              <c:spPr/>
              <c:txPr>
                <a:bodyPr wrap="square"/>
                <a:p>
                  <a:pPr>
                    <a:defRPr>
                      <a:solidFill>
                        <a:srgbClr val="000000"/>
                      </a:solidFill>
                    </a:defRPr>
                  </a:pPr>
                </a:p>
              </c:txPr>
              <c:showLegendKey val="false"/>
              <c:showVal val="false"/>
              <c:showCatName val="false"/>
              <c:showSerName val="true"/>
              <c:showBubbleSize val="false"/>
            </c:dLbl>
            <c:dLbl>
              <c:idx val="1"/>
              <c:spPr/>
              <c:txPr>
                <a:bodyPr wrap="square"/>
                <a:p>
                  <a:pPr>
                    <a:defRPr>
                      <a:solidFill>
                        <a:srgbClr val="000000"/>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2"/>
              <c:pt idx="1">
                <c:v>Drive-away price</c:v>
              </c:pt>
              <c:pt idx="0">
                <c:v>Engine type</c:v>
              </c:pt>
            </c:strLit>
          </c:cat>
          <c:val>
            <c:numLit>
              <c:ptCount val="2"/>
            </c:numLit>
          </c:val>
        </c:ser>
        <c:ser>
          <c:idx val="3"/>
          <c:order val="3"/>
          <c:tx>
            <c:v>Ladina Klubnika</c:v>
          </c:tx>
          <c:spPr/>
          <c:invertIfNegative val="false"/>
          <c:dLbls>
            <c:dLbl>
              <c:idx val="0"/>
              <c:spPr/>
              <c:txPr>
                <a:bodyPr wrap="square"/>
                <a:p>
                  <a:pPr>
                    <a:defRPr>
                      <a:solidFill>
                        <a:srgbClr val="000000"/>
                      </a:solidFill>
                    </a:defRPr>
                  </a:pPr>
                </a:p>
              </c:txPr>
              <c:showLegendKey val="false"/>
              <c:showVal val="false"/>
              <c:showCatName val="false"/>
              <c:showSerName val="true"/>
              <c:showBubbleSize val="false"/>
            </c:dLbl>
            <c:dLbl>
              <c:idx val="1"/>
              <c:spPr/>
              <c:txPr>
                <a:bodyPr wrap="square"/>
                <a:p>
                  <a:pPr>
                    <a:defRPr>
                      <a:solidFill>
                        <a:srgbClr val="000000"/>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2"/>
              <c:pt idx="1">
                <c:v>Drive-away price</c:v>
              </c:pt>
              <c:pt idx="0">
                <c:v>Engine type</c:v>
              </c:pt>
            </c:strLit>
          </c:cat>
          <c:val>
            <c:numLit>
              <c:ptCount val="2"/>
            </c:numLit>
          </c:val>
        </c:ser>
        <c:ser>
          <c:idx val="4"/>
          <c:order val="4"/>
          <c:tx>
            <c:v>$19,000</c:v>
          </c:tx>
          <c:spPr>
            <a:solidFill>
              <a:srgbClr val="830707"/>
            </a:solidFill>
          </c:spPr>
          <c:invertIfNegative val="false"/>
          <c:dLbls>
            <c:dLbl>
              <c:idx val="0"/>
              <c:spPr>
                <a:solidFill>
                  <a:srgbClr val="830707"/>
                </a:solidFill>
              </c:spPr>
              <c:txPr>
                <a:bodyPr wrap="square"/>
                <a:p>
                  <a:pPr>
                    <a:defRPr>
                      <a:solidFill>
                        <a:srgbClr val="FFFFFF"/>
                      </a:solidFill>
                    </a:defRPr>
                  </a:pPr>
                </a:p>
              </c:txPr>
              <c:showLegendKey val="false"/>
              <c:showVal val="false"/>
              <c:showCatName val="false"/>
              <c:showSerName val="true"/>
              <c:showBubbleSize val="false"/>
            </c:dLbl>
            <c:dLbl>
              <c:idx val="1"/>
              <c:spPr>
                <a:solidFill>
                  <a:srgbClr val="830707"/>
                </a:solidFill>
              </c:spPr>
              <c:txPr>
                <a:bodyPr wrap="square"/>
                <a:p>
                  <a:pPr>
                    <a:defRPr>
                      <a:solidFill>
                        <a:srgbClr val="FFFFFF"/>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2"/>
              <c:pt idx="1">
                <c:v>Drive-away price</c:v>
              </c:pt>
              <c:pt idx="0">
                <c:v>Engine type</c:v>
              </c:pt>
            </c:strLit>
          </c:cat>
          <c:val>
            <c:numLit>
              <c:formatCode>0.0%</c:formatCode>
              <c:ptCount val="2"/>
              <c:pt idx="1">
                <c:v>0.939</c:v>
              </c:pt>
            </c:numLit>
          </c:val>
        </c:ser>
        <c:ser>
          <c:idx val="5"/>
          <c:order val="5"/>
          <c:tx>
            <c:v>$23,000</c:v>
          </c:tx>
          <c:spPr>
            <a:solidFill>
              <a:srgbClr val="F59D47"/>
            </a:solidFill>
          </c:spPr>
          <c:invertIfNegative val="false"/>
          <c:dLbls>
            <c:dLbl>
              <c:idx val="0"/>
              <c:spPr>
                <a:solidFill>
                  <a:srgbClr val="F59D47"/>
                </a:solidFill>
              </c:spPr>
              <c:txPr>
                <a:bodyPr wrap="square"/>
                <a:p>
                  <a:pPr>
                    <a:defRPr>
                      <a:solidFill>
                        <a:srgbClr val="FFFFFF"/>
                      </a:solidFill>
                    </a:defRPr>
                  </a:pPr>
                </a:p>
              </c:txPr>
              <c:showLegendKey val="false"/>
              <c:showVal val="false"/>
              <c:showCatName val="false"/>
              <c:showSerName val="true"/>
              <c:showBubbleSize val="false"/>
            </c:dLbl>
            <c:dLbl>
              <c:idx val="1"/>
              <c:spPr>
                <a:solidFill>
                  <a:srgbClr val="F59D47"/>
                </a:solidFill>
              </c:spPr>
              <c:txPr>
                <a:bodyPr wrap="square"/>
                <a:p>
                  <a:pPr>
                    <a:defRPr>
                      <a:solidFill>
                        <a:srgbClr val="FFFFFF"/>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2"/>
              <c:pt idx="1">
                <c:v>Drive-away price</c:v>
              </c:pt>
              <c:pt idx="0">
                <c:v>Engine type</c:v>
              </c:pt>
            </c:strLit>
          </c:cat>
          <c:val>
            <c:numLit>
              <c:formatCode>0.0%</c:formatCode>
              <c:ptCount val="2"/>
              <c:pt idx="1">
                <c:v>0.061</c:v>
              </c:pt>
            </c:numLit>
          </c:val>
        </c:ser>
        <c:ser>
          <c:idx val="6"/>
          <c:order val="6"/>
          <c:tx>
            <c:v>$25,000</c:v>
          </c:tx>
          <c:spPr/>
          <c:invertIfNegative val="false"/>
          <c:dLbls>
            <c:dLbl>
              <c:idx val="0"/>
              <c:spPr/>
              <c:txPr>
                <a:bodyPr wrap="square"/>
                <a:p>
                  <a:pPr>
                    <a:defRPr>
                      <a:solidFill>
                        <a:srgbClr val="000000"/>
                      </a:solidFill>
                    </a:defRPr>
                  </a:pPr>
                </a:p>
              </c:txPr>
              <c:showLegendKey val="false"/>
              <c:showVal val="false"/>
              <c:showCatName val="false"/>
              <c:showSerName val="true"/>
              <c:showBubbleSize val="false"/>
            </c:dLbl>
            <c:dLbl>
              <c:idx val="1"/>
              <c:spPr/>
              <c:txPr>
                <a:bodyPr wrap="square"/>
                <a:p>
                  <a:pPr>
                    <a:defRPr>
                      <a:solidFill>
                        <a:srgbClr val="000000"/>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2"/>
              <c:pt idx="1">
                <c:v>Drive-away price</c:v>
              </c:pt>
              <c:pt idx="0">
                <c:v>Engine type</c:v>
              </c:pt>
            </c:strLit>
          </c:cat>
          <c:val>
            <c:numLit>
              <c:ptCount val="2"/>
            </c:numLit>
          </c:val>
        </c:ser>
        <c:ser>
          <c:idx val="7"/>
          <c:order val="7"/>
          <c:tx>
            <c:v>$28,000</c:v>
          </c:tx>
          <c:spPr/>
          <c:invertIfNegative val="false"/>
          <c:dLbls>
            <c:dLbl>
              <c:idx val="0"/>
              <c:spPr/>
              <c:txPr>
                <a:bodyPr wrap="square"/>
                <a:p>
                  <a:pPr>
                    <a:defRPr>
                      <a:solidFill>
                        <a:srgbClr val="000000"/>
                      </a:solidFill>
                    </a:defRPr>
                  </a:pPr>
                </a:p>
              </c:txPr>
              <c:showLegendKey val="false"/>
              <c:showVal val="false"/>
              <c:showCatName val="false"/>
              <c:showSerName val="true"/>
              <c:showBubbleSize val="false"/>
            </c:dLbl>
            <c:dLbl>
              <c:idx val="1"/>
              <c:spPr/>
              <c:txPr>
                <a:bodyPr wrap="square"/>
                <a:p>
                  <a:pPr>
                    <a:defRPr>
                      <a:solidFill>
                        <a:srgbClr val="000000"/>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2"/>
              <c:pt idx="1">
                <c:v>Drive-away price</c:v>
              </c:pt>
              <c:pt idx="0">
                <c:v>Engine type</c:v>
              </c:pt>
            </c:strLit>
          </c:cat>
          <c:val>
            <c:numLit>
              <c:ptCount val="2"/>
            </c:numLit>
          </c:val>
        </c:ser>
        <c:ser>
          <c:idx val="8"/>
          <c:order val="8"/>
          <c:tx>
            <c:v>$30,000</c:v>
          </c:tx>
          <c:spPr/>
          <c:invertIfNegative val="false"/>
          <c:dLbls>
            <c:dLbl>
              <c:idx val="0"/>
              <c:spPr/>
              <c:txPr>
                <a:bodyPr wrap="square"/>
                <a:p>
                  <a:pPr>
                    <a:defRPr>
                      <a:solidFill>
                        <a:srgbClr val="000000"/>
                      </a:solidFill>
                    </a:defRPr>
                  </a:pPr>
                </a:p>
              </c:txPr>
              <c:showLegendKey val="false"/>
              <c:showVal val="false"/>
              <c:showCatName val="false"/>
              <c:showSerName val="true"/>
              <c:showBubbleSize val="false"/>
            </c:dLbl>
            <c:dLbl>
              <c:idx val="1"/>
              <c:spPr/>
              <c:txPr>
                <a:bodyPr wrap="square"/>
                <a:p>
                  <a:pPr>
                    <a:defRPr>
                      <a:solidFill>
                        <a:srgbClr val="000000"/>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2"/>
              <c:pt idx="1">
                <c:v>Drive-away price</c:v>
              </c:pt>
              <c:pt idx="0">
                <c:v>Engine type</c:v>
              </c:pt>
            </c:strLit>
          </c:cat>
          <c:val>
            <c:numLit>
              <c:ptCount val="2"/>
            </c:numLit>
          </c:val>
        </c:ser>
        <c:ser>
          <c:idx val="9"/>
          <c:order val="9"/>
          <c:tx>
            <c:v>Automatic Transmission</c:v>
          </c:tx>
          <c:spPr/>
          <c:invertIfNegative val="false"/>
          <c:dLbls>
            <c:dLbl>
              <c:idx val="0"/>
              <c:spPr/>
              <c:txPr>
                <a:bodyPr wrap="square"/>
                <a:p>
                  <a:pPr>
                    <a:defRPr>
                      <a:solidFill>
                        <a:srgbClr val="000000"/>
                      </a:solidFill>
                    </a:defRPr>
                  </a:pPr>
                </a:p>
              </c:txPr>
              <c:showLegendKey val="false"/>
              <c:showVal val="false"/>
              <c:showCatName val="false"/>
              <c:showSerName val="true"/>
              <c:showBubbleSize val="false"/>
            </c:dLbl>
            <c:dLbl>
              <c:idx val="1"/>
              <c:spPr/>
              <c:txPr>
                <a:bodyPr wrap="square"/>
                <a:p>
                  <a:pPr>
                    <a:defRPr>
                      <a:solidFill>
                        <a:srgbClr val="000000"/>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2"/>
              <c:pt idx="1">
                <c:v>Drive-away price</c:v>
              </c:pt>
              <c:pt idx="0">
                <c:v>Engine type</c:v>
              </c:pt>
            </c:strLit>
          </c:cat>
          <c:val>
            <c:numLit>
              <c:ptCount val="2"/>
            </c:numLit>
          </c:val>
        </c:ser>
        <c:ser>
          <c:idx val="10"/>
          <c:order val="10"/>
          <c:tx>
            <c:v>Manual Transmission</c:v>
          </c:tx>
          <c:spPr/>
          <c:invertIfNegative val="false"/>
          <c:dLbls>
            <c:dLbl>
              <c:idx val="0"/>
              <c:spPr/>
              <c:txPr>
                <a:bodyPr wrap="square"/>
                <a:p>
                  <a:pPr>
                    <a:defRPr>
                      <a:solidFill>
                        <a:srgbClr val="000000"/>
                      </a:solidFill>
                    </a:defRPr>
                  </a:pPr>
                </a:p>
              </c:txPr>
              <c:showLegendKey val="false"/>
              <c:showVal val="false"/>
              <c:showCatName val="false"/>
              <c:showSerName val="true"/>
              <c:showBubbleSize val="false"/>
            </c:dLbl>
            <c:dLbl>
              <c:idx val="1"/>
              <c:spPr/>
              <c:txPr>
                <a:bodyPr wrap="square"/>
                <a:p>
                  <a:pPr>
                    <a:defRPr>
                      <a:solidFill>
                        <a:srgbClr val="000000"/>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2"/>
              <c:pt idx="1">
                <c:v>Drive-away price</c:v>
              </c:pt>
              <c:pt idx="0">
                <c:v>Engine type</c:v>
              </c:pt>
            </c:strLit>
          </c:cat>
          <c:val>
            <c:numLit>
              <c:ptCount val="2"/>
            </c:numLit>
          </c:val>
        </c:ser>
        <c:ser>
          <c:idx val="11"/>
          <c:order val="11"/>
          <c:tx>
            <c:v>Hybrid</c:v>
          </c:tx>
          <c:spPr>
            <a:solidFill>
              <a:srgbClr val="274168"/>
            </a:solidFill>
          </c:spPr>
          <c:invertIfNegative val="false"/>
          <c:dLbls>
            <c:dLbl>
              <c:idx val="0"/>
              <c:spPr>
                <a:solidFill>
                  <a:srgbClr val="274168"/>
                </a:solidFill>
              </c:spPr>
              <c:txPr>
                <a:bodyPr wrap="square"/>
                <a:p>
                  <a:pPr>
                    <a:defRPr>
                      <a:solidFill>
                        <a:srgbClr val="FFFFFF"/>
                      </a:solidFill>
                    </a:defRPr>
                  </a:pPr>
                </a:p>
              </c:txPr>
              <c:showLegendKey val="false"/>
              <c:showVal val="false"/>
              <c:showCatName val="false"/>
              <c:showSerName val="true"/>
              <c:showBubbleSize val="false"/>
            </c:dLbl>
            <c:dLbl>
              <c:idx val="1"/>
              <c:spPr>
                <a:solidFill>
                  <a:srgbClr val="274168"/>
                </a:solidFill>
              </c:spPr>
              <c:txPr>
                <a:bodyPr wrap="square"/>
                <a:p>
                  <a:pPr>
                    <a:defRPr>
                      <a:solidFill>
                        <a:srgbClr val="FFFFFF"/>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2"/>
              <c:pt idx="1">
                <c:v>Drive-away price</c:v>
              </c:pt>
              <c:pt idx="0">
                <c:v>Engine type</c:v>
              </c:pt>
            </c:strLit>
          </c:cat>
          <c:val>
            <c:numLit>
              <c:formatCode>0.0%</c:formatCode>
              <c:ptCount val="2"/>
              <c:pt idx="0">
                <c:v>0.808</c:v>
              </c:pt>
            </c:numLit>
          </c:val>
        </c:ser>
        <c:ser>
          <c:idx val="12"/>
          <c:order val="12"/>
          <c:tx>
            <c:v>Petrol</c:v>
          </c:tx>
          <c:spPr>
            <a:solidFill>
              <a:srgbClr val="830707"/>
            </a:solidFill>
          </c:spPr>
          <c:invertIfNegative val="false"/>
          <c:dLbls>
            <c:dLbl>
              <c:idx val="0"/>
              <c:spPr>
                <a:solidFill>
                  <a:srgbClr val="830707"/>
                </a:solidFill>
              </c:spPr>
              <c:txPr>
                <a:bodyPr wrap="square"/>
                <a:p>
                  <a:pPr>
                    <a:defRPr>
                      <a:solidFill>
                        <a:srgbClr val="FFFFFF"/>
                      </a:solidFill>
                    </a:defRPr>
                  </a:pPr>
                </a:p>
              </c:txPr>
              <c:showLegendKey val="false"/>
              <c:showVal val="false"/>
              <c:showCatName val="false"/>
              <c:showSerName val="true"/>
              <c:showBubbleSize val="false"/>
            </c:dLbl>
            <c:dLbl>
              <c:idx val="1"/>
              <c:spPr>
                <a:solidFill>
                  <a:srgbClr val="830707"/>
                </a:solidFill>
              </c:spPr>
              <c:txPr>
                <a:bodyPr wrap="square"/>
                <a:p>
                  <a:pPr>
                    <a:defRPr>
                      <a:solidFill>
                        <a:srgbClr val="FFFFFF"/>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2"/>
              <c:pt idx="1">
                <c:v>Drive-away price</c:v>
              </c:pt>
              <c:pt idx="0">
                <c:v>Engine type</c:v>
              </c:pt>
            </c:strLit>
          </c:cat>
          <c:val>
            <c:numLit>
              <c:formatCode>0.0%</c:formatCode>
              <c:ptCount val="2"/>
              <c:pt idx="0">
                <c:v>0.192</c:v>
              </c:pt>
            </c:numLit>
          </c:val>
        </c:ser>
        <c:ser>
          <c:idx val="13"/>
          <c:order val="13"/>
          <c:tx>
            <c:v>Diesel</c:v>
          </c:tx>
          <c:spPr/>
          <c:invertIfNegative val="false"/>
          <c:dLbls>
            <c:dLbl>
              <c:idx val="0"/>
              <c:spPr/>
              <c:txPr>
                <a:bodyPr wrap="square"/>
                <a:p>
                  <a:pPr>
                    <a:defRPr>
                      <a:solidFill>
                        <a:srgbClr val="000000"/>
                      </a:solidFill>
                    </a:defRPr>
                  </a:pPr>
                </a:p>
              </c:txPr>
              <c:showLegendKey val="false"/>
              <c:showVal val="false"/>
              <c:showCatName val="false"/>
              <c:showSerName val="true"/>
              <c:showBubbleSize val="false"/>
            </c:dLbl>
            <c:dLbl>
              <c:idx val="1"/>
              <c:spPr/>
              <c:txPr>
                <a:bodyPr wrap="square"/>
                <a:p>
                  <a:pPr>
                    <a:defRPr>
                      <a:solidFill>
                        <a:srgbClr val="000000"/>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2"/>
              <c:pt idx="1">
                <c:v>Drive-away price</c:v>
              </c:pt>
              <c:pt idx="0">
                <c:v>Engine type</c:v>
              </c:pt>
            </c:strLit>
          </c:cat>
          <c:val>
            <c:numLit>
              <c:ptCount val="2"/>
            </c:numLit>
          </c:val>
        </c:ser>
        <c:dLbls>
          <c:dLblPos val="ctr"/>
          <c:showLegendKey val="false"/>
          <c:showVal val="true"/>
          <c:showCatName val="false"/>
          <c:showSerName val="true"/>
          <c:showPercent val="false"/>
          <c:showBubbleSize val="false"/>
        </c:dLbls>
        <c:gapWidth val="40"/>
        <c:overlap val="100"/>
        <c:axId val="57237890"/>
        <c:axId val="815031488"/>
      </c:barChart>
      <c:catAx>
        <c:axId val="57237890"/>
        <c:scaling>
          <c:orientation val="minMax"/>
        </c:scaling>
        <c:delete val="false"/>
        <c:axPos val="b"/>
        <c:title>
          <c:tx>
            <c:rich>
              <a:bodyPr/>
              <a:lstStyle/>
              <a:p>
                <a:pPr>
                  <a:defRPr sz="1000" b="true"/>
                </a:pPr>
                <a:r>
                  <a:t/>
                </a:r>
              </a:p>
            </c:rich>
          </c:tx>
          <c:overlay val="false"/>
        </c:title>
        <c:majorTickMark val="none"/>
        <c:minorTickMark val="none"/>
        <c:tickLblPos val="nextTo"/>
        <c:crossAx val="815031488"/>
        <c:crosses val="autoZero"/>
        <c:auto val="true"/>
        <c:lblAlgn val="ctr"/>
        <c:lblOffset val="100"/>
        <c:noMultiLvlLbl val="false"/>
      </c:catAx>
      <c:valAx>
        <c:axId val="815031488"/>
        <c:scaling>
          <c:orientation val="minMax"/>
          <c:max val="1.0"/>
        </c:scaling>
        <c:delete val="false"/>
        <c:axPos val="l"/>
        <c:majorGridlines>
          <c:spPr>
            <a:ln>
              <a:solidFill>
                <a:schemeClr val="tx1">
                  <a:lumMod val="15000"/>
                  <a:lumOff val="85000"/>
                </a:schemeClr>
              </a:solidFill>
            </a:ln>
          </c:spPr>
        </c:majorGridlines>
        <c:title>
          <c:tx>
            <c:rich>
              <a:bodyPr/>
              <a:lstStyle/>
              <a:p>
                <a:pPr>
                  <a:defRPr sz="1000" b="true"/>
                </a:pPr>
                <a:r>
                  <a:t>% of consumers who prefer each level the most</a:t>
                </a:r>
              </a:p>
            </c:rich>
          </c:tx>
          <c:overlay val="false"/>
        </c:title>
        <c:numFmt formatCode="0%" sourceLinked="false"/>
        <c:majorTickMark val="none"/>
        <c:minorTickMark val="none"/>
        <c:tickLblPos val="nextTo"/>
        <c:crossAx val="57237890"/>
        <c:crosses val="autoZero"/>
        <c:crossBetween val="between"/>
      </c:valAx>
    </c:plotArea>
    <c:plotVisOnly val="true"/>
    <c:dispBlanksAs val="gap"/>
    <c:showDLblsOverMax val="false"/>
  </c:chart>
  <c:externalData r:id="rId1"/>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xmlns:xsi="http://www.w3.org/2001/XMLSchema-instance" xsi:nil="true">
  <c:roundedCorners val="false"/>
  <c:chart>
    <c:autoTitleDeleted val="true"/>
    <c:plotArea>
      <c:lineChart>
        <c:grouping val="standard"/>
        <c:varyColors val="false"/>
        <c:ser>
          <c:idx val="0"/>
          <c:order val="0"/>
          <c:tx>
            <c:v/>
          </c:tx>
          <c:spPr>
            <a:ln>
              <a:solidFill>
                <a:srgbClr val="0E60C4"/>
              </a:solidFill>
            </a:ln>
          </c:spPr>
          <c:marker>
            <c:symbol val="circle"/>
            <c:spPr>
              <a:solidFill>
                <a:srgbClr val="0E60C4"/>
              </a:solidFill>
              <a:ln>
                <a:solidFill>
                  <a:srgbClr val="0E60C4"/>
                </a:solidFill>
              </a:ln>
            </c:spPr>
          </c:marker>
          <c:dLbls>
            <c:dLbl>
              <c:idx val="0"/>
              <c:spPr/>
              <c:txPr>
                <a:bodyPr wrap="square"/>
                <a:p>
                  <a:pPr>
                    <a:defRPr>
                      <a:solidFill>
                        <a:srgbClr val="000000"/>
                      </a:solidFill>
                    </a:defRPr>
                  </a:pPr>
                </a:p>
              </c:txPr>
              <c:showLegendKey val="false"/>
              <c:showVal val="false"/>
              <c:showCatName val="false"/>
              <c:showSerName val="false"/>
              <c:showBubbleSize val="false"/>
            </c:dLbl>
            <c:dLbl>
              <c:idx val="1"/>
              <c:spPr/>
              <c:txPr>
                <a:bodyPr wrap="square"/>
                <a:p>
                  <a:pPr>
                    <a:defRPr>
                      <a:solidFill>
                        <a:srgbClr val="000000"/>
                      </a:solidFill>
                    </a:defRPr>
                  </a:pPr>
                </a:p>
              </c:txPr>
              <c:showLegendKey val="false"/>
              <c:showVal val="false"/>
              <c:showCatName val="false"/>
              <c:showSerName val="false"/>
              <c:showBubbleSize val="false"/>
            </c:dLbl>
            <c:dLbl>
              <c:idx val="2"/>
              <c:spPr/>
              <c:txPr>
                <a:bodyPr wrap="square"/>
                <a:p>
                  <a:pPr>
                    <a:defRPr>
                      <a:solidFill>
                        <a:srgbClr val="000000"/>
                      </a:solidFill>
                    </a:defRPr>
                  </a:pPr>
                </a:p>
              </c:txPr>
              <c:showLegendKey val="false"/>
              <c:showVal val="false"/>
              <c:showCatName val="false"/>
              <c:showSerName val="false"/>
              <c:showBubbleSize val="false"/>
            </c:dLbl>
          </c:dLbls>
          <c:cat>
            <c:strLit>
              <c:ptCount val="3"/>
              <c:pt idx="0">
                <c:v>$19000.00</c:v>
              </c:pt>
              <c:pt idx="1">
                <c:v>$23000.00</c:v>
              </c:pt>
              <c:pt idx="2">
                <c:v>$25000.00</c:v>
              </c:pt>
            </c:strLit>
          </c:cat>
          <c:val>
            <c:numLit>
              <c:formatCode>0.0%</c:formatCode>
              <c:ptCount val="3"/>
              <c:pt idx="0">
                <c:v>0.322</c:v>
              </c:pt>
              <c:pt idx="1">
                <c:v>0.227</c:v>
              </c:pt>
              <c:pt idx="2">
                <c:v>0.216</c:v>
              </c:pt>
            </c:numLit>
          </c:val>
          <c:smooth val="false"/>
        </c:ser>
        <c:dLbls>
          <c:showLegendKey val="false"/>
          <c:showVal val="false"/>
          <c:showCatName val="false"/>
          <c:showSerName val="false"/>
          <c:showPercent val="false"/>
          <c:showBubbleSize val="false"/>
        </c:dLbls>
        <c:smooth val="false"/>
        <c:axId val="339580202"/>
        <c:axId val="956376852"/>
      </c:lineChart>
      <c:catAx>
        <c:axId val="339580202"/>
        <c:scaling>
          <c:orientation val="minMax"/>
        </c:scaling>
        <c:delete val="false"/>
        <c:axPos val="b"/>
        <c:title>
          <c:tx>
            <c:rich>
              <a:bodyPr/>
              <a:lstStyle/>
              <a:p>
                <a:pPr>
                  <a:defRPr sz="1000" b="true"/>
                </a:pPr>
                <a:r>
                  <a:t>Price</a:t>
                </a:r>
              </a:p>
            </c:rich>
          </c:tx>
          <c:overlay val="false"/>
        </c:title>
        <c:majorTickMark val="none"/>
        <c:minorTickMark val="none"/>
        <c:tickLblPos val="nextTo"/>
        <c:crossAx val="956376852"/>
        <c:crosses val="autoZero"/>
        <c:auto val="true"/>
        <c:lblAlgn val="ctr"/>
        <c:lblOffset val="100"/>
        <c:noMultiLvlLbl val="false"/>
      </c:catAx>
      <c:valAx>
        <c:axId val="956376852"/>
        <c:scaling>
          <c:orientation val="minMax"/>
        </c:scaling>
        <c:delete val="false"/>
        <c:axPos val="l"/>
        <c:majorGridlines>
          <c:spPr>
            <a:ln>
              <a:solidFill>
                <a:schemeClr val="tx1">
                  <a:lumMod val="15000"/>
                  <a:lumOff val="85000"/>
                </a:schemeClr>
              </a:solidFill>
            </a:ln>
          </c:spPr>
        </c:majorGridlines>
        <c:title>
          <c:tx>
            <c:rich>
              <a:bodyPr/>
              <a:lstStyle/>
              <a:p>
                <a:pPr>
                  <a:defRPr sz="1000" b="true"/>
                </a:pPr>
                <a:r>
                  <a:t>Percentage of times chosen (out of times shown)</a:t>
                </a:r>
              </a:p>
            </c:rich>
          </c:tx>
          <c:overlay val="false"/>
        </c:title>
        <c:numFmt formatCode="0%" sourceLinked="false"/>
        <c:majorTickMark val="none"/>
        <c:minorTickMark val="none"/>
        <c:tickLblPos val="nextTo"/>
        <c:crossAx val="339580202"/>
        <c:crosses val="autoZero"/>
        <c:crossBetween val="between"/>
      </c:valAx>
    </c:plotArea>
    <c:plotVisOnly val="true"/>
    <c:dispBlanksAs val="gap"/>
    <c:showDLblsOverMax val="false"/>
  </c:chart>
  <c:externalData r:id="rId1"/>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xmlns:xsi="http://www.w3.org/2001/XMLSchema-instance" xsi:nil="true">
  <c:roundedCorners val="false"/>
  <c:chart>
    <c:autoTitleDeleted val="true"/>
    <c:plotArea>
      <c:barChart>
        <c:barDir val="bar"/>
        <c:grouping val="clustered"/>
        <c:varyColors val="false"/>
        <c:ser>
          <c:idx val="0"/>
          <c:order val="0"/>
          <c:tx>
            <c:v/>
          </c:tx>
          <c:spPr/>
          <c:invertIfNegative val="false"/>
          <c:dPt>
            <c:idx val="0"/>
            <c:invertIfNegative val="false"/>
            <c:bubble3D val="false"/>
            <c:spPr>
              <a:solidFill>
                <a:srgbClr val="830707"/>
              </a:solidFill>
              <a:ln>
                <a:noFill/>
              </a:ln>
            </c:spPr>
          </c:dPt>
          <c:dPt>
            <c:idx val="1"/>
            <c:invertIfNegative val="false"/>
            <c:bubble3D val="false"/>
            <c:spPr>
              <a:solidFill>
                <a:srgbClr val="830707"/>
              </a:solidFill>
              <a:ln>
                <a:noFill/>
              </a:ln>
            </c:spPr>
          </c:dPt>
          <c:dPt>
            <c:idx val="2"/>
            <c:invertIfNegative val="false"/>
            <c:bubble3D val="false"/>
            <c:spPr>
              <a:solidFill>
                <a:srgbClr val="F59D47"/>
              </a:solidFill>
              <a:ln>
                <a:noFill/>
              </a:ln>
            </c:spPr>
          </c:dPt>
          <c:dPt>
            <c:idx val="3"/>
            <c:invertIfNegative val="false"/>
            <c:bubble3D val="false"/>
            <c:spPr>
              <a:solidFill>
                <a:srgbClr val="F59D47"/>
              </a:solidFill>
              <a:ln>
                <a:noFill/>
              </a:ln>
            </c:spPr>
          </c:dPt>
          <c:dPt>
            <c:idx val="4"/>
            <c:invertIfNegative val="false"/>
            <c:bubble3D val="false"/>
            <c:spPr>
              <a:solidFill>
                <a:srgbClr val="274168"/>
              </a:solidFill>
              <a:ln>
                <a:noFill/>
              </a:ln>
            </c:spPr>
          </c:dPt>
          <c:dPt>
            <c:idx val="5"/>
            <c:invertIfNegative val="false"/>
            <c:bubble3D val="false"/>
            <c:spPr>
              <a:solidFill>
                <a:srgbClr val="274168"/>
              </a:solidFill>
              <a:ln>
                <a:noFill/>
              </a:ln>
            </c:spPr>
          </c:dPt>
          <c:dLbls>
            <c:dLbl>
              <c:idx val="0"/>
              <c:spPr/>
              <c:txPr>
                <a:bodyPr wrap="square"/>
                <a:p>
                  <a:pPr>
                    <a:defRPr>
                      <a:solidFill>
                        <a:srgbClr val="000000"/>
                      </a:solidFill>
                    </a:defRPr>
                  </a:pPr>
                </a:p>
              </c:txPr>
              <c:showLegendKey val="false"/>
              <c:showVal val="true"/>
              <c:showCatName val="false"/>
              <c:showSerName val="false"/>
              <c:showBubbleSize val="false"/>
            </c:dLbl>
            <c:dLbl>
              <c:idx val="1"/>
              <c:spPr/>
              <c:txPr>
                <a:bodyPr wrap="square"/>
                <a:p>
                  <a:pPr>
                    <a:defRPr>
                      <a:solidFill>
                        <a:srgbClr val="000000"/>
                      </a:solidFill>
                    </a:defRPr>
                  </a:pPr>
                </a:p>
              </c:txPr>
              <c:showLegendKey val="false"/>
              <c:showVal val="true"/>
              <c:showCatName val="false"/>
              <c:showSerName val="false"/>
              <c:showBubbleSize val="false"/>
            </c:dLbl>
            <c:dLbl>
              <c:idx val="2"/>
              <c:spPr/>
              <c:txPr>
                <a:bodyPr wrap="square"/>
                <a:p>
                  <a:pPr>
                    <a:defRPr>
                      <a:solidFill>
                        <a:srgbClr val="000000"/>
                      </a:solidFill>
                    </a:defRPr>
                  </a:pPr>
                </a:p>
              </c:txPr>
              <c:showLegendKey val="false"/>
              <c:showVal val="true"/>
              <c:showCatName val="false"/>
              <c:showSerName val="false"/>
              <c:showBubbleSize val="false"/>
            </c:dLbl>
            <c:dLbl>
              <c:idx val="3"/>
              <c:spPr/>
              <c:txPr>
                <a:bodyPr wrap="square"/>
                <a:p>
                  <a:pPr>
                    <a:defRPr>
                      <a:solidFill>
                        <a:srgbClr val="000000"/>
                      </a:solidFill>
                    </a:defRPr>
                  </a:pPr>
                </a:p>
              </c:txPr>
              <c:showLegendKey val="false"/>
              <c:showVal val="true"/>
              <c:showCatName val="false"/>
              <c:showSerName val="false"/>
              <c:showBubbleSize val="false"/>
            </c:dLbl>
            <c:dLbl>
              <c:idx val="4"/>
              <c:spPr/>
              <c:txPr>
                <a:bodyPr wrap="square"/>
                <a:p>
                  <a:pPr>
                    <a:defRPr>
                      <a:solidFill>
                        <a:srgbClr val="000000"/>
                      </a:solidFill>
                    </a:defRPr>
                  </a:pPr>
                </a:p>
              </c:txPr>
              <c:showLegendKey val="false"/>
              <c:showVal val="true"/>
              <c:showCatName val="false"/>
              <c:showSerName val="false"/>
              <c:showBubbleSize val="false"/>
            </c:dLbl>
            <c:dLbl>
              <c:idx val="5"/>
              <c:spPr/>
              <c:txPr>
                <a:bodyPr wrap="square"/>
                <a:p>
                  <a:pPr>
                    <a:defRPr>
                      <a:solidFill>
                        <a:srgbClr val="000000"/>
                      </a:solidFill>
                    </a:defRPr>
                  </a:pPr>
                </a:p>
              </c:txPr>
              <c:showLegendKey val="false"/>
              <c:showVal val="true"/>
              <c:showCatName val="false"/>
              <c:showSerName val="false"/>
              <c:showBubbleSize val="false"/>
            </c:dLbl>
            <c:spPr>
              <a:ln>
                <a:noFill/>
              </a:ln>
            </c:spPr>
            <c:dLblPos val="outEnd"/>
            <c:showLegendKey val="false"/>
            <c:showVal val="true"/>
            <c:showCatName val="false"/>
            <c:showSerName val="false"/>
            <c:showPercent val="false"/>
            <c:showBubbleSize val="false"/>
            <c:showLeaderLines val="false"/>
          </c:dLbls>
          <c:cat>
            <c:strLit>
              <c:ptCount val="6"/>
              <c:pt idx="0">
                <c:v>Drive-away price: $28,000</c:v>
              </c:pt>
              <c:pt idx="1">
                <c:v>Drive-away price: $30,000</c:v>
              </c:pt>
              <c:pt idx="2">
                <c:v>Transmission: Automatic Transmission</c:v>
              </c:pt>
              <c:pt idx="3">
                <c:v>Transmission: Manual Transmission</c:v>
              </c:pt>
              <c:pt idx="4">
                <c:v>Engine type: Hybrid</c:v>
              </c:pt>
              <c:pt idx="5">
                <c:v>Engine type: Petrol</c:v>
              </c:pt>
            </c:strLit>
          </c:cat>
          <c:val>
            <c:numLit>
              <c:formatCode>0.0%</c:formatCode>
              <c:ptCount val="6"/>
              <c:pt idx="0">
                <c:v>0.0812</c:v>
              </c:pt>
              <c:pt idx="1">
                <c:v>-0.0812</c:v>
              </c:pt>
              <c:pt idx="2">
                <c:v>0.0912</c:v>
              </c:pt>
              <c:pt idx="3">
                <c:v>-0.0912</c:v>
              </c:pt>
              <c:pt idx="4">
                <c:v>0.3276</c:v>
              </c:pt>
              <c:pt idx="5">
                <c:v>-0.3276</c:v>
              </c:pt>
            </c:numLit>
          </c:val>
        </c:ser>
        <c:dLbls>
          <c:dLblPos val="outEnd"/>
          <c:showLegendKey val="false"/>
          <c:showVal val="true"/>
          <c:showCatName val="false"/>
          <c:showSerName val="false"/>
          <c:showPercent val="false"/>
          <c:showBubbleSize val="false"/>
        </c:dLbls>
        <c:gapWidth val="42"/>
        <c:overlap val="100"/>
        <c:axId val="186910727"/>
        <c:axId val="885965419"/>
      </c:barChart>
      <c:catAx>
        <c:axId val="186910727"/>
        <c:scaling>
          <c:orientation val="minMax"/>
        </c:scaling>
        <c:delete val="false"/>
        <c:axPos val="b"/>
        <c:title>
          <c:tx>
            <c:rich>
              <a:bodyPr/>
              <a:lstStyle/>
              <a:p>
                <a:pPr>
                  <a:defRPr sz="1000" b="true"/>
                </a:pPr>
                <a:r>
                  <a:t/>
                </a:r>
              </a:p>
            </c:rich>
          </c:tx>
          <c:overlay val="false"/>
        </c:title>
        <c:majorTickMark val="none"/>
        <c:minorTickMark val="none"/>
        <c:tickLblPos val="low"/>
        <c:crossAx val="885965419"/>
        <c:crosses val="autoZero"/>
        <c:auto val="true"/>
        <c:lblAlgn val="ctr"/>
        <c:lblOffset val="100"/>
        <c:noMultiLvlLbl val="false"/>
      </c:catAx>
      <c:valAx>
        <c:axId val="885965419"/>
        <c:scaling>
          <c:orientation val="minMax"/>
        </c:scaling>
        <c:delete val="false"/>
        <c:axPos val="l"/>
        <c:majorGridlines>
          <c:spPr>
            <a:ln>
              <a:solidFill>
                <a:schemeClr val="tx1">
                  <a:lumMod val="15000"/>
                  <a:lumOff val="85000"/>
                </a:schemeClr>
              </a:solidFill>
            </a:ln>
          </c:spPr>
        </c:majorGridlines>
        <c:title>
          <c:tx>
            <c:rich>
              <a:bodyPr/>
              <a:lstStyle/>
              <a:p>
                <a:pPr>
                  <a:defRPr sz="1000" b="true"/>
                </a:pPr>
                <a:r>
                  <a:t/>
                </a:r>
              </a:p>
            </c:rich>
          </c:tx>
          <c:overlay val="false"/>
        </c:title>
        <c:numFmt formatCode="0%" sourceLinked="false"/>
        <c:majorTickMark val="none"/>
        <c:minorTickMark val="none"/>
        <c:tickLblPos val="nextTo"/>
        <c:crossAx val="186910727"/>
        <c:crosses val="autoZero"/>
        <c:crossBetween val="between"/>
      </c:valAx>
    </c:plotArea>
    <c:plotVisOnly val="true"/>
    <c:dispBlanksAs val="gap"/>
    <c:showDLblsOverMax val="false"/>
  </c:chart>
  <c:externalData r:id="rId1"/>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xmlns:xsi="http://www.w3.org/2001/XMLSchema-instance" xsi:nil="true">
  <c:roundedCorners val="false"/>
  <c:chart>
    <c:autoTitleDeleted val="true"/>
    <c:plotArea>
      <c:barChart>
        <c:barDir val="bar"/>
        <c:grouping val="clustered"/>
        <c:varyColors val="false"/>
        <c:ser>
          <c:idx val="0"/>
          <c:order val="0"/>
          <c:tx>
            <c:v/>
          </c:tx>
          <c:spPr/>
          <c:invertIfNegative val="false"/>
          <c:dPt>
            <c:idx val="0"/>
            <c:invertIfNegative val="false"/>
            <c:bubble3D val="false"/>
            <c:spPr>
              <a:solidFill>
                <a:srgbClr val="830707"/>
              </a:solidFill>
              <a:ln>
                <a:noFill/>
              </a:ln>
            </c:spPr>
          </c:dPt>
          <c:dPt>
            <c:idx val="1"/>
            <c:invertIfNegative val="false"/>
            <c:bubble3D val="false"/>
            <c:spPr>
              <a:solidFill>
                <a:srgbClr val="830707"/>
              </a:solidFill>
              <a:ln>
                <a:noFill/>
              </a:ln>
            </c:spPr>
          </c:dPt>
          <c:dPt>
            <c:idx val="2"/>
            <c:invertIfNegative val="false"/>
            <c:bubble3D val="false"/>
            <c:spPr>
              <a:solidFill>
                <a:srgbClr val="F59D47"/>
              </a:solidFill>
              <a:ln>
                <a:noFill/>
              </a:ln>
            </c:spPr>
          </c:dPt>
          <c:dPt>
            <c:idx val="3"/>
            <c:invertIfNegative val="false"/>
            <c:bubble3D val="false"/>
            <c:spPr>
              <a:solidFill>
                <a:srgbClr val="F59D47"/>
              </a:solidFill>
              <a:ln>
                <a:noFill/>
              </a:ln>
            </c:spPr>
          </c:dPt>
          <c:dPt>
            <c:idx val="4"/>
            <c:invertIfNegative val="false"/>
            <c:bubble3D val="false"/>
            <c:spPr>
              <a:solidFill>
                <a:srgbClr val="274168"/>
              </a:solidFill>
              <a:ln>
                <a:noFill/>
              </a:ln>
            </c:spPr>
          </c:dPt>
          <c:dPt>
            <c:idx val="5"/>
            <c:invertIfNegative val="false"/>
            <c:bubble3D val="false"/>
            <c:spPr>
              <a:solidFill>
                <a:srgbClr val="274168"/>
              </a:solidFill>
              <a:ln>
                <a:noFill/>
              </a:ln>
            </c:spPr>
          </c:dPt>
          <c:dLbls>
            <c:dLbl>
              <c:idx val="0"/>
              <c:spPr/>
              <c:txPr>
                <a:bodyPr wrap="square"/>
                <a:p>
                  <a:pPr>
                    <a:defRPr>
                      <a:solidFill>
                        <a:srgbClr val="000000"/>
                      </a:solidFill>
                    </a:defRPr>
                  </a:pPr>
                </a:p>
              </c:txPr>
              <c:showLegendKey val="false"/>
              <c:showVal val="true"/>
              <c:showCatName val="false"/>
              <c:showSerName val="false"/>
              <c:showBubbleSize val="false"/>
            </c:dLbl>
            <c:dLbl>
              <c:idx val="1"/>
              <c:spPr/>
              <c:txPr>
                <a:bodyPr wrap="square"/>
                <a:p>
                  <a:pPr>
                    <a:defRPr>
                      <a:solidFill>
                        <a:srgbClr val="000000"/>
                      </a:solidFill>
                    </a:defRPr>
                  </a:pPr>
                </a:p>
              </c:txPr>
              <c:showLegendKey val="false"/>
              <c:showVal val="true"/>
              <c:showCatName val="false"/>
              <c:showSerName val="false"/>
              <c:showBubbleSize val="false"/>
            </c:dLbl>
            <c:dLbl>
              <c:idx val="2"/>
              <c:spPr/>
              <c:txPr>
                <a:bodyPr wrap="square"/>
                <a:p>
                  <a:pPr>
                    <a:defRPr>
                      <a:solidFill>
                        <a:srgbClr val="000000"/>
                      </a:solidFill>
                    </a:defRPr>
                  </a:pPr>
                </a:p>
              </c:txPr>
              <c:showLegendKey val="false"/>
              <c:showVal val="true"/>
              <c:showCatName val="false"/>
              <c:showSerName val="false"/>
              <c:showBubbleSize val="false"/>
            </c:dLbl>
            <c:dLbl>
              <c:idx val="3"/>
              <c:spPr/>
              <c:txPr>
                <a:bodyPr wrap="square"/>
                <a:p>
                  <a:pPr>
                    <a:defRPr>
                      <a:solidFill>
                        <a:srgbClr val="000000"/>
                      </a:solidFill>
                    </a:defRPr>
                  </a:pPr>
                </a:p>
              </c:txPr>
              <c:showLegendKey val="false"/>
              <c:showVal val="true"/>
              <c:showCatName val="false"/>
              <c:showSerName val="false"/>
              <c:showBubbleSize val="false"/>
            </c:dLbl>
            <c:dLbl>
              <c:idx val="4"/>
              <c:spPr/>
              <c:txPr>
                <a:bodyPr wrap="square"/>
                <a:p>
                  <a:pPr>
                    <a:defRPr>
                      <a:solidFill>
                        <a:srgbClr val="000000"/>
                      </a:solidFill>
                    </a:defRPr>
                  </a:pPr>
                </a:p>
              </c:txPr>
              <c:showLegendKey val="false"/>
              <c:showVal val="true"/>
              <c:showCatName val="false"/>
              <c:showSerName val="false"/>
              <c:showBubbleSize val="false"/>
            </c:dLbl>
            <c:dLbl>
              <c:idx val="5"/>
              <c:spPr/>
              <c:txPr>
                <a:bodyPr wrap="square"/>
                <a:p>
                  <a:pPr>
                    <a:defRPr>
                      <a:solidFill>
                        <a:srgbClr val="000000"/>
                      </a:solidFill>
                    </a:defRPr>
                  </a:pPr>
                </a:p>
              </c:txPr>
              <c:showLegendKey val="false"/>
              <c:showVal val="true"/>
              <c:showCatName val="false"/>
              <c:showSerName val="false"/>
              <c:showBubbleSize val="false"/>
            </c:dLbl>
            <c:spPr>
              <a:ln>
                <a:noFill/>
              </a:ln>
            </c:spPr>
            <c:dLblPos val="outEnd"/>
            <c:showLegendKey val="false"/>
            <c:showVal val="true"/>
            <c:showCatName val="false"/>
            <c:showSerName val="false"/>
            <c:showPercent val="false"/>
            <c:showBubbleSize val="false"/>
            <c:showLeaderLines val="false"/>
          </c:dLbls>
          <c:cat>
            <c:strLit>
              <c:ptCount val="6"/>
              <c:pt idx="0">
                <c:v>Drive-away price: $28,000</c:v>
              </c:pt>
              <c:pt idx="1">
                <c:v>Drive-away price: $30,000</c:v>
              </c:pt>
              <c:pt idx="2">
                <c:v>Transmission: Automatic Transmission</c:v>
              </c:pt>
              <c:pt idx="3">
                <c:v>Transmission: Manual Transmission</c:v>
              </c:pt>
              <c:pt idx="4">
                <c:v>Engine type: Hybrid</c:v>
              </c:pt>
              <c:pt idx="5">
                <c:v>Engine type: Petrol</c:v>
              </c:pt>
            </c:strLit>
          </c:cat>
          <c:val>
            <c:numLit>
              <c:formatCode>0.0%</c:formatCode>
              <c:ptCount val="6"/>
              <c:pt idx="0">
                <c:v>0.1598</c:v>
              </c:pt>
              <c:pt idx="1">
                <c:v>0.1375</c:v>
              </c:pt>
              <c:pt idx="2">
                <c:v>0.1515</c:v>
              </c:pt>
              <c:pt idx="3">
                <c:v>0.1455</c:v>
              </c:pt>
              <c:pt idx="4">
                <c:v>0.198</c:v>
              </c:pt>
              <c:pt idx="5">
                <c:v>0.099</c:v>
              </c:pt>
            </c:numLit>
          </c:val>
        </c:ser>
        <c:dLbls>
          <c:dLblPos val="outEnd"/>
          <c:showLegendKey val="false"/>
          <c:showVal val="true"/>
          <c:showCatName val="false"/>
          <c:showSerName val="false"/>
          <c:showPercent val="false"/>
          <c:showBubbleSize val="false"/>
        </c:dLbls>
        <c:gapWidth val="42"/>
        <c:overlap val="100"/>
        <c:axId val="357239740"/>
        <c:axId val="313495710"/>
      </c:barChart>
      <c:catAx>
        <c:axId val="357239740"/>
        <c:scaling>
          <c:orientation val="minMax"/>
        </c:scaling>
        <c:delete val="false"/>
        <c:axPos val="b"/>
        <c:title>
          <c:tx>
            <c:rich>
              <a:bodyPr/>
              <a:lstStyle/>
              <a:p>
                <a:pPr>
                  <a:defRPr sz="1000" b="true"/>
                </a:pPr>
                <a:r>
                  <a:t/>
                </a:r>
              </a:p>
            </c:rich>
          </c:tx>
          <c:overlay val="false"/>
        </c:title>
        <c:majorTickMark val="none"/>
        <c:minorTickMark val="none"/>
        <c:tickLblPos val="low"/>
        <c:crossAx val="313495710"/>
        <c:crosses val="autoZero"/>
        <c:auto val="true"/>
        <c:lblAlgn val="ctr"/>
        <c:lblOffset val="100"/>
        <c:noMultiLvlLbl val="false"/>
      </c:catAx>
      <c:valAx>
        <c:axId val="313495710"/>
        <c:scaling>
          <c:orientation val="minMax"/>
        </c:scaling>
        <c:delete val="false"/>
        <c:axPos val="l"/>
        <c:majorGridlines>
          <c:spPr>
            <a:ln>
              <a:solidFill>
                <a:schemeClr val="tx1">
                  <a:lumMod val="15000"/>
                  <a:lumOff val="85000"/>
                </a:schemeClr>
              </a:solidFill>
            </a:ln>
          </c:spPr>
        </c:majorGridlines>
        <c:title>
          <c:tx>
            <c:rich>
              <a:bodyPr/>
              <a:lstStyle/>
              <a:p>
                <a:pPr>
                  <a:defRPr sz="1000" b="true"/>
                </a:pPr>
                <a:r>
                  <a:t/>
                </a:r>
              </a:p>
            </c:rich>
          </c:tx>
          <c:overlay val="false"/>
        </c:title>
        <c:numFmt formatCode="0%" sourceLinked="false"/>
        <c:majorTickMark val="none"/>
        <c:minorTickMark val="none"/>
        <c:tickLblPos val="nextTo"/>
        <c:crossAx val="357239740"/>
        <c:crosses val="autoZero"/>
        <c:crossBetween val="between"/>
      </c:valAx>
    </c:plotArea>
    <c:plotVisOnly val="true"/>
    <c:dispBlanksAs val="gap"/>
    <c:showDLblsOverMax val="false"/>
  </c:chart>
  <c:externalData r:id="rId1"/>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xmlns:xsi="http://www.w3.org/2001/XMLSchema-instance" xsi:nil="true">
  <c:roundedCorners val="false"/>
  <c:chart>
    <c:autoTitleDeleted val="true"/>
    <c:plotArea>
      <c:barChart>
        <c:barDir val="bar"/>
        <c:grouping val="stacked"/>
        <c:varyColors val="false"/>
        <c:ser>
          <c:idx val="0"/>
          <c:order val="0"/>
          <c:tx>
            <c:v>Landrange Hoover</c:v>
          </c:tx>
          <c:spPr/>
          <c:invertIfNegative val="false"/>
          <c:dLbls>
            <c:dLbl>
              <c:idx val="0"/>
              <c:spPr/>
              <c:txPr>
                <a:bodyPr wrap="square"/>
                <a:p>
                  <a:pPr>
                    <a:defRPr>
                      <a:solidFill>
                        <a:srgbClr val="000000"/>
                      </a:solidFill>
                    </a:defRPr>
                  </a:pPr>
                </a:p>
              </c:txPr>
              <c:showLegendKey val="false"/>
              <c:showVal val="false"/>
              <c:showCatName val="false"/>
              <c:showSerName val="true"/>
              <c:showBubbleSize val="false"/>
            </c:dLbl>
            <c:dLbl>
              <c:idx val="1"/>
              <c:spPr/>
              <c:txPr>
                <a:bodyPr wrap="square"/>
                <a:p>
                  <a:pPr>
                    <a:defRPr>
                      <a:solidFill>
                        <a:srgbClr val="000000"/>
                      </a:solidFill>
                    </a:defRPr>
                  </a:pPr>
                </a:p>
              </c:txPr>
              <c:showLegendKey val="false"/>
              <c:showVal val="false"/>
              <c:showCatName val="false"/>
              <c:showSerName val="true"/>
              <c:showBubbleSize val="false"/>
            </c:dLbl>
            <c:dLbl>
              <c:idx val="2"/>
              <c:spPr/>
              <c:txPr>
                <a:bodyPr wrap="square"/>
                <a:p>
                  <a:pPr>
                    <a:defRPr>
                      <a:solidFill>
                        <a:srgbClr val="000000"/>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3"/>
              <c:pt idx="2">
                <c:v>Drive-away price</c:v>
              </c:pt>
              <c:pt idx="1">
                <c:v>Transmission</c:v>
              </c:pt>
              <c:pt idx="0">
                <c:v>Engine type</c:v>
              </c:pt>
            </c:strLit>
          </c:cat>
          <c:val>
            <c:numLit>
              <c:ptCount val="3"/>
            </c:numLit>
          </c:val>
        </c:ser>
        <c:ser>
          <c:idx val="1"/>
          <c:order val="1"/>
          <c:tx>
            <c:v>Maruda Maru II</c:v>
          </c:tx>
          <c:spPr/>
          <c:invertIfNegative val="false"/>
          <c:dLbls>
            <c:dLbl>
              <c:idx val="0"/>
              <c:spPr/>
              <c:txPr>
                <a:bodyPr wrap="square"/>
                <a:p>
                  <a:pPr>
                    <a:defRPr>
                      <a:solidFill>
                        <a:srgbClr val="000000"/>
                      </a:solidFill>
                    </a:defRPr>
                  </a:pPr>
                </a:p>
              </c:txPr>
              <c:showLegendKey val="false"/>
              <c:showVal val="false"/>
              <c:showCatName val="false"/>
              <c:showSerName val="true"/>
              <c:showBubbleSize val="false"/>
            </c:dLbl>
            <c:dLbl>
              <c:idx val="1"/>
              <c:spPr/>
              <c:txPr>
                <a:bodyPr wrap="square"/>
                <a:p>
                  <a:pPr>
                    <a:defRPr>
                      <a:solidFill>
                        <a:srgbClr val="000000"/>
                      </a:solidFill>
                    </a:defRPr>
                  </a:pPr>
                </a:p>
              </c:txPr>
              <c:showLegendKey val="false"/>
              <c:showVal val="false"/>
              <c:showCatName val="false"/>
              <c:showSerName val="true"/>
              <c:showBubbleSize val="false"/>
            </c:dLbl>
            <c:dLbl>
              <c:idx val="2"/>
              <c:spPr/>
              <c:txPr>
                <a:bodyPr wrap="square"/>
                <a:p>
                  <a:pPr>
                    <a:defRPr>
                      <a:solidFill>
                        <a:srgbClr val="000000"/>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3"/>
              <c:pt idx="2">
                <c:v>Drive-away price</c:v>
              </c:pt>
              <c:pt idx="1">
                <c:v>Transmission</c:v>
              </c:pt>
              <c:pt idx="0">
                <c:v>Engine type</c:v>
              </c:pt>
            </c:strLit>
          </c:cat>
          <c:val>
            <c:numLit>
              <c:ptCount val="3"/>
            </c:numLit>
          </c:val>
        </c:ser>
        <c:ser>
          <c:idx val="2"/>
          <c:order val="2"/>
          <c:tx>
            <c:v>Kea Rocketta</c:v>
          </c:tx>
          <c:spPr/>
          <c:invertIfNegative val="false"/>
          <c:dLbls>
            <c:dLbl>
              <c:idx val="0"/>
              <c:spPr/>
              <c:txPr>
                <a:bodyPr wrap="square"/>
                <a:p>
                  <a:pPr>
                    <a:defRPr>
                      <a:solidFill>
                        <a:srgbClr val="000000"/>
                      </a:solidFill>
                    </a:defRPr>
                  </a:pPr>
                </a:p>
              </c:txPr>
              <c:showLegendKey val="false"/>
              <c:showVal val="false"/>
              <c:showCatName val="false"/>
              <c:showSerName val="true"/>
              <c:showBubbleSize val="false"/>
            </c:dLbl>
            <c:dLbl>
              <c:idx val="1"/>
              <c:spPr/>
              <c:txPr>
                <a:bodyPr wrap="square"/>
                <a:p>
                  <a:pPr>
                    <a:defRPr>
                      <a:solidFill>
                        <a:srgbClr val="000000"/>
                      </a:solidFill>
                    </a:defRPr>
                  </a:pPr>
                </a:p>
              </c:txPr>
              <c:showLegendKey val="false"/>
              <c:showVal val="false"/>
              <c:showCatName val="false"/>
              <c:showSerName val="true"/>
              <c:showBubbleSize val="false"/>
            </c:dLbl>
            <c:dLbl>
              <c:idx val="2"/>
              <c:spPr/>
              <c:txPr>
                <a:bodyPr wrap="square"/>
                <a:p>
                  <a:pPr>
                    <a:defRPr>
                      <a:solidFill>
                        <a:srgbClr val="000000"/>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3"/>
              <c:pt idx="2">
                <c:v>Drive-away price</c:v>
              </c:pt>
              <c:pt idx="1">
                <c:v>Transmission</c:v>
              </c:pt>
              <c:pt idx="0">
                <c:v>Engine type</c:v>
              </c:pt>
            </c:strLit>
          </c:cat>
          <c:val>
            <c:numLit>
              <c:ptCount val="3"/>
            </c:numLit>
          </c:val>
        </c:ser>
        <c:ser>
          <c:idx val="3"/>
          <c:order val="3"/>
          <c:tx>
            <c:v>Ladina Klubnika</c:v>
          </c:tx>
          <c:spPr/>
          <c:invertIfNegative val="false"/>
          <c:dLbls>
            <c:dLbl>
              <c:idx val="0"/>
              <c:spPr/>
              <c:txPr>
                <a:bodyPr wrap="square"/>
                <a:p>
                  <a:pPr>
                    <a:defRPr>
                      <a:solidFill>
                        <a:srgbClr val="000000"/>
                      </a:solidFill>
                    </a:defRPr>
                  </a:pPr>
                </a:p>
              </c:txPr>
              <c:showLegendKey val="false"/>
              <c:showVal val="false"/>
              <c:showCatName val="false"/>
              <c:showSerName val="true"/>
              <c:showBubbleSize val="false"/>
            </c:dLbl>
            <c:dLbl>
              <c:idx val="1"/>
              <c:spPr/>
              <c:txPr>
                <a:bodyPr wrap="square"/>
                <a:p>
                  <a:pPr>
                    <a:defRPr>
                      <a:solidFill>
                        <a:srgbClr val="000000"/>
                      </a:solidFill>
                    </a:defRPr>
                  </a:pPr>
                </a:p>
              </c:txPr>
              <c:showLegendKey val="false"/>
              <c:showVal val="false"/>
              <c:showCatName val="false"/>
              <c:showSerName val="true"/>
              <c:showBubbleSize val="false"/>
            </c:dLbl>
            <c:dLbl>
              <c:idx val="2"/>
              <c:spPr/>
              <c:txPr>
                <a:bodyPr wrap="square"/>
                <a:p>
                  <a:pPr>
                    <a:defRPr>
                      <a:solidFill>
                        <a:srgbClr val="000000"/>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3"/>
              <c:pt idx="2">
                <c:v>Drive-away price</c:v>
              </c:pt>
              <c:pt idx="1">
                <c:v>Transmission</c:v>
              </c:pt>
              <c:pt idx="0">
                <c:v>Engine type</c:v>
              </c:pt>
            </c:strLit>
          </c:cat>
          <c:val>
            <c:numLit>
              <c:ptCount val="3"/>
            </c:numLit>
          </c:val>
        </c:ser>
        <c:ser>
          <c:idx val="4"/>
          <c:order val="4"/>
          <c:tx>
            <c:v>$19,000</c:v>
          </c:tx>
          <c:spPr/>
          <c:invertIfNegative val="false"/>
          <c:dLbls>
            <c:dLbl>
              <c:idx val="0"/>
              <c:spPr/>
              <c:txPr>
                <a:bodyPr wrap="square"/>
                <a:p>
                  <a:pPr>
                    <a:defRPr>
                      <a:solidFill>
                        <a:srgbClr val="000000"/>
                      </a:solidFill>
                    </a:defRPr>
                  </a:pPr>
                </a:p>
              </c:txPr>
              <c:showLegendKey val="false"/>
              <c:showVal val="false"/>
              <c:showCatName val="false"/>
              <c:showSerName val="true"/>
              <c:showBubbleSize val="false"/>
            </c:dLbl>
            <c:dLbl>
              <c:idx val="1"/>
              <c:spPr/>
              <c:txPr>
                <a:bodyPr wrap="square"/>
                <a:p>
                  <a:pPr>
                    <a:defRPr>
                      <a:solidFill>
                        <a:srgbClr val="000000"/>
                      </a:solidFill>
                    </a:defRPr>
                  </a:pPr>
                </a:p>
              </c:txPr>
              <c:showLegendKey val="false"/>
              <c:showVal val="false"/>
              <c:showCatName val="false"/>
              <c:showSerName val="true"/>
              <c:showBubbleSize val="false"/>
            </c:dLbl>
            <c:dLbl>
              <c:idx val="2"/>
              <c:spPr/>
              <c:txPr>
                <a:bodyPr wrap="square"/>
                <a:p>
                  <a:pPr>
                    <a:defRPr>
                      <a:solidFill>
                        <a:srgbClr val="000000"/>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3"/>
              <c:pt idx="2">
                <c:v>Drive-away price</c:v>
              </c:pt>
              <c:pt idx="1">
                <c:v>Transmission</c:v>
              </c:pt>
              <c:pt idx="0">
                <c:v>Engine type</c:v>
              </c:pt>
            </c:strLit>
          </c:cat>
          <c:val>
            <c:numLit>
              <c:ptCount val="3"/>
            </c:numLit>
          </c:val>
        </c:ser>
        <c:ser>
          <c:idx val="5"/>
          <c:order val="5"/>
          <c:tx>
            <c:v>$23,000</c:v>
          </c:tx>
          <c:spPr/>
          <c:invertIfNegative val="false"/>
          <c:dLbls>
            <c:dLbl>
              <c:idx val="0"/>
              <c:spPr/>
              <c:txPr>
                <a:bodyPr wrap="square"/>
                <a:p>
                  <a:pPr>
                    <a:defRPr>
                      <a:solidFill>
                        <a:srgbClr val="000000"/>
                      </a:solidFill>
                    </a:defRPr>
                  </a:pPr>
                </a:p>
              </c:txPr>
              <c:showLegendKey val="false"/>
              <c:showVal val="false"/>
              <c:showCatName val="false"/>
              <c:showSerName val="true"/>
              <c:showBubbleSize val="false"/>
            </c:dLbl>
            <c:dLbl>
              <c:idx val="1"/>
              <c:spPr/>
              <c:txPr>
                <a:bodyPr wrap="square"/>
                <a:p>
                  <a:pPr>
                    <a:defRPr>
                      <a:solidFill>
                        <a:srgbClr val="000000"/>
                      </a:solidFill>
                    </a:defRPr>
                  </a:pPr>
                </a:p>
              </c:txPr>
              <c:showLegendKey val="false"/>
              <c:showVal val="false"/>
              <c:showCatName val="false"/>
              <c:showSerName val="true"/>
              <c:showBubbleSize val="false"/>
            </c:dLbl>
            <c:dLbl>
              <c:idx val="2"/>
              <c:spPr/>
              <c:txPr>
                <a:bodyPr wrap="square"/>
                <a:p>
                  <a:pPr>
                    <a:defRPr>
                      <a:solidFill>
                        <a:srgbClr val="000000"/>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3"/>
              <c:pt idx="2">
                <c:v>Drive-away price</c:v>
              </c:pt>
              <c:pt idx="1">
                <c:v>Transmission</c:v>
              </c:pt>
              <c:pt idx="0">
                <c:v>Engine type</c:v>
              </c:pt>
            </c:strLit>
          </c:cat>
          <c:val>
            <c:numLit>
              <c:ptCount val="3"/>
            </c:numLit>
          </c:val>
        </c:ser>
        <c:ser>
          <c:idx val="6"/>
          <c:order val="6"/>
          <c:tx>
            <c:v>$25,000</c:v>
          </c:tx>
          <c:spPr/>
          <c:invertIfNegative val="false"/>
          <c:dLbls>
            <c:dLbl>
              <c:idx val="0"/>
              <c:spPr/>
              <c:txPr>
                <a:bodyPr wrap="square"/>
                <a:p>
                  <a:pPr>
                    <a:defRPr>
                      <a:solidFill>
                        <a:srgbClr val="000000"/>
                      </a:solidFill>
                    </a:defRPr>
                  </a:pPr>
                </a:p>
              </c:txPr>
              <c:showLegendKey val="false"/>
              <c:showVal val="false"/>
              <c:showCatName val="false"/>
              <c:showSerName val="true"/>
              <c:showBubbleSize val="false"/>
            </c:dLbl>
            <c:dLbl>
              <c:idx val="1"/>
              <c:spPr/>
              <c:txPr>
                <a:bodyPr wrap="square"/>
                <a:p>
                  <a:pPr>
                    <a:defRPr>
                      <a:solidFill>
                        <a:srgbClr val="000000"/>
                      </a:solidFill>
                    </a:defRPr>
                  </a:pPr>
                </a:p>
              </c:txPr>
              <c:showLegendKey val="false"/>
              <c:showVal val="false"/>
              <c:showCatName val="false"/>
              <c:showSerName val="true"/>
              <c:showBubbleSize val="false"/>
            </c:dLbl>
            <c:dLbl>
              <c:idx val="2"/>
              <c:spPr/>
              <c:txPr>
                <a:bodyPr wrap="square"/>
                <a:p>
                  <a:pPr>
                    <a:defRPr>
                      <a:solidFill>
                        <a:srgbClr val="000000"/>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3"/>
              <c:pt idx="2">
                <c:v>Drive-away price</c:v>
              </c:pt>
              <c:pt idx="1">
                <c:v>Transmission</c:v>
              </c:pt>
              <c:pt idx="0">
                <c:v>Engine type</c:v>
              </c:pt>
            </c:strLit>
          </c:cat>
          <c:val>
            <c:numLit>
              <c:ptCount val="3"/>
            </c:numLit>
          </c:val>
        </c:ser>
        <c:ser>
          <c:idx val="7"/>
          <c:order val="7"/>
          <c:tx>
            <c:v>$28,000</c:v>
          </c:tx>
          <c:spPr>
            <a:solidFill>
              <a:srgbClr val="830707"/>
            </a:solidFill>
          </c:spPr>
          <c:invertIfNegative val="false"/>
          <c:dLbls>
            <c:dLbl>
              <c:idx val="0"/>
              <c:spPr>
                <a:solidFill>
                  <a:srgbClr val="830707"/>
                </a:solidFill>
              </c:spPr>
              <c:txPr>
                <a:bodyPr wrap="square"/>
                <a:p>
                  <a:pPr>
                    <a:defRPr>
                      <a:solidFill>
                        <a:srgbClr val="FFFFFF"/>
                      </a:solidFill>
                    </a:defRPr>
                  </a:pPr>
                </a:p>
              </c:txPr>
              <c:showLegendKey val="false"/>
              <c:showVal val="false"/>
              <c:showCatName val="false"/>
              <c:showSerName val="true"/>
              <c:showBubbleSize val="false"/>
            </c:dLbl>
            <c:dLbl>
              <c:idx val="1"/>
              <c:spPr>
                <a:solidFill>
                  <a:srgbClr val="830707"/>
                </a:solidFill>
              </c:spPr>
              <c:txPr>
                <a:bodyPr wrap="square"/>
                <a:p>
                  <a:pPr>
                    <a:defRPr>
                      <a:solidFill>
                        <a:srgbClr val="FFFFFF"/>
                      </a:solidFill>
                    </a:defRPr>
                  </a:pPr>
                </a:p>
              </c:txPr>
              <c:showLegendKey val="false"/>
              <c:showVal val="false"/>
              <c:showCatName val="false"/>
              <c:showSerName val="true"/>
              <c:showBubbleSize val="false"/>
            </c:dLbl>
            <c:dLbl>
              <c:idx val="2"/>
              <c:spPr>
                <a:solidFill>
                  <a:srgbClr val="830707"/>
                </a:solidFill>
              </c:spPr>
              <c:txPr>
                <a:bodyPr wrap="square"/>
                <a:p>
                  <a:pPr>
                    <a:defRPr>
                      <a:solidFill>
                        <a:srgbClr val="FFFFFF"/>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3"/>
              <c:pt idx="2">
                <c:v>Drive-away price</c:v>
              </c:pt>
              <c:pt idx="1">
                <c:v>Transmission</c:v>
              </c:pt>
              <c:pt idx="0">
                <c:v>Engine type</c:v>
              </c:pt>
            </c:strLit>
          </c:cat>
          <c:val>
            <c:numLit>
              <c:formatCode>0.0%</c:formatCode>
              <c:ptCount val="3"/>
              <c:pt idx="2">
                <c:v>0.72</c:v>
              </c:pt>
            </c:numLit>
          </c:val>
        </c:ser>
        <c:ser>
          <c:idx val="8"/>
          <c:order val="8"/>
          <c:tx>
            <c:v>$30,000</c:v>
          </c:tx>
          <c:spPr>
            <a:solidFill>
              <a:srgbClr val="F59D47"/>
            </a:solidFill>
          </c:spPr>
          <c:invertIfNegative val="false"/>
          <c:dLbls>
            <c:dLbl>
              <c:idx val="0"/>
              <c:spPr>
                <a:solidFill>
                  <a:srgbClr val="F59D47"/>
                </a:solidFill>
              </c:spPr>
              <c:txPr>
                <a:bodyPr wrap="square"/>
                <a:p>
                  <a:pPr>
                    <a:defRPr>
                      <a:solidFill>
                        <a:srgbClr val="FFFFFF"/>
                      </a:solidFill>
                    </a:defRPr>
                  </a:pPr>
                </a:p>
              </c:txPr>
              <c:showLegendKey val="false"/>
              <c:showVal val="false"/>
              <c:showCatName val="false"/>
              <c:showSerName val="true"/>
              <c:showBubbleSize val="false"/>
            </c:dLbl>
            <c:dLbl>
              <c:idx val="1"/>
              <c:spPr>
                <a:solidFill>
                  <a:srgbClr val="F59D47"/>
                </a:solidFill>
              </c:spPr>
              <c:txPr>
                <a:bodyPr wrap="square"/>
                <a:p>
                  <a:pPr>
                    <a:defRPr>
                      <a:solidFill>
                        <a:srgbClr val="FFFFFF"/>
                      </a:solidFill>
                    </a:defRPr>
                  </a:pPr>
                </a:p>
              </c:txPr>
              <c:showLegendKey val="false"/>
              <c:showVal val="false"/>
              <c:showCatName val="false"/>
              <c:showSerName val="true"/>
              <c:showBubbleSize val="false"/>
            </c:dLbl>
            <c:dLbl>
              <c:idx val="2"/>
              <c:spPr>
                <a:solidFill>
                  <a:srgbClr val="F59D47"/>
                </a:solidFill>
              </c:spPr>
              <c:txPr>
                <a:bodyPr wrap="square"/>
                <a:p>
                  <a:pPr>
                    <a:defRPr>
                      <a:solidFill>
                        <a:srgbClr val="FFFFFF"/>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3"/>
              <c:pt idx="2">
                <c:v>Drive-away price</c:v>
              </c:pt>
              <c:pt idx="1">
                <c:v>Transmission</c:v>
              </c:pt>
              <c:pt idx="0">
                <c:v>Engine type</c:v>
              </c:pt>
            </c:strLit>
          </c:cat>
          <c:val>
            <c:numLit>
              <c:formatCode>0.0%</c:formatCode>
              <c:ptCount val="3"/>
              <c:pt idx="2">
                <c:v>0.28</c:v>
              </c:pt>
            </c:numLit>
          </c:val>
        </c:ser>
        <c:ser>
          <c:idx val="9"/>
          <c:order val="9"/>
          <c:tx>
            <c:v>Automatic Transmission</c:v>
          </c:tx>
          <c:spPr>
            <a:solidFill>
              <a:srgbClr val="830707"/>
            </a:solidFill>
          </c:spPr>
          <c:invertIfNegative val="false"/>
          <c:dLbls>
            <c:dLbl>
              <c:idx val="0"/>
              <c:spPr>
                <a:solidFill>
                  <a:srgbClr val="830707"/>
                </a:solidFill>
              </c:spPr>
              <c:txPr>
                <a:bodyPr wrap="square"/>
                <a:p>
                  <a:pPr>
                    <a:defRPr>
                      <a:solidFill>
                        <a:srgbClr val="FFFFFF"/>
                      </a:solidFill>
                    </a:defRPr>
                  </a:pPr>
                </a:p>
              </c:txPr>
              <c:showLegendKey val="false"/>
              <c:showVal val="false"/>
              <c:showCatName val="false"/>
              <c:showSerName val="true"/>
              <c:showBubbleSize val="false"/>
            </c:dLbl>
            <c:dLbl>
              <c:idx val="1"/>
              <c:spPr>
                <a:solidFill>
                  <a:srgbClr val="830707"/>
                </a:solidFill>
              </c:spPr>
              <c:txPr>
                <a:bodyPr wrap="square"/>
                <a:p>
                  <a:pPr>
                    <a:defRPr>
                      <a:solidFill>
                        <a:srgbClr val="FFFFFF"/>
                      </a:solidFill>
                    </a:defRPr>
                  </a:pPr>
                </a:p>
              </c:txPr>
              <c:showLegendKey val="false"/>
              <c:showVal val="false"/>
              <c:showCatName val="false"/>
              <c:showSerName val="true"/>
              <c:showBubbleSize val="false"/>
            </c:dLbl>
            <c:dLbl>
              <c:idx val="2"/>
              <c:spPr>
                <a:solidFill>
                  <a:srgbClr val="830707"/>
                </a:solidFill>
              </c:spPr>
              <c:txPr>
                <a:bodyPr wrap="square"/>
                <a:p>
                  <a:pPr>
                    <a:defRPr>
                      <a:solidFill>
                        <a:srgbClr val="FFFFFF"/>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3"/>
              <c:pt idx="2">
                <c:v>Drive-away price</c:v>
              </c:pt>
              <c:pt idx="1">
                <c:v>Transmission</c:v>
              </c:pt>
              <c:pt idx="0">
                <c:v>Engine type</c:v>
              </c:pt>
            </c:strLit>
          </c:cat>
          <c:val>
            <c:numLit>
              <c:formatCode>0.0%</c:formatCode>
              <c:ptCount val="3"/>
              <c:pt idx="1">
                <c:v>0.604</c:v>
              </c:pt>
            </c:numLit>
          </c:val>
        </c:ser>
        <c:ser>
          <c:idx val="10"/>
          <c:order val="10"/>
          <c:tx>
            <c:v>Manual Transmission</c:v>
          </c:tx>
          <c:spPr>
            <a:solidFill>
              <a:srgbClr val="F59D47"/>
            </a:solidFill>
          </c:spPr>
          <c:invertIfNegative val="false"/>
          <c:dLbls>
            <c:dLbl>
              <c:idx val="0"/>
              <c:spPr>
                <a:solidFill>
                  <a:srgbClr val="F59D47"/>
                </a:solidFill>
              </c:spPr>
              <c:txPr>
                <a:bodyPr wrap="square"/>
                <a:p>
                  <a:pPr>
                    <a:defRPr>
                      <a:solidFill>
                        <a:srgbClr val="FFFFFF"/>
                      </a:solidFill>
                    </a:defRPr>
                  </a:pPr>
                </a:p>
              </c:txPr>
              <c:showLegendKey val="false"/>
              <c:showVal val="false"/>
              <c:showCatName val="false"/>
              <c:showSerName val="true"/>
              <c:showBubbleSize val="false"/>
            </c:dLbl>
            <c:dLbl>
              <c:idx val="1"/>
              <c:spPr>
                <a:solidFill>
                  <a:srgbClr val="F59D47"/>
                </a:solidFill>
              </c:spPr>
              <c:txPr>
                <a:bodyPr wrap="square"/>
                <a:p>
                  <a:pPr>
                    <a:defRPr>
                      <a:solidFill>
                        <a:srgbClr val="FFFFFF"/>
                      </a:solidFill>
                    </a:defRPr>
                  </a:pPr>
                </a:p>
              </c:txPr>
              <c:showLegendKey val="false"/>
              <c:showVal val="false"/>
              <c:showCatName val="false"/>
              <c:showSerName val="true"/>
              <c:showBubbleSize val="false"/>
            </c:dLbl>
            <c:dLbl>
              <c:idx val="2"/>
              <c:spPr>
                <a:solidFill>
                  <a:srgbClr val="F59D47"/>
                </a:solidFill>
              </c:spPr>
              <c:txPr>
                <a:bodyPr wrap="square"/>
                <a:p>
                  <a:pPr>
                    <a:defRPr>
                      <a:solidFill>
                        <a:srgbClr val="FFFFFF"/>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3"/>
              <c:pt idx="2">
                <c:v>Drive-away price</c:v>
              </c:pt>
              <c:pt idx="1">
                <c:v>Transmission</c:v>
              </c:pt>
              <c:pt idx="0">
                <c:v>Engine type</c:v>
              </c:pt>
            </c:strLit>
          </c:cat>
          <c:val>
            <c:numLit>
              <c:formatCode>0.0%</c:formatCode>
              <c:ptCount val="3"/>
              <c:pt idx="1">
                <c:v>0.396</c:v>
              </c:pt>
            </c:numLit>
          </c:val>
        </c:ser>
        <c:ser>
          <c:idx val="11"/>
          <c:order val="11"/>
          <c:tx>
            <c:v>Hybrid</c:v>
          </c:tx>
          <c:spPr>
            <a:solidFill>
              <a:srgbClr val="830707"/>
            </a:solidFill>
          </c:spPr>
          <c:invertIfNegative val="false"/>
          <c:dLbls>
            <c:dLbl>
              <c:idx val="0"/>
              <c:spPr>
                <a:solidFill>
                  <a:srgbClr val="830707"/>
                </a:solidFill>
              </c:spPr>
              <c:txPr>
                <a:bodyPr wrap="square"/>
                <a:p>
                  <a:pPr>
                    <a:defRPr>
                      <a:solidFill>
                        <a:srgbClr val="FFFFFF"/>
                      </a:solidFill>
                    </a:defRPr>
                  </a:pPr>
                </a:p>
              </c:txPr>
              <c:showLegendKey val="false"/>
              <c:showVal val="false"/>
              <c:showCatName val="false"/>
              <c:showSerName val="true"/>
              <c:showBubbleSize val="false"/>
            </c:dLbl>
            <c:dLbl>
              <c:idx val="1"/>
              <c:spPr>
                <a:solidFill>
                  <a:srgbClr val="830707"/>
                </a:solidFill>
              </c:spPr>
              <c:txPr>
                <a:bodyPr wrap="square"/>
                <a:p>
                  <a:pPr>
                    <a:defRPr>
                      <a:solidFill>
                        <a:srgbClr val="FFFFFF"/>
                      </a:solidFill>
                    </a:defRPr>
                  </a:pPr>
                </a:p>
              </c:txPr>
              <c:showLegendKey val="false"/>
              <c:showVal val="false"/>
              <c:showCatName val="false"/>
              <c:showSerName val="true"/>
              <c:showBubbleSize val="false"/>
            </c:dLbl>
            <c:dLbl>
              <c:idx val="2"/>
              <c:spPr>
                <a:solidFill>
                  <a:srgbClr val="830707"/>
                </a:solidFill>
              </c:spPr>
              <c:txPr>
                <a:bodyPr wrap="square"/>
                <a:p>
                  <a:pPr>
                    <a:defRPr>
                      <a:solidFill>
                        <a:srgbClr val="FFFFFF"/>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3"/>
              <c:pt idx="2">
                <c:v>Drive-away price</c:v>
              </c:pt>
              <c:pt idx="1">
                <c:v>Transmission</c:v>
              </c:pt>
              <c:pt idx="0">
                <c:v>Engine type</c:v>
              </c:pt>
            </c:strLit>
          </c:cat>
          <c:val>
            <c:numLit>
              <c:formatCode>0.0%</c:formatCode>
              <c:ptCount val="3"/>
              <c:pt idx="0">
                <c:v>0.887</c:v>
              </c:pt>
            </c:numLit>
          </c:val>
        </c:ser>
        <c:ser>
          <c:idx val="12"/>
          <c:order val="12"/>
          <c:tx>
            <c:v>Petrol</c:v>
          </c:tx>
          <c:spPr>
            <a:solidFill>
              <a:srgbClr val="F59D47"/>
            </a:solidFill>
          </c:spPr>
          <c:invertIfNegative val="false"/>
          <c:dLbls>
            <c:dLbl>
              <c:idx val="0"/>
              <c:spPr>
                <a:solidFill>
                  <a:srgbClr val="F59D47"/>
                </a:solidFill>
              </c:spPr>
              <c:txPr>
                <a:bodyPr wrap="square"/>
                <a:p>
                  <a:pPr>
                    <a:defRPr>
                      <a:solidFill>
                        <a:srgbClr val="FFFFFF"/>
                      </a:solidFill>
                    </a:defRPr>
                  </a:pPr>
                </a:p>
              </c:txPr>
              <c:showLegendKey val="false"/>
              <c:showVal val="false"/>
              <c:showCatName val="false"/>
              <c:showSerName val="true"/>
              <c:showBubbleSize val="false"/>
            </c:dLbl>
            <c:dLbl>
              <c:idx val="1"/>
              <c:spPr>
                <a:solidFill>
                  <a:srgbClr val="F59D47"/>
                </a:solidFill>
              </c:spPr>
              <c:txPr>
                <a:bodyPr wrap="square"/>
                <a:p>
                  <a:pPr>
                    <a:defRPr>
                      <a:solidFill>
                        <a:srgbClr val="FFFFFF"/>
                      </a:solidFill>
                    </a:defRPr>
                  </a:pPr>
                </a:p>
              </c:txPr>
              <c:showLegendKey val="false"/>
              <c:showVal val="false"/>
              <c:showCatName val="false"/>
              <c:showSerName val="true"/>
              <c:showBubbleSize val="false"/>
            </c:dLbl>
            <c:dLbl>
              <c:idx val="2"/>
              <c:spPr>
                <a:solidFill>
                  <a:srgbClr val="F59D47"/>
                </a:solidFill>
              </c:spPr>
              <c:txPr>
                <a:bodyPr wrap="square"/>
                <a:p>
                  <a:pPr>
                    <a:defRPr>
                      <a:solidFill>
                        <a:srgbClr val="FFFFFF"/>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3"/>
              <c:pt idx="2">
                <c:v>Drive-away price</c:v>
              </c:pt>
              <c:pt idx="1">
                <c:v>Transmission</c:v>
              </c:pt>
              <c:pt idx="0">
                <c:v>Engine type</c:v>
              </c:pt>
            </c:strLit>
          </c:cat>
          <c:val>
            <c:numLit>
              <c:formatCode>0.0%</c:formatCode>
              <c:ptCount val="3"/>
              <c:pt idx="0">
                <c:v>0.113</c:v>
              </c:pt>
            </c:numLit>
          </c:val>
        </c:ser>
        <c:ser>
          <c:idx val="13"/>
          <c:order val="13"/>
          <c:tx>
            <c:v>Diesel</c:v>
          </c:tx>
          <c:spPr/>
          <c:invertIfNegative val="false"/>
          <c:dLbls>
            <c:dLbl>
              <c:idx val="0"/>
              <c:spPr/>
              <c:txPr>
                <a:bodyPr wrap="square"/>
                <a:p>
                  <a:pPr>
                    <a:defRPr>
                      <a:solidFill>
                        <a:srgbClr val="000000"/>
                      </a:solidFill>
                    </a:defRPr>
                  </a:pPr>
                </a:p>
              </c:txPr>
              <c:showLegendKey val="false"/>
              <c:showVal val="false"/>
              <c:showCatName val="false"/>
              <c:showSerName val="true"/>
              <c:showBubbleSize val="false"/>
            </c:dLbl>
            <c:dLbl>
              <c:idx val="1"/>
              <c:spPr/>
              <c:txPr>
                <a:bodyPr wrap="square"/>
                <a:p>
                  <a:pPr>
                    <a:defRPr>
                      <a:solidFill>
                        <a:srgbClr val="000000"/>
                      </a:solidFill>
                    </a:defRPr>
                  </a:pPr>
                </a:p>
              </c:txPr>
              <c:showLegendKey val="false"/>
              <c:showVal val="false"/>
              <c:showCatName val="false"/>
              <c:showSerName val="true"/>
              <c:showBubbleSize val="false"/>
            </c:dLbl>
            <c:dLbl>
              <c:idx val="2"/>
              <c:spPr/>
              <c:txPr>
                <a:bodyPr wrap="square"/>
                <a:p>
                  <a:pPr>
                    <a:defRPr>
                      <a:solidFill>
                        <a:srgbClr val="000000"/>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3"/>
              <c:pt idx="2">
                <c:v>Drive-away price</c:v>
              </c:pt>
              <c:pt idx="1">
                <c:v>Transmission</c:v>
              </c:pt>
              <c:pt idx="0">
                <c:v>Engine type</c:v>
              </c:pt>
            </c:strLit>
          </c:cat>
          <c:val>
            <c:numLit>
              <c:ptCount val="3"/>
            </c:numLit>
          </c:val>
        </c:ser>
        <c:dLbls>
          <c:dLblPos val="ctr"/>
          <c:showLegendKey val="false"/>
          <c:showVal val="true"/>
          <c:showCatName val="false"/>
          <c:showSerName val="true"/>
          <c:showPercent val="false"/>
          <c:showBubbleSize val="false"/>
        </c:dLbls>
        <c:gapWidth val="40"/>
        <c:overlap val="100"/>
        <c:axId val="987925520"/>
        <c:axId val="670715711"/>
      </c:barChart>
      <c:catAx>
        <c:axId val="987925520"/>
        <c:scaling>
          <c:orientation val="minMax"/>
        </c:scaling>
        <c:delete val="false"/>
        <c:axPos val="b"/>
        <c:title>
          <c:tx>
            <c:rich>
              <a:bodyPr/>
              <a:lstStyle/>
              <a:p>
                <a:pPr>
                  <a:defRPr sz="1000" b="true"/>
                </a:pPr>
                <a:r>
                  <a:t/>
                </a:r>
              </a:p>
            </c:rich>
          </c:tx>
          <c:overlay val="false"/>
        </c:title>
        <c:majorTickMark val="none"/>
        <c:minorTickMark val="none"/>
        <c:tickLblPos val="nextTo"/>
        <c:crossAx val="670715711"/>
        <c:crosses val="autoZero"/>
        <c:auto val="true"/>
        <c:lblAlgn val="ctr"/>
        <c:lblOffset val="100"/>
        <c:noMultiLvlLbl val="false"/>
      </c:catAx>
      <c:valAx>
        <c:axId val="670715711"/>
        <c:scaling>
          <c:orientation val="minMax"/>
          <c:max val="1.0"/>
        </c:scaling>
        <c:delete val="false"/>
        <c:axPos val="l"/>
        <c:majorGridlines>
          <c:spPr>
            <a:ln>
              <a:solidFill>
                <a:schemeClr val="tx1">
                  <a:lumMod val="15000"/>
                  <a:lumOff val="85000"/>
                </a:schemeClr>
              </a:solidFill>
            </a:ln>
          </c:spPr>
        </c:majorGridlines>
        <c:title>
          <c:tx>
            <c:rich>
              <a:bodyPr/>
              <a:lstStyle/>
              <a:p>
                <a:pPr>
                  <a:defRPr sz="1000" b="true"/>
                </a:pPr>
                <a:r>
                  <a:t>Preference share of each level</a:t>
                </a:r>
              </a:p>
            </c:rich>
          </c:tx>
          <c:overlay val="false"/>
        </c:title>
        <c:numFmt formatCode="0%" sourceLinked="false"/>
        <c:majorTickMark val="none"/>
        <c:minorTickMark val="none"/>
        <c:tickLblPos val="nextTo"/>
        <c:crossAx val="987925520"/>
        <c:crosses val="autoZero"/>
        <c:crossBetween val="between"/>
      </c:valAx>
    </c:plotArea>
    <c:plotVisOnly val="true"/>
    <c:dispBlanksAs val="gap"/>
    <c:showDLblsOverMax val="false"/>
  </c:chart>
  <c:externalData r:id="rId1"/>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xmlns:xsi="http://www.w3.org/2001/XMLSchema-instance" xsi:nil="true">
  <c:roundedCorners val="false"/>
  <c:chart>
    <c:autoTitleDeleted val="true"/>
    <c:plotArea>
      <c:lineChart>
        <c:grouping val="standard"/>
        <c:varyColors val="false"/>
        <c:ser>
          <c:idx val="0"/>
          <c:order val="0"/>
          <c:tx>
            <c:v/>
          </c:tx>
          <c:spPr>
            <a:ln>
              <a:solidFill>
                <a:srgbClr val="0E60C4"/>
              </a:solidFill>
            </a:ln>
          </c:spPr>
          <c:marker>
            <c:symbol val="circle"/>
            <c:spPr>
              <a:solidFill>
                <a:srgbClr val="0E60C4"/>
              </a:solidFill>
              <a:ln>
                <a:solidFill>
                  <a:srgbClr val="0E60C4"/>
                </a:solidFill>
              </a:ln>
            </c:spPr>
          </c:marker>
          <c:dLbls>
            <c:dLbl>
              <c:idx val="0"/>
              <c:spPr/>
              <c:txPr>
                <a:bodyPr wrap="square"/>
                <a:p>
                  <a:pPr>
                    <a:defRPr>
                      <a:solidFill>
                        <a:srgbClr val="000000"/>
                      </a:solidFill>
                    </a:defRPr>
                  </a:pPr>
                </a:p>
              </c:txPr>
              <c:showLegendKey val="false"/>
              <c:showVal val="false"/>
              <c:showCatName val="false"/>
              <c:showSerName val="false"/>
              <c:showBubbleSize val="false"/>
            </c:dLbl>
            <c:dLbl>
              <c:idx val="1"/>
              <c:spPr/>
              <c:txPr>
                <a:bodyPr wrap="square"/>
                <a:p>
                  <a:pPr>
                    <a:defRPr>
                      <a:solidFill>
                        <a:srgbClr val="000000"/>
                      </a:solidFill>
                    </a:defRPr>
                  </a:pPr>
                </a:p>
              </c:txPr>
              <c:showLegendKey val="false"/>
              <c:showVal val="false"/>
              <c:showCatName val="false"/>
              <c:showSerName val="false"/>
              <c:showBubbleSize val="false"/>
            </c:dLbl>
          </c:dLbls>
          <c:cat>
            <c:strLit>
              <c:ptCount val="2"/>
              <c:pt idx="0">
                <c:v>$28000.00</c:v>
              </c:pt>
              <c:pt idx="1">
                <c:v>$30000.00</c:v>
              </c:pt>
            </c:strLit>
          </c:cat>
          <c:val>
            <c:numLit>
              <c:formatCode>0.0%</c:formatCode>
              <c:ptCount val="2"/>
              <c:pt idx="0">
                <c:v>0.081</c:v>
              </c:pt>
              <c:pt idx="1">
                <c:v>-0.081</c:v>
              </c:pt>
            </c:numLit>
          </c:val>
          <c:smooth val="false"/>
        </c:ser>
        <c:dLbls>
          <c:showLegendKey val="false"/>
          <c:showVal val="false"/>
          <c:showCatName val="false"/>
          <c:showSerName val="false"/>
          <c:showPercent val="false"/>
          <c:showBubbleSize val="false"/>
        </c:dLbls>
        <c:smooth val="false"/>
        <c:axId val="899536000"/>
        <c:axId val="822374477"/>
      </c:lineChart>
      <c:catAx>
        <c:axId val="899536000"/>
        <c:scaling>
          <c:orientation val="minMax"/>
        </c:scaling>
        <c:delete val="false"/>
        <c:axPos val="b"/>
        <c:title>
          <c:tx>
            <c:rich>
              <a:bodyPr/>
              <a:lstStyle/>
              <a:p>
                <a:pPr>
                  <a:defRPr sz="1000" b="true"/>
                </a:pPr>
                <a:r>
                  <a:t>Price</a:t>
                </a:r>
              </a:p>
            </c:rich>
          </c:tx>
          <c:overlay val="false"/>
        </c:title>
        <c:majorTickMark val="none"/>
        <c:minorTickMark val="none"/>
        <c:tickLblPos val="nextTo"/>
        <c:crossAx val="822374477"/>
        <c:crosses val="autoZero"/>
        <c:auto val="true"/>
        <c:lblAlgn val="ctr"/>
        <c:lblOffset val="100"/>
        <c:noMultiLvlLbl val="false"/>
      </c:catAx>
      <c:valAx>
        <c:axId val="822374477"/>
        <c:scaling>
          <c:orientation val="minMax"/>
        </c:scaling>
        <c:delete val="false"/>
        <c:axPos val="l"/>
        <c:majorGridlines>
          <c:spPr>
            <a:ln>
              <a:solidFill>
                <a:schemeClr val="tx1">
                  <a:lumMod val="15000"/>
                  <a:lumOff val="85000"/>
                </a:schemeClr>
              </a:solidFill>
            </a:ln>
          </c:spPr>
        </c:majorGridlines>
        <c:title>
          <c:tx>
            <c:rich>
              <a:bodyPr/>
              <a:lstStyle/>
              <a:p>
                <a:pPr>
                  <a:defRPr sz="1000" b="true"/>
                </a:pPr>
                <a:r>
                  <a:t>Average preference</a:t>
                </a:r>
              </a:p>
            </c:rich>
          </c:tx>
          <c:overlay val="false"/>
        </c:title>
        <c:numFmt formatCode="0%" sourceLinked="false"/>
        <c:majorTickMark val="none"/>
        <c:minorTickMark val="none"/>
        <c:tickLblPos val="nextTo"/>
        <c:crossAx val="899536000"/>
        <c:crosses val="autoZero"/>
        <c:crossBetween val="between"/>
      </c:valAx>
    </c:plotArea>
    <c:plotVisOnly val="true"/>
    <c:dispBlanksAs val="gap"/>
    <c:showDLblsOverMax val="false"/>
  </c:chart>
  <c:externalData r:id="rId1"/>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xmlns:xsi="http://www.w3.org/2001/XMLSchema-instance" xsi:nil="true">
  <c:roundedCorners val="false"/>
  <c:chart>
    <c:autoTitleDeleted val="true"/>
    <c:plotArea>
      <c:barChart>
        <c:barDir val="bar"/>
        <c:grouping val="stacked"/>
        <c:varyColors val="false"/>
        <c:ser>
          <c:idx val="0"/>
          <c:order val="0"/>
          <c:tx>
            <c:v>Landrange Hoover</c:v>
          </c:tx>
          <c:spPr/>
          <c:invertIfNegative val="false"/>
          <c:dLbls>
            <c:dLbl>
              <c:idx val="0"/>
              <c:spPr/>
              <c:txPr>
                <a:bodyPr wrap="square"/>
                <a:p>
                  <a:pPr>
                    <a:defRPr>
                      <a:solidFill>
                        <a:srgbClr val="000000"/>
                      </a:solidFill>
                    </a:defRPr>
                  </a:pPr>
                </a:p>
              </c:txPr>
              <c:showLegendKey val="false"/>
              <c:showVal val="false"/>
              <c:showCatName val="false"/>
              <c:showSerName val="true"/>
              <c:showBubbleSize val="false"/>
            </c:dLbl>
            <c:dLbl>
              <c:idx val="1"/>
              <c:spPr/>
              <c:txPr>
                <a:bodyPr wrap="square"/>
                <a:p>
                  <a:pPr>
                    <a:defRPr>
                      <a:solidFill>
                        <a:srgbClr val="000000"/>
                      </a:solidFill>
                    </a:defRPr>
                  </a:pPr>
                </a:p>
              </c:txPr>
              <c:showLegendKey val="false"/>
              <c:showVal val="false"/>
              <c:showCatName val="false"/>
              <c:showSerName val="true"/>
              <c:showBubbleSize val="false"/>
            </c:dLbl>
            <c:dLbl>
              <c:idx val="2"/>
              <c:spPr/>
              <c:txPr>
                <a:bodyPr wrap="square"/>
                <a:p>
                  <a:pPr>
                    <a:defRPr>
                      <a:solidFill>
                        <a:srgbClr val="000000"/>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3"/>
              <c:pt idx="2">
                <c:v>Drive-away price</c:v>
              </c:pt>
              <c:pt idx="1">
                <c:v>Transmission</c:v>
              </c:pt>
              <c:pt idx="0">
                <c:v>Engine type</c:v>
              </c:pt>
            </c:strLit>
          </c:cat>
          <c:val>
            <c:numLit>
              <c:ptCount val="3"/>
            </c:numLit>
          </c:val>
        </c:ser>
        <c:ser>
          <c:idx val="1"/>
          <c:order val="1"/>
          <c:tx>
            <c:v>Maruda Maru II</c:v>
          </c:tx>
          <c:spPr/>
          <c:invertIfNegative val="false"/>
          <c:dLbls>
            <c:dLbl>
              <c:idx val="0"/>
              <c:spPr/>
              <c:txPr>
                <a:bodyPr wrap="square"/>
                <a:p>
                  <a:pPr>
                    <a:defRPr>
                      <a:solidFill>
                        <a:srgbClr val="000000"/>
                      </a:solidFill>
                    </a:defRPr>
                  </a:pPr>
                </a:p>
              </c:txPr>
              <c:showLegendKey val="false"/>
              <c:showVal val="false"/>
              <c:showCatName val="false"/>
              <c:showSerName val="true"/>
              <c:showBubbleSize val="false"/>
            </c:dLbl>
            <c:dLbl>
              <c:idx val="1"/>
              <c:spPr/>
              <c:txPr>
                <a:bodyPr wrap="square"/>
                <a:p>
                  <a:pPr>
                    <a:defRPr>
                      <a:solidFill>
                        <a:srgbClr val="000000"/>
                      </a:solidFill>
                    </a:defRPr>
                  </a:pPr>
                </a:p>
              </c:txPr>
              <c:showLegendKey val="false"/>
              <c:showVal val="false"/>
              <c:showCatName val="false"/>
              <c:showSerName val="true"/>
              <c:showBubbleSize val="false"/>
            </c:dLbl>
            <c:dLbl>
              <c:idx val="2"/>
              <c:spPr/>
              <c:txPr>
                <a:bodyPr wrap="square"/>
                <a:p>
                  <a:pPr>
                    <a:defRPr>
                      <a:solidFill>
                        <a:srgbClr val="000000"/>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3"/>
              <c:pt idx="2">
                <c:v>Drive-away price</c:v>
              </c:pt>
              <c:pt idx="1">
                <c:v>Transmission</c:v>
              </c:pt>
              <c:pt idx="0">
                <c:v>Engine type</c:v>
              </c:pt>
            </c:strLit>
          </c:cat>
          <c:val>
            <c:numLit>
              <c:ptCount val="3"/>
            </c:numLit>
          </c:val>
        </c:ser>
        <c:ser>
          <c:idx val="2"/>
          <c:order val="2"/>
          <c:tx>
            <c:v>Kea Rocketta</c:v>
          </c:tx>
          <c:spPr/>
          <c:invertIfNegative val="false"/>
          <c:dLbls>
            <c:dLbl>
              <c:idx val="0"/>
              <c:spPr/>
              <c:txPr>
                <a:bodyPr wrap="square"/>
                <a:p>
                  <a:pPr>
                    <a:defRPr>
                      <a:solidFill>
                        <a:srgbClr val="000000"/>
                      </a:solidFill>
                    </a:defRPr>
                  </a:pPr>
                </a:p>
              </c:txPr>
              <c:showLegendKey val="false"/>
              <c:showVal val="false"/>
              <c:showCatName val="false"/>
              <c:showSerName val="true"/>
              <c:showBubbleSize val="false"/>
            </c:dLbl>
            <c:dLbl>
              <c:idx val="1"/>
              <c:spPr/>
              <c:txPr>
                <a:bodyPr wrap="square"/>
                <a:p>
                  <a:pPr>
                    <a:defRPr>
                      <a:solidFill>
                        <a:srgbClr val="000000"/>
                      </a:solidFill>
                    </a:defRPr>
                  </a:pPr>
                </a:p>
              </c:txPr>
              <c:showLegendKey val="false"/>
              <c:showVal val="false"/>
              <c:showCatName val="false"/>
              <c:showSerName val="true"/>
              <c:showBubbleSize val="false"/>
            </c:dLbl>
            <c:dLbl>
              <c:idx val="2"/>
              <c:spPr/>
              <c:txPr>
                <a:bodyPr wrap="square"/>
                <a:p>
                  <a:pPr>
                    <a:defRPr>
                      <a:solidFill>
                        <a:srgbClr val="000000"/>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3"/>
              <c:pt idx="2">
                <c:v>Drive-away price</c:v>
              </c:pt>
              <c:pt idx="1">
                <c:v>Transmission</c:v>
              </c:pt>
              <c:pt idx="0">
                <c:v>Engine type</c:v>
              </c:pt>
            </c:strLit>
          </c:cat>
          <c:val>
            <c:numLit>
              <c:ptCount val="3"/>
            </c:numLit>
          </c:val>
        </c:ser>
        <c:ser>
          <c:idx val="3"/>
          <c:order val="3"/>
          <c:tx>
            <c:v>Ladina Klubnika</c:v>
          </c:tx>
          <c:spPr/>
          <c:invertIfNegative val="false"/>
          <c:dLbls>
            <c:dLbl>
              <c:idx val="0"/>
              <c:spPr/>
              <c:txPr>
                <a:bodyPr wrap="square"/>
                <a:p>
                  <a:pPr>
                    <a:defRPr>
                      <a:solidFill>
                        <a:srgbClr val="000000"/>
                      </a:solidFill>
                    </a:defRPr>
                  </a:pPr>
                </a:p>
              </c:txPr>
              <c:showLegendKey val="false"/>
              <c:showVal val="false"/>
              <c:showCatName val="false"/>
              <c:showSerName val="true"/>
              <c:showBubbleSize val="false"/>
            </c:dLbl>
            <c:dLbl>
              <c:idx val="1"/>
              <c:spPr/>
              <c:txPr>
                <a:bodyPr wrap="square"/>
                <a:p>
                  <a:pPr>
                    <a:defRPr>
                      <a:solidFill>
                        <a:srgbClr val="000000"/>
                      </a:solidFill>
                    </a:defRPr>
                  </a:pPr>
                </a:p>
              </c:txPr>
              <c:showLegendKey val="false"/>
              <c:showVal val="false"/>
              <c:showCatName val="false"/>
              <c:showSerName val="true"/>
              <c:showBubbleSize val="false"/>
            </c:dLbl>
            <c:dLbl>
              <c:idx val="2"/>
              <c:spPr/>
              <c:txPr>
                <a:bodyPr wrap="square"/>
                <a:p>
                  <a:pPr>
                    <a:defRPr>
                      <a:solidFill>
                        <a:srgbClr val="000000"/>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3"/>
              <c:pt idx="2">
                <c:v>Drive-away price</c:v>
              </c:pt>
              <c:pt idx="1">
                <c:v>Transmission</c:v>
              </c:pt>
              <c:pt idx="0">
                <c:v>Engine type</c:v>
              </c:pt>
            </c:strLit>
          </c:cat>
          <c:val>
            <c:numLit>
              <c:ptCount val="3"/>
            </c:numLit>
          </c:val>
        </c:ser>
        <c:ser>
          <c:idx val="4"/>
          <c:order val="4"/>
          <c:tx>
            <c:v>$19,000</c:v>
          </c:tx>
          <c:spPr/>
          <c:invertIfNegative val="false"/>
          <c:dLbls>
            <c:dLbl>
              <c:idx val="0"/>
              <c:spPr/>
              <c:txPr>
                <a:bodyPr wrap="square"/>
                <a:p>
                  <a:pPr>
                    <a:defRPr>
                      <a:solidFill>
                        <a:srgbClr val="000000"/>
                      </a:solidFill>
                    </a:defRPr>
                  </a:pPr>
                </a:p>
              </c:txPr>
              <c:showLegendKey val="false"/>
              <c:showVal val="false"/>
              <c:showCatName val="false"/>
              <c:showSerName val="true"/>
              <c:showBubbleSize val="false"/>
            </c:dLbl>
            <c:dLbl>
              <c:idx val="1"/>
              <c:spPr/>
              <c:txPr>
                <a:bodyPr wrap="square"/>
                <a:p>
                  <a:pPr>
                    <a:defRPr>
                      <a:solidFill>
                        <a:srgbClr val="000000"/>
                      </a:solidFill>
                    </a:defRPr>
                  </a:pPr>
                </a:p>
              </c:txPr>
              <c:showLegendKey val="false"/>
              <c:showVal val="false"/>
              <c:showCatName val="false"/>
              <c:showSerName val="true"/>
              <c:showBubbleSize val="false"/>
            </c:dLbl>
            <c:dLbl>
              <c:idx val="2"/>
              <c:spPr/>
              <c:txPr>
                <a:bodyPr wrap="square"/>
                <a:p>
                  <a:pPr>
                    <a:defRPr>
                      <a:solidFill>
                        <a:srgbClr val="000000"/>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3"/>
              <c:pt idx="2">
                <c:v>Drive-away price</c:v>
              </c:pt>
              <c:pt idx="1">
                <c:v>Transmission</c:v>
              </c:pt>
              <c:pt idx="0">
                <c:v>Engine type</c:v>
              </c:pt>
            </c:strLit>
          </c:cat>
          <c:val>
            <c:numLit>
              <c:ptCount val="3"/>
            </c:numLit>
          </c:val>
        </c:ser>
        <c:ser>
          <c:idx val="5"/>
          <c:order val="5"/>
          <c:tx>
            <c:v>$23,000</c:v>
          </c:tx>
          <c:spPr/>
          <c:invertIfNegative val="false"/>
          <c:dLbls>
            <c:dLbl>
              <c:idx val="0"/>
              <c:spPr/>
              <c:txPr>
                <a:bodyPr wrap="square"/>
                <a:p>
                  <a:pPr>
                    <a:defRPr>
                      <a:solidFill>
                        <a:srgbClr val="000000"/>
                      </a:solidFill>
                    </a:defRPr>
                  </a:pPr>
                </a:p>
              </c:txPr>
              <c:showLegendKey val="false"/>
              <c:showVal val="false"/>
              <c:showCatName val="false"/>
              <c:showSerName val="true"/>
              <c:showBubbleSize val="false"/>
            </c:dLbl>
            <c:dLbl>
              <c:idx val="1"/>
              <c:spPr/>
              <c:txPr>
                <a:bodyPr wrap="square"/>
                <a:p>
                  <a:pPr>
                    <a:defRPr>
                      <a:solidFill>
                        <a:srgbClr val="000000"/>
                      </a:solidFill>
                    </a:defRPr>
                  </a:pPr>
                </a:p>
              </c:txPr>
              <c:showLegendKey val="false"/>
              <c:showVal val="false"/>
              <c:showCatName val="false"/>
              <c:showSerName val="true"/>
              <c:showBubbleSize val="false"/>
            </c:dLbl>
            <c:dLbl>
              <c:idx val="2"/>
              <c:spPr/>
              <c:txPr>
                <a:bodyPr wrap="square"/>
                <a:p>
                  <a:pPr>
                    <a:defRPr>
                      <a:solidFill>
                        <a:srgbClr val="000000"/>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3"/>
              <c:pt idx="2">
                <c:v>Drive-away price</c:v>
              </c:pt>
              <c:pt idx="1">
                <c:v>Transmission</c:v>
              </c:pt>
              <c:pt idx="0">
                <c:v>Engine type</c:v>
              </c:pt>
            </c:strLit>
          </c:cat>
          <c:val>
            <c:numLit>
              <c:ptCount val="3"/>
            </c:numLit>
          </c:val>
        </c:ser>
        <c:ser>
          <c:idx val="6"/>
          <c:order val="6"/>
          <c:tx>
            <c:v>$25,000</c:v>
          </c:tx>
          <c:spPr/>
          <c:invertIfNegative val="false"/>
          <c:dLbls>
            <c:dLbl>
              <c:idx val="0"/>
              <c:spPr/>
              <c:txPr>
                <a:bodyPr wrap="square"/>
                <a:p>
                  <a:pPr>
                    <a:defRPr>
                      <a:solidFill>
                        <a:srgbClr val="000000"/>
                      </a:solidFill>
                    </a:defRPr>
                  </a:pPr>
                </a:p>
              </c:txPr>
              <c:showLegendKey val="false"/>
              <c:showVal val="false"/>
              <c:showCatName val="false"/>
              <c:showSerName val="true"/>
              <c:showBubbleSize val="false"/>
            </c:dLbl>
            <c:dLbl>
              <c:idx val="1"/>
              <c:spPr/>
              <c:txPr>
                <a:bodyPr wrap="square"/>
                <a:p>
                  <a:pPr>
                    <a:defRPr>
                      <a:solidFill>
                        <a:srgbClr val="000000"/>
                      </a:solidFill>
                    </a:defRPr>
                  </a:pPr>
                </a:p>
              </c:txPr>
              <c:showLegendKey val="false"/>
              <c:showVal val="false"/>
              <c:showCatName val="false"/>
              <c:showSerName val="true"/>
              <c:showBubbleSize val="false"/>
            </c:dLbl>
            <c:dLbl>
              <c:idx val="2"/>
              <c:spPr/>
              <c:txPr>
                <a:bodyPr wrap="square"/>
                <a:p>
                  <a:pPr>
                    <a:defRPr>
                      <a:solidFill>
                        <a:srgbClr val="000000"/>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3"/>
              <c:pt idx="2">
                <c:v>Drive-away price</c:v>
              </c:pt>
              <c:pt idx="1">
                <c:v>Transmission</c:v>
              </c:pt>
              <c:pt idx="0">
                <c:v>Engine type</c:v>
              </c:pt>
            </c:strLit>
          </c:cat>
          <c:val>
            <c:numLit>
              <c:ptCount val="3"/>
            </c:numLit>
          </c:val>
        </c:ser>
        <c:ser>
          <c:idx val="7"/>
          <c:order val="7"/>
          <c:tx>
            <c:v>$28,000</c:v>
          </c:tx>
          <c:spPr>
            <a:solidFill>
              <a:srgbClr val="830707"/>
            </a:solidFill>
          </c:spPr>
          <c:invertIfNegative val="false"/>
          <c:dLbls>
            <c:dLbl>
              <c:idx val="0"/>
              <c:spPr>
                <a:solidFill>
                  <a:srgbClr val="830707"/>
                </a:solidFill>
              </c:spPr>
              <c:txPr>
                <a:bodyPr wrap="square"/>
                <a:p>
                  <a:pPr>
                    <a:defRPr>
                      <a:solidFill>
                        <a:srgbClr val="FFFFFF"/>
                      </a:solidFill>
                    </a:defRPr>
                  </a:pPr>
                </a:p>
              </c:txPr>
              <c:showLegendKey val="false"/>
              <c:showVal val="false"/>
              <c:showCatName val="false"/>
              <c:showSerName val="true"/>
              <c:showBubbleSize val="false"/>
            </c:dLbl>
            <c:dLbl>
              <c:idx val="1"/>
              <c:spPr>
                <a:solidFill>
                  <a:srgbClr val="830707"/>
                </a:solidFill>
              </c:spPr>
              <c:txPr>
                <a:bodyPr wrap="square"/>
                <a:p>
                  <a:pPr>
                    <a:defRPr>
                      <a:solidFill>
                        <a:srgbClr val="FFFFFF"/>
                      </a:solidFill>
                    </a:defRPr>
                  </a:pPr>
                </a:p>
              </c:txPr>
              <c:showLegendKey val="false"/>
              <c:showVal val="false"/>
              <c:showCatName val="false"/>
              <c:showSerName val="true"/>
              <c:showBubbleSize val="false"/>
            </c:dLbl>
            <c:dLbl>
              <c:idx val="2"/>
              <c:spPr>
                <a:solidFill>
                  <a:srgbClr val="830707"/>
                </a:solidFill>
              </c:spPr>
              <c:txPr>
                <a:bodyPr wrap="square"/>
                <a:p>
                  <a:pPr>
                    <a:defRPr>
                      <a:solidFill>
                        <a:srgbClr val="FFFFFF"/>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3"/>
              <c:pt idx="2">
                <c:v>Drive-away price</c:v>
              </c:pt>
              <c:pt idx="1">
                <c:v>Transmission</c:v>
              </c:pt>
              <c:pt idx="0">
                <c:v>Engine type</c:v>
              </c:pt>
            </c:strLit>
          </c:cat>
          <c:val>
            <c:numLit>
              <c:formatCode>0.0%</c:formatCode>
              <c:ptCount val="3"/>
              <c:pt idx="2">
                <c:v>0.798</c:v>
              </c:pt>
            </c:numLit>
          </c:val>
        </c:ser>
        <c:ser>
          <c:idx val="8"/>
          <c:order val="8"/>
          <c:tx>
            <c:v>$30,000</c:v>
          </c:tx>
          <c:spPr>
            <a:solidFill>
              <a:srgbClr val="F59D47"/>
            </a:solidFill>
          </c:spPr>
          <c:invertIfNegative val="false"/>
          <c:dLbls>
            <c:dLbl>
              <c:idx val="0"/>
              <c:spPr>
                <a:solidFill>
                  <a:srgbClr val="F59D47"/>
                </a:solidFill>
              </c:spPr>
              <c:txPr>
                <a:bodyPr wrap="square"/>
                <a:p>
                  <a:pPr>
                    <a:defRPr>
                      <a:solidFill>
                        <a:srgbClr val="FFFFFF"/>
                      </a:solidFill>
                    </a:defRPr>
                  </a:pPr>
                </a:p>
              </c:txPr>
              <c:showLegendKey val="false"/>
              <c:showVal val="false"/>
              <c:showCatName val="false"/>
              <c:showSerName val="true"/>
              <c:showBubbleSize val="false"/>
            </c:dLbl>
            <c:dLbl>
              <c:idx val="1"/>
              <c:spPr>
                <a:solidFill>
                  <a:srgbClr val="F59D47"/>
                </a:solidFill>
              </c:spPr>
              <c:txPr>
                <a:bodyPr wrap="square"/>
                <a:p>
                  <a:pPr>
                    <a:defRPr>
                      <a:solidFill>
                        <a:srgbClr val="FFFFFF"/>
                      </a:solidFill>
                    </a:defRPr>
                  </a:pPr>
                </a:p>
              </c:txPr>
              <c:showLegendKey val="false"/>
              <c:showVal val="false"/>
              <c:showCatName val="false"/>
              <c:showSerName val="true"/>
              <c:showBubbleSize val="false"/>
            </c:dLbl>
            <c:dLbl>
              <c:idx val="2"/>
              <c:spPr>
                <a:solidFill>
                  <a:srgbClr val="F59D47"/>
                </a:solidFill>
              </c:spPr>
              <c:txPr>
                <a:bodyPr wrap="square"/>
                <a:p>
                  <a:pPr>
                    <a:defRPr>
                      <a:solidFill>
                        <a:srgbClr val="FFFFFF"/>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3"/>
              <c:pt idx="2">
                <c:v>Drive-away price</c:v>
              </c:pt>
              <c:pt idx="1">
                <c:v>Transmission</c:v>
              </c:pt>
              <c:pt idx="0">
                <c:v>Engine type</c:v>
              </c:pt>
            </c:strLit>
          </c:cat>
          <c:val>
            <c:numLit>
              <c:formatCode>0.0%</c:formatCode>
              <c:ptCount val="3"/>
              <c:pt idx="2">
                <c:v>0.202</c:v>
              </c:pt>
            </c:numLit>
          </c:val>
        </c:ser>
        <c:ser>
          <c:idx val="9"/>
          <c:order val="9"/>
          <c:tx>
            <c:v>Automatic Transmission</c:v>
          </c:tx>
          <c:spPr>
            <a:solidFill>
              <a:srgbClr val="830707"/>
            </a:solidFill>
          </c:spPr>
          <c:invertIfNegative val="false"/>
          <c:dLbls>
            <c:dLbl>
              <c:idx val="0"/>
              <c:spPr>
                <a:solidFill>
                  <a:srgbClr val="830707"/>
                </a:solidFill>
              </c:spPr>
              <c:txPr>
                <a:bodyPr wrap="square"/>
                <a:p>
                  <a:pPr>
                    <a:defRPr>
                      <a:solidFill>
                        <a:srgbClr val="FFFFFF"/>
                      </a:solidFill>
                    </a:defRPr>
                  </a:pPr>
                </a:p>
              </c:txPr>
              <c:showLegendKey val="false"/>
              <c:showVal val="false"/>
              <c:showCatName val="false"/>
              <c:showSerName val="true"/>
              <c:showBubbleSize val="false"/>
            </c:dLbl>
            <c:dLbl>
              <c:idx val="1"/>
              <c:spPr>
                <a:solidFill>
                  <a:srgbClr val="830707"/>
                </a:solidFill>
              </c:spPr>
              <c:txPr>
                <a:bodyPr wrap="square"/>
                <a:p>
                  <a:pPr>
                    <a:defRPr>
                      <a:solidFill>
                        <a:srgbClr val="FFFFFF"/>
                      </a:solidFill>
                    </a:defRPr>
                  </a:pPr>
                </a:p>
              </c:txPr>
              <c:showLegendKey val="false"/>
              <c:showVal val="false"/>
              <c:showCatName val="false"/>
              <c:showSerName val="true"/>
              <c:showBubbleSize val="false"/>
            </c:dLbl>
            <c:dLbl>
              <c:idx val="2"/>
              <c:spPr>
                <a:solidFill>
                  <a:srgbClr val="830707"/>
                </a:solidFill>
              </c:spPr>
              <c:txPr>
                <a:bodyPr wrap="square"/>
                <a:p>
                  <a:pPr>
                    <a:defRPr>
                      <a:solidFill>
                        <a:srgbClr val="FFFFFF"/>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3"/>
              <c:pt idx="2">
                <c:v>Drive-away price</c:v>
              </c:pt>
              <c:pt idx="1">
                <c:v>Transmission</c:v>
              </c:pt>
              <c:pt idx="0">
                <c:v>Engine type</c:v>
              </c:pt>
            </c:strLit>
          </c:cat>
          <c:val>
            <c:numLit>
              <c:formatCode>0.0%</c:formatCode>
              <c:ptCount val="3"/>
              <c:pt idx="1">
                <c:v>0.616</c:v>
              </c:pt>
            </c:numLit>
          </c:val>
        </c:ser>
        <c:ser>
          <c:idx val="10"/>
          <c:order val="10"/>
          <c:tx>
            <c:v>Manual Transmission</c:v>
          </c:tx>
          <c:spPr>
            <a:solidFill>
              <a:srgbClr val="F59D47"/>
            </a:solidFill>
          </c:spPr>
          <c:invertIfNegative val="false"/>
          <c:dLbls>
            <c:dLbl>
              <c:idx val="0"/>
              <c:spPr>
                <a:solidFill>
                  <a:srgbClr val="F59D47"/>
                </a:solidFill>
              </c:spPr>
              <c:txPr>
                <a:bodyPr wrap="square"/>
                <a:p>
                  <a:pPr>
                    <a:defRPr>
                      <a:solidFill>
                        <a:srgbClr val="FFFFFF"/>
                      </a:solidFill>
                    </a:defRPr>
                  </a:pPr>
                </a:p>
              </c:txPr>
              <c:showLegendKey val="false"/>
              <c:showVal val="false"/>
              <c:showCatName val="false"/>
              <c:showSerName val="true"/>
              <c:showBubbleSize val="false"/>
            </c:dLbl>
            <c:dLbl>
              <c:idx val="1"/>
              <c:spPr>
                <a:solidFill>
                  <a:srgbClr val="F59D47"/>
                </a:solidFill>
              </c:spPr>
              <c:txPr>
                <a:bodyPr wrap="square"/>
                <a:p>
                  <a:pPr>
                    <a:defRPr>
                      <a:solidFill>
                        <a:srgbClr val="FFFFFF"/>
                      </a:solidFill>
                    </a:defRPr>
                  </a:pPr>
                </a:p>
              </c:txPr>
              <c:showLegendKey val="false"/>
              <c:showVal val="false"/>
              <c:showCatName val="false"/>
              <c:showSerName val="true"/>
              <c:showBubbleSize val="false"/>
            </c:dLbl>
            <c:dLbl>
              <c:idx val="2"/>
              <c:spPr>
                <a:solidFill>
                  <a:srgbClr val="F59D47"/>
                </a:solidFill>
              </c:spPr>
              <c:txPr>
                <a:bodyPr wrap="square"/>
                <a:p>
                  <a:pPr>
                    <a:defRPr>
                      <a:solidFill>
                        <a:srgbClr val="FFFFFF"/>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3"/>
              <c:pt idx="2">
                <c:v>Drive-away price</c:v>
              </c:pt>
              <c:pt idx="1">
                <c:v>Transmission</c:v>
              </c:pt>
              <c:pt idx="0">
                <c:v>Engine type</c:v>
              </c:pt>
            </c:strLit>
          </c:cat>
          <c:val>
            <c:numLit>
              <c:formatCode>0.0%</c:formatCode>
              <c:ptCount val="3"/>
              <c:pt idx="1">
                <c:v>0.384</c:v>
              </c:pt>
            </c:numLit>
          </c:val>
        </c:ser>
        <c:ser>
          <c:idx val="11"/>
          <c:order val="11"/>
          <c:tx>
            <c:v>Hybrid</c:v>
          </c:tx>
          <c:spPr>
            <a:solidFill>
              <a:srgbClr val="830707"/>
            </a:solidFill>
          </c:spPr>
          <c:invertIfNegative val="false"/>
          <c:dLbls>
            <c:dLbl>
              <c:idx val="0"/>
              <c:spPr>
                <a:solidFill>
                  <a:srgbClr val="830707"/>
                </a:solidFill>
              </c:spPr>
              <c:txPr>
                <a:bodyPr wrap="square"/>
                <a:p>
                  <a:pPr>
                    <a:defRPr>
                      <a:solidFill>
                        <a:srgbClr val="FFFFFF"/>
                      </a:solidFill>
                    </a:defRPr>
                  </a:pPr>
                </a:p>
              </c:txPr>
              <c:showLegendKey val="false"/>
              <c:showVal val="false"/>
              <c:showCatName val="false"/>
              <c:showSerName val="true"/>
              <c:showBubbleSize val="false"/>
            </c:dLbl>
            <c:dLbl>
              <c:idx val="1"/>
              <c:spPr>
                <a:solidFill>
                  <a:srgbClr val="830707"/>
                </a:solidFill>
              </c:spPr>
              <c:txPr>
                <a:bodyPr wrap="square"/>
                <a:p>
                  <a:pPr>
                    <a:defRPr>
                      <a:solidFill>
                        <a:srgbClr val="FFFFFF"/>
                      </a:solidFill>
                    </a:defRPr>
                  </a:pPr>
                </a:p>
              </c:txPr>
              <c:showLegendKey val="false"/>
              <c:showVal val="false"/>
              <c:showCatName val="false"/>
              <c:showSerName val="true"/>
              <c:showBubbleSize val="false"/>
            </c:dLbl>
            <c:dLbl>
              <c:idx val="2"/>
              <c:spPr>
                <a:solidFill>
                  <a:srgbClr val="830707"/>
                </a:solidFill>
              </c:spPr>
              <c:txPr>
                <a:bodyPr wrap="square"/>
                <a:p>
                  <a:pPr>
                    <a:defRPr>
                      <a:solidFill>
                        <a:srgbClr val="FFFFFF"/>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3"/>
              <c:pt idx="2">
                <c:v>Drive-away price</c:v>
              </c:pt>
              <c:pt idx="1">
                <c:v>Transmission</c:v>
              </c:pt>
              <c:pt idx="0">
                <c:v>Engine type</c:v>
              </c:pt>
            </c:strLit>
          </c:cat>
          <c:val>
            <c:numLit>
              <c:formatCode>0.0%</c:formatCode>
              <c:ptCount val="3"/>
              <c:pt idx="0">
                <c:v>0.869</c:v>
              </c:pt>
            </c:numLit>
          </c:val>
        </c:ser>
        <c:ser>
          <c:idx val="12"/>
          <c:order val="12"/>
          <c:tx>
            <c:v>Petrol</c:v>
          </c:tx>
          <c:spPr>
            <a:solidFill>
              <a:srgbClr val="F59D47"/>
            </a:solidFill>
          </c:spPr>
          <c:invertIfNegative val="false"/>
          <c:dLbls>
            <c:dLbl>
              <c:idx val="0"/>
              <c:spPr>
                <a:solidFill>
                  <a:srgbClr val="F59D47"/>
                </a:solidFill>
              </c:spPr>
              <c:txPr>
                <a:bodyPr wrap="square"/>
                <a:p>
                  <a:pPr>
                    <a:defRPr>
                      <a:solidFill>
                        <a:srgbClr val="FFFFFF"/>
                      </a:solidFill>
                    </a:defRPr>
                  </a:pPr>
                </a:p>
              </c:txPr>
              <c:showLegendKey val="false"/>
              <c:showVal val="false"/>
              <c:showCatName val="false"/>
              <c:showSerName val="true"/>
              <c:showBubbleSize val="false"/>
            </c:dLbl>
            <c:dLbl>
              <c:idx val="1"/>
              <c:spPr>
                <a:solidFill>
                  <a:srgbClr val="F59D47"/>
                </a:solidFill>
              </c:spPr>
              <c:txPr>
                <a:bodyPr wrap="square"/>
                <a:p>
                  <a:pPr>
                    <a:defRPr>
                      <a:solidFill>
                        <a:srgbClr val="FFFFFF"/>
                      </a:solidFill>
                    </a:defRPr>
                  </a:pPr>
                </a:p>
              </c:txPr>
              <c:showLegendKey val="false"/>
              <c:showVal val="false"/>
              <c:showCatName val="false"/>
              <c:showSerName val="true"/>
              <c:showBubbleSize val="false"/>
            </c:dLbl>
            <c:dLbl>
              <c:idx val="2"/>
              <c:spPr>
                <a:solidFill>
                  <a:srgbClr val="F59D47"/>
                </a:solidFill>
              </c:spPr>
              <c:txPr>
                <a:bodyPr wrap="square"/>
                <a:p>
                  <a:pPr>
                    <a:defRPr>
                      <a:solidFill>
                        <a:srgbClr val="FFFFFF"/>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3"/>
              <c:pt idx="2">
                <c:v>Drive-away price</c:v>
              </c:pt>
              <c:pt idx="1">
                <c:v>Transmission</c:v>
              </c:pt>
              <c:pt idx="0">
                <c:v>Engine type</c:v>
              </c:pt>
            </c:strLit>
          </c:cat>
          <c:val>
            <c:numLit>
              <c:formatCode>0.0%</c:formatCode>
              <c:ptCount val="3"/>
              <c:pt idx="0">
                <c:v>0.131</c:v>
              </c:pt>
            </c:numLit>
          </c:val>
        </c:ser>
        <c:ser>
          <c:idx val="13"/>
          <c:order val="13"/>
          <c:tx>
            <c:v>Diesel</c:v>
          </c:tx>
          <c:spPr/>
          <c:invertIfNegative val="false"/>
          <c:dLbls>
            <c:dLbl>
              <c:idx val="0"/>
              <c:spPr/>
              <c:txPr>
                <a:bodyPr wrap="square"/>
                <a:p>
                  <a:pPr>
                    <a:defRPr>
                      <a:solidFill>
                        <a:srgbClr val="000000"/>
                      </a:solidFill>
                    </a:defRPr>
                  </a:pPr>
                </a:p>
              </c:txPr>
              <c:showLegendKey val="false"/>
              <c:showVal val="false"/>
              <c:showCatName val="false"/>
              <c:showSerName val="true"/>
              <c:showBubbleSize val="false"/>
            </c:dLbl>
            <c:dLbl>
              <c:idx val="1"/>
              <c:spPr/>
              <c:txPr>
                <a:bodyPr wrap="square"/>
                <a:p>
                  <a:pPr>
                    <a:defRPr>
                      <a:solidFill>
                        <a:srgbClr val="000000"/>
                      </a:solidFill>
                    </a:defRPr>
                  </a:pPr>
                </a:p>
              </c:txPr>
              <c:showLegendKey val="false"/>
              <c:showVal val="false"/>
              <c:showCatName val="false"/>
              <c:showSerName val="true"/>
              <c:showBubbleSize val="false"/>
            </c:dLbl>
            <c:dLbl>
              <c:idx val="2"/>
              <c:spPr/>
              <c:txPr>
                <a:bodyPr wrap="square"/>
                <a:p>
                  <a:pPr>
                    <a:defRPr>
                      <a:solidFill>
                        <a:srgbClr val="000000"/>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3"/>
              <c:pt idx="2">
                <c:v>Drive-away price</c:v>
              </c:pt>
              <c:pt idx="1">
                <c:v>Transmission</c:v>
              </c:pt>
              <c:pt idx="0">
                <c:v>Engine type</c:v>
              </c:pt>
            </c:strLit>
          </c:cat>
          <c:val>
            <c:numLit>
              <c:ptCount val="3"/>
            </c:numLit>
          </c:val>
        </c:ser>
        <c:dLbls>
          <c:dLblPos val="ctr"/>
          <c:showLegendKey val="false"/>
          <c:showVal val="true"/>
          <c:showCatName val="false"/>
          <c:showSerName val="true"/>
          <c:showPercent val="false"/>
          <c:showBubbleSize val="false"/>
        </c:dLbls>
        <c:gapWidth val="40"/>
        <c:overlap val="100"/>
        <c:axId val="846600209"/>
        <c:axId val="710803194"/>
      </c:barChart>
      <c:catAx>
        <c:axId val="846600209"/>
        <c:scaling>
          <c:orientation val="minMax"/>
        </c:scaling>
        <c:delete val="false"/>
        <c:axPos val="b"/>
        <c:title>
          <c:tx>
            <c:rich>
              <a:bodyPr/>
              <a:lstStyle/>
              <a:p>
                <a:pPr>
                  <a:defRPr sz="1000" b="true"/>
                </a:pPr>
                <a:r>
                  <a:t/>
                </a:r>
              </a:p>
            </c:rich>
          </c:tx>
          <c:overlay val="false"/>
        </c:title>
        <c:majorTickMark val="none"/>
        <c:minorTickMark val="none"/>
        <c:tickLblPos val="nextTo"/>
        <c:crossAx val="710803194"/>
        <c:crosses val="autoZero"/>
        <c:auto val="true"/>
        <c:lblAlgn val="ctr"/>
        <c:lblOffset val="100"/>
        <c:noMultiLvlLbl val="false"/>
      </c:catAx>
      <c:valAx>
        <c:axId val="710803194"/>
        <c:scaling>
          <c:orientation val="minMax"/>
          <c:max val="1.0"/>
        </c:scaling>
        <c:delete val="false"/>
        <c:axPos val="l"/>
        <c:majorGridlines>
          <c:spPr>
            <a:ln>
              <a:solidFill>
                <a:schemeClr val="tx1">
                  <a:lumMod val="15000"/>
                  <a:lumOff val="85000"/>
                </a:schemeClr>
              </a:solidFill>
            </a:ln>
          </c:spPr>
        </c:majorGridlines>
        <c:title>
          <c:tx>
            <c:rich>
              <a:bodyPr/>
              <a:lstStyle/>
              <a:p>
                <a:pPr>
                  <a:defRPr sz="1000" b="true"/>
                </a:pPr>
                <a:r>
                  <a:t>% of consumers who prefer each level the most</a:t>
                </a:r>
              </a:p>
            </c:rich>
          </c:tx>
          <c:overlay val="false"/>
        </c:title>
        <c:numFmt formatCode="0%" sourceLinked="false"/>
        <c:majorTickMark val="none"/>
        <c:minorTickMark val="none"/>
        <c:tickLblPos val="nextTo"/>
        <c:crossAx val="846600209"/>
        <c:crosses val="autoZero"/>
        <c:crossBetween val="between"/>
      </c:valAx>
    </c:plotArea>
    <c:plotVisOnly val="true"/>
    <c:dispBlanksAs val="gap"/>
    <c:showDLblsOverMax val="false"/>
  </c:chart>
  <c:externalData r:id="rId1"/>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xmlns:xsi="http://www.w3.org/2001/XMLSchema-instance" xsi:nil="true">
  <c:roundedCorners val="false"/>
  <c:chart>
    <c:autoTitleDeleted val="true"/>
    <c:plotArea>
      <c:lineChart>
        <c:grouping val="standard"/>
        <c:varyColors val="false"/>
        <c:ser>
          <c:idx val="0"/>
          <c:order val="0"/>
          <c:tx>
            <c:v/>
          </c:tx>
          <c:spPr>
            <a:ln>
              <a:solidFill>
                <a:srgbClr val="0E60C4"/>
              </a:solidFill>
            </a:ln>
          </c:spPr>
          <c:marker>
            <c:symbol val="circle"/>
            <c:spPr>
              <a:solidFill>
                <a:srgbClr val="0E60C4"/>
              </a:solidFill>
              <a:ln>
                <a:solidFill>
                  <a:srgbClr val="0E60C4"/>
                </a:solidFill>
              </a:ln>
            </c:spPr>
          </c:marker>
          <c:dLbls>
            <c:dLbl>
              <c:idx val="0"/>
              <c:spPr/>
              <c:txPr>
                <a:bodyPr wrap="square"/>
                <a:p>
                  <a:pPr>
                    <a:defRPr>
                      <a:solidFill>
                        <a:srgbClr val="000000"/>
                      </a:solidFill>
                    </a:defRPr>
                  </a:pPr>
                </a:p>
              </c:txPr>
              <c:showLegendKey val="false"/>
              <c:showVal val="false"/>
              <c:showCatName val="false"/>
              <c:showSerName val="false"/>
              <c:showBubbleSize val="false"/>
            </c:dLbl>
            <c:dLbl>
              <c:idx val="1"/>
              <c:spPr/>
              <c:txPr>
                <a:bodyPr wrap="square"/>
                <a:p>
                  <a:pPr>
                    <a:defRPr>
                      <a:solidFill>
                        <a:srgbClr val="000000"/>
                      </a:solidFill>
                    </a:defRPr>
                  </a:pPr>
                </a:p>
              </c:txPr>
              <c:showLegendKey val="false"/>
              <c:showVal val="false"/>
              <c:showCatName val="false"/>
              <c:showSerName val="false"/>
              <c:showBubbleSize val="false"/>
            </c:dLbl>
          </c:dLbls>
          <c:cat>
            <c:strLit>
              <c:ptCount val="2"/>
              <c:pt idx="0">
                <c:v>$28000.00</c:v>
              </c:pt>
              <c:pt idx="1">
                <c:v>$30000.00</c:v>
              </c:pt>
            </c:strLit>
          </c:cat>
          <c:val>
            <c:numLit>
              <c:formatCode>0.0%</c:formatCode>
              <c:ptCount val="2"/>
              <c:pt idx="0">
                <c:v>0.16</c:v>
              </c:pt>
              <c:pt idx="1">
                <c:v>0.137</c:v>
              </c:pt>
            </c:numLit>
          </c:val>
          <c:smooth val="false"/>
        </c:ser>
        <c:dLbls>
          <c:showLegendKey val="false"/>
          <c:showVal val="false"/>
          <c:showCatName val="false"/>
          <c:showSerName val="false"/>
          <c:showPercent val="false"/>
          <c:showBubbleSize val="false"/>
        </c:dLbls>
        <c:smooth val="false"/>
        <c:axId val="202696505"/>
        <c:axId val="405936570"/>
      </c:lineChart>
      <c:catAx>
        <c:axId val="202696505"/>
        <c:scaling>
          <c:orientation val="minMax"/>
        </c:scaling>
        <c:delete val="false"/>
        <c:axPos val="b"/>
        <c:title>
          <c:tx>
            <c:rich>
              <a:bodyPr/>
              <a:lstStyle/>
              <a:p>
                <a:pPr>
                  <a:defRPr sz="1000" b="true"/>
                </a:pPr>
                <a:r>
                  <a:t>Price</a:t>
                </a:r>
              </a:p>
            </c:rich>
          </c:tx>
          <c:overlay val="false"/>
        </c:title>
        <c:majorTickMark val="none"/>
        <c:minorTickMark val="none"/>
        <c:tickLblPos val="nextTo"/>
        <c:crossAx val="405936570"/>
        <c:crosses val="autoZero"/>
        <c:auto val="true"/>
        <c:lblAlgn val="ctr"/>
        <c:lblOffset val="100"/>
        <c:noMultiLvlLbl val="false"/>
      </c:catAx>
      <c:valAx>
        <c:axId val="405936570"/>
        <c:scaling>
          <c:orientation val="minMax"/>
        </c:scaling>
        <c:delete val="false"/>
        <c:axPos val="l"/>
        <c:majorGridlines>
          <c:spPr>
            <a:ln>
              <a:solidFill>
                <a:schemeClr val="tx1">
                  <a:lumMod val="15000"/>
                  <a:lumOff val="85000"/>
                </a:schemeClr>
              </a:solidFill>
            </a:ln>
          </c:spPr>
        </c:majorGridlines>
        <c:title>
          <c:tx>
            <c:rich>
              <a:bodyPr/>
              <a:lstStyle/>
              <a:p>
                <a:pPr>
                  <a:defRPr sz="1000" b="true"/>
                </a:pPr>
                <a:r>
                  <a:t>Percentage of times chosen (out of times shown)</a:t>
                </a:r>
              </a:p>
            </c:rich>
          </c:tx>
          <c:overlay val="false"/>
        </c:title>
        <c:numFmt formatCode="0%" sourceLinked="false"/>
        <c:majorTickMark val="none"/>
        <c:minorTickMark val="none"/>
        <c:tickLblPos val="nextTo"/>
        <c:crossAx val="202696505"/>
        <c:crosses val="autoZero"/>
        <c:crossBetween val="between"/>
      </c:valAx>
    </c:plotArea>
    <c:plotVisOnly val="true"/>
    <c:dispBlanksAs val="gap"/>
    <c:showDLblsOverMax val="false"/>
  </c:chart>
  <c:externalData r:id="rId1"/>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xmlns:xsi="http://www.w3.org/2001/XMLSchema-instance" xsi:nil="true">
  <c:roundedCorners val="false"/>
  <c:chart>
    <c:autoTitleDeleted val="true"/>
    <c:plotArea>
      <c:barChart>
        <c:barDir val="bar"/>
        <c:grouping val="clustered"/>
        <c:varyColors val="false"/>
        <c:ser>
          <c:idx val="0"/>
          <c:order val="0"/>
          <c:tx>
            <c:v/>
          </c:tx>
          <c:spPr/>
          <c:invertIfNegative val="false"/>
          <c:dPt>
            <c:idx val="0"/>
            <c:invertIfNegative val="false"/>
            <c:bubble3D val="false"/>
            <c:spPr>
              <a:solidFill>
                <a:srgbClr val="830707"/>
              </a:solidFill>
              <a:ln>
                <a:noFill/>
              </a:ln>
            </c:spPr>
          </c:dPt>
          <c:dPt>
            <c:idx val="1"/>
            <c:invertIfNegative val="false"/>
            <c:bubble3D val="false"/>
            <c:spPr>
              <a:solidFill>
                <a:srgbClr val="830707"/>
              </a:solidFill>
              <a:ln>
                <a:noFill/>
              </a:ln>
            </c:spPr>
          </c:dPt>
          <c:dPt>
            <c:idx val="2"/>
            <c:invertIfNegative val="false"/>
            <c:bubble3D val="false"/>
            <c:spPr>
              <a:solidFill>
                <a:srgbClr val="830707"/>
              </a:solidFill>
              <a:ln>
                <a:noFill/>
              </a:ln>
            </c:spPr>
          </c:dPt>
          <c:dLbls>
            <c:dLbl>
              <c:idx val="0"/>
              <c:spPr/>
              <c:txPr>
                <a:bodyPr wrap="square"/>
                <a:p>
                  <a:pPr>
                    <a:defRPr>
                      <a:solidFill>
                        <a:srgbClr val="000000"/>
                      </a:solidFill>
                    </a:defRPr>
                  </a:pPr>
                </a:p>
              </c:txPr>
              <c:showLegendKey val="false"/>
              <c:showVal val="true"/>
              <c:showCatName val="false"/>
              <c:showSerName val="false"/>
              <c:showBubbleSize val="false"/>
            </c:dLbl>
            <c:dLbl>
              <c:idx val="1"/>
              <c:spPr/>
              <c:txPr>
                <a:bodyPr wrap="square"/>
                <a:p>
                  <a:pPr>
                    <a:defRPr>
                      <a:solidFill>
                        <a:srgbClr val="000000"/>
                      </a:solidFill>
                    </a:defRPr>
                  </a:pPr>
                </a:p>
              </c:txPr>
              <c:showLegendKey val="false"/>
              <c:showVal val="true"/>
              <c:showCatName val="false"/>
              <c:showSerName val="false"/>
              <c:showBubbleSize val="false"/>
            </c:dLbl>
            <c:dLbl>
              <c:idx val="2"/>
              <c:spPr/>
              <c:txPr>
                <a:bodyPr wrap="square"/>
                <a:p>
                  <a:pPr>
                    <a:defRPr>
                      <a:solidFill>
                        <a:srgbClr val="000000"/>
                      </a:solidFill>
                    </a:defRPr>
                  </a:pPr>
                </a:p>
              </c:txPr>
              <c:showLegendKey val="false"/>
              <c:showVal val="true"/>
              <c:showCatName val="false"/>
              <c:showSerName val="false"/>
              <c:showBubbleSize val="false"/>
            </c:dLbl>
            <c:spPr>
              <a:ln>
                <a:noFill/>
              </a:ln>
            </c:spPr>
            <c:dLblPos val="outEnd"/>
            <c:showLegendKey val="false"/>
            <c:showVal val="true"/>
            <c:showCatName val="false"/>
            <c:showSerName val="false"/>
            <c:showPercent val="false"/>
            <c:showBubbleSize val="false"/>
            <c:showLeaderLines val="false"/>
          </c:dLbls>
          <c:cat>
            <c:strLit>
              <c:ptCount val="3"/>
              <c:pt idx="0">
                <c:v>$19,000</c:v>
              </c:pt>
              <c:pt idx="1">
                <c:v>$23,000</c:v>
              </c:pt>
              <c:pt idx="2">
                <c:v>$25,000</c:v>
              </c:pt>
            </c:strLit>
          </c:cat>
          <c:val>
            <c:numLit>
              <c:formatCode>0.0%</c:formatCode>
              <c:ptCount val="3"/>
              <c:pt idx="0">
                <c:v>0.4793</c:v>
              </c:pt>
              <c:pt idx="1">
                <c:v>-0.5207</c:v>
              </c:pt>
              <c:pt idx="2">
                <c:v>0.0413</c:v>
              </c:pt>
            </c:numLit>
          </c:val>
        </c:ser>
        <c:dLbls>
          <c:dLblPos val="outEnd"/>
          <c:showLegendKey val="false"/>
          <c:showVal val="true"/>
          <c:showCatName val="false"/>
          <c:showSerName val="false"/>
          <c:showPercent val="false"/>
          <c:showBubbleSize val="false"/>
        </c:dLbls>
        <c:gapWidth val="42"/>
        <c:overlap val="100"/>
        <c:axId val="607852739"/>
        <c:axId val="176341388"/>
      </c:barChart>
      <c:catAx>
        <c:axId val="607852739"/>
        <c:scaling>
          <c:orientation val="minMax"/>
        </c:scaling>
        <c:delete val="false"/>
        <c:axPos val="b"/>
        <c:title>
          <c:tx>
            <c:rich>
              <a:bodyPr/>
              <a:lstStyle/>
              <a:p>
                <a:pPr>
                  <a:defRPr sz="1000" b="true"/>
                </a:pPr>
                <a:r>
                  <a:t/>
                </a:r>
              </a:p>
            </c:rich>
          </c:tx>
          <c:overlay val="false"/>
        </c:title>
        <c:majorTickMark val="none"/>
        <c:minorTickMark val="none"/>
        <c:tickLblPos val="low"/>
        <c:crossAx val="176341388"/>
        <c:crosses val="autoZero"/>
        <c:auto val="true"/>
        <c:lblAlgn val="ctr"/>
        <c:lblOffset val="100"/>
        <c:noMultiLvlLbl val="false"/>
      </c:catAx>
      <c:valAx>
        <c:axId val="176341388"/>
        <c:scaling>
          <c:orientation val="minMax"/>
        </c:scaling>
        <c:delete val="false"/>
        <c:axPos val="l"/>
        <c:majorGridlines>
          <c:spPr>
            <a:ln>
              <a:solidFill>
                <a:schemeClr val="tx1">
                  <a:lumMod val="15000"/>
                  <a:lumOff val="85000"/>
                </a:schemeClr>
              </a:solidFill>
            </a:ln>
          </c:spPr>
        </c:majorGridlines>
        <c:title>
          <c:tx>
            <c:rich>
              <a:bodyPr/>
              <a:lstStyle/>
              <a:p>
                <a:pPr>
                  <a:defRPr sz="1000" b="true"/>
                </a:pPr>
                <a:r>
                  <a:t/>
                </a:r>
              </a:p>
            </c:rich>
          </c:tx>
          <c:overlay val="false"/>
        </c:title>
        <c:numFmt formatCode="0%" sourceLinked="false"/>
        <c:majorTickMark val="none"/>
        <c:minorTickMark val="none"/>
        <c:tickLblPos val="nextTo"/>
        <c:crossAx val="607852739"/>
        <c:crosses val="autoZero"/>
        <c:crossBetween val="between"/>
      </c:valAx>
    </c:plotArea>
    <c:plotVisOnly val="true"/>
    <c:dispBlanksAs val="gap"/>
    <c:showDLblsOverMax val="false"/>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1970603901941119"/>
          <c:y val="6.3240641027391006E-2"/>
          <c:w val="0.59171941423473184"/>
          <c:h val="0.72167020007141047"/>
        </c:manualLayout>
      </c:layout>
      <c:barChart>
        <c:barDir val="bar"/>
        <c:grouping val="clustered"/>
        <c:varyColors val="0"/>
        <c:ser>
          <c:idx val="0"/>
          <c:order val="0"/>
          <c:tx>
            <c:strRef>
              <c:f>Sheet1!$B$1</c:f>
              <c:strCache>
                <c:ptCount val="1"/>
                <c:pt idx="0">
                  <c:v>Attribute importance</c:v>
                </c:pt>
              </c:strCache>
            </c:strRef>
          </c:tx>
          <c:spPr>
            <a:solidFill>
              <a:schemeClr val="accent1"/>
            </a:solidFill>
            <a:ln>
              <a:noFill/>
            </a:ln>
            <a:effectLst/>
          </c:spPr>
          <c:invertIfNegative val="0"/>
          <c:dPt>
            <c:idx val="0"/>
            <c:invertIfNegative val="0"/>
            <c:bubble3D val="0"/>
            <c:spPr>
              <a:solidFill>
                <a:schemeClr val="accent2"/>
              </a:solidFill>
              <a:ln>
                <a:noFill/>
              </a:ln>
              <a:effectLst/>
            </c:spPr>
            <c:extLst>
              <c:ext xmlns:c16="http://schemas.microsoft.com/office/drawing/2014/chart" uri="{C3380CC4-5D6E-409C-BE32-E72D297353CC}">
                <c16:uniqueId val="{0000000B-5013-4C90-A3E8-51821822D372}"/>
              </c:ext>
            </c:extLst>
          </c:dPt>
          <c:dPt>
            <c:idx val="1"/>
            <c:invertIfNegative val="0"/>
            <c:bubble3D val="0"/>
            <c:spPr>
              <a:solidFill>
                <a:schemeClr val="accent2"/>
              </a:solidFill>
              <a:ln>
                <a:noFill/>
              </a:ln>
              <a:effectLst/>
            </c:spPr>
            <c:extLst>
              <c:ext xmlns:c16="http://schemas.microsoft.com/office/drawing/2014/chart" uri="{C3380CC4-5D6E-409C-BE32-E72D297353CC}">
                <c16:uniqueId val="{0000000A-5013-4C90-A3E8-51821822D372}"/>
              </c:ext>
            </c:extLst>
          </c:dPt>
          <c:dPt>
            <c:idx val="4"/>
            <c:invertIfNegative val="0"/>
            <c:bubble3D val="0"/>
            <c:spPr>
              <a:solidFill>
                <a:schemeClr val="accent1"/>
              </a:solidFill>
              <a:ln>
                <a:noFill/>
              </a:ln>
              <a:effectLst/>
            </c:spPr>
            <c:extLst>
              <c:ext xmlns:c16="http://schemas.microsoft.com/office/drawing/2014/chart" uri="{C3380CC4-5D6E-409C-BE32-E72D297353CC}">
                <c16:uniqueId val="{0000000D-279B-495E-B7C2-82D406F7CE0B}"/>
              </c:ext>
            </c:extLst>
          </c:dPt>
          <c:dPt>
            <c:idx val="5"/>
            <c:invertIfNegative val="0"/>
            <c:bubble3D val="0"/>
            <c:spPr>
              <a:solidFill>
                <a:schemeClr val="accent1"/>
              </a:solidFill>
              <a:ln>
                <a:noFill/>
              </a:ln>
              <a:effectLst/>
            </c:spPr>
            <c:extLst>
              <c:ext xmlns:c16="http://schemas.microsoft.com/office/drawing/2014/chart" uri="{C3380CC4-5D6E-409C-BE32-E72D297353CC}">
                <c16:uniqueId val="{0000000F-279B-495E-B7C2-82D406F7CE0B}"/>
              </c:ext>
            </c:extLst>
          </c:dPt>
          <c:dPt>
            <c:idx val="6"/>
            <c:invertIfNegative val="0"/>
            <c:bubble3D val="0"/>
            <c:spPr>
              <a:solidFill>
                <a:schemeClr val="accent1"/>
              </a:solidFill>
              <a:ln>
                <a:noFill/>
              </a:ln>
              <a:effectLst/>
            </c:spPr>
            <c:extLst>
              <c:ext xmlns:c16="http://schemas.microsoft.com/office/drawing/2014/chart" uri="{C3380CC4-5D6E-409C-BE32-E72D297353CC}">
                <c16:uniqueId val="{00000011-279B-495E-B7C2-82D406F7CE0B}"/>
              </c:ext>
            </c:extLst>
          </c:dPt>
          <c:dPt>
            <c:idx val="7"/>
            <c:invertIfNegative val="0"/>
            <c:bubble3D val="0"/>
            <c:spPr>
              <a:solidFill>
                <a:srgbClr val="721917"/>
              </a:solidFill>
              <a:ln>
                <a:noFill/>
              </a:ln>
              <a:effectLst/>
            </c:spPr>
            <c:extLst>
              <c:ext xmlns:c16="http://schemas.microsoft.com/office/drawing/2014/chart" uri="{C3380CC4-5D6E-409C-BE32-E72D297353CC}">
                <c16:uniqueId val="{00000013-279B-495E-B7C2-82D406F7CE0B}"/>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mn-lt"/>
                    <a:ea typeface="+mn-ea"/>
                    <a:cs typeface="+mn-cs"/>
                  </a:defRPr>
                </a:pPr>
                <a:endParaRPr lang="ru-RU"/>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Sheet1!$A$2:$A$14</c:f>
              <c:strCache>
                <c:ptCount val="8"/>
                <c:pt idx="0">
                  <c:v>16oz</c:v>
                </c:pt>
                <c:pt idx="1">
                  <c:v>12oz</c:v>
                </c:pt>
                <c:pt idx="2">
                  <c:v>Size</c:v>
                </c:pt>
                <c:pt idx="4">
                  <c:v>$9 </c:v>
                </c:pt>
                <c:pt idx="5">
                  <c:v>$7 </c:v>
                </c:pt>
                <c:pt idx="6">
                  <c:v>$5 </c:v>
                </c:pt>
                <c:pt idx="7">
                  <c:v>Price</c:v>
                </c:pt>
              </c:strCache>
            </c:strRef>
          </c:cat>
          <c:val>
            <c:numRef>
              <c:f>Sheet1!$B$2:$B$14</c:f>
              <c:numCache>
                <c:formatCode>0%</c:formatCode>
                <c:ptCount val="8"/>
                <c:pt idx="0">
                  <c:v>-0.2</c:v>
                </c:pt>
                <c:pt idx="1">
                  <c:v>0.2</c:v>
                </c:pt>
                <c:pt idx="4">
                  <c:v>-0.2</c:v>
                </c:pt>
                <c:pt idx="5">
                  <c:v>-0.1</c:v>
                </c:pt>
                <c:pt idx="6">
                  <c:v>0.3</c:v>
                </c:pt>
              </c:numCache>
            </c:numRef>
          </c:val>
          <c:extLst>
            <c:ext xmlns:c16="http://schemas.microsoft.com/office/drawing/2014/chart" uri="{C3380CC4-5D6E-409C-BE32-E72D297353CC}">
              <c16:uniqueId val="{00000000-06B8-4A44-A4CB-E41F1D916011}"/>
            </c:ext>
          </c:extLst>
        </c:ser>
        <c:dLbls>
          <c:dLblPos val="outEnd"/>
          <c:showLegendKey val="0"/>
          <c:showVal val="1"/>
          <c:showCatName val="0"/>
          <c:showSerName val="0"/>
          <c:showPercent val="0"/>
          <c:showBubbleSize val="0"/>
        </c:dLbls>
        <c:gapWidth val="20"/>
        <c:axId val="707322608"/>
        <c:axId val="707322936"/>
      </c:barChart>
      <c:catAx>
        <c:axId val="707322608"/>
        <c:scaling>
          <c:orientation val="minMax"/>
        </c:scaling>
        <c:delete val="0"/>
        <c:axPos val="l"/>
        <c:title>
          <c:tx>
            <c:rich>
              <a:bodyPr rot="-5400000" spcFirstLastPara="1" vertOverflow="ellipsis" vert="horz" wrap="square" anchor="ctr" anchorCtr="1"/>
              <a:lstStyle/>
              <a:p>
                <a:pPr>
                  <a:defRPr lang="en-GB" sz="900" b="0" i="1" u="none" strike="noStrike" kern="1200" baseline="0" dirty="0" smtClean="0">
                    <a:solidFill>
                      <a:schemeClr val="tx1"/>
                    </a:solidFill>
                    <a:latin typeface="+mn-lt"/>
                    <a:ea typeface="+mn-ea"/>
                    <a:cs typeface="+mn-cs"/>
                  </a:defRPr>
                </a:pPr>
                <a:r>
                  <a:rPr lang="en-GB" sz="900" b="0" i="1" u="none" strike="noStrike" kern="1200" baseline="0" dirty="0">
                    <a:solidFill>
                      <a:schemeClr val="tx1"/>
                    </a:solidFill>
                    <a:latin typeface="+mn-lt"/>
                    <a:ea typeface="+mn-ea"/>
                    <a:cs typeface="+mn-cs"/>
                  </a:rPr>
                  <a:t>Levels</a:t>
                </a:r>
              </a:p>
            </c:rich>
          </c:tx>
          <c:layout>
            <c:manualLayout>
              <c:xMode val="edge"/>
              <c:yMode val="edge"/>
              <c:x val="1.8119940021622708E-2"/>
              <c:y val="0.26664334212433899"/>
            </c:manualLayout>
          </c:layout>
          <c:overlay val="0"/>
          <c:spPr>
            <a:noFill/>
            <a:ln>
              <a:noFill/>
            </a:ln>
            <a:effectLst/>
          </c:spPr>
          <c:txPr>
            <a:bodyPr rot="-5400000" spcFirstLastPara="1" vertOverflow="ellipsis" vert="horz" wrap="square" anchor="ctr" anchorCtr="1"/>
            <a:lstStyle/>
            <a:p>
              <a:pPr>
                <a:defRPr lang="en-GB" sz="900" b="0" i="1" u="none" strike="noStrike" kern="1200" baseline="0" dirty="0" smtClean="0">
                  <a:solidFill>
                    <a:schemeClr val="tx1"/>
                  </a:solidFill>
                  <a:latin typeface="+mn-lt"/>
                  <a:ea typeface="+mn-ea"/>
                  <a:cs typeface="+mn-cs"/>
                </a:defRPr>
              </a:pPr>
              <a:endParaRPr lang="ru-RU"/>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0" spcFirstLastPara="1" vertOverflow="ellipsis" wrap="square" anchor="ctr" anchorCtr="0"/>
          <a:lstStyle/>
          <a:p>
            <a:pPr>
              <a:defRPr sz="900" b="0" i="0" u="none" strike="noStrike" kern="1200" baseline="0">
                <a:solidFill>
                  <a:schemeClr val="tx1"/>
                </a:solidFill>
                <a:latin typeface="+mn-lt"/>
                <a:ea typeface="+mn-ea"/>
                <a:cs typeface="+mn-cs"/>
              </a:defRPr>
            </a:pPr>
            <a:endParaRPr lang="ru-RU"/>
          </a:p>
        </c:txPr>
        <c:crossAx val="707322936"/>
        <c:crosses val="autoZero"/>
        <c:auto val="1"/>
        <c:lblAlgn val="ctr"/>
        <c:lblOffset val="100"/>
        <c:noMultiLvlLbl val="0"/>
      </c:catAx>
      <c:valAx>
        <c:axId val="707322936"/>
        <c:scaling>
          <c:orientation val="minMax"/>
          <c:min val="-0.4"/>
        </c:scaling>
        <c:delete val="1"/>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lgn="ctr" rtl="0">
                  <a:defRPr lang="en-GB" sz="900" b="0" i="1" u="none" strike="noStrike" kern="1200" baseline="0" dirty="0" smtClean="0">
                    <a:solidFill>
                      <a:schemeClr val="tx1"/>
                    </a:solidFill>
                    <a:latin typeface="+mn-lt"/>
                    <a:ea typeface="+mn-ea"/>
                    <a:cs typeface="+mn-cs"/>
                  </a:defRPr>
                </a:pPr>
                <a:r>
                  <a:rPr lang="en-GB" sz="900" b="0" i="1" u="none" strike="noStrike" kern="1200" baseline="0" dirty="0">
                    <a:solidFill>
                      <a:schemeClr val="tx1"/>
                    </a:solidFill>
                    <a:latin typeface="+mn-lt"/>
                    <a:ea typeface="+mn-ea"/>
                    <a:cs typeface="+mn-cs"/>
                  </a:rPr>
                  <a:t>Relative level score</a:t>
                </a:r>
              </a:p>
            </c:rich>
          </c:tx>
          <c:layout>
            <c:manualLayout>
              <c:xMode val="edge"/>
              <c:yMode val="edge"/>
              <c:x val="0.35574419389414169"/>
              <c:y val="0.82140632621934806"/>
            </c:manualLayout>
          </c:layout>
          <c:overlay val="0"/>
          <c:spPr>
            <a:noFill/>
            <a:ln>
              <a:noFill/>
            </a:ln>
            <a:effectLst/>
          </c:spPr>
          <c:txPr>
            <a:bodyPr rot="0" spcFirstLastPara="1" vertOverflow="ellipsis" vert="horz" wrap="square" anchor="ctr" anchorCtr="1"/>
            <a:lstStyle/>
            <a:p>
              <a:pPr algn="ctr" rtl="0">
                <a:defRPr lang="en-GB" sz="900" b="0" i="1" u="none" strike="noStrike" kern="1200" baseline="0" dirty="0" smtClean="0">
                  <a:solidFill>
                    <a:schemeClr val="tx1"/>
                  </a:solidFill>
                  <a:latin typeface="+mn-lt"/>
                  <a:ea typeface="+mn-ea"/>
                  <a:cs typeface="+mn-cs"/>
                </a:defRPr>
              </a:pPr>
              <a:endParaRPr lang="ru-RU"/>
            </a:p>
          </c:txPr>
        </c:title>
        <c:numFmt formatCode="0%" sourceLinked="1"/>
        <c:majorTickMark val="none"/>
        <c:minorTickMark val="none"/>
        <c:tickLblPos val="low"/>
        <c:crossAx val="707322608"/>
        <c:crosses val="autoZero"/>
        <c:crossBetween val="between"/>
        <c:majorUnit val="0.2"/>
      </c:valAx>
      <c:spPr>
        <a:noFill/>
        <a:ln>
          <a:noFill/>
        </a:ln>
        <a:effectLst/>
      </c:spPr>
    </c:plotArea>
    <c:plotVisOnly val="1"/>
    <c:dispBlanksAs val="gap"/>
    <c:showDLblsOverMax val="0"/>
  </c:chart>
  <c:spPr>
    <a:noFill/>
    <a:ln>
      <a:noFill/>
    </a:ln>
    <a:effectLst/>
  </c:spPr>
  <c:txPr>
    <a:bodyPr/>
    <a:lstStyle/>
    <a:p>
      <a:pPr>
        <a:defRPr sz="900">
          <a:solidFill>
            <a:schemeClr val="tx1"/>
          </a:solidFill>
          <a:latin typeface="+mn-lt"/>
        </a:defRPr>
      </a:pPr>
      <a:endParaRPr lang="ru-RU"/>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xmlns:xsi="http://www.w3.org/2001/XMLSchema-instance" xsi:nil="true">
  <c:roundedCorners val="false"/>
  <c:chart>
    <c:autoTitleDeleted val="true"/>
    <c:plotArea>
      <c:barChart>
        <c:barDir val="bar"/>
        <c:grouping val="clustered"/>
        <c:varyColors val="false"/>
        <c:ser>
          <c:idx val="0"/>
          <c:order val="0"/>
          <c:tx>
            <c:v/>
          </c:tx>
          <c:spPr/>
          <c:invertIfNegative val="false"/>
          <c:dPt>
            <c:idx val="0"/>
            <c:invertIfNegative val="false"/>
            <c:bubble3D val="false"/>
            <c:spPr>
              <a:solidFill>
                <a:srgbClr val="830707"/>
              </a:solidFill>
              <a:ln>
                <a:noFill/>
              </a:ln>
            </c:spPr>
          </c:dPt>
          <c:dPt>
            <c:idx val="1"/>
            <c:invertIfNegative val="false"/>
            <c:bubble3D val="false"/>
            <c:spPr>
              <a:solidFill>
                <a:srgbClr val="830707"/>
              </a:solidFill>
              <a:ln>
                <a:noFill/>
              </a:ln>
            </c:spPr>
          </c:dPt>
          <c:dPt>
            <c:idx val="2"/>
            <c:invertIfNegative val="false"/>
            <c:bubble3D val="false"/>
            <c:spPr>
              <a:solidFill>
                <a:srgbClr val="830707"/>
              </a:solidFill>
              <a:ln>
                <a:noFill/>
              </a:ln>
            </c:spPr>
          </c:dPt>
          <c:dLbls>
            <c:dLbl>
              <c:idx val="0"/>
              <c:spPr/>
              <c:txPr>
                <a:bodyPr wrap="square"/>
                <a:p>
                  <a:pPr>
                    <a:defRPr>
                      <a:solidFill>
                        <a:srgbClr val="000000"/>
                      </a:solidFill>
                    </a:defRPr>
                  </a:pPr>
                </a:p>
              </c:txPr>
              <c:showLegendKey val="false"/>
              <c:showVal val="true"/>
              <c:showCatName val="false"/>
              <c:showSerName val="false"/>
              <c:showBubbleSize val="false"/>
            </c:dLbl>
            <c:dLbl>
              <c:idx val="1"/>
              <c:spPr/>
              <c:txPr>
                <a:bodyPr wrap="square"/>
                <a:p>
                  <a:pPr>
                    <a:defRPr>
                      <a:solidFill>
                        <a:srgbClr val="000000"/>
                      </a:solidFill>
                    </a:defRPr>
                  </a:pPr>
                </a:p>
              </c:txPr>
              <c:showLegendKey val="false"/>
              <c:showVal val="true"/>
              <c:showCatName val="false"/>
              <c:showSerName val="false"/>
              <c:showBubbleSize val="false"/>
            </c:dLbl>
            <c:dLbl>
              <c:idx val="2"/>
              <c:spPr/>
              <c:txPr>
                <a:bodyPr wrap="square"/>
                <a:p>
                  <a:pPr>
                    <a:defRPr>
                      <a:solidFill>
                        <a:srgbClr val="000000"/>
                      </a:solidFill>
                    </a:defRPr>
                  </a:pPr>
                </a:p>
              </c:txPr>
              <c:showLegendKey val="false"/>
              <c:showVal val="true"/>
              <c:showCatName val="false"/>
              <c:showSerName val="false"/>
              <c:showBubbleSize val="false"/>
            </c:dLbl>
            <c:spPr>
              <a:ln>
                <a:noFill/>
              </a:ln>
            </c:spPr>
            <c:dLblPos val="outEnd"/>
            <c:showLegendKey val="false"/>
            <c:showVal val="true"/>
            <c:showCatName val="false"/>
            <c:showSerName val="false"/>
            <c:showPercent val="false"/>
            <c:showBubbleSize val="false"/>
            <c:showLeaderLines val="false"/>
          </c:dLbls>
          <c:cat>
            <c:strLit>
              <c:ptCount val="3"/>
              <c:pt idx="0">
                <c:v>$19,000</c:v>
              </c:pt>
              <c:pt idx="1">
                <c:v>$23,000</c:v>
              </c:pt>
              <c:pt idx="2">
                <c:v>$25,000</c:v>
              </c:pt>
            </c:strLit>
          </c:cat>
          <c:val>
            <c:numLit>
              <c:formatCode>0.0%</c:formatCode>
              <c:ptCount val="3"/>
              <c:pt idx="0">
                <c:v>0.1646</c:v>
              </c:pt>
              <c:pt idx="1">
                <c:v>0.1225</c:v>
              </c:pt>
              <c:pt idx="2">
                <c:v>0.1053</c:v>
              </c:pt>
            </c:numLit>
          </c:val>
        </c:ser>
        <c:dLbls>
          <c:dLblPos val="outEnd"/>
          <c:showLegendKey val="false"/>
          <c:showVal val="true"/>
          <c:showCatName val="false"/>
          <c:showSerName val="false"/>
          <c:showPercent val="false"/>
          <c:showBubbleSize val="false"/>
        </c:dLbls>
        <c:gapWidth val="42"/>
        <c:overlap val="100"/>
        <c:axId val="37261523"/>
        <c:axId val="185712947"/>
      </c:barChart>
      <c:catAx>
        <c:axId val="37261523"/>
        <c:scaling>
          <c:orientation val="minMax"/>
        </c:scaling>
        <c:delete val="false"/>
        <c:axPos val="b"/>
        <c:title>
          <c:tx>
            <c:rich>
              <a:bodyPr/>
              <a:lstStyle/>
              <a:p>
                <a:pPr>
                  <a:defRPr sz="1000" b="true"/>
                </a:pPr>
                <a:r>
                  <a:t/>
                </a:r>
              </a:p>
            </c:rich>
          </c:tx>
          <c:overlay val="false"/>
        </c:title>
        <c:majorTickMark val="none"/>
        <c:minorTickMark val="none"/>
        <c:tickLblPos val="low"/>
        <c:crossAx val="185712947"/>
        <c:crosses val="autoZero"/>
        <c:auto val="true"/>
        <c:lblAlgn val="ctr"/>
        <c:lblOffset val="100"/>
        <c:noMultiLvlLbl val="false"/>
      </c:catAx>
      <c:valAx>
        <c:axId val="185712947"/>
        <c:scaling>
          <c:orientation val="minMax"/>
        </c:scaling>
        <c:delete val="false"/>
        <c:axPos val="l"/>
        <c:majorGridlines>
          <c:spPr>
            <a:ln>
              <a:solidFill>
                <a:schemeClr val="tx1">
                  <a:lumMod val="15000"/>
                  <a:lumOff val="85000"/>
                </a:schemeClr>
              </a:solidFill>
            </a:ln>
          </c:spPr>
        </c:majorGridlines>
        <c:title>
          <c:tx>
            <c:rich>
              <a:bodyPr/>
              <a:lstStyle/>
              <a:p>
                <a:pPr>
                  <a:defRPr sz="1000" b="true"/>
                </a:pPr>
                <a:r>
                  <a:t/>
                </a:r>
              </a:p>
            </c:rich>
          </c:tx>
          <c:overlay val="false"/>
        </c:title>
        <c:numFmt formatCode="0%" sourceLinked="false"/>
        <c:majorTickMark val="none"/>
        <c:minorTickMark val="none"/>
        <c:tickLblPos val="nextTo"/>
        <c:crossAx val="37261523"/>
        <c:crosses val="autoZero"/>
        <c:crossBetween val="between"/>
      </c:valAx>
    </c:plotArea>
    <c:plotVisOnly val="true"/>
    <c:dispBlanksAs val="gap"/>
    <c:showDLblsOverMax val="false"/>
  </c:chart>
  <c:externalData r:id="rId1"/>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xmlns:xsi="http://www.w3.org/2001/XMLSchema-instance" xsi:nil="true">
  <c:roundedCorners val="false"/>
  <c:chart>
    <c:autoTitleDeleted val="true"/>
    <c:plotArea>
      <c:barChart>
        <c:barDir val="bar"/>
        <c:grouping val="stacked"/>
        <c:varyColors val="false"/>
        <c:ser>
          <c:idx val="0"/>
          <c:order val="0"/>
          <c:tx>
            <c:v>Landrange Hoover</c:v>
          </c:tx>
          <c:spPr/>
          <c:invertIfNegative val="false"/>
          <c:dLbls>
            <c:dLbl>
              <c:idx val="0"/>
              <c:spPr/>
              <c:txPr>
                <a:bodyPr wrap="square"/>
                <a:p>
                  <a:pPr>
                    <a:defRPr>
                      <a:solidFill>
                        <a:srgbClr val="000000"/>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1"/>
              <c:pt idx="0">
                <c:v>Drive-away price</c:v>
              </c:pt>
            </c:strLit>
          </c:cat>
          <c:val>
            <c:numLit>
              <c:ptCount val="1"/>
            </c:numLit>
          </c:val>
        </c:ser>
        <c:ser>
          <c:idx val="1"/>
          <c:order val="1"/>
          <c:tx>
            <c:v>Maruda Maru II</c:v>
          </c:tx>
          <c:spPr/>
          <c:invertIfNegative val="false"/>
          <c:dLbls>
            <c:dLbl>
              <c:idx val="0"/>
              <c:spPr/>
              <c:txPr>
                <a:bodyPr wrap="square"/>
                <a:p>
                  <a:pPr>
                    <a:defRPr>
                      <a:solidFill>
                        <a:srgbClr val="000000"/>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1"/>
              <c:pt idx="0">
                <c:v>Drive-away price</c:v>
              </c:pt>
            </c:strLit>
          </c:cat>
          <c:val>
            <c:numLit>
              <c:ptCount val="1"/>
            </c:numLit>
          </c:val>
        </c:ser>
        <c:ser>
          <c:idx val="2"/>
          <c:order val="2"/>
          <c:tx>
            <c:v>Kea Rocketta</c:v>
          </c:tx>
          <c:spPr/>
          <c:invertIfNegative val="false"/>
          <c:dLbls>
            <c:dLbl>
              <c:idx val="0"/>
              <c:spPr/>
              <c:txPr>
                <a:bodyPr wrap="square"/>
                <a:p>
                  <a:pPr>
                    <a:defRPr>
                      <a:solidFill>
                        <a:srgbClr val="000000"/>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1"/>
              <c:pt idx="0">
                <c:v>Drive-away price</c:v>
              </c:pt>
            </c:strLit>
          </c:cat>
          <c:val>
            <c:numLit>
              <c:ptCount val="1"/>
            </c:numLit>
          </c:val>
        </c:ser>
        <c:ser>
          <c:idx val="3"/>
          <c:order val="3"/>
          <c:tx>
            <c:v>Ladina Klubnika</c:v>
          </c:tx>
          <c:spPr/>
          <c:invertIfNegative val="false"/>
          <c:dLbls>
            <c:dLbl>
              <c:idx val="0"/>
              <c:spPr/>
              <c:txPr>
                <a:bodyPr wrap="square"/>
                <a:p>
                  <a:pPr>
                    <a:defRPr>
                      <a:solidFill>
                        <a:srgbClr val="000000"/>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1"/>
              <c:pt idx="0">
                <c:v>Drive-away price</c:v>
              </c:pt>
            </c:strLit>
          </c:cat>
          <c:val>
            <c:numLit>
              <c:ptCount val="1"/>
            </c:numLit>
          </c:val>
        </c:ser>
        <c:ser>
          <c:idx val="4"/>
          <c:order val="4"/>
          <c:tx>
            <c:v>$19,000</c:v>
          </c:tx>
          <c:spPr>
            <a:solidFill>
              <a:srgbClr val="830707"/>
            </a:solidFill>
          </c:spPr>
          <c:invertIfNegative val="false"/>
          <c:dLbls>
            <c:dLbl>
              <c:idx val="0"/>
              <c:spPr>
                <a:solidFill>
                  <a:srgbClr val="830707"/>
                </a:solidFill>
              </c:spPr>
              <c:txPr>
                <a:bodyPr wrap="square"/>
                <a:p>
                  <a:pPr>
                    <a:defRPr>
                      <a:solidFill>
                        <a:srgbClr val="FFFFFF"/>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1"/>
              <c:pt idx="0">
                <c:v>Drive-away price</c:v>
              </c:pt>
            </c:strLit>
          </c:cat>
          <c:val>
            <c:numLit>
              <c:formatCode>0.0%</c:formatCode>
              <c:ptCount val="1"/>
              <c:pt idx="0">
                <c:v>0.769</c:v>
              </c:pt>
            </c:numLit>
          </c:val>
        </c:ser>
        <c:ser>
          <c:idx val="5"/>
          <c:order val="5"/>
          <c:tx>
            <c:v>$23,000</c:v>
          </c:tx>
          <c:spPr>
            <a:solidFill>
              <a:srgbClr val="F59D47"/>
            </a:solidFill>
          </c:spPr>
          <c:invertIfNegative val="false"/>
          <c:dLbls>
            <c:dLbl>
              <c:idx val="0"/>
              <c:spPr>
                <a:solidFill>
                  <a:srgbClr val="F59D47"/>
                </a:solidFill>
              </c:spPr>
              <c:txPr>
                <a:bodyPr wrap="square"/>
                <a:p>
                  <a:pPr>
                    <a:defRPr>
                      <a:solidFill>
                        <a:srgbClr val="FFFFFF"/>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1"/>
              <c:pt idx="0">
                <c:v>Drive-away price</c:v>
              </c:pt>
            </c:strLit>
          </c:cat>
          <c:val>
            <c:numLit>
              <c:formatCode>0.0%</c:formatCode>
              <c:ptCount val="1"/>
              <c:pt idx="0">
                <c:v>0.086</c:v>
              </c:pt>
            </c:numLit>
          </c:val>
        </c:ser>
        <c:ser>
          <c:idx val="6"/>
          <c:order val="6"/>
          <c:tx>
            <c:v>$25,000</c:v>
          </c:tx>
          <c:spPr>
            <a:solidFill>
              <a:srgbClr val="274168"/>
            </a:solidFill>
          </c:spPr>
          <c:invertIfNegative val="false"/>
          <c:dLbls>
            <c:dLbl>
              <c:idx val="0"/>
              <c:spPr>
                <a:solidFill>
                  <a:srgbClr val="274168"/>
                </a:solidFill>
              </c:spPr>
              <c:txPr>
                <a:bodyPr wrap="square"/>
                <a:p>
                  <a:pPr>
                    <a:defRPr>
                      <a:solidFill>
                        <a:srgbClr val="FFFFFF"/>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1"/>
              <c:pt idx="0">
                <c:v>Drive-away price</c:v>
              </c:pt>
            </c:strLit>
          </c:cat>
          <c:val>
            <c:numLit>
              <c:formatCode>0.0%</c:formatCode>
              <c:ptCount val="1"/>
              <c:pt idx="0">
                <c:v>0.146</c:v>
              </c:pt>
            </c:numLit>
          </c:val>
        </c:ser>
        <c:ser>
          <c:idx val="7"/>
          <c:order val="7"/>
          <c:tx>
            <c:v>$28,000</c:v>
          </c:tx>
          <c:spPr/>
          <c:invertIfNegative val="false"/>
          <c:dLbls>
            <c:dLbl>
              <c:idx val="0"/>
              <c:spPr/>
              <c:txPr>
                <a:bodyPr wrap="square"/>
                <a:p>
                  <a:pPr>
                    <a:defRPr>
                      <a:solidFill>
                        <a:srgbClr val="000000"/>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1"/>
              <c:pt idx="0">
                <c:v>Drive-away price</c:v>
              </c:pt>
            </c:strLit>
          </c:cat>
          <c:val>
            <c:numLit>
              <c:ptCount val="1"/>
            </c:numLit>
          </c:val>
        </c:ser>
        <c:ser>
          <c:idx val="8"/>
          <c:order val="8"/>
          <c:tx>
            <c:v>$30,000</c:v>
          </c:tx>
          <c:spPr/>
          <c:invertIfNegative val="false"/>
          <c:dLbls>
            <c:dLbl>
              <c:idx val="0"/>
              <c:spPr/>
              <c:txPr>
                <a:bodyPr wrap="square"/>
                <a:p>
                  <a:pPr>
                    <a:defRPr>
                      <a:solidFill>
                        <a:srgbClr val="000000"/>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1"/>
              <c:pt idx="0">
                <c:v>Drive-away price</c:v>
              </c:pt>
            </c:strLit>
          </c:cat>
          <c:val>
            <c:numLit>
              <c:ptCount val="1"/>
            </c:numLit>
          </c:val>
        </c:ser>
        <c:ser>
          <c:idx val="9"/>
          <c:order val="9"/>
          <c:tx>
            <c:v>Automatic Transmission</c:v>
          </c:tx>
          <c:spPr/>
          <c:invertIfNegative val="false"/>
          <c:dLbls>
            <c:dLbl>
              <c:idx val="0"/>
              <c:spPr/>
              <c:txPr>
                <a:bodyPr wrap="square"/>
                <a:p>
                  <a:pPr>
                    <a:defRPr>
                      <a:solidFill>
                        <a:srgbClr val="000000"/>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1"/>
              <c:pt idx="0">
                <c:v>Drive-away price</c:v>
              </c:pt>
            </c:strLit>
          </c:cat>
          <c:val>
            <c:numLit>
              <c:ptCount val="1"/>
            </c:numLit>
          </c:val>
        </c:ser>
        <c:ser>
          <c:idx val="10"/>
          <c:order val="10"/>
          <c:tx>
            <c:v>Manual Transmission</c:v>
          </c:tx>
          <c:spPr/>
          <c:invertIfNegative val="false"/>
          <c:dLbls>
            <c:dLbl>
              <c:idx val="0"/>
              <c:spPr/>
              <c:txPr>
                <a:bodyPr wrap="square"/>
                <a:p>
                  <a:pPr>
                    <a:defRPr>
                      <a:solidFill>
                        <a:srgbClr val="000000"/>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1"/>
              <c:pt idx="0">
                <c:v>Drive-away price</c:v>
              </c:pt>
            </c:strLit>
          </c:cat>
          <c:val>
            <c:numLit>
              <c:ptCount val="1"/>
            </c:numLit>
          </c:val>
        </c:ser>
        <c:ser>
          <c:idx val="11"/>
          <c:order val="11"/>
          <c:tx>
            <c:v>Hybrid</c:v>
          </c:tx>
          <c:spPr/>
          <c:invertIfNegative val="false"/>
          <c:dLbls>
            <c:dLbl>
              <c:idx val="0"/>
              <c:spPr/>
              <c:txPr>
                <a:bodyPr wrap="square"/>
                <a:p>
                  <a:pPr>
                    <a:defRPr>
                      <a:solidFill>
                        <a:srgbClr val="000000"/>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1"/>
              <c:pt idx="0">
                <c:v>Drive-away price</c:v>
              </c:pt>
            </c:strLit>
          </c:cat>
          <c:val>
            <c:numLit>
              <c:ptCount val="1"/>
            </c:numLit>
          </c:val>
        </c:ser>
        <c:ser>
          <c:idx val="12"/>
          <c:order val="12"/>
          <c:tx>
            <c:v>Petrol</c:v>
          </c:tx>
          <c:spPr/>
          <c:invertIfNegative val="false"/>
          <c:dLbls>
            <c:dLbl>
              <c:idx val="0"/>
              <c:spPr/>
              <c:txPr>
                <a:bodyPr wrap="square"/>
                <a:p>
                  <a:pPr>
                    <a:defRPr>
                      <a:solidFill>
                        <a:srgbClr val="000000"/>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1"/>
              <c:pt idx="0">
                <c:v>Drive-away price</c:v>
              </c:pt>
            </c:strLit>
          </c:cat>
          <c:val>
            <c:numLit>
              <c:ptCount val="1"/>
            </c:numLit>
          </c:val>
        </c:ser>
        <c:ser>
          <c:idx val="13"/>
          <c:order val="13"/>
          <c:tx>
            <c:v>Diesel</c:v>
          </c:tx>
          <c:spPr/>
          <c:invertIfNegative val="false"/>
          <c:dLbls>
            <c:dLbl>
              <c:idx val="0"/>
              <c:spPr/>
              <c:txPr>
                <a:bodyPr wrap="square"/>
                <a:p>
                  <a:pPr>
                    <a:defRPr>
                      <a:solidFill>
                        <a:srgbClr val="000000"/>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1"/>
              <c:pt idx="0">
                <c:v>Drive-away price</c:v>
              </c:pt>
            </c:strLit>
          </c:cat>
          <c:val>
            <c:numLit>
              <c:ptCount val="1"/>
            </c:numLit>
          </c:val>
        </c:ser>
        <c:dLbls>
          <c:dLblPos val="ctr"/>
          <c:showLegendKey val="false"/>
          <c:showVal val="true"/>
          <c:showCatName val="false"/>
          <c:showSerName val="true"/>
          <c:showPercent val="false"/>
          <c:showBubbleSize val="false"/>
        </c:dLbls>
        <c:gapWidth val="40"/>
        <c:overlap val="100"/>
        <c:axId val="200104731"/>
        <c:axId val="343240887"/>
      </c:barChart>
      <c:catAx>
        <c:axId val="200104731"/>
        <c:scaling>
          <c:orientation val="minMax"/>
        </c:scaling>
        <c:delete val="false"/>
        <c:axPos val="b"/>
        <c:title>
          <c:tx>
            <c:rich>
              <a:bodyPr/>
              <a:lstStyle/>
              <a:p>
                <a:pPr>
                  <a:defRPr sz="1000" b="true"/>
                </a:pPr>
                <a:r>
                  <a:t/>
                </a:r>
              </a:p>
            </c:rich>
          </c:tx>
          <c:overlay val="false"/>
        </c:title>
        <c:majorTickMark val="none"/>
        <c:minorTickMark val="none"/>
        <c:tickLblPos val="nextTo"/>
        <c:crossAx val="343240887"/>
        <c:crosses val="autoZero"/>
        <c:auto val="true"/>
        <c:lblAlgn val="ctr"/>
        <c:lblOffset val="100"/>
        <c:noMultiLvlLbl val="false"/>
      </c:catAx>
      <c:valAx>
        <c:axId val="343240887"/>
        <c:scaling>
          <c:orientation val="minMax"/>
          <c:max val="1.001"/>
        </c:scaling>
        <c:delete val="false"/>
        <c:axPos val="l"/>
        <c:majorGridlines>
          <c:spPr>
            <a:ln>
              <a:solidFill>
                <a:schemeClr val="tx1">
                  <a:lumMod val="15000"/>
                  <a:lumOff val="85000"/>
                </a:schemeClr>
              </a:solidFill>
            </a:ln>
          </c:spPr>
        </c:majorGridlines>
        <c:title>
          <c:tx>
            <c:rich>
              <a:bodyPr/>
              <a:lstStyle/>
              <a:p>
                <a:pPr>
                  <a:defRPr sz="1000" b="true"/>
                </a:pPr>
                <a:r>
                  <a:t>Preference share of each level</a:t>
                </a:r>
              </a:p>
            </c:rich>
          </c:tx>
          <c:overlay val="false"/>
        </c:title>
        <c:numFmt formatCode="0%" sourceLinked="false"/>
        <c:majorTickMark val="none"/>
        <c:minorTickMark val="none"/>
        <c:tickLblPos val="nextTo"/>
        <c:crossAx val="200104731"/>
        <c:crosses val="autoZero"/>
        <c:crossBetween val="between"/>
      </c:valAx>
    </c:plotArea>
    <c:plotVisOnly val="true"/>
    <c:dispBlanksAs val="gap"/>
    <c:showDLblsOverMax val="false"/>
  </c:chart>
  <c:externalData r:id="rId1"/>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xmlns:xsi="http://www.w3.org/2001/XMLSchema-instance" xsi:nil="true">
  <c:roundedCorners val="false"/>
  <c:chart>
    <c:autoTitleDeleted val="true"/>
    <c:plotArea>
      <c:lineChart>
        <c:grouping val="standard"/>
        <c:varyColors val="false"/>
        <c:ser>
          <c:idx val="0"/>
          <c:order val="0"/>
          <c:tx>
            <c:v/>
          </c:tx>
          <c:spPr>
            <a:ln>
              <a:solidFill>
                <a:srgbClr val="0E60C4"/>
              </a:solidFill>
            </a:ln>
          </c:spPr>
          <c:marker>
            <c:symbol val="circle"/>
            <c:spPr>
              <a:solidFill>
                <a:srgbClr val="0E60C4"/>
              </a:solidFill>
              <a:ln>
                <a:solidFill>
                  <a:srgbClr val="0E60C4"/>
                </a:solidFill>
              </a:ln>
            </c:spPr>
          </c:marker>
          <c:dLbls>
            <c:dLbl>
              <c:idx val="0"/>
              <c:spPr/>
              <c:txPr>
                <a:bodyPr wrap="square"/>
                <a:p>
                  <a:pPr>
                    <a:defRPr>
                      <a:solidFill>
                        <a:srgbClr val="000000"/>
                      </a:solidFill>
                    </a:defRPr>
                  </a:pPr>
                </a:p>
              </c:txPr>
              <c:showLegendKey val="false"/>
              <c:showVal val="false"/>
              <c:showCatName val="false"/>
              <c:showSerName val="false"/>
              <c:showBubbleSize val="false"/>
            </c:dLbl>
            <c:dLbl>
              <c:idx val="1"/>
              <c:spPr/>
              <c:txPr>
                <a:bodyPr wrap="square"/>
                <a:p>
                  <a:pPr>
                    <a:defRPr>
                      <a:solidFill>
                        <a:srgbClr val="000000"/>
                      </a:solidFill>
                    </a:defRPr>
                  </a:pPr>
                </a:p>
              </c:txPr>
              <c:showLegendKey val="false"/>
              <c:showVal val="false"/>
              <c:showCatName val="false"/>
              <c:showSerName val="false"/>
              <c:showBubbleSize val="false"/>
            </c:dLbl>
            <c:dLbl>
              <c:idx val="2"/>
              <c:spPr/>
              <c:txPr>
                <a:bodyPr wrap="square"/>
                <a:p>
                  <a:pPr>
                    <a:defRPr>
                      <a:solidFill>
                        <a:srgbClr val="000000"/>
                      </a:solidFill>
                    </a:defRPr>
                  </a:pPr>
                </a:p>
              </c:txPr>
              <c:showLegendKey val="false"/>
              <c:showVal val="false"/>
              <c:showCatName val="false"/>
              <c:showSerName val="false"/>
              <c:showBubbleSize val="false"/>
            </c:dLbl>
          </c:dLbls>
          <c:cat>
            <c:strLit>
              <c:ptCount val="3"/>
              <c:pt idx="0">
                <c:v>$19000.00</c:v>
              </c:pt>
              <c:pt idx="1">
                <c:v>$23000.00</c:v>
              </c:pt>
              <c:pt idx="2">
                <c:v>$25000.00</c:v>
              </c:pt>
            </c:strLit>
          </c:cat>
          <c:val>
            <c:numLit>
              <c:formatCode>0.0%</c:formatCode>
              <c:ptCount val="3"/>
              <c:pt idx="0">
                <c:v>0.479</c:v>
              </c:pt>
              <c:pt idx="1">
                <c:v>-0.521</c:v>
              </c:pt>
              <c:pt idx="2">
                <c:v>0.041</c:v>
              </c:pt>
            </c:numLit>
          </c:val>
          <c:smooth val="false"/>
        </c:ser>
        <c:dLbls>
          <c:showLegendKey val="false"/>
          <c:showVal val="false"/>
          <c:showCatName val="false"/>
          <c:showSerName val="false"/>
          <c:showPercent val="false"/>
          <c:showBubbleSize val="false"/>
        </c:dLbls>
        <c:smooth val="false"/>
        <c:axId val="967014488"/>
        <c:axId val="297735957"/>
      </c:lineChart>
      <c:catAx>
        <c:axId val="967014488"/>
        <c:scaling>
          <c:orientation val="minMax"/>
        </c:scaling>
        <c:delete val="false"/>
        <c:axPos val="b"/>
        <c:title>
          <c:tx>
            <c:rich>
              <a:bodyPr/>
              <a:lstStyle/>
              <a:p>
                <a:pPr>
                  <a:defRPr sz="1000" b="true"/>
                </a:pPr>
                <a:r>
                  <a:t>Price</a:t>
                </a:r>
              </a:p>
            </c:rich>
          </c:tx>
          <c:overlay val="false"/>
        </c:title>
        <c:majorTickMark val="none"/>
        <c:minorTickMark val="none"/>
        <c:tickLblPos val="nextTo"/>
        <c:crossAx val="297735957"/>
        <c:crosses val="autoZero"/>
        <c:auto val="true"/>
        <c:lblAlgn val="ctr"/>
        <c:lblOffset val="100"/>
        <c:noMultiLvlLbl val="false"/>
      </c:catAx>
      <c:valAx>
        <c:axId val="297735957"/>
        <c:scaling>
          <c:orientation val="minMax"/>
        </c:scaling>
        <c:delete val="false"/>
        <c:axPos val="l"/>
        <c:majorGridlines>
          <c:spPr>
            <a:ln>
              <a:solidFill>
                <a:schemeClr val="tx1">
                  <a:lumMod val="15000"/>
                  <a:lumOff val="85000"/>
                </a:schemeClr>
              </a:solidFill>
            </a:ln>
          </c:spPr>
        </c:majorGridlines>
        <c:title>
          <c:tx>
            <c:rich>
              <a:bodyPr/>
              <a:lstStyle/>
              <a:p>
                <a:pPr>
                  <a:defRPr sz="1000" b="true"/>
                </a:pPr>
                <a:r>
                  <a:t>Average preference</a:t>
                </a:r>
              </a:p>
            </c:rich>
          </c:tx>
          <c:overlay val="false"/>
        </c:title>
        <c:numFmt formatCode="0%" sourceLinked="false"/>
        <c:majorTickMark val="none"/>
        <c:minorTickMark val="none"/>
        <c:tickLblPos val="nextTo"/>
        <c:crossAx val="967014488"/>
        <c:crosses val="autoZero"/>
        <c:crossBetween val="between"/>
      </c:valAx>
    </c:plotArea>
    <c:plotVisOnly val="true"/>
    <c:dispBlanksAs val="gap"/>
    <c:showDLblsOverMax val="false"/>
  </c:chart>
  <c:externalData r:id="rId1"/>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xmlns:xsi="http://www.w3.org/2001/XMLSchema-instance" xsi:nil="true">
  <c:roundedCorners val="false"/>
  <c:chart>
    <c:autoTitleDeleted val="true"/>
    <c:plotArea>
      <c:barChart>
        <c:barDir val="bar"/>
        <c:grouping val="stacked"/>
        <c:varyColors val="false"/>
        <c:ser>
          <c:idx val="0"/>
          <c:order val="0"/>
          <c:tx>
            <c:v>Landrange Hoover</c:v>
          </c:tx>
          <c:spPr/>
          <c:invertIfNegative val="false"/>
          <c:dLbls>
            <c:dLbl>
              <c:idx val="0"/>
              <c:spPr/>
              <c:txPr>
                <a:bodyPr wrap="square"/>
                <a:p>
                  <a:pPr>
                    <a:defRPr>
                      <a:solidFill>
                        <a:srgbClr val="000000"/>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1"/>
              <c:pt idx="0">
                <c:v>Drive-away price</c:v>
              </c:pt>
            </c:strLit>
          </c:cat>
          <c:val>
            <c:numLit>
              <c:ptCount val="1"/>
            </c:numLit>
          </c:val>
        </c:ser>
        <c:ser>
          <c:idx val="1"/>
          <c:order val="1"/>
          <c:tx>
            <c:v>Maruda Maru II</c:v>
          </c:tx>
          <c:spPr/>
          <c:invertIfNegative val="false"/>
          <c:dLbls>
            <c:dLbl>
              <c:idx val="0"/>
              <c:spPr/>
              <c:txPr>
                <a:bodyPr wrap="square"/>
                <a:p>
                  <a:pPr>
                    <a:defRPr>
                      <a:solidFill>
                        <a:srgbClr val="000000"/>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1"/>
              <c:pt idx="0">
                <c:v>Drive-away price</c:v>
              </c:pt>
            </c:strLit>
          </c:cat>
          <c:val>
            <c:numLit>
              <c:ptCount val="1"/>
            </c:numLit>
          </c:val>
        </c:ser>
        <c:ser>
          <c:idx val="2"/>
          <c:order val="2"/>
          <c:tx>
            <c:v>Kea Rocketta</c:v>
          </c:tx>
          <c:spPr/>
          <c:invertIfNegative val="false"/>
          <c:dLbls>
            <c:dLbl>
              <c:idx val="0"/>
              <c:spPr/>
              <c:txPr>
                <a:bodyPr wrap="square"/>
                <a:p>
                  <a:pPr>
                    <a:defRPr>
                      <a:solidFill>
                        <a:srgbClr val="000000"/>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1"/>
              <c:pt idx="0">
                <c:v>Drive-away price</c:v>
              </c:pt>
            </c:strLit>
          </c:cat>
          <c:val>
            <c:numLit>
              <c:ptCount val="1"/>
            </c:numLit>
          </c:val>
        </c:ser>
        <c:ser>
          <c:idx val="3"/>
          <c:order val="3"/>
          <c:tx>
            <c:v>Ladina Klubnika</c:v>
          </c:tx>
          <c:spPr/>
          <c:invertIfNegative val="false"/>
          <c:dLbls>
            <c:dLbl>
              <c:idx val="0"/>
              <c:spPr/>
              <c:txPr>
                <a:bodyPr wrap="square"/>
                <a:p>
                  <a:pPr>
                    <a:defRPr>
                      <a:solidFill>
                        <a:srgbClr val="000000"/>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1"/>
              <c:pt idx="0">
                <c:v>Drive-away price</c:v>
              </c:pt>
            </c:strLit>
          </c:cat>
          <c:val>
            <c:numLit>
              <c:ptCount val="1"/>
            </c:numLit>
          </c:val>
        </c:ser>
        <c:ser>
          <c:idx val="4"/>
          <c:order val="4"/>
          <c:tx>
            <c:v>$19,000</c:v>
          </c:tx>
          <c:spPr>
            <a:solidFill>
              <a:srgbClr val="830707"/>
            </a:solidFill>
          </c:spPr>
          <c:invertIfNegative val="false"/>
          <c:dLbls>
            <c:dLbl>
              <c:idx val="0"/>
              <c:spPr>
                <a:solidFill>
                  <a:srgbClr val="830707"/>
                </a:solidFill>
              </c:spPr>
              <c:txPr>
                <a:bodyPr wrap="square"/>
                <a:p>
                  <a:pPr>
                    <a:defRPr>
                      <a:solidFill>
                        <a:srgbClr val="FFFFFF"/>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1"/>
              <c:pt idx="0">
                <c:v>Drive-away price</c:v>
              </c:pt>
            </c:strLit>
          </c:cat>
          <c:val>
            <c:numLit>
              <c:formatCode>0.0%</c:formatCode>
              <c:ptCount val="1"/>
              <c:pt idx="0">
                <c:v>0.919</c:v>
              </c:pt>
            </c:numLit>
          </c:val>
        </c:ser>
        <c:ser>
          <c:idx val="5"/>
          <c:order val="5"/>
          <c:tx>
            <c:v>$23,000</c:v>
          </c:tx>
          <c:spPr>
            <a:solidFill>
              <a:srgbClr val="F59D47"/>
            </a:solidFill>
          </c:spPr>
          <c:invertIfNegative val="false"/>
          <c:dLbls>
            <c:dLbl>
              <c:idx val="0"/>
              <c:spPr>
                <a:solidFill>
                  <a:srgbClr val="F59D47"/>
                </a:solidFill>
              </c:spPr>
              <c:txPr>
                <a:bodyPr wrap="square"/>
                <a:p>
                  <a:pPr>
                    <a:defRPr>
                      <a:solidFill>
                        <a:srgbClr val="FFFFFF"/>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1"/>
              <c:pt idx="0">
                <c:v>Drive-away price</c:v>
              </c:pt>
            </c:strLit>
          </c:cat>
          <c:val>
            <c:numLit>
              <c:formatCode>0.0%</c:formatCode>
              <c:ptCount val="1"/>
              <c:pt idx="0">
                <c:v>0.051</c:v>
              </c:pt>
            </c:numLit>
          </c:val>
        </c:ser>
        <c:ser>
          <c:idx val="6"/>
          <c:order val="6"/>
          <c:tx>
            <c:v>$25,000</c:v>
          </c:tx>
          <c:spPr>
            <a:solidFill>
              <a:srgbClr val="274168"/>
            </a:solidFill>
          </c:spPr>
          <c:invertIfNegative val="false"/>
          <c:dLbls>
            <c:dLbl>
              <c:idx val="0"/>
              <c:spPr>
                <a:solidFill>
                  <a:srgbClr val="274168"/>
                </a:solidFill>
              </c:spPr>
              <c:txPr>
                <a:bodyPr wrap="square"/>
                <a:p>
                  <a:pPr>
                    <a:defRPr>
                      <a:solidFill>
                        <a:srgbClr val="FFFFFF"/>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1"/>
              <c:pt idx="0">
                <c:v>Drive-away price</c:v>
              </c:pt>
            </c:strLit>
          </c:cat>
          <c:val>
            <c:numLit>
              <c:formatCode>0.0%</c:formatCode>
              <c:ptCount val="1"/>
              <c:pt idx="0">
                <c:v>0.03</c:v>
              </c:pt>
            </c:numLit>
          </c:val>
        </c:ser>
        <c:ser>
          <c:idx val="7"/>
          <c:order val="7"/>
          <c:tx>
            <c:v>$28,000</c:v>
          </c:tx>
          <c:spPr/>
          <c:invertIfNegative val="false"/>
          <c:dLbls>
            <c:dLbl>
              <c:idx val="0"/>
              <c:spPr/>
              <c:txPr>
                <a:bodyPr wrap="square"/>
                <a:p>
                  <a:pPr>
                    <a:defRPr>
                      <a:solidFill>
                        <a:srgbClr val="000000"/>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1"/>
              <c:pt idx="0">
                <c:v>Drive-away price</c:v>
              </c:pt>
            </c:strLit>
          </c:cat>
          <c:val>
            <c:numLit>
              <c:ptCount val="1"/>
            </c:numLit>
          </c:val>
        </c:ser>
        <c:ser>
          <c:idx val="8"/>
          <c:order val="8"/>
          <c:tx>
            <c:v>$30,000</c:v>
          </c:tx>
          <c:spPr/>
          <c:invertIfNegative val="false"/>
          <c:dLbls>
            <c:dLbl>
              <c:idx val="0"/>
              <c:spPr/>
              <c:txPr>
                <a:bodyPr wrap="square"/>
                <a:p>
                  <a:pPr>
                    <a:defRPr>
                      <a:solidFill>
                        <a:srgbClr val="000000"/>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1"/>
              <c:pt idx="0">
                <c:v>Drive-away price</c:v>
              </c:pt>
            </c:strLit>
          </c:cat>
          <c:val>
            <c:numLit>
              <c:ptCount val="1"/>
            </c:numLit>
          </c:val>
        </c:ser>
        <c:ser>
          <c:idx val="9"/>
          <c:order val="9"/>
          <c:tx>
            <c:v>Automatic Transmission</c:v>
          </c:tx>
          <c:spPr/>
          <c:invertIfNegative val="false"/>
          <c:dLbls>
            <c:dLbl>
              <c:idx val="0"/>
              <c:spPr/>
              <c:txPr>
                <a:bodyPr wrap="square"/>
                <a:p>
                  <a:pPr>
                    <a:defRPr>
                      <a:solidFill>
                        <a:srgbClr val="000000"/>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1"/>
              <c:pt idx="0">
                <c:v>Drive-away price</c:v>
              </c:pt>
            </c:strLit>
          </c:cat>
          <c:val>
            <c:numLit>
              <c:ptCount val="1"/>
            </c:numLit>
          </c:val>
        </c:ser>
        <c:ser>
          <c:idx val="10"/>
          <c:order val="10"/>
          <c:tx>
            <c:v>Manual Transmission</c:v>
          </c:tx>
          <c:spPr/>
          <c:invertIfNegative val="false"/>
          <c:dLbls>
            <c:dLbl>
              <c:idx val="0"/>
              <c:spPr/>
              <c:txPr>
                <a:bodyPr wrap="square"/>
                <a:p>
                  <a:pPr>
                    <a:defRPr>
                      <a:solidFill>
                        <a:srgbClr val="000000"/>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1"/>
              <c:pt idx="0">
                <c:v>Drive-away price</c:v>
              </c:pt>
            </c:strLit>
          </c:cat>
          <c:val>
            <c:numLit>
              <c:ptCount val="1"/>
            </c:numLit>
          </c:val>
        </c:ser>
        <c:ser>
          <c:idx val="11"/>
          <c:order val="11"/>
          <c:tx>
            <c:v>Hybrid</c:v>
          </c:tx>
          <c:spPr/>
          <c:invertIfNegative val="false"/>
          <c:dLbls>
            <c:dLbl>
              <c:idx val="0"/>
              <c:spPr/>
              <c:txPr>
                <a:bodyPr wrap="square"/>
                <a:p>
                  <a:pPr>
                    <a:defRPr>
                      <a:solidFill>
                        <a:srgbClr val="000000"/>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1"/>
              <c:pt idx="0">
                <c:v>Drive-away price</c:v>
              </c:pt>
            </c:strLit>
          </c:cat>
          <c:val>
            <c:numLit>
              <c:ptCount val="1"/>
            </c:numLit>
          </c:val>
        </c:ser>
        <c:ser>
          <c:idx val="12"/>
          <c:order val="12"/>
          <c:tx>
            <c:v>Petrol</c:v>
          </c:tx>
          <c:spPr/>
          <c:invertIfNegative val="false"/>
          <c:dLbls>
            <c:dLbl>
              <c:idx val="0"/>
              <c:spPr/>
              <c:txPr>
                <a:bodyPr wrap="square"/>
                <a:p>
                  <a:pPr>
                    <a:defRPr>
                      <a:solidFill>
                        <a:srgbClr val="000000"/>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1"/>
              <c:pt idx="0">
                <c:v>Drive-away price</c:v>
              </c:pt>
            </c:strLit>
          </c:cat>
          <c:val>
            <c:numLit>
              <c:ptCount val="1"/>
            </c:numLit>
          </c:val>
        </c:ser>
        <c:ser>
          <c:idx val="13"/>
          <c:order val="13"/>
          <c:tx>
            <c:v>Diesel</c:v>
          </c:tx>
          <c:spPr/>
          <c:invertIfNegative val="false"/>
          <c:dLbls>
            <c:dLbl>
              <c:idx val="0"/>
              <c:spPr/>
              <c:txPr>
                <a:bodyPr wrap="square"/>
                <a:p>
                  <a:pPr>
                    <a:defRPr>
                      <a:solidFill>
                        <a:srgbClr val="000000"/>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1"/>
              <c:pt idx="0">
                <c:v>Drive-away price</c:v>
              </c:pt>
            </c:strLit>
          </c:cat>
          <c:val>
            <c:numLit>
              <c:ptCount val="1"/>
            </c:numLit>
          </c:val>
        </c:ser>
        <c:dLbls>
          <c:dLblPos val="ctr"/>
          <c:showLegendKey val="false"/>
          <c:showVal val="true"/>
          <c:showCatName val="false"/>
          <c:showSerName val="true"/>
          <c:showPercent val="false"/>
          <c:showBubbleSize val="false"/>
        </c:dLbls>
        <c:gapWidth val="40"/>
        <c:overlap val="100"/>
        <c:axId val="22413552"/>
        <c:axId val="888696232"/>
      </c:barChart>
      <c:catAx>
        <c:axId val="22413552"/>
        <c:scaling>
          <c:orientation val="minMax"/>
        </c:scaling>
        <c:delete val="false"/>
        <c:axPos val="b"/>
        <c:title>
          <c:tx>
            <c:rich>
              <a:bodyPr/>
              <a:lstStyle/>
              <a:p>
                <a:pPr>
                  <a:defRPr sz="1000" b="true"/>
                </a:pPr>
                <a:r>
                  <a:t/>
                </a:r>
              </a:p>
            </c:rich>
          </c:tx>
          <c:overlay val="false"/>
        </c:title>
        <c:majorTickMark val="none"/>
        <c:minorTickMark val="none"/>
        <c:tickLblPos val="nextTo"/>
        <c:crossAx val="888696232"/>
        <c:crosses val="autoZero"/>
        <c:auto val="true"/>
        <c:lblAlgn val="ctr"/>
        <c:lblOffset val="100"/>
        <c:noMultiLvlLbl val="false"/>
      </c:catAx>
      <c:valAx>
        <c:axId val="888696232"/>
        <c:scaling>
          <c:orientation val="minMax"/>
          <c:max val="1.0"/>
        </c:scaling>
        <c:delete val="false"/>
        <c:axPos val="l"/>
        <c:majorGridlines>
          <c:spPr>
            <a:ln>
              <a:solidFill>
                <a:schemeClr val="tx1">
                  <a:lumMod val="15000"/>
                  <a:lumOff val="85000"/>
                </a:schemeClr>
              </a:solidFill>
            </a:ln>
          </c:spPr>
        </c:majorGridlines>
        <c:title>
          <c:tx>
            <c:rich>
              <a:bodyPr/>
              <a:lstStyle/>
              <a:p>
                <a:pPr>
                  <a:defRPr sz="1000" b="true"/>
                </a:pPr>
                <a:r>
                  <a:t>% of consumers who prefer each level the most</a:t>
                </a:r>
              </a:p>
            </c:rich>
          </c:tx>
          <c:overlay val="false"/>
        </c:title>
        <c:numFmt formatCode="0%" sourceLinked="false"/>
        <c:majorTickMark val="none"/>
        <c:minorTickMark val="none"/>
        <c:tickLblPos val="nextTo"/>
        <c:crossAx val="22413552"/>
        <c:crosses val="autoZero"/>
        <c:crossBetween val="between"/>
      </c:valAx>
    </c:plotArea>
    <c:plotVisOnly val="true"/>
    <c:dispBlanksAs val="gap"/>
    <c:showDLblsOverMax val="false"/>
  </c:chart>
  <c:externalData r:id="rId1"/>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xmlns:xsi="http://www.w3.org/2001/XMLSchema-instance" xsi:nil="true">
  <c:roundedCorners val="false"/>
  <c:chart>
    <c:autoTitleDeleted val="true"/>
    <c:plotArea>
      <c:lineChart>
        <c:grouping val="standard"/>
        <c:varyColors val="false"/>
        <c:ser>
          <c:idx val="0"/>
          <c:order val="0"/>
          <c:tx>
            <c:v/>
          </c:tx>
          <c:spPr>
            <a:ln>
              <a:solidFill>
                <a:srgbClr val="0E60C4"/>
              </a:solidFill>
            </a:ln>
          </c:spPr>
          <c:marker>
            <c:symbol val="circle"/>
            <c:spPr>
              <a:solidFill>
                <a:srgbClr val="0E60C4"/>
              </a:solidFill>
              <a:ln>
                <a:solidFill>
                  <a:srgbClr val="0E60C4"/>
                </a:solidFill>
              </a:ln>
            </c:spPr>
          </c:marker>
          <c:dLbls>
            <c:dLbl>
              <c:idx val="0"/>
              <c:spPr/>
              <c:txPr>
                <a:bodyPr wrap="square"/>
                <a:p>
                  <a:pPr>
                    <a:defRPr>
                      <a:solidFill>
                        <a:srgbClr val="000000"/>
                      </a:solidFill>
                    </a:defRPr>
                  </a:pPr>
                </a:p>
              </c:txPr>
              <c:showLegendKey val="false"/>
              <c:showVal val="false"/>
              <c:showCatName val="false"/>
              <c:showSerName val="false"/>
              <c:showBubbleSize val="false"/>
            </c:dLbl>
            <c:dLbl>
              <c:idx val="1"/>
              <c:spPr/>
              <c:txPr>
                <a:bodyPr wrap="square"/>
                <a:p>
                  <a:pPr>
                    <a:defRPr>
                      <a:solidFill>
                        <a:srgbClr val="000000"/>
                      </a:solidFill>
                    </a:defRPr>
                  </a:pPr>
                </a:p>
              </c:txPr>
              <c:showLegendKey val="false"/>
              <c:showVal val="false"/>
              <c:showCatName val="false"/>
              <c:showSerName val="false"/>
              <c:showBubbleSize val="false"/>
            </c:dLbl>
            <c:dLbl>
              <c:idx val="2"/>
              <c:spPr/>
              <c:txPr>
                <a:bodyPr wrap="square"/>
                <a:p>
                  <a:pPr>
                    <a:defRPr>
                      <a:solidFill>
                        <a:srgbClr val="000000"/>
                      </a:solidFill>
                    </a:defRPr>
                  </a:pPr>
                </a:p>
              </c:txPr>
              <c:showLegendKey val="false"/>
              <c:showVal val="false"/>
              <c:showCatName val="false"/>
              <c:showSerName val="false"/>
              <c:showBubbleSize val="false"/>
            </c:dLbl>
          </c:dLbls>
          <c:cat>
            <c:strLit>
              <c:ptCount val="3"/>
              <c:pt idx="0">
                <c:v>$19000.00</c:v>
              </c:pt>
              <c:pt idx="1">
                <c:v>$23000.00</c:v>
              </c:pt>
              <c:pt idx="2">
                <c:v>$25000.00</c:v>
              </c:pt>
            </c:strLit>
          </c:cat>
          <c:val>
            <c:numLit>
              <c:formatCode>0.0%</c:formatCode>
              <c:ptCount val="3"/>
              <c:pt idx="0">
                <c:v>0.165</c:v>
              </c:pt>
              <c:pt idx="1">
                <c:v>0.123</c:v>
              </c:pt>
              <c:pt idx="2">
                <c:v>0.105</c:v>
              </c:pt>
            </c:numLit>
          </c:val>
          <c:smooth val="false"/>
        </c:ser>
        <c:dLbls>
          <c:showLegendKey val="false"/>
          <c:showVal val="false"/>
          <c:showCatName val="false"/>
          <c:showSerName val="false"/>
          <c:showPercent val="false"/>
          <c:showBubbleSize val="false"/>
        </c:dLbls>
        <c:smooth val="false"/>
        <c:axId val="125127887"/>
        <c:axId val="607720210"/>
      </c:lineChart>
      <c:catAx>
        <c:axId val="125127887"/>
        <c:scaling>
          <c:orientation val="minMax"/>
        </c:scaling>
        <c:delete val="false"/>
        <c:axPos val="b"/>
        <c:title>
          <c:tx>
            <c:rich>
              <a:bodyPr/>
              <a:lstStyle/>
              <a:p>
                <a:pPr>
                  <a:defRPr sz="1000" b="true"/>
                </a:pPr>
                <a:r>
                  <a:t>Price</a:t>
                </a:r>
              </a:p>
            </c:rich>
          </c:tx>
          <c:overlay val="false"/>
        </c:title>
        <c:majorTickMark val="none"/>
        <c:minorTickMark val="none"/>
        <c:tickLblPos val="nextTo"/>
        <c:crossAx val="607720210"/>
        <c:crosses val="autoZero"/>
        <c:auto val="true"/>
        <c:lblAlgn val="ctr"/>
        <c:lblOffset val="100"/>
        <c:noMultiLvlLbl val="false"/>
      </c:catAx>
      <c:valAx>
        <c:axId val="607720210"/>
        <c:scaling>
          <c:orientation val="minMax"/>
        </c:scaling>
        <c:delete val="false"/>
        <c:axPos val="l"/>
        <c:majorGridlines>
          <c:spPr>
            <a:ln>
              <a:solidFill>
                <a:schemeClr val="tx1">
                  <a:lumMod val="15000"/>
                  <a:lumOff val="85000"/>
                </a:schemeClr>
              </a:solidFill>
            </a:ln>
          </c:spPr>
        </c:majorGridlines>
        <c:title>
          <c:tx>
            <c:rich>
              <a:bodyPr/>
              <a:lstStyle/>
              <a:p>
                <a:pPr>
                  <a:defRPr sz="1000" b="true"/>
                </a:pPr>
                <a:r>
                  <a:t>Percentage of times chosen (out of times shown)</a:t>
                </a:r>
              </a:p>
            </c:rich>
          </c:tx>
          <c:overlay val="false"/>
        </c:title>
        <c:numFmt formatCode="0%" sourceLinked="false"/>
        <c:majorTickMark val="none"/>
        <c:minorTickMark val="none"/>
        <c:tickLblPos val="nextTo"/>
        <c:crossAx val="125127887"/>
        <c:crosses val="autoZero"/>
        <c:crossBetween val="between"/>
      </c:valAx>
    </c:plotArea>
    <c:plotVisOnly val="true"/>
    <c:dispBlanksAs val="gap"/>
    <c:showDLblsOverMax val="false"/>
  </c:chart>
  <c:externalData r:id="rId1"/>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xmlns:xsi="http://www.w3.org/2001/XMLSchema-instance" xsi:nil="true">
  <c:roundedCorners val="false"/>
  <c:chart>
    <c:autoTitleDeleted val="true"/>
    <c:plotArea>
      <c:barChart>
        <c:barDir val="bar"/>
        <c:grouping val="clustered"/>
        <c:varyColors val="false"/>
        <c:ser>
          <c:idx val="0"/>
          <c:order val="0"/>
          <c:tx>
            <c:v/>
          </c:tx>
          <c:spPr/>
          <c:invertIfNegative val="false"/>
          <c:dPt>
            <c:idx val="0"/>
            <c:invertIfNegative val="false"/>
            <c:bubble3D val="false"/>
            <c:spPr>
              <a:solidFill>
                <a:srgbClr val="830707"/>
              </a:solidFill>
              <a:ln>
                <a:noFill/>
              </a:ln>
            </c:spPr>
          </c:dPt>
          <c:dPt>
            <c:idx val="1"/>
            <c:invertIfNegative val="false"/>
            <c:bubble3D val="false"/>
            <c:spPr>
              <a:solidFill>
                <a:srgbClr val="830707"/>
              </a:solidFill>
              <a:ln>
                <a:noFill/>
              </a:ln>
            </c:spPr>
          </c:dPt>
          <c:dPt>
            <c:idx val="2"/>
            <c:invertIfNegative val="false"/>
            <c:bubble3D val="false"/>
            <c:spPr>
              <a:solidFill>
                <a:srgbClr val="830707"/>
              </a:solidFill>
              <a:ln>
                <a:noFill/>
              </a:ln>
            </c:spPr>
          </c:dPt>
          <c:dPt>
            <c:idx val="3"/>
            <c:invertIfNegative val="false"/>
            <c:bubble3D val="false"/>
            <c:spPr>
              <a:solidFill>
                <a:srgbClr val="830707"/>
              </a:solidFill>
              <a:ln>
                <a:noFill/>
              </a:ln>
            </c:spPr>
          </c:dPt>
          <c:dPt>
            <c:idx val="4"/>
            <c:invertIfNegative val="false"/>
            <c:bubble3D val="false"/>
            <c:spPr>
              <a:solidFill>
                <a:srgbClr val="F59D47"/>
              </a:solidFill>
              <a:ln>
                <a:noFill/>
              </a:ln>
            </c:spPr>
          </c:dPt>
          <c:dPt>
            <c:idx val="5"/>
            <c:invertIfNegative val="false"/>
            <c:bubble3D val="false"/>
            <c:spPr>
              <a:solidFill>
                <a:srgbClr val="F59D47"/>
              </a:solidFill>
              <a:ln>
                <a:noFill/>
              </a:ln>
            </c:spPr>
          </c:dPt>
          <c:dLbls>
            <c:dLbl>
              <c:idx val="0"/>
              <c:spPr/>
              <c:txPr>
                <a:bodyPr wrap="square"/>
                <a:p>
                  <a:pPr>
                    <a:defRPr>
                      <a:solidFill>
                        <a:srgbClr val="000000"/>
                      </a:solidFill>
                    </a:defRPr>
                  </a:pPr>
                </a:p>
              </c:txPr>
              <c:showLegendKey val="false"/>
              <c:showVal val="true"/>
              <c:showCatName val="false"/>
              <c:showSerName val="false"/>
              <c:showBubbleSize val="false"/>
            </c:dLbl>
            <c:dLbl>
              <c:idx val="1"/>
              <c:spPr/>
              <c:txPr>
                <a:bodyPr wrap="square"/>
                <a:p>
                  <a:pPr>
                    <a:defRPr>
                      <a:solidFill>
                        <a:srgbClr val="000000"/>
                      </a:solidFill>
                    </a:defRPr>
                  </a:pPr>
                </a:p>
              </c:txPr>
              <c:showLegendKey val="false"/>
              <c:showVal val="true"/>
              <c:showCatName val="false"/>
              <c:showSerName val="false"/>
              <c:showBubbleSize val="false"/>
            </c:dLbl>
            <c:dLbl>
              <c:idx val="2"/>
              <c:spPr/>
              <c:txPr>
                <a:bodyPr wrap="square"/>
                <a:p>
                  <a:pPr>
                    <a:defRPr>
                      <a:solidFill>
                        <a:srgbClr val="000000"/>
                      </a:solidFill>
                    </a:defRPr>
                  </a:pPr>
                </a:p>
              </c:txPr>
              <c:showLegendKey val="false"/>
              <c:showVal val="true"/>
              <c:showCatName val="false"/>
              <c:showSerName val="false"/>
              <c:showBubbleSize val="false"/>
            </c:dLbl>
            <c:dLbl>
              <c:idx val="3"/>
              <c:spPr/>
              <c:txPr>
                <a:bodyPr wrap="square"/>
                <a:p>
                  <a:pPr>
                    <a:defRPr>
                      <a:solidFill>
                        <a:srgbClr val="000000"/>
                      </a:solidFill>
                    </a:defRPr>
                  </a:pPr>
                </a:p>
              </c:txPr>
              <c:showLegendKey val="false"/>
              <c:showVal val="true"/>
              <c:showCatName val="false"/>
              <c:showSerName val="false"/>
              <c:showBubbleSize val="false"/>
            </c:dLbl>
            <c:dLbl>
              <c:idx val="4"/>
              <c:spPr/>
              <c:txPr>
                <a:bodyPr wrap="square"/>
                <a:p>
                  <a:pPr>
                    <a:defRPr>
                      <a:solidFill>
                        <a:srgbClr val="000000"/>
                      </a:solidFill>
                    </a:defRPr>
                  </a:pPr>
                </a:p>
              </c:txPr>
              <c:showLegendKey val="false"/>
              <c:showVal val="true"/>
              <c:showCatName val="false"/>
              <c:showSerName val="false"/>
              <c:showBubbleSize val="false"/>
            </c:dLbl>
            <c:dLbl>
              <c:idx val="5"/>
              <c:spPr/>
              <c:txPr>
                <a:bodyPr wrap="square"/>
                <a:p>
                  <a:pPr>
                    <a:defRPr>
                      <a:solidFill>
                        <a:srgbClr val="000000"/>
                      </a:solidFill>
                    </a:defRPr>
                  </a:pPr>
                </a:p>
              </c:txPr>
              <c:showLegendKey val="false"/>
              <c:showVal val="true"/>
              <c:showCatName val="false"/>
              <c:showSerName val="false"/>
              <c:showBubbleSize val="false"/>
            </c:dLbl>
            <c:spPr>
              <a:ln>
                <a:noFill/>
              </a:ln>
            </c:spPr>
            <c:dLblPos val="outEnd"/>
            <c:showLegendKey val="false"/>
            <c:showVal val="true"/>
            <c:showCatName val="false"/>
            <c:showSerName val="false"/>
            <c:showPercent val="false"/>
            <c:showBubbleSize val="false"/>
            <c:showLeaderLines val="false"/>
          </c:dLbls>
          <c:cat>
            <c:strLit>
              <c:ptCount val="6"/>
              <c:pt idx="0">
                <c:v>Drive-away price: $19,000</c:v>
              </c:pt>
              <c:pt idx="1">
                <c:v>Drive-away price: $23,000</c:v>
              </c:pt>
              <c:pt idx="2">
                <c:v>Drive-away price: $25,000</c:v>
              </c:pt>
              <c:pt idx="3">
                <c:v>Drive-away price: $28,000</c:v>
              </c:pt>
              <c:pt idx="4">
                <c:v>Transmission: Automatic Transmission</c:v>
              </c:pt>
              <c:pt idx="5">
                <c:v>Transmission: Manual Transmission</c:v>
              </c:pt>
            </c:strLit>
          </c:cat>
          <c:val>
            <c:numLit>
              <c:formatCode>0.0%</c:formatCode>
              <c:ptCount val="6"/>
              <c:pt idx="0">
                <c:v>0.3366</c:v>
              </c:pt>
              <c:pt idx="1">
                <c:v>0.2247</c:v>
              </c:pt>
              <c:pt idx="2">
                <c:v>-0.2019</c:v>
              </c:pt>
              <c:pt idx="3">
                <c:v>-0.3594</c:v>
              </c:pt>
              <c:pt idx="4">
                <c:v>0.152</c:v>
              </c:pt>
              <c:pt idx="5">
                <c:v>-0.152</c:v>
              </c:pt>
            </c:numLit>
          </c:val>
        </c:ser>
        <c:dLbls>
          <c:dLblPos val="outEnd"/>
          <c:showLegendKey val="false"/>
          <c:showVal val="true"/>
          <c:showCatName val="false"/>
          <c:showSerName val="false"/>
          <c:showPercent val="false"/>
          <c:showBubbleSize val="false"/>
        </c:dLbls>
        <c:gapWidth val="42"/>
        <c:overlap val="100"/>
        <c:axId val="713397489"/>
        <c:axId val="257968939"/>
      </c:barChart>
      <c:catAx>
        <c:axId val="713397489"/>
        <c:scaling>
          <c:orientation val="minMax"/>
        </c:scaling>
        <c:delete val="false"/>
        <c:axPos val="b"/>
        <c:title>
          <c:tx>
            <c:rich>
              <a:bodyPr/>
              <a:lstStyle/>
              <a:p>
                <a:pPr>
                  <a:defRPr sz="1000" b="true"/>
                </a:pPr>
                <a:r>
                  <a:t/>
                </a:r>
              </a:p>
            </c:rich>
          </c:tx>
          <c:overlay val="false"/>
        </c:title>
        <c:majorTickMark val="none"/>
        <c:minorTickMark val="none"/>
        <c:tickLblPos val="low"/>
        <c:crossAx val="257968939"/>
        <c:crosses val="autoZero"/>
        <c:auto val="true"/>
        <c:lblAlgn val="ctr"/>
        <c:lblOffset val="100"/>
        <c:noMultiLvlLbl val="false"/>
      </c:catAx>
      <c:valAx>
        <c:axId val="257968939"/>
        <c:scaling>
          <c:orientation val="minMax"/>
        </c:scaling>
        <c:delete val="false"/>
        <c:axPos val="l"/>
        <c:majorGridlines>
          <c:spPr>
            <a:ln>
              <a:solidFill>
                <a:schemeClr val="tx1">
                  <a:lumMod val="15000"/>
                  <a:lumOff val="85000"/>
                </a:schemeClr>
              </a:solidFill>
            </a:ln>
          </c:spPr>
        </c:majorGridlines>
        <c:title>
          <c:tx>
            <c:rich>
              <a:bodyPr/>
              <a:lstStyle/>
              <a:p>
                <a:pPr>
                  <a:defRPr sz="1000" b="true"/>
                </a:pPr>
                <a:r>
                  <a:t/>
                </a:r>
              </a:p>
            </c:rich>
          </c:tx>
          <c:overlay val="false"/>
        </c:title>
        <c:numFmt formatCode="0%" sourceLinked="false"/>
        <c:majorTickMark val="none"/>
        <c:minorTickMark val="none"/>
        <c:tickLblPos val="nextTo"/>
        <c:crossAx val="713397489"/>
        <c:crosses val="autoZero"/>
        <c:crossBetween val="between"/>
      </c:valAx>
    </c:plotArea>
    <c:plotVisOnly val="true"/>
    <c:dispBlanksAs val="gap"/>
    <c:showDLblsOverMax val="false"/>
  </c:chart>
  <c:externalData r:id="rId1"/>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xmlns:xsi="http://www.w3.org/2001/XMLSchema-instance" xsi:nil="true">
  <c:roundedCorners val="false"/>
  <c:chart>
    <c:autoTitleDeleted val="true"/>
    <c:plotArea>
      <c:barChart>
        <c:barDir val="bar"/>
        <c:grouping val="clustered"/>
        <c:varyColors val="false"/>
        <c:ser>
          <c:idx val="0"/>
          <c:order val="0"/>
          <c:tx>
            <c:v/>
          </c:tx>
          <c:spPr/>
          <c:invertIfNegative val="false"/>
          <c:dPt>
            <c:idx val="0"/>
            <c:invertIfNegative val="false"/>
            <c:bubble3D val="false"/>
            <c:spPr>
              <a:solidFill>
                <a:srgbClr val="830707"/>
              </a:solidFill>
              <a:ln>
                <a:noFill/>
              </a:ln>
            </c:spPr>
          </c:dPt>
          <c:dPt>
            <c:idx val="1"/>
            <c:invertIfNegative val="false"/>
            <c:bubble3D val="false"/>
            <c:spPr>
              <a:solidFill>
                <a:srgbClr val="830707"/>
              </a:solidFill>
              <a:ln>
                <a:noFill/>
              </a:ln>
            </c:spPr>
          </c:dPt>
          <c:dPt>
            <c:idx val="2"/>
            <c:invertIfNegative val="false"/>
            <c:bubble3D val="false"/>
            <c:spPr>
              <a:solidFill>
                <a:srgbClr val="830707"/>
              </a:solidFill>
              <a:ln>
                <a:noFill/>
              </a:ln>
            </c:spPr>
          </c:dPt>
          <c:dPt>
            <c:idx val="3"/>
            <c:invertIfNegative val="false"/>
            <c:bubble3D val="false"/>
            <c:spPr>
              <a:solidFill>
                <a:srgbClr val="830707"/>
              </a:solidFill>
              <a:ln>
                <a:noFill/>
              </a:ln>
            </c:spPr>
          </c:dPt>
          <c:dPt>
            <c:idx val="4"/>
            <c:invertIfNegative val="false"/>
            <c:bubble3D val="false"/>
            <c:spPr>
              <a:solidFill>
                <a:srgbClr val="F59D47"/>
              </a:solidFill>
              <a:ln>
                <a:noFill/>
              </a:ln>
            </c:spPr>
          </c:dPt>
          <c:dPt>
            <c:idx val="5"/>
            <c:invertIfNegative val="false"/>
            <c:bubble3D val="false"/>
            <c:spPr>
              <a:solidFill>
                <a:srgbClr val="F59D47"/>
              </a:solidFill>
              <a:ln>
                <a:noFill/>
              </a:ln>
            </c:spPr>
          </c:dPt>
          <c:dLbls>
            <c:dLbl>
              <c:idx val="0"/>
              <c:spPr/>
              <c:txPr>
                <a:bodyPr wrap="square"/>
                <a:p>
                  <a:pPr>
                    <a:defRPr>
                      <a:solidFill>
                        <a:srgbClr val="000000"/>
                      </a:solidFill>
                    </a:defRPr>
                  </a:pPr>
                </a:p>
              </c:txPr>
              <c:showLegendKey val="false"/>
              <c:showVal val="true"/>
              <c:showCatName val="false"/>
              <c:showSerName val="false"/>
              <c:showBubbleSize val="false"/>
            </c:dLbl>
            <c:dLbl>
              <c:idx val="1"/>
              <c:spPr/>
              <c:txPr>
                <a:bodyPr wrap="square"/>
                <a:p>
                  <a:pPr>
                    <a:defRPr>
                      <a:solidFill>
                        <a:srgbClr val="000000"/>
                      </a:solidFill>
                    </a:defRPr>
                  </a:pPr>
                </a:p>
              </c:txPr>
              <c:showLegendKey val="false"/>
              <c:showVal val="true"/>
              <c:showCatName val="false"/>
              <c:showSerName val="false"/>
              <c:showBubbleSize val="false"/>
            </c:dLbl>
            <c:dLbl>
              <c:idx val="2"/>
              <c:spPr/>
              <c:txPr>
                <a:bodyPr wrap="square"/>
                <a:p>
                  <a:pPr>
                    <a:defRPr>
                      <a:solidFill>
                        <a:srgbClr val="000000"/>
                      </a:solidFill>
                    </a:defRPr>
                  </a:pPr>
                </a:p>
              </c:txPr>
              <c:showLegendKey val="false"/>
              <c:showVal val="true"/>
              <c:showCatName val="false"/>
              <c:showSerName val="false"/>
              <c:showBubbleSize val="false"/>
            </c:dLbl>
            <c:dLbl>
              <c:idx val="3"/>
              <c:spPr/>
              <c:txPr>
                <a:bodyPr wrap="square"/>
                <a:p>
                  <a:pPr>
                    <a:defRPr>
                      <a:solidFill>
                        <a:srgbClr val="000000"/>
                      </a:solidFill>
                    </a:defRPr>
                  </a:pPr>
                </a:p>
              </c:txPr>
              <c:showLegendKey val="false"/>
              <c:showVal val="true"/>
              <c:showCatName val="false"/>
              <c:showSerName val="false"/>
              <c:showBubbleSize val="false"/>
            </c:dLbl>
            <c:dLbl>
              <c:idx val="4"/>
              <c:spPr/>
              <c:txPr>
                <a:bodyPr wrap="square"/>
                <a:p>
                  <a:pPr>
                    <a:defRPr>
                      <a:solidFill>
                        <a:srgbClr val="000000"/>
                      </a:solidFill>
                    </a:defRPr>
                  </a:pPr>
                </a:p>
              </c:txPr>
              <c:showLegendKey val="false"/>
              <c:showVal val="true"/>
              <c:showCatName val="false"/>
              <c:showSerName val="false"/>
              <c:showBubbleSize val="false"/>
            </c:dLbl>
            <c:dLbl>
              <c:idx val="5"/>
              <c:spPr/>
              <c:txPr>
                <a:bodyPr wrap="square"/>
                <a:p>
                  <a:pPr>
                    <a:defRPr>
                      <a:solidFill>
                        <a:srgbClr val="000000"/>
                      </a:solidFill>
                    </a:defRPr>
                  </a:pPr>
                </a:p>
              </c:txPr>
              <c:showLegendKey val="false"/>
              <c:showVal val="true"/>
              <c:showCatName val="false"/>
              <c:showSerName val="false"/>
              <c:showBubbleSize val="false"/>
            </c:dLbl>
            <c:spPr>
              <a:ln>
                <a:noFill/>
              </a:ln>
            </c:spPr>
            <c:dLblPos val="outEnd"/>
            <c:showLegendKey val="false"/>
            <c:showVal val="true"/>
            <c:showCatName val="false"/>
            <c:showSerName val="false"/>
            <c:showPercent val="false"/>
            <c:showBubbleSize val="false"/>
            <c:showLeaderLines val="false"/>
          </c:dLbls>
          <c:cat>
            <c:strLit>
              <c:ptCount val="6"/>
              <c:pt idx="0">
                <c:v>Drive-away price: $19,000</c:v>
              </c:pt>
              <c:pt idx="1">
                <c:v>Drive-away price: $23,000</c:v>
              </c:pt>
              <c:pt idx="2">
                <c:v>Drive-away price: $25,000</c:v>
              </c:pt>
              <c:pt idx="3">
                <c:v>Drive-away price: $28,000</c:v>
              </c:pt>
              <c:pt idx="4">
                <c:v>Transmission: Automatic Transmission</c:v>
              </c:pt>
              <c:pt idx="5">
                <c:v>Transmission: Manual Transmission</c:v>
              </c:pt>
            </c:strLit>
          </c:cat>
          <c:val>
            <c:numLit>
              <c:formatCode>0.0%</c:formatCode>
              <c:ptCount val="6"/>
              <c:pt idx="0">
                <c:v>0.3371</c:v>
              </c:pt>
              <c:pt idx="1">
                <c:v>0.2879</c:v>
              </c:pt>
              <c:pt idx="2">
                <c:v>0.2353</c:v>
              </c:pt>
              <c:pt idx="3">
                <c:v>0.1371</c:v>
              </c:pt>
              <c:pt idx="4">
                <c:v>0.2794</c:v>
              </c:pt>
              <c:pt idx="5">
                <c:v>0.2257</c:v>
              </c:pt>
            </c:numLit>
          </c:val>
        </c:ser>
        <c:dLbls>
          <c:dLblPos val="outEnd"/>
          <c:showLegendKey val="false"/>
          <c:showVal val="true"/>
          <c:showCatName val="false"/>
          <c:showSerName val="false"/>
          <c:showPercent val="false"/>
          <c:showBubbleSize val="false"/>
        </c:dLbls>
        <c:gapWidth val="42"/>
        <c:overlap val="100"/>
        <c:axId val="433186908"/>
        <c:axId val="102606711"/>
      </c:barChart>
      <c:catAx>
        <c:axId val="433186908"/>
        <c:scaling>
          <c:orientation val="minMax"/>
        </c:scaling>
        <c:delete val="false"/>
        <c:axPos val="b"/>
        <c:title>
          <c:tx>
            <c:rich>
              <a:bodyPr/>
              <a:lstStyle/>
              <a:p>
                <a:pPr>
                  <a:defRPr sz="1000" b="true"/>
                </a:pPr>
                <a:r>
                  <a:t/>
                </a:r>
              </a:p>
            </c:rich>
          </c:tx>
          <c:overlay val="false"/>
        </c:title>
        <c:majorTickMark val="none"/>
        <c:minorTickMark val="none"/>
        <c:tickLblPos val="low"/>
        <c:crossAx val="102606711"/>
        <c:crosses val="autoZero"/>
        <c:auto val="true"/>
        <c:lblAlgn val="ctr"/>
        <c:lblOffset val="100"/>
        <c:noMultiLvlLbl val="false"/>
      </c:catAx>
      <c:valAx>
        <c:axId val="102606711"/>
        <c:scaling>
          <c:orientation val="minMax"/>
        </c:scaling>
        <c:delete val="false"/>
        <c:axPos val="l"/>
        <c:majorGridlines>
          <c:spPr>
            <a:ln>
              <a:solidFill>
                <a:schemeClr val="tx1">
                  <a:lumMod val="15000"/>
                  <a:lumOff val="85000"/>
                </a:schemeClr>
              </a:solidFill>
            </a:ln>
          </c:spPr>
        </c:majorGridlines>
        <c:title>
          <c:tx>
            <c:rich>
              <a:bodyPr/>
              <a:lstStyle/>
              <a:p>
                <a:pPr>
                  <a:defRPr sz="1000" b="true"/>
                </a:pPr>
                <a:r>
                  <a:t/>
                </a:r>
              </a:p>
            </c:rich>
          </c:tx>
          <c:overlay val="false"/>
        </c:title>
        <c:numFmt formatCode="0%" sourceLinked="false"/>
        <c:majorTickMark val="none"/>
        <c:minorTickMark val="none"/>
        <c:tickLblPos val="nextTo"/>
        <c:crossAx val="433186908"/>
        <c:crosses val="autoZero"/>
        <c:crossBetween val="between"/>
      </c:valAx>
    </c:plotArea>
    <c:plotVisOnly val="true"/>
    <c:dispBlanksAs val="gap"/>
    <c:showDLblsOverMax val="false"/>
  </c:chart>
  <c:externalData r:id="rId1"/>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xmlns:xsi="http://www.w3.org/2001/XMLSchema-instance" xsi:nil="true">
  <c:roundedCorners val="false"/>
  <c:chart>
    <c:autoTitleDeleted val="true"/>
    <c:plotArea>
      <c:barChart>
        <c:barDir val="bar"/>
        <c:grouping val="stacked"/>
        <c:varyColors val="false"/>
        <c:ser>
          <c:idx val="0"/>
          <c:order val="0"/>
          <c:tx>
            <c:v>Landrange Hoover</c:v>
          </c:tx>
          <c:spPr/>
          <c:invertIfNegative val="false"/>
          <c:dLbls>
            <c:dLbl>
              <c:idx val="0"/>
              <c:spPr/>
              <c:txPr>
                <a:bodyPr wrap="square"/>
                <a:p>
                  <a:pPr>
                    <a:defRPr>
                      <a:solidFill>
                        <a:srgbClr val="000000"/>
                      </a:solidFill>
                    </a:defRPr>
                  </a:pPr>
                </a:p>
              </c:txPr>
              <c:showLegendKey val="false"/>
              <c:showVal val="false"/>
              <c:showCatName val="false"/>
              <c:showSerName val="true"/>
              <c:showBubbleSize val="false"/>
            </c:dLbl>
            <c:dLbl>
              <c:idx val="1"/>
              <c:spPr/>
              <c:txPr>
                <a:bodyPr wrap="square"/>
                <a:p>
                  <a:pPr>
                    <a:defRPr>
                      <a:solidFill>
                        <a:srgbClr val="000000"/>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2"/>
              <c:pt idx="1">
                <c:v>Drive-away price</c:v>
              </c:pt>
              <c:pt idx="0">
                <c:v>Transmission</c:v>
              </c:pt>
            </c:strLit>
          </c:cat>
          <c:val>
            <c:numLit>
              <c:ptCount val="2"/>
            </c:numLit>
          </c:val>
        </c:ser>
        <c:ser>
          <c:idx val="1"/>
          <c:order val="1"/>
          <c:tx>
            <c:v>Maruda Maru II</c:v>
          </c:tx>
          <c:spPr/>
          <c:invertIfNegative val="false"/>
          <c:dLbls>
            <c:dLbl>
              <c:idx val="0"/>
              <c:spPr/>
              <c:txPr>
                <a:bodyPr wrap="square"/>
                <a:p>
                  <a:pPr>
                    <a:defRPr>
                      <a:solidFill>
                        <a:srgbClr val="000000"/>
                      </a:solidFill>
                    </a:defRPr>
                  </a:pPr>
                </a:p>
              </c:txPr>
              <c:showLegendKey val="false"/>
              <c:showVal val="false"/>
              <c:showCatName val="false"/>
              <c:showSerName val="true"/>
              <c:showBubbleSize val="false"/>
            </c:dLbl>
            <c:dLbl>
              <c:idx val="1"/>
              <c:spPr/>
              <c:txPr>
                <a:bodyPr wrap="square"/>
                <a:p>
                  <a:pPr>
                    <a:defRPr>
                      <a:solidFill>
                        <a:srgbClr val="000000"/>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2"/>
              <c:pt idx="1">
                <c:v>Drive-away price</c:v>
              </c:pt>
              <c:pt idx="0">
                <c:v>Transmission</c:v>
              </c:pt>
            </c:strLit>
          </c:cat>
          <c:val>
            <c:numLit>
              <c:ptCount val="2"/>
            </c:numLit>
          </c:val>
        </c:ser>
        <c:ser>
          <c:idx val="2"/>
          <c:order val="2"/>
          <c:tx>
            <c:v>Kea Rocketta</c:v>
          </c:tx>
          <c:spPr/>
          <c:invertIfNegative val="false"/>
          <c:dLbls>
            <c:dLbl>
              <c:idx val="0"/>
              <c:spPr/>
              <c:txPr>
                <a:bodyPr wrap="square"/>
                <a:p>
                  <a:pPr>
                    <a:defRPr>
                      <a:solidFill>
                        <a:srgbClr val="000000"/>
                      </a:solidFill>
                    </a:defRPr>
                  </a:pPr>
                </a:p>
              </c:txPr>
              <c:showLegendKey val="false"/>
              <c:showVal val="false"/>
              <c:showCatName val="false"/>
              <c:showSerName val="true"/>
              <c:showBubbleSize val="false"/>
            </c:dLbl>
            <c:dLbl>
              <c:idx val="1"/>
              <c:spPr/>
              <c:txPr>
                <a:bodyPr wrap="square"/>
                <a:p>
                  <a:pPr>
                    <a:defRPr>
                      <a:solidFill>
                        <a:srgbClr val="000000"/>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2"/>
              <c:pt idx="1">
                <c:v>Drive-away price</c:v>
              </c:pt>
              <c:pt idx="0">
                <c:v>Transmission</c:v>
              </c:pt>
            </c:strLit>
          </c:cat>
          <c:val>
            <c:numLit>
              <c:ptCount val="2"/>
            </c:numLit>
          </c:val>
        </c:ser>
        <c:ser>
          <c:idx val="3"/>
          <c:order val="3"/>
          <c:tx>
            <c:v>Ladina Klubnika</c:v>
          </c:tx>
          <c:spPr/>
          <c:invertIfNegative val="false"/>
          <c:dLbls>
            <c:dLbl>
              <c:idx val="0"/>
              <c:spPr/>
              <c:txPr>
                <a:bodyPr wrap="square"/>
                <a:p>
                  <a:pPr>
                    <a:defRPr>
                      <a:solidFill>
                        <a:srgbClr val="000000"/>
                      </a:solidFill>
                    </a:defRPr>
                  </a:pPr>
                </a:p>
              </c:txPr>
              <c:showLegendKey val="false"/>
              <c:showVal val="false"/>
              <c:showCatName val="false"/>
              <c:showSerName val="true"/>
              <c:showBubbleSize val="false"/>
            </c:dLbl>
            <c:dLbl>
              <c:idx val="1"/>
              <c:spPr/>
              <c:txPr>
                <a:bodyPr wrap="square"/>
                <a:p>
                  <a:pPr>
                    <a:defRPr>
                      <a:solidFill>
                        <a:srgbClr val="000000"/>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2"/>
              <c:pt idx="1">
                <c:v>Drive-away price</c:v>
              </c:pt>
              <c:pt idx="0">
                <c:v>Transmission</c:v>
              </c:pt>
            </c:strLit>
          </c:cat>
          <c:val>
            <c:numLit>
              <c:ptCount val="2"/>
            </c:numLit>
          </c:val>
        </c:ser>
        <c:ser>
          <c:idx val="4"/>
          <c:order val="4"/>
          <c:tx>
            <c:v>$19,000</c:v>
          </c:tx>
          <c:spPr>
            <a:solidFill>
              <a:srgbClr val="830707"/>
            </a:solidFill>
          </c:spPr>
          <c:invertIfNegative val="false"/>
          <c:dLbls>
            <c:dLbl>
              <c:idx val="0"/>
              <c:spPr>
                <a:solidFill>
                  <a:srgbClr val="830707"/>
                </a:solidFill>
              </c:spPr>
              <c:txPr>
                <a:bodyPr wrap="square"/>
                <a:p>
                  <a:pPr>
                    <a:defRPr>
                      <a:solidFill>
                        <a:srgbClr val="FFFFFF"/>
                      </a:solidFill>
                    </a:defRPr>
                  </a:pPr>
                </a:p>
              </c:txPr>
              <c:showLegendKey val="false"/>
              <c:showVal val="false"/>
              <c:showCatName val="false"/>
              <c:showSerName val="true"/>
              <c:showBubbleSize val="false"/>
            </c:dLbl>
            <c:dLbl>
              <c:idx val="1"/>
              <c:spPr>
                <a:solidFill>
                  <a:srgbClr val="830707"/>
                </a:solidFill>
              </c:spPr>
              <c:txPr>
                <a:bodyPr wrap="square"/>
                <a:p>
                  <a:pPr>
                    <a:defRPr>
                      <a:solidFill>
                        <a:srgbClr val="FFFFFF"/>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2"/>
              <c:pt idx="1">
                <c:v>Drive-away price</c:v>
              </c:pt>
              <c:pt idx="0">
                <c:v>Transmission</c:v>
              </c:pt>
            </c:strLit>
          </c:cat>
          <c:val>
            <c:numLit>
              <c:formatCode>0.0%</c:formatCode>
              <c:ptCount val="2"/>
              <c:pt idx="1">
                <c:v>0.565</c:v>
              </c:pt>
            </c:numLit>
          </c:val>
        </c:ser>
        <c:ser>
          <c:idx val="5"/>
          <c:order val="5"/>
          <c:tx>
            <c:v>$23,000</c:v>
          </c:tx>
          <c:spPr>
            <a:solidFill>
              <a:srgbClr val="F59D47"/>
            </a:solidFill>
          </c:spPr>
          <c:invertIfNegative val="false"/>
          <c:dLbls>
            <c:dLbl>
              <c:idx val="0"/>
              <c:spPr>
                <a:solidFill>
                  <a:srgbClr val="F59D47"/>
                </a:solidFill>
              </c:spPr>
              <c:txPr>
                <a:bodyPr wrap="square"/>
                <a:p>
                  <a:pPr>
                    <a:defRPr>
                      <a:solidFill>
                        <a:srgbClr val="FFFFFF"/>
                      </a:solidFill>
                    </a:defRPr>
                  </a:pPr>
                </a:p>
              </c:txPr>
              <c:showLegendKey val="false"/>
              <c:showVal val="false"/>
              <c:showCatName val="false"/>
              <c:showSerName val="true"/>
              <c:showBubbleSize val="false"/>
            </c:dLbl>
            <c:dLbl>
              <c:idx val="1"/>
              <c:spPr>
                <a:solidFill>
                  <a:srgbClr val="F59D47"/>
                </a:solidFill>
              </c:spPr>
              <c:txPr>
                <a:bodyPr wrap="square"/>
                <a:p>
                  <a:pPr>
                    <a:defRPr>
                      <a:solidFill>
                        <a:srgbClr val="FFFFFF"/>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2"/>
              <c:pt idx="1">
                <c:v>Drive-away price</c:v>
              </c:pt>
              <c:pt idx="0">
                <c:v>Transmission</c:v>
              </c:pt>
            </c:strLit>
          </c:cat>
          <c:val>
            <c:numLit>
              <c:formatCode>0.0%</c:formatCode>
              <c:ptCount val="2"/>
              <c:pt idx="1">
                <c:v>0.299</c:v>
              </c:pt>
            </c:numLit>
          </c:val>
        </c:ser>
        <c:ser>
          <c:idx val="6"/>
          <c:order val="6"/>
          <c:tx>
            <c:v>$25,000</c:v>
          </c:tx>
          <c:spPr>
            <a:solidFill>
              <a:srgbClr val="274168"/>
            </a:solidFill>
          </c:spPr>
          <c:invertIfNegative val="false"/>
          <c:dLbls>
            <c:dLbl>
              <c:idx val="0"/>
              <c:spPr>
                <a:solidFill>
                  <a:srgbClr val="274168"/>
                </a:solidFill>
              </c:spPr>
              <c:txPr>
                <a:bodyPr wrap="square"/>
                <a:p>
                  <a:pPr>
                    <a:defRPr>
                      <a:solidFill>
                        <a:srgbClr val="FFFFFF"/>
                      </a:solidFill>
                    </a:defRPr>
                  </a:pPr>
                </a:p>
              </c:txPr>
              <c:showLegendKey val="false"/>
              <c:showVal val="false"/>
              <c:showCatName val="false"/>
              <c:showSerName val="true"/>
              <c:showBubbleSize val="false"/>
            </c:dLbl>
            <c:dLbl>
              <c:idx val="1"/>
              <c:spPr>
                <a:solidFill>
                  <a:srgbClr val="274168"/>
                </a:solidFill>
              </c:spPr>
              <c:txPr>
                <a:bodyPr wrap="square"/>
                <a:p>
                  <a:pPr>
                    <a:defRPr>
                      <a:solidFill>
                        <a:srgbClr val="FFFFFF"/>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2"/>
              <c:pt idx="1">
                <c:v>Drive-away price</c:v>
              </c:pt>
              <c:pt idx="0">
                <c:v>Transmission</c:v>
              </c:pt>
            </c:strLit>
          </c:cat>
          <c:val>
            <c:numLit>
              <c:formatCode>0.0%</c:formatCode>
              <c:ptCount val="2"/>
              <c:pt idx="1">
                <c:v>0.093</c:v>
              </c:pt>
            </c:numLit>
          </c:val>
        </c:ser>
        <c:ser>
          <c:idx val="7"/>
          <c:order val="7"/>
          <c:tx>
            <c:v>$28,000</c:v>
          </c:tx>
          <c:spPr>
            <a:solidFill>
              <a:srgbClr val="0B6F4E"/>
            </a:solidFill>
          </c:spPr>
          <c:invertIfNegative val="false"/>
          <c:dLbls>
            <c:dLbl>
              <c:idx val="0"/>
              <c:spPr>
                <a:solidFill>
                  <a:srgbClr val="0B6F4E"/>
                </a:solidFill>
              </c:spPr>
              <c:txPr>
                <a:bodyPr wrap="square"/>
                <a:p>
                  <a:pPr>
                    <a:defRPr>
                      <a:solidFill>
                        <a:srgbClr val="FFFFFF"/>
                      </a:solidFill>
                    </a:defRPr>
                  </a:pPr>
                </a:p>
              </c:txPr>
              <c:showLegendKey val="false"/>
              <c:showVal val="false"/>
              <c:showCatName val="false"/>
              <c:showSerName val="true"/>
              <c:showBubbleSize val="false"/>
            </c:dLbl>
            <c:dLbl>
              <c:idx val="1"/>
              <c:spPr>
                <a:solidFill>
                  <a:srgbClr val="0B6F4E"/>
                </a:solidFill>
              </c:spPr>
              <c:txPr>
                <a:bodyPr wrap="square"/>
                <a:p>
                  <a:pPr>
                    <a:defRPr>
                      <a:solidFill>
                        <a:srgbClr val="FFFFFF"/>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2"/>
              <c:pt idx="1">
                <c:v>Drive-away price</c:v>
              </c:pt>
              <c:pt idx="0">
                <c:v>Transmission</c:v>
              </c:pt>
            </c:strLit>
          </c:cat>
          <c:val>
            <c:numLit>
              <c:formatCode>0.0%</c:formatCode>
              <c:ptCount val="2"/>
              <c:pt idx="1">
                <c:v>0.043</c:v>
              </c:pt>
            </c:numLit>
          </c:val>
        </c:ser>
        <c:ser>
          <c:idx val="8"/>
          <c:order val="8"/>
          <c:tx>
            <c:v>$30,000</c:v>
          </c:tx>
          <c:spPr/>
          <c:invertIfNegative val="false"/>
          <c:dLbls>
            <c:dLbl>
              <c:idx val="0"/>
              <c:spPr/>
              <c:txPr>
                <a:bodyPr wrap="square"/>
                <a:p>
                  <a:pPr>
                    <a:defRPr>
                      <a:solidFill>
                        <a:srgbClr val="000000"/>
                      </a:solidFill>
                    </a:defRPr>
                  </a:pPr>
                </a:p>
              </c:txPr>
              <c:showLegendKey val="false"/>
              <c:showVal val="false"/>
              <c:showCatName val="false"/>
              <c:showSerName val="true"/>
              <c:showBubbleSize val="false"/>
            </c:dLbl>
            <c:dLbl>
              <c:idx val="1"/>
              <c:spPr/>
              <c:txPr>
                <a:bodyPr wrap="square"/>
                <a:p>
                  <a:pPr>
                    <a:defRPr>
                      <a:solidFill>
                        <a:srgbClr val="000000"/>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2"/>
              <c:pt idx="1">
                <c:v>Drive-away price</c:v>
              </c:pt>
              <c:pt idx="0">
                <c:v>Transmission</c:v>
              </c:pt>
            </c:strLit>
          </c:cat>
          <c:val>
            <c:numLit>
              <c:ptCount val="2"/>
            </c:numLit>
          </c:val>
        </c:ser>
        <c:ser>
          <c:idx val="9"/>
          <c:order val="9"/>
          <c:tx>
            <c:v>Automatic Transmission</c:v>
          </c:tx>
          <c:spPr>
            <a:solidFill>
              <a:srgbClr val="830707"/>
            </a:solidFill>
          </c:spPr>
          <c:invertIfNegative val="false"/>
          <c:dLbls>
            <c:dLbl>
              <c:idx val="0"/>
              <c:spPr>
                <a:solidFill>
                  <a:srgbClr val="830707"/>
                </a:solidFill>
              </c:spPr>
              <c:txPr>
                <a:bodyPr wrap="square"/>
                <a:p>
                  <a:pPr>
                    <a:defRPr>
                      <a:solidFill>
                        <a:srgbClr val="FFFFFF"/>
                      </a:solidFill>
                    </a:defRPr>
                  </a:pPr>
                </a:p>
              </c:txPr>
              <c:showLegendKey val="false"/>
              <c:showVal val="false"/>
              <c:showCatName val="false"/>
              <c:showSerName val="true"/>
              <c:showBubbleSize val="false"/>
            </c:dLbl>
            <c:dLbl>
              <c:idx val="1"/>
              <c:spPr>
                <a:solidFill>
                  <a:srgbClr val="830707"/>
                </a:solidFill>
              </c:spPr>
              <c:txPr>
                <a:bodyPr wrap="square"/>
                <a:p>
                  <a:pPr>
                    <a:defRPr>
                      <a:solidFill>
                        <a:srgbClr val="FFFFFF"/>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2"/>
              <c:pt idx="1">
                <c:v>Drive-away price</c:v>
              </c:pt>
              <c:pt idx="0">
                <c:v>Transmission</c:v>
              </c:pt>
            </c:strLit>
          </c:cat>
          <c:val>
            <c:numLit>
              <c:formatCode>0.0%</c:formatCode>
              <c:ptCount val="2"/>
              <c:pt idx="0">
                <c:v>0.654</c:v>
              </c:pt>
            </c:numLit>
          </c:val>
        </c:ser>
        <c:ser>
          <c:idx val="10"/>
          <c:order val="10"/>
          <c:tx>
            <c:v>Manual Transmission</c:v>
          </c:tx>
          <c:spPr>
            <a:solidFill>
              <a:srgbClr val="F59D47"/>
            </a:solidFill>
          </c:spPr>
          <c:invertIfNegative val="false"/>
          <c:dLbls>
            <c:dLbl>
              <c:idx val="0"/>
              <c:spPr>
                <a:solidFill>
                  <a:srgbClr val="F59D47"/>
                </a:solidFill>
              </c:spPr>
              <c:txPr>
                <a:bodyPr wrap="square"/>
                <a:p>
                  <a:pPr>
                    <a:defRPr>
                      <a:solidFill>
                        <a:srgbClr val="FFFFFF"/>
                      </a:solidFill>
                    </a:defRPr>
                  </a:pPr>
                </a:p>
              </c:txPr>
              <c:showLegendKey val="false"/>
              <c:showVal val="false"/>
              <c:showCatName val="false"/>
              <c:showSerName val="true"/>
              <c:showBubbleSize val="false"/>
            </c:dLbl>
            <c:dLbl>
              <c:idx val="1"/>
              <c:spPr>
                <a:solidFill>
                  <a:srgbClr val="F59D47"/>
                </a:solidFill>
              </c:spPr>
              <c:txPr>
                <a:bodyPr wrap="square"/>
                <a:p>
                  <a:pPr>
                    <a:defRPr>
                      <a:solidFill>
                        <a:srgbClr val="FFFFFF"/>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2"/>
              <c:pt idx="1">
                <c:v>Drive-away price</c:v>
              </c:pt>
              <c:pt idx="0">
                <c:v>Transmission</c:v>
              </c:pt>
            </c:strLit>
          </c:cat>
          <c:val>
            <c:numLit>
              <c:formatCode>0.0%</c:formatCode>
              <c:ptCount val="2"/>
              <c:pt idx="0">
                <c:v>0.346</c:v>
              </c:pt>
            </c:numLit>
          </c:val>
        </c:ser>
        <c:ser>
          <c:idx val="11"/>
          <c:order val="11"/>
          <c:tx>
            <c:v>Hybrid</c:v>
          </c:tx>
          <c:spPr/>
          <c:invertIfNegative val="false"/>
          <c:dLbls>
            <c:dLbl>
              <c:idx val="0"/>
              <c:spPr/>
              <c:txPr>
                <a:bodyPr wrap="square"/>
                <a:p>
                  <a:pPr>
                    <a:defRPr>
                      <a:solidFill>
                        <a:srgbClr val="000000"/>
                      </a:solidFill>
                    </a:defRPr>
                  </a:pPr>
                </a:p>
              </c:txPr>
              <c:showLegendKey val="false"/>
              <c:showVal val="false"/>
              <c:showCatName val="false"/>
              <c:showSerName val="true"/>
              <c:showBubbleSize val="false"/>
            </c:dLbl>
            <c:dLbl>
              <c:idx val="1"/>
              <c:spPr/>
              <c:txPr>
                <a:bodyPr wrap="square"/>
                <a:p>
                  <a:pPr>
                    <a:defRPr>
                      <a:solidFill>
                        <a:srgbClr val="000000"/>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2"/>
              <c:pt idx="1">
                <c:v>Drive-away price</c:v>
              </c:pt>
              <c:pt idx="0">
                <c:v>Transmission</c:v>
              </c:pt>
            </c:strLit>
          </c:cat>
          <c:val>
            <c:numLit>
              <c:ptCount val="2"/>
            </c:numLit>
          </c:val>
        </c:ser>
        <c:ser>
          <c:idx val="12"/>
          <c:order val="12"/>
          <c:tx>
            <c:v>Petrol</c:v>
          </c:tx>
          <c:spPr/>
          <c:invertIfNegative val="false"/>
          <c:dLbls>
            <c:dLbl>
              <c:idx val="0"/>
              <c:spPr/>
              <c:txPr>
                <a:bodyPr wrap="square"/>
                <a:p>
                  <a:pPr>
                    <a:defRPr>
                      <a:solidFill>
                        <a:srgbClr val="000000"/>
                      </a:solidFill>
                    </a:defRPr>
                  </a:pPr>
                </a:p>
              </c:txPr>
              <c:showLegendKey val="false"/>
              <c:showVal val="false"/>
              <c:showCatName val="false"/>
              <c:showSerName val="true"/>
              <c:showBubbleSize val="false"/>
            </c:dLbl>
            <c:dLbl>
              <c:idx val="1"/>
              <c:spPr/>
              <c:txPr>
                <a:bodyPr wrap="square"/>
                <a:p>
                  <a:pPr>
                    <a:defRPr>
                      <a:solidFill>
                        <a:srgbClr val="000000"/>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2"/>
              <c:pt idx="1">
                <c:v>Drive-away price</c:v>
              </c:pt>
              <c:pt idx="0">
                <c:v>Transmission</c:v>
              </c:pt>
            </c:strLit>
          </c:cat>
          <c:val>
            <c:numLit>
              <c:ptCount val="2"/>
            </c:numLit>
          </c:val>
        </c:ser>
        <c:ser>
          <c:idx val="13"/>
          <c:order val="13"/>
          <c:tx>
            <c:v>Diesel</c:v>
          </c:tx>
          <c:spPr/>
          <c:invertIfNegative val="false"/>
          <c:dLbls>
            <c:dLbl>
              <c:idx val="0"/>
              <c:spPr/>
              <c:txPr>
                <a:bodyPr wrap="square"/>
                <a:p>
                  <a:pPr>
                    <a:defRPr>
                      <a:solidFill>
                        <a:srgbClr val="000000"/>
                      </a:solidFill>
                    </a:defRPr>
                  </a:pPr>
                </a:p>
              </c:txPr>
              <c:showLegendKey val="false"/>
              <c:showVal val="false"/>
              <c:showCatName val="false"/>
              <c:showSerName val="true"/>
              <c:showBubbleSize val="false"/>
            </c:dLbl>
            <c:dLbl>
              <c:idx val="1"/>
              <c:spPr/>
              <c:txPr>
                <a:bodyPr wrap="square"/>
                <a:p>
                  <a:pPr>
                    <a:defRPr>
                      <a:solidFill>
                        <a:srgbClr val="000000"/>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2"/>
              <c:pt idx="1">
                <c:v>Drive-away price</c:v>
              </c:pt>
              <c:pt idx="0">
                <c:v>Transmission</c:v>
              </c:pt>
            </c:strLit>
          </c:cat>
          <c:val>
            <c:numLit>
              <c:ptCount val="2"/>
            </c:numLit>
          </c:val>
        </c:ser>
        <c:dLbls>
          <c:dLblPos val="ctr"/>
          <c:showLegendKey val="false"/>
          <c:showVal val="true"/>
          <c:showCatName val="false"/>
          <c:showSerName val="true"/>
          <c:showPercent val="false"/>
          <c:showBubbleSize val="false"/>
        </c:dLbls>
        <c:gapWidth val="40"/>
        <c:overlap val="100"/>
        <c:axId val="707484053"/>
        <c:axId val="358262738"/>
      </c:barChart>
      <c:catAx>
        <c:axId val="707484053"/>
        <c:scaling>
          <c:orientation val="minMax"/>
        </c:scaling>
        <c:delete val="false"/>
        <c:axPos val="b"/>
        <c:title>
          <c:tx>
            <c:rich>
              <a:bodyPr/>
              <a:lstStyle/>
              <a:p>
                <a:pPr>
                  <a:defRPr sz="1000" b="true"/>
                </a:pPr>
                <a:r>
                  <a:t/>
                </a:r>
              </a:p>
            </c:rich>
          </c:tx>
          <c:overlay val="false"/>
        </c:title>
        <c:majorTickMark val="none"/>
        <c:minorTickMark val="none"/>
        <c:tickLblPos val="nextTo"/>
        <c:crossAx val="358262738"/>
        <c:crosses val="autoZero"/>
        <c:auto val="true"/>
        <c:lblAlgn val="ctr"/>
        <c:lblOffset val="100"/>
        <c:noMultiLvlLbl val="false"/>
      </c:catAx>
      <c:valAx>
        <c:axId val="358262738"/>
        <c:scaling>
          <c:orientation val="minMax"/>
          <c:max val="1.0"/>
        </c:scaling>
        <c:delete val="false"/>
        <c:axPos val="l"/>
        <c:majorGridlines>
          <c:spPr>
            <a:ln>
              <a:solidFill>
                <a:schemeClr val="tx1">
                  <a:lumMod val="15000"/>
                  <a:lumOff val="85000"/>
                </a:schemeClr>
              </a:solidFill>
            </a:ln>
          </c:spPr>
        </c:majorGridlines>
        <c:title>
          <c:tx>
            <c:rich>
              <a:bodyPr/>
              <a:lstStyle/>
              <a:p>
                <a:pPr>
                  <a:defRPr sz="1000" b="true"/>
                </a:pPr>
                <a:r>
                  <a:t>Preference share of each level</a:t>
                </a:r>
              </a:p>
            </c:rich>
          </c:tx>
          <c:overlay val="false"/>
        </c:title>
        <c:numFmt formatCode="0%" sourceLinked="false"/>
        <c:majorTickMark val="none"/>
        <c:minorTickMark val="none"/>
        <c:tickLblPos val="nextTo"/>
        <c:crossAx val="707484053"/>
        <c:crosses val="autoZero"/>
        <c:crossBetween val="between"/>
      </c:valAx>
    </c:plotArea>
    <c:plotVisOnly val="true"/>
    <c:dispBlanksAs val="gap"/>
    <c:showDLblsOverMax val="false"/>
  </c:chart>
  <c:externalData r:id="rId1"/>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xmlns:xsi="http://www.w3.org/2001/XMLSchema-instance" xsi:nil="true">
  <c:roundedCorners val="false"/>
  <c:chart>
    <c:autoTitleDeleted val="true"/>
    <c:plotArea>
      <c:lineChart>
        <c:grouping val="standard"/>
        <c:varyColors val="false"/>
        <c:ser>
          <c:idx val="0"/>
          <c:order val="0"/>
          <c:tx>
            <c:v/>
          </c:tx>
          <c:spPr>
            <a:ln>
              <a:solidFill>
                <a:srgbClr val="0E60C4"/>
              </a:solidFill>
            </a:ln>
          </c:spPr>
          <c:marker>
            <c:symbol val="circle"/>
            <c:spPr>
              <a:solidFill>
                <a:srgbClr val="0E60C4"/>
              </a:solidFill>
              <a:ln>
                <a:solidFill>
                  <a:srgbClr val="0E60C4"/>
                </a:solidFill>
              </a:ln>
            </c:spPr>
          </c:marker>
          <c:dLbls>
            <c:dLbl>
              <c:idx val="0"/>
              <c:spPr/>
              <c:txPr>
                <a:bodyPr wrap="square"/>
                <a:p>
                  <a:pPr>
                    <a:defRPr>
                      <a:solidFill>
                        <a:srgbClr val="000000"/>
                      </a:solidFill>
                    </a:defRPr>
                  </a:pPr>
                </a:p>
              </c:txPr>
              <c:showLegendKey val="false"/>
              <c:showVal val="false"/>
              <c:showCatName val="false"/>
              <c:showSerName val="false"/>
              <c:showBubbleSize val="false"/>
            </c:dLbl>
            <c:dLbl>
              <c:idx val="1"/>
              <c:spPr/>
              <c:txPr>
                <a:bodyPr wrap="square"/>
                <a:p>
                  <a:pPr>
                    <a:defRPr>
                      <a:solidFill>
                        <a:srgbClr val="000000"/>
                      </a:solidFill>
                    </a:defRPr>
                  </a:pPr>
                </a:p>
              </c:txPr>
              <c:showLegendKey val="false"/>
              <c:showVal val="false"/>
              <c:showCatName val="false"/>
              <c:showSerName val="false"/>
              <c:showBubbleSize val="false"/>
            </c:dLbl>
            <c:dLbl>
              <c:idx val="2"/>
              <c:spPr/>
              <c:txPr>
                <a:bodyPr wrap="square"/>
                <a:p>
                  <a:pPr>
                    <a:defRPr>
                      <a:solidFill>
                        <a:srgbClr val="000000"/>
                      </a:solidFill>
                    </a:defRPr>
                  </a:pPr>
                </a:p>
              </c:txPr>
              <c:showLegendKey val="false"/>
              <c:showVal val="false"/>
              <c:showCatName val="false"/>
              <c:showSerName val="false"/>
              <c:showBubbleSize val="false"/>
            </c:dLbl>
            <c:dLbl>
              <c:idx val="3"/>
              <c:spPr/>
              <c:txPr>
                <a:bodyPr wrap="square"/>
                <a:p>
                  <a:pPr>
                    <a:defRPr>
                      <a:solidFill>
                        <a:srgbClr val="000000"/>
                      </a:solidFill>
                    </a:defRPr>
                  </a:pPr>
                </a:p>
              </c:txPr>
              <c:showLegendKey val="false"/>
              <c:showVal val="false"/>
              <c:showCatName val="false"/>
              <c:showSerName val="false"/>
              <c:showBubbleSize val="false"/>
            </c:dLbl>
          </c:dLbls>
          <c:cat>
            <c:strLit>
              <c:ptCount val="4"/>
              <c:pt idx="0">
                <c:v>$19000.00</c:v>
              </c:pt>
              <c:pt idx="1">
                <c:v>$23000.00</c:v>
              </c:pt>
              <c:pt idx="2">
                <c:v>$25000.00</c:v>
              </c:pt>
              <c:pt idx="3">
                <c:v>$28000.00</c:v>
              </c:pt>
            </c:strLit>
          </c:cat>
          <c:val>
            <c:numLit>
              <c:formatCode>0.0%</c:formatCode>
              <c:ptCount val="4"/>
              <c:pt idx="0">
                <c:v>0.337</c:v>
              </c:pt>
              <c:pt idx="1">
                <c:v>0.225</c:v>
              </c:pt>
              <c:pt idx="2">
                <c:v>-0.202</c:v>
              </c:pt>
              <c:pt idx="3">
                <c:v>-0.359</c:v>
              </c:pt>
            </c:numLit>
          </c:val>
          <c:smooth val="false"/>
        </c:ser>
        <c:dLbls>
          <c:showLegendKey val="false"/>
          <c:showVal val="false"/>
          <c:showCatName val="false"/>
          <c:showSerName val="false"/>
          <c:showPercent val="false"/>
          <c:showBubbleSize val="false"/>
        </c:dLbls>
        <c:smooth val="false"/>
        <c:axId val="771928087"/>
        <c:axId val="492530714"/>
      </c:lineChart>
      <c:catAx>
        <c:axId val="771928087"/>
        <c:scaling>
          <c:orientation val="minMax"/>
        </c:scaling>
        <c:delete val="false"/>
        <c:axPos val="b"/>
        <c:title>
          <c:tx>
            <c:rich>
              <a:bodyPr/>
              <a:lstStyle/>
              <a:p>
                <a:pPr>
                  <a:defRPr sz="1000" b="true"/>
                </a:pPr>
                <a:r>
                  <a:t>Price</a:t>
                </a:r>
              </a:p>
            </c:rich>
          </c:tx>
          <c:overlay val="false"/>
        </c:title>
        <c:majorTickMark val="none"/>
        <c:minorTickMark val="none"/>
        <c:tickLblPos val="nextTo"/>
        <c:crossAx val="492530714"/>
        <c:crosses val="autoZero"/>
        <c:auto val="true"/>
        <c:lblAlgn val="ctr"/>
        <c:lblOffset val="100"/>
        <c:noMultiLvlLbl val="false"/>
      </c:catAx>
      <c:valAx>
        <c:axId val="492530714"/>
        <c:scaling>
          <c:orientation val="minMax"/>
        </c:scaling>
        <c:delete val="false"/>
        <c:axPos val="l"/>
        <c:majorGridlines>
          <c:spPr>
            <a:ln>
              <a:solidFill>
                <a:schemeClr val="tx1">
                  <a:lumMod val="15000"/>
                  <a:lumOff val="85000"/>
                </a:schemeClr>
              </a:solidFill>
            </a:ln>
          </c:spPr>
        </c:majorGridlines>
        <c:title>
          <c:tx>
            <c:rich>
              <a:bodyPr/>
              <a:lstStyle/>
              <a:p>
                <a:pPr>
                  <a:defRPr sz="1000" b="true"/>
                </a:pPr>
                <a:r>
                  <a:t>Average preference</a:t>
                </a:r>
              </a:p>
            </c:rich>
          </c:tx>
          <c:overlay val="false"/>
        </c:title>
        <c:numFmt formatCode="0%" sourceLinked="false"/>
        <c:majorTickMark val="none"/>
        <c:minorTickMark val="none"/>
        <c:tickLblPos val="nextTo"/>
        <c:crossAx val="771928087"/>
        <c:crosses val="autoZero"/>
        <c:crossBetween val="between"/>
      </c:valAx>
    </c:plotArea>
    <c:plotVisOnly val="true"/>
    <c:dispBlanksAs val="gap"/>
    <c:showDLblsOverMax val="false"/>
  </c:chart>
  <c:externalData r:id="rId1"/>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xmlns:xsi="http://www.w3.org/2001/XMLSchema-instance" xsi:nil="true">
  <c:roundedCorners val="false"/>
  <c:chart>
    <c:autoTitleDeleted val="true"/>
    <c:plotArea>
      <c:barChart>
        <c:barDir val="bar"/>
        <c:grouping val="stacked"/>
        <c:varyColors val="false"/>
        <c:ser>
          <c:idx val="0"/>
          <c:order val="0"/>
          <c:tx>
            <c:v>Landrange Hoover</c:v>
          </c:tx>
          <c:spPr/>
          <c:invertIfNegative val="false"/>
          <c:dLbls>
            <c:dLbl>
              <c:idx val="0"/>
              <c:spPr/>
              <c:txPr>
                <a:bodyPr wrap="square"/>
                <a:p>
                  <a:pPr>
                    <a:defRPr>
                      <a:solidFill>
                        <a:srgbClr val="000000"/>
                      </a:solidFill>
                    </a:defRPr>
                  </a:pPr>
                </a:p>
              </c:txPr>
              <c:showLegendKey val="false"/>
              <c:showVal val="false"/>
              <c:showCatName val="false"/>
              <c:showSerName val="true"/>
              <c:showBubbleSize val="false"/>
            </c:dLbl>
            <c:dLbl>
              <c:idx val="1"/>
              <c:spPr/>
              <c:txPr>
                <a:bodyPr wrap="square"/>
                <a:p>
                  <a:pPr>
                    <a:defRPr>
                      <a:solidFill>
                        <a:srgbClr val="000000"/>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2"/>
              <c:pt idx="1">
                <c:v>Drive-away price</c:v>
              </c:pt>
              <c:pt idx="0">
                <c:v>Transmission</c:v>
              </c:pt>
            </c:strLit>
          </c:cat>
          <c:val>
            <c:numLit>
              <c:ptCount val="2"/>
            </c:numLit>
          </c:val>
        </c:ser>
        <c:ser>
          <c:idx val="1"/>
          <c:order val="1"/>
          <c:tx>
            <c:v>Maruda Maru II</c:v>
          </c:tx>
          <c:spPr/>
          <c:invertIfNegative val="false"/>
          <c:dLbls>
            <c:dLbl>
              <c:idx val="0"/>
              <c:spPr/>
              <c:txPr>
                <a:bodyPr wrap="square"/>
                <a:p>
                  <a:pPr>
                    <a:defRPr>
                      <a:solidFill>
                        <a:srgbClr val="000000"/>
                      </a:solidFill>
                    </a:defRPr>
                  </a:pPr>
                </a:p>
              </c:txPr>
              <c:showLegendKey val="false"/>
              <c:showVal val="false"/>
              <c:showCatName val="false"/>
              <c:showSerName val="true"/>
              <c:showBubbleSize val="false"/>
            </c:dLbl>
            <c:dLbl>
              <c:idx val="1"/>
              <c:spPr/>
              <c:txPr>
                <a:bodyPr wrap="square"/>
                <a:p>
                  <a:pPr>
                    <a:defRPr>
                      <a:solidFill>
                        <a:srgbClr val="000000"/>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2"/>
              <c:pt idx="1">
                <c:v>Drive-away price</c:v>
              </c:pt>
              <c:pt idx="0">
                <c:v>Transmission</c:v>
              </c:pt>
            </c:strLit>
          </c:cat>
          <c:val>
            <c:numLit>
              <c:ptCount val="2"/>
            </c:numLit>
          </c:val>
        </c:ser>
        <c:ser>
          <c:idx val="2"/>
          <c:order val="2"/>
          <c:tx>
            <c:v>Kea Rocketta</c:v>
          </c:tx>
          <c:spPr/>
          <c:invertIfNegative val="false"/>
          <c:dLbls>
            <c:dLbl>
              <c:idx val="0"/>
              <c:spPr/>
              <c:txPr>
                <a:bodyPr wrap="square"/>
                <a:p>
                  <a:pPr>
                    <a:defRPr>
                      <a:solidFill>
                        <a:srgbClr val="000000"/>
                      </a:solidFill>
                    </a:defRPr>
                  </a:pPr>
                </a:p>
              </c:txPr>
              <c:showLegendKey val="false"/>
              <c:showVal val="false"/>
              <c:showCatName val="false"/>
              <c:showSerName val="true"/>
              <c:showBubbleSize val="false"/>
            </c:dLbl>
            <c:dLbl>
              <c:idx val="1"/>
              <c:spPr/>
              <c:txPr>
                <a:bodyPr wrap="square"/>
                <a:p>
                  <a:pPr>
                    <a:defRPr>
                      <a:solidFill>
                        <a:srgbClr val="000000"/>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2"/>
              <c:pt idx="1">
                <c:v>Drive-away price</c:v>
              </c:pt>
              <c:pt idx="0">
                <c:v>Transmission</c:v>
              </c:pt>
            </c:strLit>
          </c:cat>
          <c:val>
            <c:numLit>
              <c:ptCount val="2"/>
            </c:numLit>
          </c:val>
        </c:ser>
        <c:ser>
          <c:idx val="3"/>
          <c:order val="3"/>
          <c:tx>
            <c:v>Ladina Klubnika</c:v>
          </c:tx>
          <c:spPr/>
          <c:invertIfNegative val="false"/>
          <c:dLbls>
            <c:dLbl>
              <c:idx val="0"/>
              <c:spPr/>
              <c:txPr>
                <a:bodyPr wrap="square"/>
                <a:p>
                  <a:pPr>
                    <a:defRPr>
                      <a:solidFill>
                        <a:srgbClr val="000000"/>
                      </a:solidFill>
                    </a:defRPr>
                  </a:pPr>
                </a:p>
              </c:txPr>
              <c:showLegendKey val="false"/>
              <c:showVal val="false"/>
              <c:showCatName val="false"/>
              <c:showSerName val="true"/>
              <c:showBubbleSize val="false"/>
            </c:dLbl>
            <c:dLbl>
              <c:idx val="1"/>
              <c:spPr/>
              <c:txPr>
                <a:bodyPr wrap="square"/>
                <a:p>
                  <a:pPr>
                    <a:defRPr>
                      <a:solidFill>
                        <a:srgbClr val="000000"/>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2"/>
              <c:pt idx="1">
                <c:v>Drive-away price</c:v>
              </c:pt>
              <c:pt idx="0">
                <c:v>Transmission</c:v>
              </c:pt>
            </c:strLit>
          </c:cat>
          <c:val>
            <c:numLit>
              <c:ptCount val="2"/>
            </c:numLit>
          </c:val>
        </c:ser>
        <c:ser>
          <c:idx val="4"/>
          <c:order val="4"/>
          <c:tx>
            <c:v>$19,000</c:v>
          </c:tx>
          <c:spPr>
            <a:solidFill>
              <a:srgbClr val="830707"/>
            </a:solidFill>
          </c:spPr>
          <c:invertIfNegative val="false"/>
          <c:dLbls>
            <c:dLbl>
              <c:idx val="0"/>
              <c:spPr>
                <a:solidFill>
                  <a:srgbClr val="830707"/>
                </a:solidFill>
              </c:spPr>
              <c:txPr>
                <a:bodyPr wrap="square"/>
                <a:p>
                  <a:pPr>
                    <a:defRPr>
                      <a:solidFill>
                        <a:srgbClr val="FFFFFF"/>
                      </a:solidFill>
                    </a:defRPr>
                  </a:pPr>
                </a:p>
              </c:txPr>
              <c:showLegendKey val="false"/>
              <c:showVal val="false"/>
              <c:showCatName val="false"/>
              <c:showSerName val="true"/>
              <c:showBubbleSize val="false"/>
            </c:dLbl>
            <c:dLbl>
              <c:idx val="1"/>
              <c:spPr>
                <a:solidFill>
                  <a:srgbClr val="830707"/>
                </a:solidFill>
              </c:spPr>
              <c:txPr>
                <a:bodyPr wrap="square"/>
                <a:p>
                  <a:pPr>
                    <a:defRPr>
                      <a:solidFill>
                        <a:srgbClr val="FFFFFF"/>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2"/>
              <c:pt idx="1">
                <c:v>Drive-away price</c:v>
              </c:pt>
              <c:pt idx="0">
                <c:v>Transmission</c:v>
              </c:pt>
            </c:strLit>
          </c:cat>
          <c:val>
            <c:numLit>
              <c:formatCode>0.0%</c:formatCode>
              <c:ptCount val="2"/>
              <c:pt idx="1">
                <c:v>0.556</c:v>
              </c:pt>
            </c:numLit>
          </c:val>
        </c:ser>
        <c:ser>
          <c:idx val="5"/>
          <c:order val="5"/>
          <c:tx>
            <c:v>$23,000</c:v>
          </c:tx>
          <c:spPr>
            <a:solidFill>
              <a:srgbClr val="F59D47"/>
            </a:solidFill>
          </c:spPr>
          <c:invertIfNegative val="false"/>
          <c:dLbls>
            <c:dLbl>
              <c:idx val="0"/>
              <c:spPr>
                <a:solidFill>
                  <a:srgbClr val="F59D47"/>
                </a:solidFill>
              </c:spPr>
              <c:txPr>
                <a:bodyPr wrap="square"/>
                <a:p>
                  <a:pPr>
                    <a:defRPr>
                      <a:solidFill>
                        <a:srgbClr val="FFFFFF"/>
                      </a:solidFill>
                    </a:defRPr>
                  </a:pPr>
                </a:p>
              </c:txPr>
              <c:showLegendKey val="false"/>
              <c:showVal val="false"/>
              <c:showCatName val="false"/>
              <c:showSerName val="true"/>
              <c:showBubbleSize val="false"/>
            </c:dLbl>
            <c:dLbl>
              <c:idx val="1"/>
              <c:spPr>
                <a:solidFill>
                  <a:srgbClr val="F59D47"/>
                </a:solidFill>
              </c:spPr>
              <c:txPr>
                <a:bodyPr wrap="square"/>
                <a:p>
                  <a:pPr>
                    <a:defRPr>
                      <a:solidFill>
                        <a:srgbClr val="FFFFFF"/>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2"/>
              <c:pt idx="1">
                <c:v>Drive-away price</c:v>
              </c:pt>
              <c:pt idx="0">
                <c:v>Transmission</c:v>
              </c:pt>
            </c:strLit>
          </c:cat>
          <c:val>
            <c:numLit>
              <c:formatCode>0.0%</c:formatCode>
              <c:ptCount val="2"/>
              <c:pt idx="1">
                <c:v>0.323</c:v>
              </c:pt>
            </c:numLit>
          </c:val>
        </c:ser>
        <c:ser>
          <c:idx val="6"/>
          <c:order val="6"/>
          <c:tx>
            <c:v>$25,000</c:v>
          </c:tx>
          <c:spPr>
            <a:solidFill>
              <a:srgbClr val="274168"/>
            </a:solidFill>
          </c:spPr>
          <c:invertIfNegative val="false"/>
          <c:dLbls>
            <c:dLbl>
              <c:idx val="0"/>
              <c:spPr>
                <a:solidFill>
                  <a:srgbClr val="274168"/>
                </a:solidFill>
              </c:spPr>
              <c:txPr>
                <a:bodyPr wrap="square"/>
                <a:p>
                  <a:pPr>
                    <a:defRPr>
                      <a:solidFill>
                        <a:srgbClr val="FFFFFF"/>
                      </a:solidFill>
                    </a:defRPr>
                  </a:pPr>
                </a:p>
              </c:txPr>
              <c:showLegendKey val="false"/>
              <c:showVal val="false"/>
              <c:showCatName val="false"/>
              <c:showSerName val="true"/>
              <c:showBubbleSize val="false"/>
            </c:dLbl>
            <c:dLbl>
              <c:idx val="1"/>
              <c:spPr>
                <a:solidFill>
                  <a:srgbClr val="274168"/>
                </a:solidFill>
              </c:spPr>
              <c:txPr>
                <a:bodyPr wrap="square"/>
                <a:p>
                  <a:pPr>
                    <a:defRPr>
                      <a:solidFill>
                        <a:srgbClr val="FFFFFF"/>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2"/>
              <c:pt idx="1">
                <c:v>Drive-away price</c:v>
              </c:pt>
              <c:pt idx="0">
                <c:v>Transmission</c:v>
              </c:pt>
            </c:strLit>
          </c:cat>
          <c:val>
            <c:numLit>
              <c:formatCode>0.0%</c:formatCode>
              <c:ptCount val="2"/>
              <c:pt idx="1">
                <c:v>0.091</c:v>
              </c:pt>
            </c:numLit>
          </c:val>
        </c:ser>
        <c:ser>
          <c:idx val="7"/>
          <c:order val="7"/>
          <c:tx>
            <c:v>$28,000</c:v>
          </c:tx>
          <c:spPr>
            <a:solidFill>
              <a:srgbClr val="0B6F4E"/>
            </a:solidFill>
          </c:spPr>
          <c:invertIfNegative val="false"/>
          <c:dLbls>
            <c:dLbl>
              <c:idx val="0"/>
              <c:spPr>
                <a:solidFill>
                  <a:srgbClr val="0B6F4E"/>
                </a:solidFill>
              </c:spPr>
              <c:txPr>
                <a:bodyPr wrap="square"/>
                <a:p>
                  <a:pPr>
                    <a:defRPr>
                      <a:solidFill>
                        <a:srgbClr val="FFFFFF"/>
                      </a:solidFill>
                    </a:defRPr>
                  </a:pPr>
                </a:p>
              </c:txPr>
              <c:showLegendKey val="false"/>
              <c:showVal val="false"/>
              <c:showCatName val="false"/>
              <c:showSerName val="true"/>
              <c:showBubbleSize val="false"/>
            </c:dLbl>
            <c:dLbl>
              <c:idx val="1"/>
              <c:spPr>
                <a:solidFill>
                  <a:srgbClr val="0B6F4E"/>
                </a:solidFill>
              </c:spPr>
              <c:txPr>
                <a:bodyPr wrap="square"/>
                <a:p>
                  <a:pPr>
                    <a:defRPr>
                      <a:solidFill>
                        <a:srgbClr val="FFFFFF"/>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2"/>
              <c:pt idx="1">
                <c:v>Drive-away price</c:v>
              </c:pt>
              <c:pt idx="0">
                <c:v>Transmission</c:v>
              </c:pt>
            </c:strLit>
          </c:cat>
          <c:val>
            <c:numLit>
              <c:formatCode>0.0%</c:formatCode>
              <c:ptCount val="2"/>
              <c:pt idx="1">
                <c:v>0.03</c:v>
              </c:pt>
            </c:numLit>
          </c:val>
        </c:ser>
        <c:ser>
          <c:idx val="8"/>
          <c:order val="8"/>
          <c:tx>
            <c:v>$30,000</c:v>
          </c:tx>
          <c:spPr/>
          <c:invertIfNegative val="false"/>
          <c:dLbls>
            <c:dLbl>
              <c:idx val="0"/>
              <c:spPr/>
              <c:txPr>
                <a:bodyPr wrap="square"/>
                <a:p>
                  <a:pPr>
                    <a:defRPr>
                      <a:solidFill>
                        <a:srgbClr val="000000"/>
                      </a:solidFill>
                    </a:defRPr>
                  </a:pPr>
                </a:p>
              </c:txPr>
              <c:showLegendKey val="false"/>
              <c:showVal val="false"/>
              <c:showCatName val="false"/>
              <c:showSerName val="true"/>
              <c:showBubbleSize val="false"/>
            </c:dLbl>
            <c:dLbl>
              <c:idx val="1"/>
              <c:spPr/>
              <c:txPr>
                <a:bodyPr wrap="square"/>
                <a:p>
                  <a:pPr>
                    <a:defRPr>
                      <a:solidFill>
                        <a:srgbClr val="000000"/>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2"/>
              <c:pt idx="1">
                <c:v>Drive-away price</c:v>
              </c:pt>
              <c:pt idx="0">
                <c:v>Transmission</c:v>
              </c:pt>
            </c:strLit>
          </c:cat>
          <c:val>
            <c:numLit>
              <c:ptCount val="2"/>
            </c:numLit>
          </c:val>
        </c:ser>
        <c:ser>
          <c:idx val="9"/>
          <c:order val="9"/>
          <c:tx>
            <c:v>Automatic Transmission</c:v>
          </c:tx>
          <c:spPr>
            <a:solidFill>
              <a:srgbClr val="830707"/>
            </a:solidFill>
          </c:spPr>
          <c:invertIfNegative val="false"/>
          <c:dLbls>
            <c:dLbl>
              <c:idx val="0"/>
              <c:spPr>
                <a:solidFill>
                  <a:srgbClr val="830707"/>
                </a:solidFill>
              </c:spPr>
              <c:txPr>
                <a:bodyPr wrap="square"/>
                <a:p>
                  <a:pPr>
                    <a:defRPr>
                      <a:solidFill>
                        <a:srgbClr val="FFFFFF"/>
                      </a:solidFill>
                    </a:defRPr>
                  </a:pPr>
                </a:p>
              </c:txPr>
              <c:showLegendKey val="false"/>
              <c:showVal val="false"/>
              <c:showCatName val="false"/>
              <c:showSerName val="true"/>
              <c:showBubbleSize val="false"/>
            </c:dLbl>
            <c:dLbl>
              <c:idx val="1"/>
              <c:spPr>
                <a:solidFill>
                  <a:srgbClr val="830707"/>
                </a:solidFill>
              </c:spPr>
              <c:txPr>
                <a:bodyPr wrap="square"/>
                <a:p>
                  <a:pPr>
                    <a:defRPr>
                      <a:solidFill>
                        <a:srgbClr val="FFFFFF"/>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2"/>
              <c:pt idx="1">
                <c:v>Drive-away price</c:v>
              </c:pt>
              <c:pt idx="0">
                <c:v>Transmission</c:v>
              </c:pt>
            </c:strLit>
          </c:cat>
          <c:val>
            <c:numLit>
              <c:formatCode>0.0%</c:formatCode>
              <c:ptCount val="2"/>
              <c:pt idx="0">
                <c:v>0.646</c:v>
              </c:pt>
            </c:numLit>
          </c:val>
        </c:ser>
        <c:ser>
          <c:idx val="10"/>
          <c:order val="10"/>
          <c:tx>
            <c:v>Manual Transmission</c:v>
          </c:tx>
          <c:spPr>
            <a:solidFill>
              <a:srgbClr val="F59D47"/>
            </a:solidFill>
          </c:spPr>
          <c:invertIfNegative val="false"/>
          <c:dLbls>
            <c:dLbl>
              <c:idx val="0"/>
              <c:spPr>
                <a:solidFill>
                  <a:srgbClr val="F59D47"/>
                </a:solidFill>
              </c:spPr>
              <c:txPr>
                <a:bodyPr wrap="square"/>
                <a:p>
                  <a:pPr>
                    <a:defRPr>
                      <a:solidFill>
                        <a:srgbClr val="FFFFFF"/>
                      </a:solidFill>
                    </a:defRPr>
                  </a:pPr>
                </a:p>
              </c:txPr>
              <c:showLegendKey val="false"/>
              <c:showVal val="false"/>
              <c:showCatName val="false"/>
              <c:showSerName val="true"/>
              <c:showBubbleSize val="false"/>
            </c:dLbl>
            <c:dLbl>
              <c:idx val="1"/>
              <c:spPr>
                <a:solidFill>
                  <a:srgbClr val="F59D47"/>
                </a:solidFill>
              </c:spPr>
              <c:txPr>
                <a:bodyPr wrap="square"/>
                <a:p>
                  <a:pPr>
                    <a:defRPr>
                      <a:solidFill>
                        <a:srgbClr val="FFFFFF"/>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2"/>
              <c:pt idx="1">
                <c:v>Drive-away price</c:v>
              </c:pt>
              <c:pt idx="0">
                <c:v>Transmission</c:v>
              </c:pt>
            </c:strLit>
          </c:cat>
          <c:val>
            <c:numLit>
              <c:formatCode>0.0%</c:formatCode>
              <c:ptCount val="2"/>
              <c:pt idx="0">
                <c:v>0.354</c:v>
              </c:pt>
            </c:numLit>
          </c:val>
        </c:ser>
        <c:ser>
          <c:idx val="11"/>
          <c:order val="11"/>
          <c:tx>
            <c:v>Hybrid</c:v>
          </c:tx>
          <c:spPr/>
          <c:invertIfNegative val="false"/>
          <c:dLbls>
            <c:dLbl>
              <c:idx val="0"/>
              <c:spPr/>
              <c:txPr>
                <a:bodyPr wrap="square"/>
                <a:p>
                  <a:pPr>
                    <a:defRPr>
                      <a:solidFill>
                        <a:srgbClr val="000000"/>
                      </a:solidFill>
                    </a:defRPr>
                  </a:pPr>
                </a:p>
              </c:txPr>
              <c:showLegendKey val="false"/>
              <c:showVal val="false"/>
              <c:showCatName val="false"/>
              <c:showSerName val="true"/>
              <c:showBubbleSize val="false"/>
            </c:dLbl>
            <c:dLbl>
              <c:idx val="1"/>
              <c:spPr/>
              <c:txPr>
                <a:bodyPr wrap="square"/>
                <a:p>
                  <a:pPr>
                    <a:defRPr>
                      <a:solidFill>
                        <a:srgbClr val="000000"/>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2"/>
              <c:pt idx="1">
                <c:v>Drive-away price</c:v>
              </c:pt>
              <c:pt idx="0">
                <c:v>Transmission</c:v>
              </c:pt>
            </c:strLit>
          </c:cat>
          <c:val>
            <c:numLit>
              <c:ptCount val="2"/>
            </c:numLit>
          </c:val>
        </c:ser>
        <c:ser>
          <c:idx val="12"/>
          <c:order val="12"/>
          <c:tx>
            <c:v>Petrol</c:v>
          </c:tx>
          <c:spPr/>
          <c:invertIfNegative val="false"/>
          <c:dLbls>
            <c:dLbl>
              <c:idx val="0"/>
              <c:spPr/>
              <c:txPr>
                <a:bodyPr wrap="square"/>
                <a:p>
                  <a:pPr>
                    <a:defRPr>
                      <a:solidFill>
                        <a:srgbClr val="000000"/>
                      </a:solidFill>
                    </a:defRPr>
                  </a:pPr>
                </a:p>
              </c:txPr>
              <c:showLegendKey val="false"/>
              <c:showVal val="false"/>
              <c:showCatName val="false"/>
              <c:showSerName val="true"/>
              <c:showBubbleSize val="false"/>
            </c:dLbl>
            <c:dLbl>
              <c:idx val="1"/>
              <c:spPr/>
              <c:txPr>
                <a:bodyPr wrap="square"/>
                <a:p>
                  <a:pPr>
                    <a:defRPr>
                      <a:solidFill>
                        <a:srgbClr val="000000"/>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2"/>
              <c:pt idx="1">
                <c:v>Drive-away price</c:v>
              </c:pt>
              <c:pt idx="0">
                <c:v>Transmission</c:v>
              </c:pt>
            </c:strLit>
          </c:cat>
          <c:val>
            <c:numLit>
              <c:ptCount val="2"/>
            </c:numLit>
          </c:val>
        </c:ser>
        <c:ser>
          <c:idx val="13"/>
          <c:order val="13"/>
          <c:tx>
            <c:v>Diesel</c:v>
          </c:tx>
          <c:spPr/>
          <c:invertIfNegative val="false"/>
          <c:dLbls>
            <c:dLbl>
              <c:idx val="0"/>
              <c:spPr/>
              <c:txPr>
                <a:bodyPr wrap="square"/>
                <a:p>
                  <a:pPr>
                    <a:defRPr>
                      <a:solidFill>
                        <a:srgbClr val="000000"/>
                      </a:solidFill>
                    </a:defRPr>
                  </a:pPr>
                </a:p>
              </c:txPr>
              <c:showLegendKey val="false"/>
              <c:showVal val="false"/>
              <c:showCatName val="false"/>
              <c:showSerName val="true"/>
              <c:showBubbleSize val="false"/>
            </c:dLbl>
            <c:dLbl>
              <c:idx val="1"/>
              <c:spPr/>
              <c:txPr>
                <a:bodyPr wrap="square"/>
                <a:p>
                  <a:pPr>
                    <a:defRPr>
                      <a:solidFill>
                        <a:srgbClr val="000000"/>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2"/>
              <c:pt idx="1">
                <c:v>Drive-away price</c:v>
              </c:pt>
              <c:pt idx="0">
                <c:v>Transmission</c:v>
              </c:pt>
            </c:strLit>
          </c:cat>
          <c:val>
            <c:numLit>
              <c:ptCount val="2"/>
            </c:numLit>
          </c:val>
        </c:ser>
        <c:dLbls>
          <c:dLblPos val="ctr"/>
          <c:showLegendKey val="false"/>
          <c:showVal val="true"/>
          <c:showCatName val="false"/>
          <c:showSerName val="true"/>
          <c:showPercent val="false"/>
          <c:showBubbleSize val="false"/>
        </c:dLbls>
        <c:gapWidth val="40"/>
        <c:overlap val="100"/>
        <c:axId val="336353935"/>
        <c:axId val="920599948"/>
      </c:barChart>
      <c:catAx>
        <c:axId val="336353935"/>
        <c:scaling>
          <c:orientation val="minMax"/>
        </c:scaling>
        <c:delete val="false"/>
        <c:axPos val="b"/>
        <c:title>
          <c:tx>
            <c:rich>
              <a:bodyPr/>
              <a:lstStyle/>
              <a:p>
                <a:pPr>
                  <a:defRPr sz="1000" b="true"/>
                </a:pPr>
                <a:r>
                  <a:t/>
                </a:r>
              </a:p>
            </c:rich>
          </c:tx>
          <c:overlay val="false"/>
        </c:title>
        <c:majorTickMark val="none"/>
        <c:minorTickMark val="none"/>
        <c:tickLblPos val="nextTo"/>
        <c:crossAx val="920599948"/>
        <c:crosses val="autoZero"/>
        <c:auto val="true"/>
        <c:lblAlgn val="ctr"/>
        <c:lblOffset val="100"/>
        <c:noMultiLvlLbl val="false"/>
      </c:catAx>
      <c:valAx>
        <c:axId val="920599948"/>
        <c:scaling>
          <c:orientation val="minMax"/>
          <c:max val="1.0"/>
        </c:scaling>
        <c:delete val="false"/>
        <c:axPos val="l"/>
        <c:majorGridlines>
          <c:spPr>
            <a:ln>
              <a:solidFill>
                <a:schemeClr val="tx1">
                  <a:lumMod val="15000"/>
                  <a:lumOff val="85000"/>
                </a:schemeClr>
              </a:solidFill>
            </a:ln>
          </c:spPr>
        </c:majorGridlines>
        <c:title>
          <c:tx>
            <c:rich>
              <a:bodyPr/>
              <a:lstStyle/>
              <a:p>
                <a:pPr>
                  <a:defRPr sz="1000" b="true"/>
                </a:pPr>
                <a:r>
                  <a:t>% of consumers who prefer each level the most</a:t>
                </a:r>
              </a:p>
            </c:rich>
          </c:tx>
          <c:overlay val="false"/>
        </c:title>
        <c:numFmt formatCode="0%" sourceLinked="false"/>
        <c:majorTickMark val="none"/>
        <c:minorTickMark val="none"/>
        <c:tickLblPos val="nextTo"/>
        <c:crossAx val="336353935"/>
        <c:crosses val="autoZero"/>
        <c:crossBetween val="between"/>
      </c:valAx>
    </c:plotArea>
    <c:plotVisOnly val="true"/>
    <c:dispBlanksAs val="gap"/>
    <c:showDLblsOverMax val="false"/>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xmlns:xsi="http://www.w3.org/2001/XMLSchema-instance" xsi:nil="true">
  <c:roundedCorners val="false"/>
  <c:chart>
    <c:autoTitleDeleted val="true"/>
    <c:plotArea>
      <c:barChart>
        <c:barDir val="bar"/>
        <c:grouping val="clustered"/>
        <c:varyColors val="false"/>
        <c:ser>
          <c:idx val="0"/>
          <c:order val="0"/>
          <c:tx>
            <c:v/>
          </c:tx>
          <c:spPr/>
          <c:invertIfNegative val="false"/>
          <c:dPt>
            <c:idx val="0"/>
            <c:invertIfNegative val="false"/>
            <c:bubble3D val="false"/>
            <c:spPr>
              <a:solidFill>
                <a:srgbClr val="830707"/>
              </a:solidFill>
              <a:ln>
                <a:noFill/>
              </a:ln>
            </c:spPr>
          </c:dPt>
          <c:dPt>
            <c:idx val="1"/>
            <c:invertIfNegative val="false"/>
            <c:bubble3D val="false"/>
            <c:spPr>
              <a:solidFill>
                <a:srgbClr val="F59D47"/>
              </a:solidFill>
              <a:ln>
                <a:noFill/>
              </a:ln>
            </c:spPr>
          </c:dPt>
          <c:dLbls>
            <c:dLbl>
              <c:idx val="0"/>
              <c:spPr/>
              <c:txPr>
                <a:bodyPr wrap="square"/>
                <a:p>
                  <a:pPr>
                    <a:defRPr>
                      <a:solidFill>
                        <a:srgbClr val="000000"/>
                      </a:solidFill>
                    </a:defRPr>
                  </a:pPr>
                </a:p>
              </c:txPr>
              <c:showLegendKey val="false"/>
              <c:showVal val="true"/>
              <c:showCatName val="false"/>
              <c:showSerName val="false"/>
              <c:showBubbleSize val="false"/>
            </c:dLbl>
            <c:dLbl>
              <c:idx val="1"/>
              <c:spPr/>
              <c:txPr>
                <a:bodyPr wrap="square"/>
                <a:p>
                  <a:pPr>
                    <a:defRPr>
                      <a:solidFill>
                        <a:srgbClr val="000000"/>
                      </a:solidFill>
                    </a:defRPr>
                  </a:pPr>
                </a:p>
              </c:txPr>
              <c:showLegendKey val="false"/>
              <c:showVal val="true"/>
              <c:showCatName val="false"/>
              <c:showSerName val="false"/>
              <c:showBubbleSize val="false"/>
            </c:dLbl>
            <c:spPr>
              <a:ln>
                <a:noFill/>
              </a:ln>
            </c:spPr>
            <c:dLblPos val="outEnd"/>
            <c:showLegendKey val="false"/>
            <c:showVal val="true"/>
            <c:showCatName val="false"/>
            <c:showSerName val="false"/>
            <c:showPercent val="false"/>
            <c:showBubbleSize val="false"/>
            <c:showLeaderLines val="false"/>
          </c:dLbls>
          <c:cat>
            <c:strLit>
              <c:ptCount val="2"/>
              <c:pt idx="0">
                <c:v>Drive-away price</c:v>
              </c:pt>
              <c:pt idx="1">
                <c:v>Engine type</c:v>
              </c:pt>
            </c:strLit>
          </c:cat>
          <c:val>
            <c:numLit>
              <c:formatCode>0.0%</c:formatCode>
              <c:ptCount val="2"/>
              <c:pt idx="0">
                <c:v>0.58</c:v>
              </c:pt>
              <c:pt idx="1">
                <c:v>0.42</c:v>
              </c:pt>
            </c:numLit>
          </c:val>
        </c:ser>
        <c:dLbls>
          <c:dLblPos val="outEnd"/>
          <c:showLegendKey val="false"/>
          <c:showVal val="true"/>
          <c:showCatName val="false"/>
          <c:showSerName val="false"/>
          <c:showPercent val="false"/>
          <c:showBubbleSize val="false"/>
        </c:dLbls>
        <c:gapWidth val="75"/>
        <c:overlap val="100"/>
        <c:axId val="457286152"/>
        <c:axId val="502674473"/>
      </c:barChart>
      <c:catAx>
        <c:axId val="457286152"/>
        <c:scaling>
          <c:orientation val="minMax"/>
        </c:scaling>
        <c:delete val="false"/>
        <c:axPos val="b"/>
        <c:title>
          <c:tx>
            <c:rich>
              <a:bodyPr/>
              <a:lstStyle/>
              <a:p>
                <a:pPr>
                  <a:defRPr sz="1000" b="true"/>
                </a:pPr>
                <a:r>
                  <a:t>Attributes</a:t>
                </a:r>
              </a:p>
            </c:rich>
          </c:tx>
          <c:overlay val="false"/>
        </c:title>
        <c:majorTickMark val="none"/>
        <c:minorTickMark val="none"/>
        <c:tickLblPos val="nextTo"/>
        <c:crossAx val="502674473"/>
        <c:crosses val="autoZero"/>
        <c:auto val="true"/>
        <c:lblAlgn val="ctr"/>
        <c:lblOffset val="100"/>
        <c:noMultiLvlLbl val="false"/>
      </c:catAx>
      <c:valAx>
        <c:axId val="502674473"/>
        <c:scaling>
          <c:orientation val="minMax"/>
        </c:scaling>
        <c:delete val="false"/>
        <c:axPos val="l"/>
        <c:majorGridlines>
          <c:spPr>
            <a:ln>
              <a:solidFill>
                <a:schemeClr val="tx1">
                  <a:lumMod val="15000"/>
                  <a:lumOff val="85000"/>
                </a:schemeClr>
              </a:solidFill>
            </a:ln>
          </c:spPr>
        </c:majorGridlines>
        <c:title>
          <c:tx>
            <c:rich>
              <a:bodyPr/>
              <a:lstStyle/>
              <a:p>
                <a:pPr>
                  <a:defRPr sz="1000" b="true"/>
                </a:pPr>
                <a:r>
                  <a:t>Relative importance</a:t>
                </a:r>
              </a:p>
            </c:rich>
          </c:tx>
          <c:overlay val="false"/>
        </c:title>
        <c:numFmt formatCode="0%" sourceLinked="false"/>
        <c:majorTickMark val="none"/>
        <c:minorTickMark val="none"/>
        <c:tickLblPos val="nextTo"/>
        <c:crossAx val="457286152"/>
        <c:crosses val="autoZero"/>
        <c:crossBetween val="between"/>
      </c:valAx>
    </c:plotArea>
    <c:plotVisOnly val="true"/>
    <c:dispBlanksAs val="gap"/>
    <c:showDLblsOverMax val="false"/>
  </c:chart>
  <c:externalData r:id="rId1"/>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xmlns:xsi="http://www.w3.org/2001/XMLSchema-instance" xsi:nil="true">
  <c:roundedCorners val="false"/>
  <c:chart>
    <c:autoTitleDeleted val="true"/>
    <c:plotArea>
      <c:lineChart>
        <c:grouping val="standard"/>
        <c:varyColors val="false"/>
        <c:ser>
          <c:idx val="0"/>
          <c:order val="0"/>
          <c:tx>
            <c:v/>
          </c:tx>
          <c:spPr>
            <a:ln>
              <a:solidFill>
                <a:srgbClr val="0E60C4"/>
              </a:solidFill>
            </a:ln>
          </c:spPr>
          <c:marker>
            <c:symbol val="circle"/>
            <c:spPr>
              <a:solidFill>
                <a:srgbClr val="0E60C4"/>
              </a:solidFill>
              <a:ln>
                <a:solidFill>
                  <a:srgbClr val="0E60C4"/>
                </a:solidFill>
              </a:ln>
            </c:spPr>
          </c:marker>
          <c:dLbls>
            <c:dLbl>
              <c:idx val="0"/>
              <c:spPr/>
              <c:txPr>
                <a:bodyPr wrap="square"/>
                <a:p>
                  <a:pPr>
                    <a:defRPr>
                      <a:solidFill>
                        <a:srgbClr val="000000"/>
                      </a:solidFill>
                    </a:defRPr>
                  </a:pPr>
                </a:p>
              </c:txPr>
              <c:showLegendKey val="false"/>
              <c:showVal val="false"/>
              <c:showCatName val="false"/>
              <c:showSerName val="false"/>
              <c:showBubbleSize val="false"/>
            </c:dLbl>
            <c:dLbl>
              <c:idx val="1"/>
              <c:spPr/>
              <c:txPr>
                <a:bodyPr wrap="square"/>
                <a:p>
                  <a:pPr>
                    <a:defRPr>
                      <a:solidFill>
                        <a:srgbClr val="000000"/>
                      </a:solidFill>
                    </a:defRPr>
                  </a:pPr>
                </a:p>
              </c:txPr>
              <c:showLegendKey val="false"/>
              <c:showVal val="false"/>
              <c:showCatName val="false"/>
              <c:showSerName val="false"/>
              <c:showBubbleSize val="false"/>
            </c:dLbl>
            <c:dLbl>
              <c:idx val="2"/>
              <c:spPr/>
              <c:txPr>
                <a:bodyPr wrap="square"/>
                <a:p>
                  <a:pPr>
                    <a:defRPr>
                      <a:solidFill>
                        <a:srgbClr val="000000"/>
                      </a:solidFill>
                    </a:defRPr>
                  </a:pPr>
                </a:p>
              </c:txPr>
              <c:showLegendKey val="false"/>
              <c:showVal val="false"/>
              <c:showCatName val="false"/>
              <c:showSerName val="false"/>
              <c:showBubbleSize val="false"/>
            </c:dLbl>
            <c:dLbl>
              <c:idx val="3"/>
              <c:spPr/>
              <c:txPr>
                <a:bodyPr wrap="square"/>
                <a:p>
                  <a:pPr>
                    <a:defRPr>
                      <a:solidFill>
                        <a:srgbClr val="000000"/>
                      </a:solidFill>
                    </a:defRPr>
                  </a:pPr>
                </a:p>
              </c:txPr>
              <c:showLegendKey val="false"/>
              <c:showVal val="false"/>
              <c:showCatName val="false"/>
              <c:showSerName val="false"/>
              <c:showBubbleSize val="false"/>
            </c:dLbl>
          </c:dLbls>
          <c:cat>
            <c:strLit>
              <c:ptCount val="4"/>
              <c:pt idx="0">
                <c:v>$19000.00</c:v>
              </c:pt>
              <c:pt idx="1">
                <c:v>$23000.00</c:v>
              </c:pt>
              <c:pt idx="2">
                <c:v>$25000.00</c:v>
              </c:pt>
              <c:pt idx="3">
                <c:v>$28000.00</c:v>
              </c:pt>
            </c:strLit>
          </c:cat>
          <c:val>
            <c:numLit>
              <c:formatCode>0.0%</c:formatCode>
              <c:ptCount val="4"/>
              <c:pt idx="0">
                <c:v>0.337</c:v>
              </c:pt>
              <c:pt idx="1">
                <c:v>0.288</c:v>
              </c:pt>
              <c:pt idx="2">
                <c:v>0.235</c:v>
              </c:pt>
              <c:pt idx="3">
                <c:v>0.137</c:v>
              </c:pt>
            </c:numLit>
          </c:val>
          <c:smooth val="false"/>
        </c:ser>
        <c:dLbls>
          <c:showLegendKey val="false"/>
          <c:showVal val="false"/>
          <c:showCatName val="false"/>
          <c:showSerName val="false"/>
          <c:showPercent val="false"/>
          <c:showBubbleSize val="false"/>
        </c:dLbls>
        <c:smooth val="false"/>
        <c:axId val="941829587"/>
        <c:axId val="44425346"/>
      </c:lineChart>
      <c:catAx>
        <c:axId val="941829587"/>
        <c:scaling>
          <c:orientation val="minMax"/>
        </c:scaling>
        <c:delete val="false"/>
        <c:axPos val="b"/>
        <c:title>
          <c:tx>
            <c:rich>
              <a:bodyPr/>
              <a:lstStyle/>
              <a:p>
                <a:pPr>
                  <a:defRPr sz="1000" b="true"/>
                </a:pPr>
                <a:r>
                  <a:t>Price</a:t>
                </a:r>
              </a:p>
            </c:rich>
          </c:tx>
          <c:overlay val="false"/>
        </c:title>
        <c:majorTickMark val="none"/>
        <c:minorTickMark val="none"/>
        <c:tickLblPos val="nextTo"/>
        <c:crossAx val="44425346"/>
        <c:crosses val="autoZero"/>
        <c:auto val="true"/>
        <c:lblAlgn val="ctr"/>
        <c:lblOffset val="100"/>
        <c:noMultiLvlLbl val="false"/>
      </c:catAx>
      <c:valAx>
        <c:axId val="44425346"/>
        <c:scaling>
          <c:orientation val="minMax"/>
        </c:scaling>
        <c:delete val="false"/>
        <c:axPos val="l"/>
        <c:majorGridlines>
          <c:spPr>
            <a:ln>
              <a:solidFill>
                <a:schemeClr val="tx1">
                  <a:lumMod val="15000"/>
                  <a:lumOff val="85000"/>
                </a:schemeClr>
              </a:solidFill>
            </a:ln>
          </c:spPr>
        </c:majorGridlines>
        <c:title>
          <c:tx>
            <c:rich>
              <a:bodyPr/>
              <a:lstStyle/>
              <a:p>
                <a:pPr>
                  <a:defRPr sz="1000" b="true"/>
                </a:pPr>
                <a:r>
                  <a:t>Percentage of times chosen (out of times shown)</a:t>
                </a:r>
              </a:p>
            </c:rich>
          </c:tx>
          <c:overlay val="false"/>
        </c:title>
        <c:numFmt formatCode="0%" sourceLinked="false"/>
        <c:majorTickMark val="none"/>
        <c:minorTickMark val="none"/>
        <c:tickLblPos val="nextTo"/>
        <c:crossAx val="941829587"/>
        <c:crosses val="autoZero"/>
        <c:crossBetween val="between"/>
      </c:valAx>
    </c:plotArea>
    <c:plotVisOnly val="true"/>
    <c:dispBlanksAs val="gap"/>
    <c:showDLblsOverMax val="false"/>
  </c:chart>
  <c:externalData r:id="rId1"/>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xmlns:xsi="http://www.w3.org/2001/XMLSchema-instance" xsi:nil="true">
  <c:roundedCorners val="false"/>
  <c:chart>
    <c:autoTitleDeleted val="true"/>
    <c:plotArea>
      <c:barChart>
        <c:barDir val="bar"/>
        <c:grouping val="clustered"/>
        <c:varyColors val="false"/>
        <c:ser>
          <c:idx val="0"/>
          <c:order val="0"/>
          <c:tx>
            <c:v>Yes, I have</c:v>
          </c:tx>
          <c:spPr>
            <a:solidFill>
              <a:srgbClr val="0E60C4"/>
            </a:solidFill>
          </c:spPr>
          <c:invertIfNegative val="false"/>
          <c:dLbls>
            <c:dLbl>
              <c:idx val="0"/>
              <c:spPr/>
              <c:txPr>
                <a:bodyPr wrap="square"/>
                <a:p>
                  <a:pPr>
                    <a:defRPr>
                      <a:solidFill>
                        <a:srgbClr val="000000"/>
                      </a:solidFill>
                    </a:defRPr>
                  </a:pPr>
                </a:p>
              </c:txPr>
              <c:showLegendKey val="false"/>
              <c:showVal val="true"/>
              <c:showCatName val="false"/>
              <c:showSerName val="false"/>
              <c:showBubbleSize val="false"/>
            </c:dLbl>
            <c:dLbl>
              <c:idx val="1"/>
              <c:spPr/>
              <c:txPr>
                <a:bodyPr wrap="square"/>
                <a:p>
                  <a:pPr>
                    <a:defRPr>
                      <a:solidFill>
                        <a:srgbClr val="000000"/>
                      </a:solidFill>
                    </a:defRPr>
                  </a:pPr>
                </a:p>
              </c:txPr>
              <c:showLegendKey val="false"/>
              <c:showVal val="true"/>
              <c:showCatName val="false"/>
              <c:showSerName val="false"/>
              <c:showBubbleSize val="false"/>
            </c:dLbl>
            <c:spPr>
              <a:ln>
                <a:noFill/>
              </a:ln>
            </c:spPr>
            <c:dLblPos val="outEnd"/>
            <c:showLegendKey val="false"/>
            <c:showVal val="true"/>
            <c:showCatName val="false"/>
            <c:showSerName val="false"/>
            <c:showPercent val="false"/>
            <c:showBubbleSize val="false"/>
            <c:showLeaderLines val="false"/>
          </c:dLbls>
          <c:cat>
            <c:strLit>
              <c:ptCount val="2"/>
              <c:pt idx="1">
                <c:v>Yes, I have</c:v>
              </c:pt>
              <c:pt idx="0">
                <c:v>No, I have not</c:v>
              </c:pt>
            </c:strLit>
          </c:cat>
          <c:val>
            <c:numLit>
              <c:formatCode>0.0%</c:formatCode>
              <c:ptCount val="2"/>
              <c:pt idx="1">
                <c:v>1.0</c:v>
              </c:pt>
            </c:numLit>
          </c:val>
        </c:ser>
        <c:ser>
          <c:idx val="1"/>
          <c:order val="1"/>
          <c:tx>
            <c:v>No, I have not</c:v>
          </c:tx>
          <c:spPr>
            <a:solidFill>
              <a:srgbClr val="0E60C4"/>
            </a:solidFill>
          </c:spPr>
          <c:invertIfNegative val="false"/>
          <c:dLbls>
            <c:dLbl>
              <c:idx val="0"/>
              <c:spPr/>
              <c:txPr>
                <a:bodyPr wrap="square"/>
                <a:p>
                  <a:pPr>
                    <a:defRPr>
                      <a:solidFill>
                        <a:srgbClr val="000000"/>
                      </a:solidFill>
                    </a:defRPr>
                  </a:pPr>
                </a:p>
              </c:txPr>
              <c:showLegendKey val="false"/>
              <c:showVal val="true"/>
              <c:showCatName val="false"/>
              <c:showSerName val="false"/>
              <c:showBubbleSize val="false"/>
            </c:dLbl>
            <c:dLbl>
              <c:idx val="1"/>
              <c:spPr/>
              <c:txPr>
                <a:bodyPr wrap="square"/>
                <a:p>
                  <a:pPr>
                    <a:defRPr>
                      <a:solidFill>
                        <a:srgbClr val="000000"/>
                      </a:solidFill>
                    </a:defRPr>
                  </a:pPr>
                </a:p>
              </c:txPr>
              <c:showLegendKey val="false"/>
              <c:showVal val="true"/>
              <c:showCatName val="false"/>
              <c:showSerName val="false"/>
              <c:showBubbleSize val="false"/>
            </c:dLbl>
            <c:spPr>
              <a:ln>
                <a:noFill/>
              </a:ln>
            </c:spPr>
            <c:dLblPos val="outEnd"/>
            <c:showLegendKey val="false"/>
            <c:showVal val="true"/>
            <c:showCatName val="false"/>
            <c:showSerName val="false"/>
            <c:showPercent val="false"/>
            <c:showBubbleSize val="false"/>
            <c:showLeaderLines val="false"/>
          </c:dLbls>
          <c:cat>
            <c:strLit>
              <c:ptCount val="2"/>
              <c:pt idx="1">
                <c:v>Yes, I have</c:v>
              </c:pt>
              <c:pt idx="0">
                <c:v>No, I have not</c:v>
              </c:pt>
            </c:strLit>
          </c:cat>
          <c:val>
            <c:numLit>
              <c:ptCount val="2"/>
            </c:numLit>
          </c:val>
        </c:ser>
        <c:dLbls>
          <c:dLblPos val="outEnd"/>
          <c:showLegendKey val="false"/>
          <c:showVal val="true"/>
          <c:showCatName val="false"/>
          <c:showSerName val="false"/>
          <c:showPercent val="false"/>
          <c:showBubbleSize val="false"/>
        </c:dLbls>
        <c:gapWidth val="75"/>
        <c:overlap val="100"/>
        <c:axId val="129855556"/>
        <c:axId val="444387784"/>
      </c:barChart>
      <c:catAx>
        <c:axId val="129855556"/>
        <c:scaling>
          <c:orientation val="minMax"/>
        </c:scaling>
        <c:delete val="false"/>
        <c:axPos val="b"/>
        <c:majorTickMark val="none"/>
        <c:minorTickMark val="none"/>
        <c:tickLblPos val="nextTo"/>
        <c:crossAx val="444387784"/>
        <c:crosses val="autoZero"/>
        <c:auto val="true"/>
        <c:lblAlgn val="ctr"/>
        <c:lblOffset val="100"/>
        <c:noMultiLvlLbl val="false"/>
      </c:catAx>
      <c:valAx>
        <c:axId val="444387784"/>
        <c:scaling>
          <c:orientation val="minMax"/>
          <c:max val="1.0"/>
        </c:scaling>
        <c:delete val="false"/>
        <c:axPos val="l"/>
        <c:majorGridlines>
          <c:spPr>
            <a:ln>
              <a:solidFill>
                <a:schemeClr val="tx1">
                  <a:lumMod val="15000"/>
                  <a:lumOff val="85000"/>
                </a:schemeClr>
              </a:solidFill>
            </a:ln>
          </c:spPr>
        </c:majorGridlines>
        <c:title>
          <c:tx>
            <c:rich>
              <a:bodyPr/>
              <a:lstStyle/>
              <a:p>
                <a:pPr>
                  <a:defRPr sz="1000" b="true"/>
                </a:pPr>
                <a:r>
                  <a:t>% of responses</a:t>
                </a:r>
              </a:p>
            </c:rich>
          </c:tx>
          <c:overlay val="false"/>
        </c:title>
        <c:numFmt formatCode="0%" sourceLinked="false"/>
        <c:majorTickMark val="none"/>
        <c:minorTickMark val="none"/>
        <c:tickLblPos val="nextTo"/>
        <c:crossAx val="129855556"/>
        <c:crosses val="autoZero"/>
        <c:crossBetween val="between"/>
      </c:valAx>
    </c:plotArea>
    <c:plotVisOnly val="true"/>
    <c:dispBlanksAs val="gap"/>
    <c:showDLblsOverMax val="false"/>
  </c:chart>
  <c:externalData r:id="rId1"/>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xmlns:xsi="http://www.w3.org/2001/XMLSchema-instance" xsi:nil="true">
  <c:roundedCorners val="false"/>
  <c:chart>
    <c:autoTitleDeleted val="true"/>
    <c:plotArea>
      <c:barChart>
        <c:barDir val="col"/>
        <c:grouping val="clustered"/>
        <c:varyColors val="false"/>
        <c:ser>
          <c:idx val="0"/>
          <c:order val="0"/>
          <c:tx>
            <c:v/>
          </c:tx>
          <c:spPr>
            <a:solidFill>
              <a:srgbClr val="0E60C4"/>
            </a:solidFill>
          </c:spPr>
          <c:invertIfNegative val="false"/>
          <c:dLbls>
            <c:dLbl>
              <c:idx val="0"/>
              <c:spPr/>
              <c:txPr>
                <a:bodyPr wrap="square"/>
                <a:p>
                  <a:pPr>
                    <a:defRPr>
                      <a:solidFill>
                        <a:srgbClr val="000000"/>
                      </a:solidFill>
                    </a:defRPr>
                  </a:pPr>
                </a:p>
              </c:txPr>
              <c:showLegendKey val="false"/>
              <c:showVal val="true"/>
              <c:showCatName val="false"/>
              <c:showSerName val="false"/>
              <c:showBubbleSize val="false"/>
            </c:dLbl>
            <c:dLbl>
              <c:idx val="1"/>
              <c:spPr/>
              <c:txPr>
                <a:bodyPr wrap="square"/>
                <a:p>
                  <a:pPr>
                    <a:defRPr>
                      <a:solidFill>
                        <a:srgbClr val="000000"/>
                      </a:solidFill>
                    </a:defRPr>
                  </a:pPr>
                </a:p>
              </c:txPr>
              <c:showLegendKey val="false"/>
              <c:showVal val="true"/>
              <c:showCatName val="false"/>
              <c:showSerName val="false"/>
              <c:showBubbleSize val="false"/>
            </c:dLbl>
            <c:dLbl>
              <c:idx val="2"/>
              <c:spPr/>
              <c:txPr>
                <a:bodyPr wrap="square"/>
                <a:p>
                  <a:pPr>
                    <a:defRPr>
                      <a:solidFill>
                        <a:srgbClr val="000000"/>
                      </a:solidFill>
                    </a:defRPr>
                  </a:pPr>
                </a:p>
              </c:txPr>
              <c:showLegendKey val="false"/>
              <c:showVal val="true"/>
              <c:showCatName val="false"/>
              <c:showSerName val="false"/>
              <c:showBubbleSize val="false"/>
            </c:dLbl>
            <c:dLbl>
              <c:idx val="3"/>
              <c:spPr/>
              <c:txPr>
                <a:bodyPr wrap="square"/>
                <a:p>
                  <a:pPr>
                    <a:defRPr>
                      <a:solidFill>
                        <a:srgbClr val="000000"/>
                      </a:solidFill>
                    </a:defRPr>
                  </a:pPr>
                </a:p>
              </c:txPr>
              <c:showLegendKey val="false"/>
              <c:showVal val="true"/>
              <c:showCatName val="false"/>
              <c:showSerName val="false"/>
              <c:showBubbleSize val="false"/>
            </c:dLbl>
            <c:dLbl>
              <c:idx val="4"/>
              <c:spPr/>
              <c:txPr>
                <a:bodyPr wrap="square"/>
                <a:p>
                  <a:pPr>
                    <a:defRPr>
                      <a:solidFill>
                        <a:srgbClr val="000000"/>
                      </a:solidFill>
                    </a:defRPr>
                  </a:pPr>
                </a:p>
              </c:txPr>
              <c:showLegendKey val="false"/>
              <c:showVal val="true"/>
              <c:showCatName val="false"/>
              <c:showSerName val="false"/>
              <c:showBubbleSize val="false"/>
            </c:dLbl>
            <c:spPr>
              <a:ln>
                <a:noFill/>
              </a:ln>
            </c:spPr>
            <c:dLblPos val="outEnd"/>
            <c:showLegendKey val="false"/>
            <c:showVal val="true"/>
            <c:showCatName val="false"/>
            <c:showSerName val="false"/>
            <c:showPercent val="false"/>
            <c:showBubbleSize val="false"/>
            <c:showLeaderLines val="false"/>
          </c:dLbls>
          <c:cat>
            <c:strLit>
              <c:ptCount val="5"/>
              <c:pt idx="0">
                <c:v>1</c:v>
              </c:pt>
              <c:pt idx="1">
                <c:v>2</c:v>
              </c:pt>
              <c:pt idx="2">
                <c:v>3</c:v>
              </c:pt>
              <c:pt idx="3">
                <c:v>4</c:v>
              </c:pt>
              <c:pt idx="4">
                <c:v>5</c:v>
              </c:pt>
            </c:strLit>
          </c:cat>
          <c:val>
            <c:numLit>
              <c:formatCode>0.0%</c:formatCode>
              <c:ptCount val="5"/>
              <c:pt idx="0">
                <c:v>0.134</c:v>
              </c:pt>
              <c:pt idx="1">
                <c:v>0.134</c:v>
              </c:pt>
              <c:pt idx="2">
                <c:v>0.258</c:v>
              </c:pt>
              <c:pt idx="3">
                <c:v>0.309</c:v>
              </c:pt>
              <c:pt idx="4">
                <c:v>0.165</c:v>
              </c:pt>
            </c:numLit>
          </c:val>
        </c:ser>
        <c:dLbls>
          <c:dLblPos val="outEnd"/>
          <c:showLegendKey val="false"/>
          <c:showVal val="true"/>
          <c:showCatName val="false"/>
          <c:showSerName val="false"/>
          <c:showPercent val="false"/>
          <c:showBubbleSize val="false"/>
        </c:dLbls>
        <c:gapWidth val="47"/>
        <c:overlap val="-27"/>
        <c:axId val="386297389"/>
        <c:axId val="941214303"/>
      </c:barChart>
      <c:catAx>
        <c:axId val="386297389"/>
        <c:scaling>
          <c:orientation val="minMax"/>
        </c:scaling>
        <c:delete val="false"/>
        <c:axPos val="b"/>
        <c:title>
          <c:tx>
            <c:rich>
              <a:bodyPr/>
              <a:lstStyle/>
              <a:p>
                <a:pPr>
                  <a:defRPr sz="1000" b="true"/>
                </a:pPr>
                <a:r>
                  <a:t>Score</a:t>
                </a:r>
              </a:p>
            </c:rich>
          </c:tx>
          <c:overlay val="false"/>
        </c:title>
        <c:majorTickMark val="none"/>
        <c:minorTickMark val="none"/>
        <c:tickLblPos val="nextTo"/>
        <c:crossAx val="941214303"/>
        <c:crosses val="autoZero"/>
        <c:auto val="true"/>
        <c:lblAlgn val="ctr"/>
        <c:lblOffset val="100"/>
        <c:noMultiLvlLbl val="false"/>
      </c:catAx>
      <c:valAx>
        <c:axId val="941214303"/>
        <c:scaling>
          <c:orientation val="minMax"/>
        </c:scaling>
        <c:delete val="false"/>
        <c:axPos val="l"/>
        <c:majorGridlines>
          <c:spPr>
            <a:ln>
              <a:solidFill>
                <a:schemeClr val="tx1">
                  <a:lumMod val="15000"/>
                  <a:lumOff val="85000"/>
                </a:schemeClr>
              </a:solidFill>
            </a:ln>
          </c:spPr>
        </c:majorGridlines>
        <c:numFmt formatCode="0%" sourceLinked="false"/>
        <c:majorTickMark val="none"/>
        <c:minorTickMark val="none"/>
        <c:tickLblPos val="nextTo"/>
        <c:crossAx val="386297389"/>
        <c:crosses val="autoZero"/>
        <c:crossBetween val="between"/>
      </c:valAx>
    </c:plotArea>
    <c:plotVisOnly val="true"/>
    <c:dispBlanksAs val="gap"/>
    <c:showDLblsOverMax val="false"/>
  </c:chart>
  <c:externalData r:id="rId1"/>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xmlns:xsi="http://www.w3.org/2001/XMLSchema-instance" xsi:nil="true">
  <c:roundedCorners val="false"/>
  <c:chart>
    <c:autoTitleDeleted val="true"/>
    <c:plotArea>
      <c:barChart>
        <c:barDir val="col"/>
        <c:grouping val="clustered"/>
        <c:varyColors val="false"/>
        <c:ser>
          <c:idx val="0"/>
          <c:order val="0"/>
          <c:tx>
            <c:v/>
          </c:tx>
          <c:spPr>
            <a:solidFill>
              <a:srgbClr val="0E60C4"/>
            </a:solidFill>
          </c:spPr>
          <c:invertIfNegative val="false"/>
          <c:dLbls>
            <c:dLbl>
              <c:idx val="0"/>
              <c:spPr/>
              <c:txPr>
                <a:bodyPr wrap="square"/>
                <a:p>
                  <a:pPr>
                    <a:defRPr>
                      <a:solidFill>
                        <a:srgbClr val="000000"/>
                      </a:solidFill>
                    </a:defRPr>
                  </a:pPr>
                </a:p>
              </c:txPr>
              <c:showLegendKey val="false"/>
              <c:showVal val="true"/>
              <c:showCatName val="false"/>
              <c:showSerName val="false"/>
              <c:showBubbleSize val="false"/>
            </c:dLbl>
            <c:dLbl>
              <c:idx val="1"/>
              <c:spPr/>
              <c:txPr>
                <a:bodyPr wrap="square"/>
                <a:p>
                  <a:pPr>
                    <a:defRPr>
                      <a:solidFill>
                        <a:srgbClr val="000000"/>
                      </a:solidFill>
                    </a:defRPr>
                  </a:pPr>
                </a:p>
              </c:txPr>
              <c:showLegendKey val="false"/>
              <c:showVal val="true"/>
              <c:showCatName val="false"/>
              <c:showSerName val="false"/>
              <c:showBubbleSize val="false"/>
            </c:dLbl>
            <c:dLbl>
              <c:idx val="2"/>
              <c:spPr/>
              <c:txPr>
                <a:bodyPr wrap="square"/>
                <a:p>
                  <a:pPr>
                    <a:defRPr>
                      <a:solidFill>
                        <a:srgbClr val="000000"/>
                      </a:solidFill>
                    </a:defRPr>
                  </a:pPr>
                </a:p>
              </c:txPr>
              <c:showLegendKey val="false"/>
              <c:showVal val="true"/>
              <c:showCatName val="false"/>
              <c:showSerName val="false"/>
              <c:showBubbleSize val="false"/>
            </c:dLbl>
            <c:dLbl>
              <c:idx val="3"/>
              <c:spPr/>
              <c:txPr>
                <a:bodyPr wrap="square"/>
                <a:p>
                  <a:pPr>
                    <a:defRPr>
                      <a:solidFill>
                        <a:srgbClr val="000000"/>
                      </a:solidFill>
                    </a:defRPr>
                  </a:pPr>
                </a:p>
              </c:txPr>
              <c:showLegendKey val="false"/>
              <c:showVal val="true"/>
              <c:showCatName val="false"/>
              <c:showSerName val="false"/>
              <c:showBubbleSize val="false"/>
            </c:dLbl>
            <c:dLbl>
              <c:idx val="4"/>
              <c:spPr/>
              <c:txPr>
                <a:bodyPr wrap="square"/>
                <a:p>
                  <a:pPr>
                    <a:defRPr>
                      <a:solidFill>
                        <a:srgbClr val="000000"/>
                      </a:solidFill>
                    </a:defRPr>
                  </a:pPr>
                </a:p>
              </c:txPr>
              <c:showLegendKey val="false"/>
              <c:showVal val="true"/>
              <c:showCatName val="false"/>
              <c:showSerName val="false"/>
              <c:showBubbleSize val="false"/>
            </c:dLbl>
            <c:dLbl>
              <c:idx val="5"/>
              <c:spPr/>
              <c:txPr>
                <a:bodyPr wrap="square"/>
                <a:p>
                  <a:pPr>
                    <a:defRPr>
                      <a:solidFill>
                        <a:srgbClr val="000000"/>
                      </a:solidFill>
                    </a:defRPr>
                  </a:pPr>
                </a:p>
              </c:txPr>
              <c:showLegendKey val="false"/>
              <c:showVal val="true"/>
              <c:showCatName val="false"/>
              <c:showSerName val="false"/>
              <c:showBubbleSize val="false"/>
            </c:dLbl>
            <c:dLbl>
              <c:idx val="6"/>
              <c:spPr/>
              <c:txPr>
                <a:bodyPr wrap="square"/>
                <a:p>
                  <a:pPr>
                    <a:defRPr>
                      <a:solidFill>
                        <a:srgbClr val="000000"/>
                      </a:solidFill>
                    </a:defRPr>
                  </a:pPr>
                </a:p>
              </c:txPr>
              <c:showLegendKey val="false"/>
              <c:showVal val="true"/>
              <c:showCatName val="false"/>
              <c:showSerName val="false"/>
              <c:showBubbleSize val="false"/>
            </c:dLbl>
            <c:dLbl>
              <c:idx val="7"/>
              <c:spPr/>
              <c:txPr>
                <a:bodyPr wrap="square"/>
                <a:p>
                  <a:pPr>
                    <a:defRPr>
                      <a:solidFill>
                        <a:srgbClr val="000000"/>
                      </a:solidFill>
                    </a:defRPr>
                  </a:pPr>
                </a:p>
              </c:txPr>
              <c:showLegendKey val="false"/>
              <c:showVal val="true"/>
              <c:showCatName val="false"/>
              <c:showSerName val="false"/>
              <c:showBubbleSize val="false"/>
            </c:dLbl>
            <c:spPr>
              <a:ln>
                <a:noFill/>
              </a:ln>
            </c:spPr>
            <c:dLblPos val="outEnd"/>
            <c:showLegendKey val="false"/>
            <c:showVal val="true"/>
            <c:showCatName val="false"/>
            <c:showSerName val="false"/>
            <c:showPercent val="false"/>
            <c:showBubbleSize val="false"/>
            <c:showLeaderLines val="false"/>
          </c:dLbls>
          <c:cat>
            <c:strLit>
              <c:ptCount val="8"/>
              <c:pt idx="0">
                <c:v>15 - 20</c:v>
              </c:pt>
              <c:pt idx="1">
                <c:v>21 - 25</c:v>
              </c:pt>
              <c:pt idx="2">
                <c:v>26 - 30</c:v>
              </c:pt>
              <c:pt idx="3">
                <c:v>31 - 35</c:v>
              </c:pt>
              <c:pt idx="4">
                <c:v>36 - 40</c:v>
              </c:pt>
              <c:pt idx="5">
                <c:v>41 - 45</c:v>
              </c:pt>
              <c:pt idx="6">
                <c:v>46 - 50</c:v>
              </c:pt>
              <c:pt idx="7">
                <c:v>51 - 55</c:v>
              </c:pt>
            </c:strLit>
          </c:cat>
          <c:val>
            <c:numLit>
              <c:formatCode>0.0%</c:formatCode>
              <c:ptCount val="8"/>
              <c:pt idx="0">
                <c:v>0.131</c:v>
              </c:pt>
              <c:pt idx="1">
                <c:v>0.293</c:v>
              </c:pt>
              <c:pt idx="2">
                <c:v>0.232</c:v>
              </c:pt>
              <c:pt idx="3">
                <c:v>0.141</c:v>
              </c:pt>
              <c:pt idx="4">
                <c:v>0.101</c:v>
              </c:pt>
              <c:pt idx="5">
                <c:v>0.071</c:v>
              </c:pt>
              <c:pt idx="6">
                <c:v>0.01</c:v>
              </c:pt>
              <c:pt idx="7">
                <c:v>0.02</c:v>
              </c:pt>
            </c:numLit>
          </c:val>
        </c:ser>
        <c:dLbls>
          <c:dLblPos val="outEnd"/>
          <c:showLegendKey val="false"/>
          <c:showVal val="true"/>
          <c:showCatName val="false"/>
          <c:showSerName val="false"/>
          <c:showPercent val="false"/>
          <c:showBubbleSize val="false"/>
        </c:dLbls>
        <c:gapWidth val="47"/>
        <c:overlap val="-27"/>
        <c:axId val="764684941"/>
        <c:axId val="793778395"/>
      </c:barChart>
      <c:catAx>
        <c:axId val="764684941"/>
        <c:scaling>
          <c:orientation val="minMax"/>
        </c:scaling>
        <c:delete val="false"/>
        <c:axPos val="b"/>
        <c:title>
          <c:tx>
            <c:rich>
              <a:bodyPr/>
              <a:lstStyle/>
              <a:p>
                <a:pPr>
                  <a:defRPr sz="1000" b="true"/>
                </a:pPr>
                <a:r>
                  <a:t>Values</a:t>
                </a:r>
              </a:p>
            </c:rich>
          </c:tx>
          <c:overlay val="false"/>
        </c:title>
        <c:majorTickMark val="none"/>
        <c:minorTickMark val="none"/>
        <c:tickLblPos val="nextTo"/>
        <c:crossAx val="793778395"/>
        <c:crosses val="autoZero"/>
        <c:auto val="true"/>
        <c:lblAlgn val="ctr"/>
        <c:lblOffset val="100"/>
        <c:noMultiLvlLbl val="false"/>
      </c:catAx>
      <c:valAx>
        <c:axId val="793778395"/>
        <c:scaling>
          <c:orientation val="minMax"/>
        </c:scaling>
        <c:delete val="false"/>
        <c:axPos val="l"/>
        <c:majorGridlines>
          <c:spPr>
            <a:ln>
              <a:solidFill>
                <a:schemeClr val="tx1">
                  <a:lumMod val="15000"/>
                  <a:lumOff val="85000"/>
                </a:schemeClr>
              </a:solidFill>
            </a:ln>
          </c:spPr>
        </c:majorGridlines>
        <c:numFmt formatCode="0%" sourceLinked="false"/>
        <c:majorTickMark val="none"/>
        <c:minorTickMark val="none"/>
        <c:tickLblPos val="nextTo"/>
        <c:crossAx val="764684941"/>
        <c:crosses val="autoZero"/>
        <c:crossBetween val="between"/>
      </c:valAx>
    </c:plotArea>
    <c:plotVisOnly val="true"/>
    <c:dispBlanksAs val="gap"/>
    <c:showDLblsOverMax val="false"/>
  </c:chart>
  <c:externalData r:id="rId1"/>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xmlns:xsi="http://www.w3.org/2001/XMLSchema-instance" xsi:nil="true">
  <c:roundedCorners val="false"/>
  <c:chart>
    <c:autoTitleDeleted val="true"/>
    <c:plotArea>
      <c:barChart>
        <c:barDir val="bar"/>
        <c:grouping val="clustered"/>
        <c:varyColors val="false"/>
        <c:ser>
          <c:idx val="0"/>
          <c:order val="0"/>
          <c:tx>
            <c:v>Male</c:v>
          </c:tx>
          <c:spPr>
            <a:solidFill>
              <a:srgbClr val="0E60C4"/>
            </a:solidFill>
          </c:spPr>
          <c:invertIfNegative val="false"/>
          <c:dLbls>
            <c:dLbl>
              <c:idx val="0"/>
              <c:spPr/>
              <c:txPr>
                <a:bodyPr wrap="square"/>
                <a:p>
                  <a:pPr>
                    <a:defRPr>
                      <a:solidFill>
                        <a:srgbClr val="000000"/>
                      </a:solidFill>
                    </a:defRPr>
                  </a:pPr>
                </a:p>
              </c:txPr>
              <c:showLegendKey val="false"/>
              <c:showVal val="true"/>
              <c:showCatName val="false"/>
              <c:showSerName val="false"/>
              <c:showBubbleSize val="false"/>
            </c:dLbl>
            <c:dLbl>
              <c:idx val="1"/>
              <c:spPr/>
              <c:txPr>
                <a:bodyPr wrap="square"/>
                <a:p>
                  <a:pPr>
                    <a:defRPr>
                      <a:solidFill>
                        <a:srgbClr val="000000"/>
                      </a:solidFill>
                    </a:defRPr>
                  </a:pPr>
                </a:p>
              </c:txPr>
              <c:showLegendKey val="false"/>
              <c:showVal val="true"/>
              <c:showCatName val="false"/>
              <c:showSerName val="false"/>
              <c:showBubbleSize val="false"/>
            </c:dLbl>
            <c:dLbl>
              <c:idx val="2"/>
              <c:spPr/>
              <c:txPr>
                <a:bodyPr wrap="square"/>
                <a:p>
                  <a:pPr>
                    <a:defRPr>
                      <a:solidFill>
                        <a:srgbClr val="000000"/>
                      </a:solidFill>
                    </a:defRPr>
                  </a:pPr>
                </a:p>
              </c:txPr>
              <c:showLegendKey val="false"/>
              <c:showVal val="true"/>
              <c:showCatName val="false"/>
              <c:showSerName val="false"/>
              <c:showBubbleSize val="false"/>
            </c:dLbl>
            <c:spPr>
              <a:ln>
                <a:noFill/>
              </a:ln>
            </c:spPr>
            <c:dLblPos val="outEnd"/>
            <c:showLegendKey val="false"/>
            <c:showVal val="true"/>
            <c:showCatName val="false"/>
            <c:showSerName val="false"/>
            <c:showPercent val="false"/>
            <c:showBubbleSize val="false"/>
            <c:showLeaderLines val="false"/>
          </c:dLbls>
          <c:cat>
            <c:strLit>
              <c:ptCount val="3"/>
              <c:pt idx="2">
                <c:v>Male</c:v>
              </c:pt>
              <c:pt idx="1">
                <c:v>Female</c:v>
              </c:pt>
              <c:pt idx="0">
                <c:v>Other / prefer not to say</c:v>
              </c:pt>
            </c:strLit>
          </c:cat>
          <c:val>
            <c:numLit>
              <c:formatCode>0.0%</c:formatCode>
              <c:ptCount val="3"/>
              <c:pt idx="2">
                <c:v>0.566</c:v>
              </c:pt>
              <c:pt idx="1">
                <c:v>0.434</c:v>
              </c:pt>
            </c:numLit>
          </c:val>
        </c:ser>
        <c:ser>
          <c:idx val="1"/>
          <c:order val="1"/>
          <c:tx>
            <c:v>Female</c:v>
          </c:tx>
          <c:spPr>
            <a:solidFill>
              <a:srgbClr val="0E60C4"/>
            </a:solidFill>
          </c:spPr>
          <c:invertIfNegative val="false"/>
          <c:dLbls>
            <c:dLbl>
              <c:idx val="0"/>
              <c:spPr/>
              <c:txPr>
                <a:bodyPr wrap="square"/>
                <a:p>
                  <a:pPr>
                    <a:defRPr>
                      <a:solidFill>
                        <a:srgbClr val="000000"/>
                      </a:solidFill>
                    </a:defRPr>
                  </a:pPr>
                </a:p>
              </c:txPr>
              <c:showLegendKey val="false"/>
              <c:showVal val="true"/>
              <c:showCatName val="false"/>
              <c:showSerName val="false"/>
              <c:showBubbleSize val="false"/>
            </c:dLbl>
            <c:dLbl>
              <c:idx val="1"/>
              <c:spPr/>
              <c:txPr>
                <a:bodyPr wrap="square"/>
                <a:p>
                  <a:pPr>
                    <a:defRPr>
                      <a:solidFill>
                        <a:srgbClr val="000000"/>
                      </a:solidFill>
                    </a:defRPr>
                  </a:pPr>
                </a:p>
              </c:txPr>
              <c:showLegendKey val="false"/>
              <c:showVal val="true"/>
              <c:showCatName val="false"/>
              <c:showSerName val="false"/>
              <c:showBubbleSize val="false"/>
            </c:dLbl>
            <c:dLbl>
              <c:idx val="2"/>
              <c:spPr/>
              <c:txPr>
                <a:bodyPr wrap="square"/>
                <a:p>
                  <a:pPr>
                    <a:defRPr>
                      <a:solidFill>
                        <a:srgbClr val="000000"/>
                      </a:solidFill>
                    </a:defRPr>
                  </a:pPr>
                </a:p>
              </c:txPr>
              <c:showLegendKey val="false"/>
              <c:showVal val="true"/>
              <c:showCatName val="false"/>
              <c:showSerName val="false"/>
              <c:showBubbleSize val="false"/>
            </c:dLbl>
            <c:spPr>
              <a:ln>
                <a:noFill/>
              </a:ln>
            </c:spPr>
            <c:dLblPos val="outEnd"/>
            <c:showLegendKey val="false"/>
            <c:showVal val="true"/>
            <c:showCatName val="false"/>
            <c:showSerName val="false"/>
            <c:showPercent val="false"/>
            <c:showBubbleSize val="false"/>
            <c:showLeaderLines val="false"/>
          </c:dLbls>
          <c:cat>
            <c:strLit>
              <c:ptCount val="3"/>
              <c:pt idx="2">
                <c:v>Male</c:v>
              </c:pt>
              <c:pt idx="1">
                <c:v>Female</c:v>
              </c:pt>
              <c:pt idx="0">
                <c:v>Other / prefer not to say</c:v>
              </c:pt>
            </c:strLit>
          </c:cat>
          <c:val>
            <c:numLit>
              <c:ptCount val="3"/>
            </c:numLit>
          </c:val>
        </c:ser>
        <c:ser>
          <c:idx val="2"/>
          <c:order val="2"/>
          <c:tx>
            <c:v>Other / prefer not to say</c:v>
          </c:tx>
          <c:spPr>
            <a:solidFill>
              <a:srgbClr val="0E60C4"/>
            </a:solidFill>
          </c:spPr>
          <c:invertIfNegative val="false"/>
          <c:dLbls>
            <c:dLbl>
              <c:idx val="0"/>
              <c:spPr/>
              <c:txPr>
                <a:bodyPr wrap="square"/>
                <a:p>
                  <a:pPr>
                    <a:defRPr>
                      <a:solidFill>
                        <a:srgbClr val="000000"/>
                      </a:solidFill>
                    </a:defRPr>
                  </a:pPr>
                </a:p>
              </c:txPr>
              <c:showLegendKey val="false"/>
              <c:showVal val="true"/>
              <c:showCatName val="false"/>
              <c:showSerName val="false"/>
              <c:showBubbleSize val="false"/>
            </c:dLbl>
            <c:dLbl>
              <c:idx val="1"/>
              <c:spPr/>
              <c:txPr>
                <a:bodyPr wrap="square"/>
                <a:p>
                  <a:pPr>
                    <a:defRPr>
                      <a:solidFill>
                        <a:srgbClr val="000000"/>
                      </a:solidFill>
                    </a:defRPr>
                  </a:pPr>
                </a:p>
              </c:txPr>
              <c:showLegendKey val="false"/>
              <c:showVal val="true"/>
              <c:showCatName val="false"/>
              <c:showSerName val="false"/>
              <c:showBubbleSize val="false"/>
            </c:dLbl>
            <c:dLbl>
              <c:idx val="2"/>
              <c:spPr/>
              <c:txPr>
                <a:bodyPr wrap="square"/>
                <a:p>
                  <a:pPr>
                    <a:defRPr>
                      <a:solidFill>
                        <a:srgbClr val="000000"/>
                      </a:solidFill>
                    </a:defRPr>
                  </a:pPr>
                </a:p>
              </c:txPr>
              <c:showLegendKey val="false"/>
              <c:showVal val="true"/>
              <c:showCatName val="false"/>
              <c:showSerName val="false"/>
              <c:showBubbleSize val="false"/>
            </c:dLbl>
            <c:spPr>
              <a:ln>
                <a:noFill/>
              </a:ln>
            </c:spPr>
            <c:dLblPos val="outEnd"/>
            <c:showLegendKey val="false"/>
            <c:showVal val="true"/>
            <c:showCatName val="false"/>
            <c:showSerName val="false"/>
            <c:showPercent val="false"/>
            <c:showBubbleSize val="false"/>
            <c:showLeaderLines val="false"/>
          </c:dLbls>
          <c:cat>
            <c:strLit>
              <c:ptCount val="3"/>
              <c:pt idx="2">
                <c:v>Male</c:v>
              </c:pt>
              <c:pt idx="1">
                <c:v>Female</c:v>
              </c:pt>
              <c:pt idx="0">
                <c:v>Other / prefer not to say</c:v>
              </c:pt>
            </c:strLit>
          </c:cat>
          <c:val>
            <c:numLit>
              <c:ptCount val="3"/>
            </c:numLit>
          </c:val>
        </c:ser>
        <c:dLbls>
          <c:dLblPos val="outEnd"/>
          <c:showLegendKey val="false"/>
          <c:showVal val="true"/>
          <c:showCatName val="false"/>
          <c:showSerName val="false"/>
          <c:showPercent val="false"/>
          <c:showBubbleSize val="false"/>
        </c:dLbls>
        <c:gapWidth val="75"/>
        <c:overlap val="100"/>
        <c:axId val="942861179"/>
        <c:axId val="914845342"/>
      </c:barChart>
      <c:catAx>
        <c:axId val="942861179"/>
        <c:scaling>
          <c:orientation val="minMax"/>
        </c:scaling>
        <c:delete val="false"/>
        <c:axPos val="b"/>
        <c:majorTickMark val="none"/>
        <c:minorTickMark val="none"/>
        <c:tickLblPos val="nextTo"/>
        <c:crossAx val="914845342"/>
        <c:crosses val="autoZero"/>
        <c:auto val="true"/>
        <c:lblAlgn val="ctr"/>
        <c:lblOffset val="100"/>
        <c:noMultiLvlLbl val="false"/>
      </c:catAx>
      <c:valAx>
        <c:axId val="914845342"/>
        <c:scaling>
          <c:orientation val="minMax"/>
        </c:scaling>
        <c:delete val="false"/>
        <c:axPos val="l"/>
        <c:majorGridlines>
          <c:spPr>
            <a:ln>
              <a:solidFill>
                <a:schemeClr val="tx1">
                  <a:lumMod val="15000"/>
                  <a:lumOff val="85000"/>
                </a:schemeClr>
              </a:solidFill>
            </a:ln>
          </c:spPr>
        </c:majorGridlines>
        <c:title>
          <c:tx>
            <c:rich>
              <a:bodyPr/>
              <a:lstStyle/>
              <a:p>
                <a:pPr>
                  <a:defRPr sz="1000" b="true"/>
                </a:pPr>
                <a:r>
                  <a:t>% of responses</a:t>
                </a:r>
              </a:p>
            </c:rich>
          </c:tx>
          <c:overlay val="false"/>
        </c:title>
        <c:numFmt formatCode="0%" sourceLinked="false"/>
        <c:majorTickMark val="none"/>
        <c:minorTickMark val="none"/>
        <c:tickLblPos val="nextTo"/>
        <c:crossAx val="942861179"/>
        <c:crosses val="autoZero"/>
        <c:crossBetween val="between"/>
      </c:valAx>
    </c:plotArea>
    <c:plotVisOnly val="true"/>
    <c:dispBlanksAs val="gap"/>
    <c:showDLblsOverMax val="false"/>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xmlns:xsi="http://www.w3.org/2001/XMLSchema-instance" xsi:nil="true">
  <c:roundedCorners val="false"/>
  <c:chart>
    <c:autoTitleDeleted val="true"/>
    <c:plotArea>
      <c:barChart>
        <c:barDir val="bar"/>
        <c:grouping val="clustered"/>
        <c:varyColors val="false"/>
        <c:ser>
          <c:idx val="0"/>
          <c:order val="0"/>
          <c:tx>
            <c:v/>
          </c:tx>
          <c:spPr/>
          <c:invertIfNegative val="false"/>
          <c:dPt>
            <c:idx val="0"/>
            <c:invertIfNegative val="false"/>
            <c:bubble3D val="false"/>
            <c:spPr>
              <a:solidFill>
                <a:srgbClr val="830707"/>
              </a:solidFill>
              <a:ln>
                <a:noFill/>
              </a:ln>
            </c:spPr>
          </c:dPt>
          <c:dPt>
            <c:idx val="1"/>
            <c:invertIfNegative val="false"/>
            <c:bubble3D val="false"/>
            <c:spPr>
              <a:solidFill>
                <a:srgbClr val="F59D47"/>
              </a:solidFill>
              <a:ln>
                <a:noFill/>
              </a:ln>
            </c:spPr>
          </c:dPt>
          <c:dPt>
            <c:idx val="2"/>
            <c:invertIfNegative val="false"/>
            <c:bubble3D val="false"/>
            <c:spPr>
              <a:solidFill>
                <a:srgbClr val="274168"/>
              </a:solidFill>
              <a:ln>
                <a:noFill/>
              </a:ln>
            </c:spPr>
          </c:dPt>
          <c:dLbls>
            <c:dLbl>
              <c:idx val="0"/>
              <c:spPr/>
              <c:txPr>
                <a:bodyPr wrap="square"/>
                <a:p>
                  <a:pPr>
                    <a:defRPr>
                      <a:solidFill>
                        <a:srgbClr val="000000"/>
                      </a:solidFill>
                    </a:defRPr>
                  </a:pPr>
                </a:p>
              </c:txPr>
              <c:showLegendKey val="false"/>
              <c:showVal val="true"/>
              <c:showCatName val="false"/>
              <c:showSerName val="false"/>
              <c:showBubbleSize val="false"/>
            </c:dLbl>
            <c:dLbl>
              <c:idx val="1"/>
              <c:spPr/>
              <c:txPr>
                <a:bodyPr wrap="square"/>
                <a:p>
                  <a:pPr>
                    <a:defRPr>
                      <a:solidFill>
                        <a:srgbClr val="000000"/>
                      </a:solidFill>
                    </a:defRPr>
                  </a:pPr>
                </a:p>
              </c:txPr>
              <c:showLegendKey val="false"/>
              <c:showVal val="true"/>
              <c:showCatName val="false"/>
              <c:showSerName val="false"/>
              <c:showBubbleSize val="false"/>
            </c:dLbl>
            <c:dLbl>
              <c:idx val="2"/>
              <c:spPr/>
              <c:txPr>
                <a:bodyPr wrap="square"/>
                <a:p>
                  <a:pPr>
                    <a:defRPr>
                      <a:solidFill>
                        <a:srgbClr val="000000"/>
                      </a:solidFill>
                    </a:defRPr>
                  </a:pPr>
                </a:p>
              </c:txPr>
              <c:showLegendKey val="false"/>
              <c:showVal val="true"/>
              <c:showCatName val="false"/>
              <c:showSerName val="false"/>
              <c:showBubbleSize val="false"/>
            </c:dLbl>
            <c:spPr>
              <a:ln>
                <a:noFill/>
              </a:ln>
            </c:spPr>
            <c:dLblPos val="outEnd"/>
            <c:showLegendKey val="false"/>
            <c:showVal val="true"/>
            <c:showCatName val="false"/>
            <c:showSerName val="false"/>
            <c:showPercent val="false"/>
            <c:showBubbleSize val="false"/>
            <c:showLeaderLines val="false"/>
          </c:dLbls>
          <c:cat>
            <c:strLit>
              <c:ptCount val="3"/>
              <c:pt idx="0">
                <c:v>Drive-away price</c:v>
              </c:pt>
              <c:pt idx="1">
                <c:v>Transmission</c:v>
              </c:pt>
              <c:pt idx="2">
                <c:v>Engine type</c:v>
              </c:pt>
            </c:strLit>
          </c:cat>
          <c:val>
            <c:numLit>
              <c:formatCode>0.0%</c:formatCode>
              <c:ptCount val="3"/>
              <c:pt idx="0">
                <c:v>0.143</c:v>
              </c:pt>
              <c:pt idx="1">
                <c:v>0.424</c:v>
              </c:pt>
              <c:pt idx="2">
                <c:v>0.433</c:v>
              </c:pt>
            </c:numLit>
          </c:val>
        </c:ser>
        <c:dLbls>
          <c:dLblPos val="outEnd"/>
          <c:showLegendKey val="false"/>
          <c:showVal val="true"/>
          <c:showCatName val="false"/>
          <c:showSerName val="false"/>
          <c:showPercent val="false"/>
          <c:showBubbleSize val="false"/>
        </c:dLbls>
        <c:gapWidth val="75"/>
        <c:overlap val="100"/>
        <c:axId val="179960457"/>
        <c:axId val="913440006"/>
      </c:barChart>
      <c:catAx>
        <c:axId val="179960457"/>
        <c:scaling>
          <c:orientation val="minMax"/>
        </c:scaling>
        <c:delete val="false"/>
        <c:axPos val="b"/>
        <c:title>
          <c:tx>
            <c:rich>
              <a:bodyPr/>
              <a:lstStyle/>
              <a:p>
                <a:pPr>
                  <a:defRPr sz="1000" b="true"/>
                </a:pPr>
                <a:r>
                  <a:t>Attributes</a:t>
                </a:r>
              </a:p>
            </c:rich>
          </c:tx>
          <c:overlay val="false"/>
        </c:title>
        <c:majorTickMark val="none"/>
        <c:minorTickMark val="none"/>
        <c:tickLblPos val="nextTo"/>
        <c:crossAx val="913440006"/>
        <c:crosses val="autoZero"/>
        <c:auto val="true"/>
        <c:lblAlgn val="ctr"/>
        <c:lblOffset val="100"/>
        <c:noMultiLvlLbl val="false"/>
      </c:catAx>
      <c:valAx>
        <c:axId val="913440006"/>
        <c:scaling>
          <c:orientation val="minMax"/>
        </c:scaling>
        <c:delete val="false"/>
        <c:axPos val="l"/>
        <c:majorGridlines>
          <c:spPr>
            <a:ln>
              <a:solidFill>
                <a:schemeClr val="tx1">
                  <a:lumMod val="15000"/>
                  <a:lumOff val="85000"/>
                </a:schemeClr>
              </a:solidFill>
            </a:ln>
          </c:spPr>
        </c:majorGridlines>
        <c:title>
          <c:tx>
            <c:rich>
              <a:bodyPr/>
              <a:lstStyle/>
              <a:p>
                <a:pPr>
                  <a:defRPr sz="1000" b="true"/>
                </a:pPr>
                <a:r>
                  <a:t>Relative importance</a:t>
                </a:r>
              </a:p>
            </c:rich>
          </c:tx>
          <c:overlay val="false"/>
        </c:title>
        <c:numFmt formatCode="0%" sourceLinked="false"/>
        <c:majorTickMark val="none"/>
        <c:minorTickMark val="none"/>
        <c:tickLblPos val="nextTo"/>
        <c:crossAx val="179960457"/>
        <c:crosses val="autoZero"/>
        <c:crossBetween val="between"/>
      </c:valAx>
    </c:plotArea>
    <c:plotVisOnly val="true"/>
    <c:dispBlanksAs val="gap"/>
    <c:showDLblsOverMax val="false"/>
  </c:chart>
  <c:externalData r:id="rId1"/>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xmlns:xsi="http://www.w3.org/2001/XMLSchema-instance" xsi:nil="true">
  <c:roundedCorners val="false"/>
  <c:chart>
    <c:autoTitleDeleted val="true"/>
    <c:plotArea>
      <c:barChart>
        <c:barDir val="bar"/>
        <c:grouping val="clustered"/>
        <c:varyColors val="false"/>
        <c:ser>
          <c:idx val="0"/>
          <c:order val="0"/>
          <c:tx>
            <c:v/>
          </c:tx>
          <c:spPr/>
          <c:invertIfNegative val="false"/>
          <c:dPt>
            <c:idx val="0"/>
            <c:invertIfNegative val="false"/>
            <c:bubble3D val="false"/>
            <c:spPr>
              <a:solidFill>
                <a:srgbClr val="830707"/>
              </a:solidFill>
              <a:ln>
                <a:noFill/>
              </a:ln>
            </c:spPr>
          </c:dPt>
          <c:dLbls>
            <c:dLbl>
              <c:idx val="0"/>
              <c:spPr/>
              <c:txPr>
                <a:bodyPr wrap="square"/>
                <a:p>
                  <a:pPr>
                    <a:defRPr>
                      <a:solidFill>
                        <a:srgbClr val="000000"/>
                      </a:solidFill>
                    </a:defRPr>
                  </a:pPr>
                </a:p>
              </c:txPr>
              <c:showLegendKey val="false"/>
              <c:showVal val="true"/>
              <c:showCatName val="false"/>
              <c:showSerName val="false"/>
              <c:showBubbleSize val="false"/>
            </c:dLbl>
            <c:spPr>
              <a:ln>
                <a:noFill/>
              </a:ln>
            </c:spPr>
            <c:dLblPos val="outEnd"/>
            <c:showLegendKey val="false"/>
            <c:showVal val="true"/>
            <c:showCatName val="false"/>
            <c:showSerName val="false"/>
            <c:showPercent val="false"/>
            <c:showBubbleSize val="false"/>
            <c:showLeaderLines val="false"/>
          </c:dLbls>
          <c:cat>
            <c:strLit>
              <c:ptCount val="1"/>
              <c:pt idx="0">
                <c:v>Drive-away price</c:v>
              </c:pt>
            </c:strLit>
          </c:cat>
          <c:val>
            <c:numLit>
              <c:formatCode>0.0%</c:formatCode>
              <c:ptCount val="1"/>
              <c:pt idx="0">
                <c:v>1.0</c:v>
              </c:pt>
            </c:numLit>
          </c:val>
        </c:ser>
        <c:dLbls>
          <c:dLblPos val="outEnd"/>
          <c:showLegendKey val="false"/>
          <c:showVal val="true"/>
          <c:showCatName val="false"/>
          <c:showSerName val="false"/>
          <c:showPercent val="false"/>
          <c:showBubbleSize val="false"/>
        </c:dLbls>
        <c:gapWidth val="75"/>
        <c:overlap val="100"/>
        <c:axId val="858159055"/>
        <c:axId val="709097188"/>
      </c:barChart>
      <c:catAx>
        <c:axId val="858159055"/>
        <c:scaling>
          <c:orientation val="minMax"/>
        </c:scaling>
        <c:delete val="false"/>
        <c:axPos val="b"/>
        <c:title>
          <c:tx>
            <c:rich>
              <a:bodyPr/>
              <a:lstStyle/>
              <a:p>
                <a:pPr>
                  <a:defRPr sz="1000" b="true"/>
                </a:pPr>
                <a:r>
                  <a:t>Attributes</a:t>
                </a:r>
              </a:p>
            </c:rich>
          </c:tx>
          <c:overlay val="false"/>
        </c:title>
        <c:majorTickMark val="none"/>
        <c:minorTickMark val="none"/>
        <c:tickLblPos val="nextTo"/>
        <c:crossAx val="709097188"/>
        <c:crosses val="autoZero"/>
        <c:auto val="true"/>
        <c:lblAlgn val="ctr"/>
        <c:lblOffset val="100"/>
        <c:noMultiLvlLbl val="false"/>
      </c:catAx>
      <c:valAx>
        <c:axId val="709097188"/>
        <c:scaling>
          <c:orientation val="minMax"/>
          <c:max val="1.0"/>
        </c:scaling>
        <c:delete val="false"/>
        <c:axPos val="l"/>
        <c:majorGridlines>
          <c:spPr>
            <a:ln>
              <a:solidFill>
                <a:schemeClr val="tx1">
                  <a:lumMod val="15000"/>
                  <a:lumOff val="85000"/>
                </a:schemeClr>
              </a:solidFill>
            </a:ln>
          </c:spPr>
        </c:majorGridlines>
        <c:title>
          <c:tx>
            <c:rich>
              <a:bodyPr/>
              <a:lstStyle/>
              <a:p>
                <a:pPr>
                  <a:defRPr sz="1000" b="true"/>
                </a:pPr>
                <a:r>
                  <a:t>Relative importance</a:t>
                </a:r>
              </a:p>
            </c:rich>
          </c:tx>
          <c:overlay val="false"/>
        </c:title>
        <c:numFmt formatCode="0%" sourceLinked="false"/>
        <c:majorTickMark val="none"/>
        <c:minorTickMark val="none"/>
        <c:tickLblPos val="nextTo"/>
        <c:crossAx val="858159055"/>
        <c:crosses val="autoZero"/>
        <c:crossBetween val="between"/>
      </c:valAx>
    </c:plotArea>
    <c:plotVisOnly val="true"/>
    <c:dispBlanksAs val="gap"/>
    <c:showDLblsOverMax val="false"/>
  </c:chart>
  <c:externalData r:id="rId1"/>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xmlns:xsi="http://www.w3.org/2001/XMLSchema-instance" xsi:nil="true">
  <c:roundedCorners val="false"/>
  <c:chart>
    <c:autoTitleDeleted val="true"/>
    <c:plotArea>
      <c:barChart>
        <c:barDir val="bar"/>
        <c:grouping val="clustered"/>
        <c:varyColors val="false"/>
        <c:ser>
          <c:idx val="0"/>
          <c:order val="0"/>
          <c:tx>
            <c:v/>
          </c:tx>
          <c:spPr/>
          <c:invertIfNegative val="false"/>
          <c:dPt>
            <c:idx val="0"/>
            <c:invertIfNegative val="false"/>
            <c:bubble3D val="false"/>
            <c:spPr>
              <a:solidFill>
                <a:srgbClr val="830707"/>
              </a:solidFill>
              <a:ln>
                <a:noFill/>
              </a:ln>
            </c:spPr>
          </c:dPt>
          <c:dPt>
            <c:idx val="1"/>
            <c:invertIfNegative val="false"/>
            <c:bubble3D val="false"/>
            <c:spPr>
              <a:solidFill>
                <a:srgbClr val="F59D47"/>
              </a:solidFill>
              <a:ln>
                <a:noFill/>
              </a:ln>
            </c:spPr>
          </c:dPt>
          <c:dLbls>
            <c:dLbl>
              <c:idx val="0"/>
              <c:spPr/>
              <c:txPr>
                <a:bodyPr wrap="square"/>
                <a:p>
                  <a:pPr>
                    <a:defRPr>
                      <a:solidFill>
                        <a:srgbClr val="000000"/>
                      </a:solidFill>
                    </a:defRPr>
                  </a:pPr>
                </a:p>
              </c:txPr>
              <c:showLegendKey val="false"/>
              <c:showVal val="true"/>
              <c:showCatName val="false"/>
              <c:showSerName val="false"/>
              <c:showBubbleSize val="false"/>
            </c:dLbl>
            <c:dLbl>
              <c:idx val="1"/>
              <c:spPr/>
              <c:txPr>
                <a:bodyPr wrap="square"/>
                <a:p>
                  <a:pPr>
                    <a:defRPr>
                      <a:solidFill>
                        <a:srgbClr val="000000"/>
                      </a:solidFill>
                    </a:defRPr>
                  </a:pPr>
                </a:p>
              </c:txPr>
              <c:showLegendKey val="false"/>
              <c:showVal val="true"/>
              <c:showCatName val="false"/>
              <c:showSerName val="false"/>
              <c:showBubbleSize val="false"/>
            </c:dLbl>
            <c:spPr>
              <a:ln>
                <a:noFill/>
              </a:ln>
            </c:spPr>
            <c:dLblPos val="outEnd"/>
            <c:showLegendKey val="false"/>
            <c:showVal val="true"/>
            <c:showCatName val="false"/>
            <c:showSerName val="false"/>
            <c:showPercent val="false"/>
            <c:showBubbleSize val="false"/>
            <c:showLeaderLines val="false"/>
          </c:dLbls>
          <c:cat>
            <c:strLit>
              <c:ptCount val="2"/>
              <c:pt idx="0">
                <c:v>Drive-away price</c:v>
              </c:pt>
              <c:pt idx="1">
                <c:v>Transmission</c:v>
              </c:pt>
            </c:strLit>
          </c:cat>
          <c:val>
            <c:numLit>
              <c:formatCode>0.0%</c:formatCode>
              <c:ptCount val="2"/>
              <c:pt idx="0">
                <c:v>0.565</c:v>
              </c:pt>
              <c:pt idx="1">
                <c:v>0.435</c:v>
              </c:pt>
            </c:numLit>
          </c:val>
        </c:ser>
        <c:dLbls>
          <c:dLblPos val="outEnd"/>
          <c:showLegendKey val="false"/>
          <c:showVal val="true"/>
          <c:showCatName val="false"/>
          <c:showSerName val="false"/>
          <c:showPercent val="false"/>
          <c:showBubbleSize val="false"/>
        </c:dLbls>
        <c:gapWidth val="75"/>
        <c:overlap val="100"/>
        <c:axId val="425362679"/>
        <c:axId val="948360128"/>
      </c:barChart>
      <c:catAx>
        <c:axId val="425362679"/>
        <c:scaling>
          <c:orientation val="minMax"/>
        </c:scaling>
        <c:delete val="false"/>
        <c:axPos val="b"/>
        <c:title>
          <c:tx>
            <c:rich>
              <a:bodyPr/>
              <a:lstStyle/>
              <a:p>
                <a:pPr>
                  <a:defRPr sz="1000" b="true"/>
                </a:pPr>
                <a:r>
                  <a:t>Attributes</a:t>
                </a:r>
              </a:p>
            </c:rich>
          </c:tx>
          <c:overlay val="false"/>
        </c:title>
        <c:majorTickMark val="none"/>
        <c:minorTickMark val="none"/>
        <c:tickLblPos val="nextTo"/>
        <c:crossAx val="948360128"/>
        <c:crosses val="autoZero"/>
        <c:auto val="true"/>
        <c:lblAlgn val="ctr"/>
        <c:lblOffset val="100"/>
        <c:noMultiLvlLbl val="false"/>
      </c:catAx>
      <c:valAx>
        <c:axId val="948360128"/>
        <c:scaling>
          <c:orientation val="minMax"/>
        </c:scaling>
        <c:delete val="false"/>
        <c:axPos val="l"/>
        <c:majorGridlines>
          <c:spPr>
            <a:ln>
              <a:solidFill>
                <a:schemeClr val="tx1">
                  <a:lumMod val="15000"/>
                  <a:lumOff val="85000"/>
                </a:schemeClr>
              </a:solidFill>
            </a:ln>
          </c:spPr>
        </c:majorGridlines>
        <c:title>
          <c:tx>
            <c:rich>
              <a:bodyPr/>
              <a:lstStyle/>
              <a:p>
                <a:pPr>
                  <a:defRPr sz="1000" b="true"/>
                </a:pPr>
                <a:r>
                  <a:t>Relative importance</a:t>
                </a:r>
              </a:p>
            </c:rich>
          </c:tx>
          <c:overlay val="false"/>
        </c:title>
        <c:numFmt formatCode="0%" sourceLinked="false"/>
        <c:majorTickMark val="none"/>
        <c:minorTickMark val="none"/>
        <c:tickLblPos val="nextTo"/>
        <c:crossAx val="425362679"/>
        <c:crosses val="autoZero"/>
        <c:crossBetween val="between"/>
      </c:valAx>
    </c:plotArea>
    <c:plotVisOnly val="true"/>
    <c:dispBlanksAs val="gap"/>
    <c:showDLblsOverMax val="false"/>
  </c:chart>
  <c:externalData r:id="rId1"/>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xmlns:xsi="http://www.w3.org/2001/XMLSchema-instance" xsi:nil="true">
  <c:roundedCorners val="false"/>
  <c:chart>
    <c:autoTitleDeleted val="true"/>
    <c:plotArea>
      <c:barChart>
        <c:barDir val="bar"/>
        <c:grouping val="clustered"/>
        <c:varyColors val="false"/>
        <c:ser>
          <c:idx val="0"/>
          <c:order val="0"/>
          <c:tx>
            <c:v/>
          </c:tx>
          <c:spPr/>
          <c:invertIfNegative val="false"/>
          <c:dPt>
            <c:idx val="0"/>
            <c:invertIfNegative val="false"/>
            <c:bubble3D val="false"/>
            <c:spPr>
              <a:solidFill>
                <a:srgbClr val="830707"/>
              </a:solidFill>
              <a:ln>
                <a:noFill/>
              </a:ln>
            </c:spPr>
          </c:dPt>
          <c:dPt>
            <c:idx val="1"/>
            <c:invertIfNegative val="false"/>
            <c:bubble3D val="false"/>
            <c:spPr>
              <a:solidFill>
                <a:srgbClr val="830707"/>
              </a:solidFill>
              <a:ln>
                <a:noFill/>
              </a:ln>
            </c:spPr>
          </c:dPt>
          <c:dPt>
            <c:idx val="2"/>
            <c:invertIfNegative val="false"/>
            <c:bubble3D val="false"/>
            <c:spPr>
              <a:solidFill>
                <a:srgbClr val="830707"/>
              </a:solidFill>
              <a:ln>
                <a:noFill/>
              </a:ln>
            </c:spPr>
          </c:dPt>
          <c:dPt>
            <c:idx val="3"/>
            <c:invertIfNegative val="false"/>
            <c:bubble3D val="false"/>
            <c:spPr>
              <a:solidFill>
                <a:srgbClr val="F59D47"/>
              </a:solidFill>
              <a:ln>
                <a:noFill/>
              </a:ln>
            </c:spPr>
          </c:dPt>
          <c:dPt>
            <c:idx val="4"/>
            <c:invertIfNegative val="false"/>
            <c:bubble3D val="false"/>
            <c:spPr>
              <a:solidFill>
                <a:srgbClr val="F59D47"/>
              </a:solidFill>
              <a:ln>
                <a:noFill/>
              </a:ln>
            </c:spPr>
          </c:dPt>
          <c:dLbls>
            <c:dLbl>
              <c:idx val="0"/>
              <c:spPr/>
              <c:txPr>
                <a:bodyPr wrap="square"/>
                <a:p>
                  <a:pPr>
                    <a:defRPr>
                      <a:solidFill>
                        <a:srgbClr val="000000"/>
                      </a:solidFill>
                    </a:defRPr>
                  </a:pPr>
                </a:p>
              </c:txPr>
              <c:showLegendKey val="false"/>
              <c:showVal val="true"/>
              <c:showCatName val="false"/>
              <c:showSerName val="false"/>
              <c:showBubbleSize val="false"/>
            </c:dLbl>
            <c:dLbl>
              <c:idx val="1"/>
              <c:spPr/>
              <c:txPr>
                <a:bodyPr wrap="square"/>
                <a:p>
                  <a:pPr>
                    <a:defRPr>
                      <a:solidFill>
                        <a:srgbClr val="000000"/>
                      </a:solidFill>
                    </a:defRPr>
                  </a:pPr>
                </a:p>
              </c:txPr>
              <c:showLegendKey val="false"/>
              <c:showVal val="true"/>
              <c:showCatName val="false"/>
              <c:showSerName val="false"/>
              <c:showBubbleSize val="false"/>
            </c:dLbl>
            <c:dLbl>
              <c:idx val="2"/>
              <c:spPr/>
              <c:txPr>
                <a:bodyPr wrap="square"/>
                <a:p>
                  <a:pPr>
                    <a:defRPr>
                      <a:solidFill>
                        <a:srgbClr val="000000"/>
                      </a:solidFill>
                    </a:defRPr>
                  </a:pPr>
                </a:p>
              </c:txPr>
              <c:showLegendKey val="false"/>
              <c:showVal val="true"/>
              <c:showCatName val="false"/>
              <c:showSerName val="false"/>
              <c:showBubbleSize val="false"/>
            </c:dLbl>
            <c:dLbl>
              <c:idx val="3"/>
              <c:spPr/>
              <c:txPr>
                <a:bodyPr wrap="square"/>
                <a:p>
                  <a:pPr>
                    <a:defRPr>
                      <a:solidFill>
                        <a:srgbClr val="000000"/>
                      </a:solidFill>
                    </a:defRPr>
                  </a:pPr>
                </a:p>
              </c:txPr>
              <c:showLegendKey val="false"/>
              <c:showVal val="true"/>
              <c:showCatName val="false"/>
              <c:showSerName val="false"/>
              <c:showBubbleSize val="false"/>
            </c:dLbl>
            <c:dLbl>
              <c:idx val="4"/>
              <c:spPr/>
              <c:txPr>
                <a:bodyPr wrap="square"/>
                <a:p>
                  <a:pPr>
                    <a:defRPr>
                      <a:solidFill>
                        <a:srgbClr val="000000"/>
                      </a:solidFill>
                    </a:defRPr>
                  </a:pPr>
                </a:p>
              </c:txPr>
              <c:showLegendKey val="false"/>
              <c:showVal val="true"/>
              <c:showCatName val="false"/>
              <c:showSerName val="false"/>
              <c:showBubbleSize val="false"/>
            </c:dLbl>
            <c:spPr>
              <a:ln>
                <a:noFill/>
              </a:ln>
            </c:spPr>
            <c:dLblPos val="outEnd"/>
            <c:showLegendKey val="false"/>
            <c:showVal val="true"/>
            <c:showCatName val="false"/>
            <c:showSerName val="false"/>
            <c:showPercent val="false"/>
            <c:showBubbleSize val="false"/>
            <c:showLeaderLines val="false"/>
          </c:dLbls>
          <c:cat>
            <c:strLit>
              <c:ptCount val="5"/>
              <c:pt idx="0">
                <c:v>Drive-away price: $19,000</c:v>
              </c:pt>
              <c:pt idx="1">
                <c:v>Drive-away price: $23,000</c:v>
              </c:pt>
              <c:pt idx="2">
                <c:v>Drive-away price: $25,000</c:v>
              </c:pt>
              <c:pt idx="3">
                <c:v>Engine type: Hybrid</c:v>
              </c:pt>
              <c:pt idx="4">
                <c:v>Engine type: Petrol</c:v>
              </c:pt>
            </c:strLit>
          </c:cat>
          <c:val>
            <c:numLit>
              <c:formatCode>0.0%</c:formatCode>
              <c:ptCount val="5"/>
              <c:pt idx="0">
                <c:v>0.286</c:v>
              </c:pt>
              <c:pt idx="1">
                <c:v>0.0075</c:v>
              </c:pt>
              <c:pt idx="2">
                <c:v>-0.2935</c:v>
              </c:pt>
              <c:pt idx="3">
                <c:v>0.2103</c:v>
              </c:pt>
              <c:pt idx="4">
                <c:v>-0.2103</c:v>
              </c:pt>
            </c:numLit>
          </c:val>
        </c:ser>
        <c:dLbls>
          <c:dLblPos val="outEnd"/>
          <c:showLegendKey val="false"/>
          <c:showVal val="true"/>
          <c:showCatName val="false"/>
          <c:showSerName val="false"/>
          <c:showPercent val="false"/>
          <c:showBubbleSize val="false"/>
        </c:dLbls>
        <c:gapWidth val="42"/>
        <c:overlap val="100"/>
        <c:axId val="35422635"/>
        <c:axId val="770320864"/>
      </c:barChart>
      <c:catAx>
        <c:axId val="35422635"/>
        <c:scaling>
          <c:orientation val="minMax"/>
        </c:scaling>
        <c:delete val="false"/>
        <c:axPos val="b"/>
        <c:title>
          <c:tx>
            <c:rich>
              <a:bodyPr/>
              <a:lstStyle/>
              <a:p>
                <a:pPr>
                  <a:defRPr sz="1000" b="true"/>
                </a:pPr>
                <a:r>
                  <a:t/>
                </a:r>
              </a:p>
            </c:rich>
          </c:tx>
          <c:overlay val="false"/>
        </c:title>
        <c:majorTickMark val="none"/>
        <c:minorTickMark val="none"/>
        <c:tickLblPos val="low"/>
        <c:crossAx val="770320864"/>
        <c:crosses val="autoZero"/>
        <c:auto val="true"/>
        <c:lblAlgn val="ctr"/>
        <c:lblOffset val="100"/>
        <c:noMultiLvlLbl val="false"/>
      </c:catAx>
      <c:valAx>
        <c:axId val="770320864"/>
        <c:scaling>
          <c:orientation val="minMax"/>
        </c:scaling>
        <c:delete val="false"/>
        <c:axPos val="l"/>
        <c:majorGridlines>
          <c:spPr>
            <a:ln>
              <a:solidFill>
                <a:schemeClr val="tx1">
                  <a:lumMod val="15000"/>
                  <a:lumOff val="85000"/>
                </a:schemeClr>
              </a:solidFill>
            </a:ln>
          </c:spPr>
        </c:majorGridlines>
        <c:title>
          <c:tx>
            <c:rich>
              <a:bodyPr/>
              <a:lstStyle/>
              <a:p>
                <a:pPr>
                  <a:defRPr sz="1000" b="true"/>
                </a:pPr>
                <a:r>
                  <a:t/>
                </a:r>
              </a:p>
            </c:rich>
          </c:tx>
          <c:overlay val="false"/>
        </c:title>
        <c:numFmt formatCode="0%" sourceLinked="false"/>
        <c:majorTickMark val="none"/>
        <c:minorTickMark val="none"/>
        <c:tickLblPos val="nextTo"/>
        <c:crossAx val="35422635"/>
        <c:crosses val="autoZero"/>
        <c:crossBetween val="between"/>
      </c:valAx>
    </c:plotArea>
    <c:plotVisOnly val="true"/>
    <c:dispBlanksAs val="gap"/>
    <c:showDLblsOverMax val="false"/>
  </c:chart>
  <c:externalData r:id="rId1"/>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xmlns:xsi="http://www.w3.org/2001/XMLSchema-instance" xsi:nil="true">
  <c:roundedCorners val="false"/>
  <c:chart>
    <c:autoTitleDeleted val="true"/>
    <c:plotArea>
      <c:barChart>
        <c:barDir val="bar"/>
        <c:grouping val="clustered"/>
        <c:varyColors val="false"/>
        <c:ser>
          <c:idx val="0"/>
          <c:order val="0"/>
          <c:tx>
            <c:v/>
          </c:tx>
          <c:spPr/>
          <c:invertIfNegative val="false"/>
          <c:dPt>
            <c:idx val="0"/>
            <c:invertIfNegative val="false"/>
            <c:bubble3D val="false"/>
            <c:spPr>
              <a:solidFill>
                <a:srgbClr val="830707"/>
              </a:solidFill>
              <a:ln>
                <a:noFill/>
              </a:ln>
            </c:spPr>
          </c:dPt>
          <c:dPt>
            <c:idx val="1"/>
            <c:invertIfNegative val="false"/>
            <c:bubble3D val="false"/>
            <c:spPr>
              <a:solidFill>
                <a:srgbClr val="830707"/>
              </a:solidFill>
              <a:ln>
                <a:noFill/>
              </a:ln>
            </c:spPr>
          </c:dPt>
          <c:dPt>
            <c:idx val="2"/>
            <c:invertIfNegative val="false"/>
            <c:bubble3D val="false"/>
            <c:spPr>
              <a:solidFill>
                <a:srgbClr val="830707"/>
              </a:solidFill>
              <a:ln>
                <a:noFill/>
              </a:ln>
            </c:spPr>
          </c:dPt>
          <c:dPt>
            <c:idx val="3"/>
            <c:invertIfNegative val="false"/>
            <c:bubble3D val="false"/>
            <c:spPr>
              <a:solidFill>
                <a:srgbClr val="F59D47"/>
              </a:solidFill>
              <a:ln>
                <a:noFill/>
              </a:ln>
            </c:spPr>
          </c:dPt>
          <c:dPt>
            <c:idx val="4"/>
            <c:invertIfNegative val="false"/>
            <c:bubble3D val="false"/>
            <c:spPr>
              <a:solidFill>
                <a:srgbClr val="F59D47"/>
              </a:solidFill>
              <a:ln>
                <a:noFill/>
              </a:ln>
            </c:spPr>
          </c:dPt>
          <c:dLbls>
            <c:dLbl>
              <c:idx val="0"/>
              <c:spPr/>
              <c:txPr>
                <a:bodyPr wrap="square"/>
                <a:p>
                  <a:pPr>
                    <a:defRPr>
                      <a:solidFill>
                        <a:srgbClr val="000000"/>
                      </a:solidFill>
                    </a:defRPr>
                  </a:pPr>
                </a:p>
              </c:txPr>
              <c:showLegendKey val="false"/>
              <c:showVal val="true"/>
              <c:showCatName val="false"/>
              <c:showSerName val="false"/>
              <c:showBubbleSize val="false"/>
            </c:dLbl>
            <c:dLbl>
              <c:idx val="1"/>
              <c:spPr/>
              <c:txPr>
                <a:bodyPr wrap="square"/>
                <a:p>
                  <a:pPr>
                    <a:defRPr>
                      <a:solidFill>
                        <a:srgbClr val="000000"/>
                      </a:solidFill>
                    </a:defRPr>
                  </a:pPr>
                </a:p>
              </c:txPr>
              <c:showLegendKey val="false"/>
              <c:showVal val="true"/>
              <c:showCatName val="false"/>
              <c:showSerName val="false"/>
              <c:showBubbleSize val="false"/>
            </c:dLbl>
            <c:dLbl>
              <c:idx val="2"/>
              <c:spPr/>
              <c:txPr>
                <a:bodyPr wrap="square"/>
                <a:p>
                  <a:pPr>
                    <a:defRPr>
                      <a:solidFill>
                        <a:srgbClr val="000000"/>
                      </a:solidFill>
                    </a:defRPr>
                  </a:pPr>
                </a:p>
              </c:txPr>
              <c:showLegendKey val="false"/>
              <c:showVal val="true"/>
              <c:showCatName val="false"/>
              <c:showSerName val="false"/>
              <c:showBubbleSize val="false"/>
            </c:dLbl>
            <c:dLbl>
              <c:idx val="3"/>
              <c:spPr/>
              <c:txPr>
                <a:bodyPr wrap="square"/>
                <a:p>
                  <a:pPr>
                    <a:defRPr>
                      <a:solidFill>
                        <a:srgbClr val="000000"/>
                      </a:solidFill>
                    </a:defRPr>
                  </a:pPr>
                </a:p>
              </c:txPr>
              <c:showLegendKey val="false"/>
              <c:showVal val="true"/>
              <c:showCatName val="false"/>
              <c:showSerName val="false"/>
              <c:showBubbleSize val="false"/>
            </c:dLbl>
            <c:dLbl>
              <c:idx val="4"/>
              <c:spPr/>
              <c:txPr>
                <a:bodyPr wrap="square"/>
                <a:p>
                  <a:pPr>
                    <a:defRPr>
                      <a:solidFill>
                        <a:srgbClr val="000000"/>
                      </a:solidFill>
                    </a:defRPr>
                  </a:pPr>
                </a:p>
              </c:txPr>
              <c:showLegendKey val="false"/>
              <c:showVal val="true"/>
              <c:showCatName val="false"/>
              <c:showSerName val="false"/>
              <c:showBubbleSize val="false"/>
            </c:dLbl>
            <c:spPr>
              <a:ln>
                <a:noFill/>
              </a:ln>
            </c:spPr>
            <c:dLblPos val="outEnd"/>
            <c:showLegendKey val="false"/>
            <c:showVal val="true"/>
            <c:showCatName val="false"/>
            <c:showSerName val="false"/>
            <c:showPercent val="false"/>
            <c:showBubbleSize val="false"/>
            <c:showLeaderLines val="false"/>
          </c:dLbls>
          <c:cat>
            <c:strLit>
              <c:ptCount val="5"/>
              <c:pt idx="0">
                <c:v>Drive-away price: $19,000</c:v>
              </c:pt>
              <c:pt idx="1">
                <c:v>Drive-away price: $23,000</c:v>
              </c:pt>
              <c:pt idx="2">
                <c:v>Drive-away price: $25,000</c:v>
              </c:pt>
              <c:pt idx="3">
                <c:v>Engine type: Hybrid</c:v>
              </c:pt>
              <c:pt idx="4">
                <c:v>Engine type: Petrol</c:v>
              </c:pt>
            </c:strLit>
          </c:cat>
          <c:val>
            <c:numLit>
              <c:formatCode>0.0%</c:formatCode>
              <c:ptCount val="5"/>
              <c:pt idx="0">
                <c:v>0.3219</c:v>
              </c:pt>
              <c:pt idx="1">
                <c:v>0.2268</c:v>
              </c:pt>
              <c:pt idx="2">
                <c:v>0.2156</c:v>
              </c:pt>
              <c:pt idx="3">
                <c:v>0.3152</c:v>
              </c:pt>
              <c:pt idx="4">
                <c:v>0.1859</c:v>
              </c:pt>
            </c:numLit>
          </c:val>
        </c:ser>
        <c:dLbls>
          <c:dLblPos val="outEnd"/>
          <c:showLegendKey val="false"/>
          <c:showVal val="true"/>
          <c:showCatName val="false"/>
          <c:showSerName val="false"/>
          <c:showPercent val="false"/>
          <c:showBubbleSize val="false"/>
        </c:dLbls>
        <c:gapWidth val="42"/>
        <c:overlap val="100"/>
        <c:axId val="617598591"/>
        <c:axId val="756498935"/>
      </c:barChart>
      <c:catAx>
        <c:axId val="617598591"/>
        <c:scaling>
          <c:orientation val="minMax"/>
        </c:scaling>
        <c:delete val="false"/>
        <c:axPos val="b"/>
        <c:title>
          <c:tx>
            <c:rich>
              <a:bodyPr/>
              <a:lstStyle/>
              <a:p>
                <a:pPr>
                  <a:defRPr sz="1000" b="true"/>
                </a:pPr>
                <a:r>
                  <a:t/>
                </a:r>
              </a:p>
            </c:rich>
          </c:tx>
          <c:overlay val="false"/>
        </c:title>
        <c:majorTickMark val="none"/>
        <c:minorTickMark val="none"/>
        <c:tickLblPos val="low"/>
        <c:crossAx val="756498935"/>
        <c:crosses val="autoZero"/>
        <c:auto val="true"/>
        <c:lblAlgn val="ctr"/>
        <c:lblOffset val="100"/>
        <c:noMultiLvlLbl val="false"/>
      </c:catAx>
      <c:valAx>
        <c:axId val="756498935"/>
        <c:scaling>
          <c:orientation val="minMax"/>
        </c:scaling>
        <c:delete val="false"/>
        <c:axPos val="l"/>
        <c:majorGridlines>
          <c:spPr>
            <a:ln>
              <a:solidFill>
                <a:schemeClr val="tx1">
                  <a:lumMod val="15000"/>
                  <a:lumOff val="85000"/>
                </a:schemeClr>
              </a:solidFill>
            </a:ln>
          </c:spPr>
        </c:majorGridlines>
        <c:title>
          <c:tx>
            <c:rich>
              <a:bodyPr/>
              <a:lstStyle/>
              <a:p>
                <a:pPr>
                  <a:defRPr sz="1000" b="true"/>
                </a:pPr>
                <a:r>
                  <a:t/>
                </a:r>
              </a:p>
            </c:rich>
          </c:tx>
          <c:overlay val="false"/>
        </c:title>
        <c:numFmt formatCode="0%" sourceLinked="false"/>
        <c:majorTickMark val="none"/>
        <c:minorTickMark val="none"/>
        <c:tickLblPos val="nextTo"/>
        <c:crossAx val="617598591"/>
        <c:crosses val="autoZero"/>
        <c:crossBetween val="between"/>
      </c:valAx>
    </c:plotArea>
    <c:plotVisOnly val="true"/>
    <c:dispBlanksAs val="gap"/>
    <c:showDLblsOverMax val="false"/>
  </c:chart>
  <c:externalData r:id="rId1"/>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xmlns:xsi="http://www.w3.org/2001/XMLSchema-instance" xsi:nil="true">
  <c:roundedCorners val="false"/>
  <c:chart>
    <c:autoTitleDeleted val="true"/>
    <c:plotArea>
      <c:barChart>
        <c:barDir val="bar"/>
        <c:grouping val="stacked"/>
        <c:varyColors val="false"/>
        <c:ser>
          <c:idx val="0"/>
          <c:order val="0"/>
          <c:tx>
            <c:v>Landrange Hoover</c:v>
          </c:tx>
          <c:spPr/>
          <c:invertIfNegative val="false"/>
          <c:dLbls>
            <c:dLbl>
              <c:idx val="0"/>
              <c:spPr/>
              <c:txPr>
                <a:bodyPr wrap="square"/>
                <a:p>
                  <a:pPr>
                    <a:defRPr>
                      <a:solidFill>
                        <a:srgbClr val="000000"/>
                      </a:solidFill>
                    </a:defRPr>
                  </a:pPr>
                </a:p>
              </c:txPr>
              <c:showLegendKey val="false"/>
              <c:showVal val="false"/>
              <c:showCatName val="false"/>
              <c:showSerName val="true"/>
              <c:showBubbleSize val="false"/>
            </c:dLbl>
            <c:dLbl>
              <c:idx val="1"/>
              <c:spPr/>
              <c:txPr>
                <a:bodyPr wrap="square"/>
                <a:p>
                  <a:pPr>
                    <a:defRPr>
                      <a:solidFill>
                        <a:srgbClr val="000000"/>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2"/>
              <c:pt idx="1">
                <c:v>Drive-away price</c:v>
              </c:pt>
              <c:pt idx="0">
                <c:v>Engine type</c:v>
              </c:pt>
            </c:strLit>
          </c:cat>
          <c:val>
            <c:numLit>
              <c:ptCount val="2"/>
            </c:numLit>
          </c:val>
        </c:ser>
        <c:ser>
          <c:idx val="1"/>
          <c:order val="1"/>
          <c:tx>
            <c:v>Maruda Maru II</c:v>
          </c:tx>
          <c:spPr/>
          <c:invertIfNegative val="false"/>
          <c:dLbls>
            <c:dLbl>
              <c:idx val="0"/>
              <c:spPr/>
              <c:txPr>
                <a:bodyPr wrap="square"/>
                <a:p>
                  <a:pPr>
                    <a:defRPr>
                      <a:solidFill>
                        <a:srgbClr val="000000"/>
                      </a:solidFill>
                    </a:defRPr>
                  </a:pPr>
                </a:p>
              </c:txPr>
              <c:showLegendKey val="false"/>
              <c:showVal val="false"/>
              <c:showCatName val="false"/>
              <c:showSerName val="true"/>
              <c:showBubbleSize val="false"/>
            </c:dLbl>
            <c:dLbl>
              <c:idx val="1"/>
              <c:spPr/>
              <c:txPr>
                <a:bodyPr wrap="square"/>
                <a:p>
                  <a:pPr>
                    <a:defRPr>
                      <a:solidFill>
                        <a:srgbClr val="000000"/>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2"/>
              <c:pt idx="1">
                <c:v>Drive-away price</c:v>
              </c:pt>
              <c:pt idx="0">
                <c:v>Engine type</c:v>
              </c:pt>
            </c:strLit>
          </c:cat>
          <c:val>
            <c:numLit>
              <c:ptCount val="2"/>
            </c:numLit>
          </c:val>
        </c:ser>
        <c:ser>
          <c:idx val="2"/>
          <c:order val="2"/>
          <c:tx>
            <c:v>Kea Rocketta</c:v>
          </c:tx>
          <c:spPr/>
          <c:invertIfNegative val="false"/>
          <c:dLbls>
            <c:dLbl>
              <c:idx val="0"/>
              <c:spPr/>
              <c:txPr>
                <a:bodyPr wrap="square"/>
                <a:p>
                  <a:pPr>
                    <a:defRPr>
                      <a:solidFill>
                        <a:srgbClr val="000000"/>
                      </a:solidFill>
                    </a:defRPr>
                  </a:pPr>
                </a:p>
              </c:txPr>
              <c:showLegendKey val="false"/>
              <c:showVal val="false"/>
              <c:showCatName val="false"/>
              <c:showSerName val="true"/>
              <c:showBubbleSize val="false"/>
            </c:dLbl>
            <c:dLbl>
              <c:idx val="1"/>
              <c:spPr/>
              <c:txPr>
                <a:bodyPr wrap="square"/>
                <a:p>
                  <a:pPr>
                    <a:defRPr>
                      <a:solidFill>
                        <a:srgbClr val="000000"/>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2"/>
              <c:pt idx="1">
                <c:v>Drive-away price</c:v>
              </c:pt>
              <c:pt idx="0">
                <c:v>Engine type</c:v>
              </c:pt>
            </c:strLit>
          </c:cat>
          <c:val>
            <c:numLit>
              <c:ptCount val="2"/>
            </c:numLit>
          </c:val>
        </c:ser>
        <c:ser>
          <c:idx val="3"/>
          <c:order val="3"/>
          <c:tx>
            <c:v>Ladina Klubnika</c:v>
          </c:tx>
          <c:spPr/>
          <c:invertIfNegative val="false"/>
          <c:dLbls>
            <c:dLbl>
              <c:idx val="0"/>
              <c:spPr/>
              <c:txPr>
                <a:bodyPr wrap="square"/>
                <a:p>
                  <a:pPr>
                    <a:defRPr>
                      <a:solidFill>
                        <a:srgbClr val="000000"/>
                      </a:solidFill>
                    </a:defRPr>
                  </a:pPr>
                </a:p>
              </c:txPr>
              <c:showLegendKey val="false"/>
              <c:showVal val="false"/>
              <c:showCatName val="false"/>
              <c:showSerName val="true"/>
              <c:showBubbleSize val="false"/>
            </c:dLbl>
            <c:dLbl>
              <c:idx val="1"/>
              <c:spPr/>
              <c:txPr>
                <a:bodyPr wrap="square"/>
                <a:p>
                  <a:pPr>
                    <a:defRPr>
                      <a:solidFill>
                        <a:srgbClr val="000000"/>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2"/>
              <c:pt idx="1">
                <c:v>Drive-away price</c:v>
              </c:pt>
              <c:pt idx="0">
                <c:v>Engine type</c:v>
              </c:pt>
            </c:strLit>
          </c:cat>
          <c:val>
            <c:numLit>
              <c:ptCount val="2"/>
            </c:numLit>
          </c:val>
        </c:ser>
        <c:ser>
          <c:idx val="4"/>
          <c:order val="4"/>
          <c:tx>
            <c:v>$19,000</c:v>
          </c:tx>
          <c:spPr>
            <a:solidFill>
              <a:srgbClr val="830707"/>
            </a:solidFill>
          </c:spPr>
          <c:invertIfNegative val="false"/>
          <c:dLbls>
            <c:dLbl>
              <c:idx val="0"/>
              <c:spPr>
                <a:solidFill>
                  <a:srgbClr val="830707"/>
                </a:solidFill>
              </c:spPr>
              <c:txPr>
                <a:bodyPr wrap="square"/>
                <a:p>
                  <a:pPr>
                    <a:defRPr>
                      <a:solidFill>
                        <a:srgbClr val="FFFFFF"/>
                      </a:solidFill>
                    </a:defRPr>
                  </a:pPr>
                </a:p>
              </c:txPr>
              <c:showLegendKey val="false"/>
              <c:showVal val="false"/>
              <c:showCatName val="false"/>
              <c:showSerName val="true"/>
              <c:showBubbleSize val="false"/>
            </c:dLbl>
            <c:dLbl>
              <c:idx val="1"/>
              <c:spPr>
                <a:solidFill>
                  <a:srgbClr val="830707"/>
                </a:solidFill>
              </c:spPr>
              <c:txPr>
                <a:bodyPr wrap="square"/>
                <a:p>
                  <a:pPr>
                    <a:defRPr>
                      <a:solidFill>
                        <a:srgbClr val="FFFFFF"/>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2"/>
              <c:pt idx="1">
                <c:v>Drive-away price</c:v>
              </c:pt>
              <c:pt idx="0">
                <c:v>Engine type</c:v>
              </c:pt>
            </c:strLit>
          </c:cat>
          <c:val>
            <c:numLit>
              <c:formatCode>0.0%</c:formatCode>
              <c:ptCount val="2"/>
              <c:pt idx="1">
                <c:v>0.772</c:v>
              </c:pt>
            </c:numLit>
          </c:val>
        </c:ser>
        <c:ser>
          <c:idx val="5"/>
          <c:order val="5"/>
          <c:tx>
            <c:v>$23,000</c:v>
          </c:tx>
          <c:spPr>
            <a:solidFill>
              <a:srgbClr val="F59D47"/>
            </a:solidFill>
          </c:spPr>
          <c:invertIfNegative val="false"/>
          <c:dLbls>
            <c:dLbl>
              <c:idx val="0"/>
              <c:spPr>
                <a:solidFill>
                  <a:srgbClr val="F59D47"/>
                </a:solidFill>
              </c:spPr>
              <c:txPr>
                <a:bodyPr wrap="square"/>
                <a:p>
                  <a:pPr>
                    <a:defRPr>
                      <a:solidFill>
                        <a:srgbClr val="FFFFFF"/>
                      </a:solidFill>
                    </a:defRPr>
                  </a:pPr>
                </a:p>
              </c:txPr>
              <c:showLegendKey val="false"/>
              <c:showVal val="false"/>
              <c:showCatName val="false"/>
              <c:showSerName val="true"/>
              <c:showBubbleSize val="false"/>
            </c:dLbl>
            <c:dLbl>
              <c:idx val="1"/>
              <c:spPr>
                <a:solidFill>
                  <a:srgbClr val="F59D47"/>
                </a:solidFill>
              </c:spPr>
              <c:txPr>
                <a:bodyPr wrap="square"/>
                <a:p>
                  <a:pPr>
                    <a:defRPr>
                      <a:solidFill>
                        <a:srgbClr val="FFFFFF"/>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2"/>
              <c:pt idx="1">
                <c:v>Drive-away price</c:v>
              </c:pt>
              <c:pt idx="0">
                <c:v>Engine type</c:v>
              </c:pt>
            </c:strLit>
          </c:cat>
          <c:val>
            <c:numLit>
              <c:formatCode>0.0%</c:formatCode>
              <c:ptCount val="2"/>
              <c:pt idx="1">
                <c:v>0.17</c:v>
              </c:pt>
            </c:numLit>
          </c:val>
        </c:ser>
        <c:ser>
          <c:idx val="6"/>
          <c:order val="6"/>
          <c:tx>
            <c:v>$25,000</c:v>
          </c:tx>
          <c:spPr>
            <a:solidFill>
              <a:srgbClr val="274168"/>
            </a:solidFill>
          </c:spPr>
          <c:invertIfNegative val="false"/>
          <c:dLbls>
            <c:dLbl>
              <c:idx val="0"/>
              <c:spPr>
                <a:solidFill>
                  <a:srgbClr val="274168"/>
                </a:solidFill>
              </c:spPr>
              <c:txPr>
                <a:bodyPr wrap="square"/>
                <a:p>
                  <a:pPr>
                    <a:defRPr>
                      <a:solidFill>
                        <a:srgbClr val="FFFFFF"/>
                      </a:solidFill>
                    </a:defRPr>
                  </a:pPr>
                </a:p>
              </c:txPr>
              <c:showLegendKey val="false"/>
              <c:showVal val="false"/>
              <c:showCatName val="false"/>
              <c:showSerName val="true"/>
              <c:showBubbleSize val="false"/>
            </c:dLbl>
            <c:dLbl>
              <c:idx val="1"/>
              <c:spPr>
                <a:solidFill>
                  <a:srgbClr val="274168"/>
                </a:solidFill>
              </c:spPr>
              <c:txPr>
                <a:bodyPr wrap="square"/>
                <a:p>
                  <a:pPr>
                    <a:defRPr>
                      <a:solidFill>
                        <a:srgbClr val="FFFFFF"/>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2"/>
              <c:pt idx="1">
                <c:v>Drive-away price</c:v>
              </c:pt>
              <c:pt idx="0">
                <c:v>Engine type</c:v>
              </c:pt>
            </c:strLit>
          </c:cat>
          <c:val>
            <c:numLit>
              <c:formatCode>0.0%</c:formatCode>
              <c:ptCount val="2"/>
              <c:pt idx="1">
                <c:v>0.058</c:v>
              </c:pt>
            </c:numLit>
          </c:val>
        </c:ser>
        <c:ser>
          <c:idx val="7"/>
          <c:order val="7"/>
          <c:tx>
            <c:v>$28,000</c:v>
          </c:tx>
          <c:spPr/>
          <c:invertIfNegative val="false"/>
          <c:dLbls>
            <c:dLbl>
              <c:idx val="0"/>
              <c:spPr/>
              <c:txPr>
                <a:bodyPr wrap="square"/>
                <a:p>
                  <a:pPr>
                    <a:defRPr>
                      <a:solidFill>
                        <a:srgbClr val="000000"/>
                      </a:solidFill>
                    </a:defRPr>
                  </a:pPr>
                </a:p>
              </c:txPr>
              <c:showLegendKey val="false"/>
              <c:showVal val="false"/>
              <c:showCatName val="false"/>
              <c:showSerName val="true"/>
              <c:showBubbleSize val="false"/>
            </c:dLbl>
            <c:dLbl>
              <c:idx val="1"/>
              <c:spPr/>
              <c:txPr>
                <a:bodyPr wrap="square"/>
                <a:p>
                  <a:pPr>
                    <a:defRPr>
                      <a:solidFill>
                        <a:srgbClr val="000000"/>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2"/>
              <c:pt idx="1">
                <c:v>Drive-away price</c:v>
              </c:pt>
              <c:pt idx="0">
                <c:v>Engine type</c:v>
              </c:pt>
            </c:strLit>
          </c:cat>
          <c:val>
            <c:numLit>
              <c:ptCount val="2"/>
            </c:numLit>
          </c:val>
        </c:ser>
        <c:ser>
          <c:idx val="8"/>
          <c:order val="8"/>
          <c:tx>
            <c:v>$30,000</c:v>
          </c:tx>
          <c:spPr/>
          <c:invertIfNegative val="false"/>
          <c:dLbls>
            <c:dLbl>
              <c:idx val="0"/>
              <c:spPr/>
              <c:txPr>
                <a:bodyPr wrap="square"/>
                <a:p>
                  <a:pPr>
                    <a:defRPr>
                      <a:solidFill>
                        <a:srgbClr val="000000"/>
                      </a:solidFill>
                    </a:defRPr>
                  </a:pPr>
                </a:p>
              </c:txPr>
              <c:showLegendKey val="false"/>
              <c:showVal val="false"/>
              <c:showCatName val="false"/>
              <c:showSerName val="true"/>
              <c:showBubbleSize val="false"/>
            </c:dLbl>
            <c:dLbl>
              <c:idx val="1"/>
              <c:spPr/>
              <c:txPr>
                <a:bodyPr wrap="square"/>
                <a:p>
                  <a:pPr>
                    <a:defRPr>
                      <a:solidFill>
                        <a:srgbClr val="000000"/>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2"/>
              <c:pt idx="1">
                <c:v>Drive-away price</c:v>
              </c:pt>
              <c:pt idx="0">
                <c:v>Engine type</c:v>
              </c:pt>
            </c:strLit>
          </c:cat>
          <c:val>
            <c:numLit>
              <c:ptCount val="2"/>
            </c:numLit>
          </c:val>
        </c:ser>
        <c:ser>
          <c:idx val="9"/>
          <c:order val="9"/>
          <c:tx>
            <c:v>Automatic Transmission</c:v>
          </c:tx>
          <c:spPr/>
          <c:invertIfNegative val="false"/>
          <c:dLbls>
            <c:dLbl>
              <c:idx val="0"/>
              <c:spPr/>
              <c:txPr>
                <a:bodyPr wrap="square"/>
                <a:p>
                  <a:pPr>
                    <a:defRPr>
                      <a:solidFill>
                        <a:srgbClr val="000000"/>
                      </a:solidFill>
                    </a:defRPr>
                  </a:pPr>
                </a:p>
              </c:txPr>
              <c:showLegendKey val="false"/>
              <c:showVal val="false"/>
              <c:showCatName val="false"/>
              <c:showSerName val="true"/>
              <c:showBubbleSize val="false"/>
            </c:dLbl>
            <c:dLbl>
              <c:idx val="1"/>
              <c:spPr/>
              <c:txPr>
                <a:bodyPr wrap="square"/>
                <a:p>
                  <a:pPr>
                    <a:defRPr>
                      <a:solidFill>
                        <a:srgbClr val="000000"/>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2"/>
              <c:pt idx="1">
                <c:v>Drive-away price</c:v>
              </c:pt>
              <c:pt idx="0">
                <c:v>Engine type</c:v>
              </c:pt>
            </c:strLit>
          </c:cat>
          <c:val>
            <c:numLit>
              <c:ptCount val="2"/>
            </c:numLit>
          </c:val>
        </c:ser>
        <c:ser>
          <c:idx val="10"/>
          <c:order val="10"/>
          <c:tx>
            <c:v>Manual Transmission</c:v>
          </c:tx>
          <c:spPr/>
          <c:invertIfNegative val="false"/>
          <c:dLbls>
            <c:dLbl>
              <c:idx val="0"/>
              <c:spPr/>
              <c:txPr>
                <a:bodyPr wrap="square"/>
                <a:p>
                  <a:pPr>
                    <a:defRPr>
                      <a:solidFill>
                        <a:srgbClr val="000000"/>
                      </a:solidFill>
                    </a:defRPr>
                  </a:pPr>
                </a:p>
              </c:txPr>
              <c:showLegendKey val="false"/>
              <c:showVal val="false"/>
              <c:showCatName val="false"/>
              <c:showSerName val="true"/>
              <c:showBubbleSize val="false"/>
            </c:dLbl>
            <c:dLbl>
              <c:idx val="1"/>
              <c:spPr/>
              <c:txPr>
                <a:bodyPr wrap="square"/>
                <a:p>
                  <a:pPr>
                    <a:defRPr>
                      <a:solidFill>
                        <a:srgbClr val="000000"/>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2"/>
              <c:pt idx="1">
                <c:v>Drive-away price</c:v>
              </c:pt>
              <c:pt idx="0">
                <c:v>Engine type</c:v>
              </c:pt>
            </c:strLit>
          </c:cat>
          <c:val>
            <c:numLit>
              <c:ptCount val="2"/>
            </c:numLit>
          </c:val>
        </c:ser>
        <c:ser>
          <c:idx val="11"/>
          <c:order val="11"/>
          <c:tx>
            <c:v>Hybrid</c:v>
          </c:tx>
          <c:spPr>
            <a:solidFill>
              <a:srgbClr val="830707"/>
            </a:solidFill>
          </c:spPr>
          <c:invertIfNegative val="false"/>
          <c:dLbls>
            <c:dLbl>
              <c:idx val="0"/>
              <c:spPr>
                <a:solidFill>
                  <a:srgbClr val="830707"/>
                </a:solidFill>
              </c:spPr>
              <c:txPr>
                <a:bodyPr wrap="square"/>
                <a:p>
                  <a:pPr>
                    <a:defRPr>
                      <a:solidFill>
                        <a:srgbClr val="FFFFFF"/>
                      </a:solidFill>
                    </a:defRPr>
                  </a:pPr>
                </a:p>
              </c:txPr>
              <c:showLegendKey val="false"/>
              <c:showVal val="false"/>
              <c:showCatName val="false"/>
              <c:showSerName val="true"/>
              <c:showBubbleSize val="false"/>
            </c:dLbl>
            <c:dLbl>
              <c:idx val="1"/>
              <c:spPr>
                <a:solidFill>
                  <a:srgbClr val="830707"/>
                </a:solidFill>
              </c:spPr>
              <c:txPr>
                <a:bodyPr wrap="square"/>
                <a:p>
                  <a:pPr>
                    <a:defRPr>
                      <a:solidFill>
                        <a:srgbClr val="FFFFFF"/>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2"/>
              <c:pt idx="1">
                <c:v>Drive-away price</c:v>
              </c:pt>
              <c:pt idx="0">
                <c:v>Engine type</c:v>
              </c:pt>
            </c:strLit>
          </c:cat>
          <c:val>
            <c:numLit>
              <c:formatCode>0.0%</c:formatCode>
              <c:ptCount val="2"/>
              <c:pt idx="0">
                <c:v>0.786</c:v>
              </c:pt>
            </c:numLit>
          </c:val>
        </c:ser>
        <c:ser>
          <c:idx val="12"/>
          <c:order val="12"/>
          <c:tx>
            <c:v>Petrol</c:v>
          </c:tx>
          <c:spPr>
            <a:solidFill>
              <a:srgbClr val="F59D47"/>
            </a:solidFill>
          </c:spPr>
          <c:invertIfNegative val="false"/>
          <c:dLbls>
            <c:dLbl>
              <c:idx val="0"/>
              <c:spPr>
                <a:solidFill>
                  <a:srgbClr val="F59D47"/>
                </a:solidFill>
              </c:spPr>
              <c:txPr>
                <a:bodyPr wrap="square"/>
                <a:p>
                  <a:pPr>
                    <a:defRPr>
                      <a:solidFill>
                        <a:srgbClr val="FFFFFF"/>
                      </a:solidFill>
                    </a:defRPr>
                  </a:pPr>
                </a:p>
              </c:txPr>
              <c:showLegendKey val="false"/>
              <c:showVal val="false"/>
              <c:showCatName val="false"/>
              <c:showSerName val="true"/>
              <c:showBubbleSize val="false"/>
            </c:dLbl>
            <c:dLbl>
              <c:idx val="1"/>
              <c:spPr>
                <a:solidFill>
                  <a:srgbClr val="F59D47"/>
                </a:solidFill>
              </c:spPr>
              <c:txPr>
                <a:bodyPr wrap="square"/>
                <a:p>
                  <a:pPr>
                    <a:defRPr>
                      <a:solidFill>
                        <a:srgbClr val="FFFFFF"/>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2"/>
              <c:pt idx="1">
                <c:v>Drive-away price</c:v>
              </c:pt>
              <c:pt idx="0">
                <c:v>Engine type</c:v>
              </c:pt>
            </c:strLit>
          </c:cat>
          <c:val>
            <c:numLit>
              <c:formatCode>0.0%</c:formatCode>
              <c:ptCount val="2"/>
              <c:pt idx="0">
                <c:v>0.214</c:v>
              </c:pt>
            </c:numLit>
          </c:val>
        </c:ser>
        <c:ser>
          <c:idx val="13"/>
          <c:order val="13"/>
          <c:tx>
            <c:v>Diesel</c:v>
          </c:tx>
          <c:spPr/>
          <c:invertIfNegative val="false"/>
          <c:dLbls>
            <c:dLbl>
              <c:idx val="0"/>
              <c:spPr/>
              <c:txPr>
                <a:bodyPr wrap="square"/>
                <a:p>
                  <a:pPr>
                    <a:defRPr>
                      <a:solidFill>
                        <a:srgbClr val="000000"/>
                      </a:solidFill>
                    </a:defRPr>
                  </a:pPr>
                </a:p>
              </c:txPr>
              <c:showLegendKey val="false"/>
              <c:showVal val="false"/>
              <c:showCatName val="false"/>
              <c:showSerName val="true"/>
              <c:showBubbleSize val="false"/>
            </c:dLbl>
            <c:dLbl>
              <c:idx val="1"/>
              <c:spPr/>
              <c:txPr>
                <a:bodyPr wrap="square"/>
                <a:p>
                  <a:pPr>
                    <a:defRPr>
                      <a:solidFill>
                        <a:srgbClr val="000000"/>
                      </a:solidFill>
                    </a:defRPr>
                  </a:pPr>
                </a:p>
              </c:txPr>
              <c:showLegendKey val="false"/>
              <c:showVal val="false"/>
              <c:showCatName val="false"/>
              <c:showSerName val="true"/>
              <c:showBubbleSize val="false"/>
            </c:dLbl>
            <c:spPr>
              <a:ln>
                <a:noFill/>
              </a:ln>
            </c:spPr>
            <c:dLblPos val="ctr"/>
            <c:showLegendKey val="false"/>
            <c:showVal val="false"/>
            <c:showCatName val="false"/>
            <c:showSerName val="true"/>
            <c:showPercent val="false"/>
            <c:showBubbleSize val="false"/>
            <c:showLeaderLines val="false"/>
          </c:dLbls>
          <c:cat>
            <c:strLit>
              <c:ptCount val="2"/>
              <c:pt idx="1">
                <c:v>Drive-away price</c:v>
              </c:pt>
              <c:pt idx="0">
                <c:v>Engine type</c:v>
              </c:pt>
            </c:strLit>
          </c:cat>
          <c:val>
            <c:numLit>
              <c:ptCount val="2"/>
            </c:numLit>
          </c:val>
        </c:ser>
        <c:dLbls>
          <c:dLblPos val="ctr"/>
          <c:showLegendKey val="false"/>
          <c:showVal val="true"/>
          <c:showCatName val="false"/>
          <c:showSerName val="true"/>
          <c:showPercent val="false"/>
          <c:showBubbleSize val="false"/>
        </c:dLbls>
        <c:gapWidth val="40"/>
        <c:overlap val="100"/>
        <c:axId val="564221715"/>
        <c:axId val="667566004"/>
      </c:barChart>
      <c:catAx>
        <c:axId val="564221715"/>
        <c:scaling>
          <c:orientation val="minMax"/>
        </c:scaling>
        <c:delete val="false"/>
        <c:axPos val="b"/>
        <c:title>
          <c:tx>
            <c:rich>
              <a:bodyPr/>
              <a:lstStyle/>
              <a:p>
                <a:pPr>
                  <a:defRPr sz="1000" b="true"/>
                </a:pPr>
                <a:r>
                  <a:t/>
                </a:r>
              </a:p>
            </c:rich>
          </c:tx>
          <c:overlay val="false"/>
        </c:title>
        <c:majorTickMark val="none"/>
        <c:minorTickMark val="none"/>
        <c:tickLblPos val="nextTo"/>
        <c:crossAx val="667566004"/>
        <c:crosses val="autoZero"/>
        <c:auto val="true"/>
        <c:lblAlgn val="ctr"/>
        <c:lblOffset val="100"/>
        <c:noMultiLvlLbl val="false"/>
      </c:catAx>
      <c:valAx>
        <c:axId val="667566004"/>
        <c:scaling>
          <c:orientation val="minMax"/>
          <c:max val="1.0"/>
        </c:scaling>
        <c:delete val="false"/>
        <c:axPos val="l"/>
        <c:majorGridlines>
          <c:spPr>
            <a:ln>
              <a:solidFill>
                <a:schemeClr val="tx1">
                  <a:lumMod val="15000"/>
                  <a:lumOff val="85000"/>
                </a:schemeClr>
              </a:solidFill>
            </a:ln>
          </c:spPr>
        </c:majorGridlines>
        <c:title>
          <c:tx>
            <c:rich>
              <a:bodyPr/>
              <a:lstStyle/>
              <a:p>
                <a:pPr>
                  <a:defRPr sz="1000" b="true"/>
                </a:pPr>
                <a:r>
                  <a:t>Preference share of each level</a:t>
                </a:r>
              </a:p>
            </c:rich>
          </c:tx>
          <c:overlay val="false"/>
        </c:title>
        <c:numFmt formatCode="0%" sourceLinked="false"/>
        <c:majorTickMark val="none"/>
        <c:minorTickMark val="none"/>
        <c:tickLblPos val="nextTo"/>
        <c:crossAx val="564221715"/>
        <c:crosses val="autoZero"/>
        <c:crossBetween val="between"/>
      </c:valAx>
    </c:plotArea>
    <c:plotVisOnly val="true"/>
    <c:dispBlanksAs val="gap"/>
    <c:showDLblsOverMax val="false"/>
  </c:chart>
  <c:externalData r:id="rId1"/>
</c:chartSpace>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A161FC-43BB-45FA-803F-A04BE8D6B7A4}" type="datetimeFigureOut">
              <a:rPr lang="ru-RU" smtClean="0"/>
              <a:t>24.02.2023</a:t>
            </a:fld>
            <a:endParaRPr lang="ru-RU"/>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535A97-08FF-4A65-91B7-0346DA071201}" type="slidenum">
              <a:rPr lang="ru-RU" smtClean="0"/>
              <a:t>‹#›</a:t>
            </a:fld>
            <a:endParaRPr lang="ru-RU"/>
          </a:p>
        </p:txBody>
      </p:sp>
    </p:spTree>
    <p:extLst>
      <p:ext uri="{BB962C8B-B14F-4D97-AF65-F5344CB8AC3E}">
        <p14:creationId xmlns:p14="http://schemas.microsoft.com/office/powerpoint/2010/main" val="1402595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no"?><Relationships xmlns="http://schemas.openxmlformats.org/package/2006/relationships"><Relationship Id="rId1" Target="../tags/tag2.xml" Type="http://schemas.openxmlformats.org/officeDocument/2006/relationships/tags"/><Relationship Id="rId2" Target="../slideMasters/slideMaster1.xml" Type="http://schemas.openxmlformats.org/officeDocument/2006/relationships/slideMaster"/><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tags/tag3.xml" Type="http://schemas.openxmlformats.org/officeDocument/2006/relationships/tags"/><Relationship Id="rId2" Target="../slideMasters/slideMaster1.xml" Type="http://schemas.openxmlformats.org/officeDocument/2006/relationships/slideMaster"/><Relationship Id="rId3" Target="../media/image7.jpeg" Type="http://schemas.openxmlformats.org/officeDocument/2006/relationships/image"/><Relationship Id="rId4" Target="../media/image5.png" Type="http://schemas.openxmlformats.org/officeDocument/2006/relationships/image"/><Relationship Id="rId5" Target="../media/image8.svg" Type="http://schemas.openxmlformats.org/officeDocument/2006/relationships/image"/></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95288" y="4015205"/>
            <a:ext cx="8353425" cy="647421"/>
          </a:xfrm>
        </p:spPr>
        <p:txBody>
          <a:bodyPr wrap="square" lIns="0" anchor="b">
            <a:spAutoFit/>
          </a:bodyPr>
          <a:lstStyle>
            <a:lvl1pPr marL="0" indent="0" algn="l">
              <a:buFont typeface="Arial" panose="020B0604020202020204" pitchFamily="34" charset="0"/>
              <a:buNone/>
              <a:defRPr sz="4000">
                <a:solidFill>
                  <a:schemeClr val="tx1"/>
                </a:solidFill>
                <a:latin typeface="Arial" panose="020B0604020202020204" pitchFamily="34" charset="0"/>
                <a:ea typeface="Open Sans Light" panose="020B0306030504020204" pitchFamily="34" charset="0"/>
                <a:cs typeface="Arial" panose="020B060402020202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395288" y="4692121"/>
            <a:ext cx="8353425" cy="425822"/>
          </a:xfrm>
        </p:spPr>
        <p:txBody>
          <a:bodyPr vert="horz" wrap="square" lIns="0" tIns="46800" rIns="90000" bIns="45720" rtlCol="0" anchor="t">
            <a:spAutoFit/>
          </a:bodyPr>
          <a:lstStyle>
            <a:lvl1pPr marL="0" indent="0">
              <a:buNone/>
              <a:defRPr lang="en-US" sz="2400" cap="none" baseline="0" dirty="0">
                <a:solidFill>
                  <a:schemeClr val="tx1">
                    <a:lumMod val="50000"/>
                    <a:lumOff val="50000"/>
                  </a:schemeClr>
                </a:solidFill>
                <a:latin typeface="Arial" panose="020B0604020202020204" pitchFamily="34" charset="0"/>
                <a:ea typeface="Open Sans Light" panose="020B0306030504020204" pitchFamily="34" charset="0"/>
                <a:cs typeface="Arial" panose="020B0604020202020204" pitchFamily="34" charset="0"/>
              </a:defRPr>
            </a:lvl1pPr>
          </a:lstStyle>
          <a:p>
            <a:pPr marL="185732" lvl="0" indent="-185732">
              <a:lnSpc>
                <a:spcPct val="90000"/>
              </a:lnSpc>
              <a:spcBef>
                <a:spcPct val="0"/>
              </a:spcBef>
            </a:pPr>
            <a:r>
              <a:rPr lang="en-US"/>
              <a:t>Click to edit Master subtitle style</a:t>
            </a:r>
            <a:endParaRPr lang="en-US" dirty="0"/>
          </a:p>
        </p:txBody>
      </p:sp>
      <p:cxnSp>
        <p:nvCxnSpPr>
          <p:cNvPr id="18" name="Straight Connector 17">
            <a:extLst>
              <a:ext uri="{FF2B5EF4-FFF2-40B4-BE49-F238E27FC236}">
                <a16:creationId xmlns:a16="http://schemas.microsoft.com/office/drawing/2014/main" id="{A5B14DF1-CF70-4751-812C-21B3274D60DE}"/>
              </a:ext>
            </a:extLst>
          </p:cNvPr>
          <p:cNvCxnSpPr/>
          <p:nvPr/>
        </p:nvCxnSpPr>
        <p:spPr>
          <a:xfrm>
            <a:off x="1" y="6384350"/>
            <a:ext cx="895149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005089E-0283-4315-B709-A5CEE2DC8C1A}"/>
              </a:ext>
            </a:extLst>
          </p:cNvPr>
          <p:cNvSpPr txBox="1"/>
          <p:nvPr/>
        </p:nvSpPr>
        <p:spPr>
          <a:xfrm>
            <a:off x="395289" y="5989050"/>
            <a:ext cx="1984797" cy="221711"/>
          </a:xfrm>
          <a:prstGeom prst="rect">
            <a:avLst/>
          </a:prstGeom>
          <a:noFill/>
        </p:spPr>
        <p:txBody>
          <a:bodyPr wrap="square" lIns="0" tIns="0" rIns="0" bIns="0" rtlCol="0" anchor="ctr">
            <a:noAutofit/>
          </a:bodyPr>
          <a:lstStyle/>
          <a:p>
            <a:pPr algn="l"/>
            <a:r>
              <a:rPr lang="en-AU" sz="894" b="0" spc="162" dirty="0">
                <a:solidFill>
                  <a:schemeClr val="tx1"/>
                </a:solidFill>
                <a:latin typeface="Arial" panose="020B0604020202020204" pitchFamily="34" charset="0"/>
                <a:ea typeface="Lato" panose="020F0502020204030203" pitchFamily="34" charset="0"/>
                <a:cs typeface="Arial" panose="020B0604020202020204" pitchFamily="34" charset="0"/>
              </a:rPr>
              <a:t>CONFIDENTIAL</a:t>
            </a:r>
          </a:p>
        </p:txBody>
      </p:sp>
      <p:pic>
        <p:nvPicPr>
          <p:cNvPr id="10" name="Image 0" descr="preencoded.png">
            <a:extLst>
              <a:ext uri="{FF2B5EF4-FFF2-40B4-BE49-F238E27FC236}">
                <a16:creationId xmlns:a16="http://schemas.microsoft.com/office/drawing/2014/main" id="{4FD7F471-0051-77FF-D8C5-D4A52D2A52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flipH="1">
            <a:off x="0" y="687968"/>
            <a:ext cx="6156176" cy="2154828"/>
          </a:xfrm>
          <a:prstGeom prst="rect">
            <a:avLst/>
          </a:prstGeom>
        </p:spPr>
      </p:pic>
      <p:pic>
        <p:nvPicPr>
          <p:cNvPr id="11" name="Image 1" descr="preencoded.png">
            <a:extLst>
              <a:ext uri="{FF2B5EF4-FFF2-40B4-BE49-F238E27FC236}">
                <a16:creationId xmlns:a16="http://schemas.microsoft.com/office/drawing/2014/main" id="{A96D9CE8-DD0A-C06D-C7E7-F287BA0DC8AD}"/>
              </a:ext>
            </a:extLst>
          </p:cNvPr>
          <p:cNvPicPr>
            <a:picLocks noChangeAspect="1"/>
          </p:cNvPicPr>
          <p:nvPr/>
        </p:nvPicPr>
        <p:blipFill>
          <a:blip r:embed="rId5" cstate="email">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7339011" y="5856383"/>
            <a:ext cx="1409700" cy="328185"/>
          </a:xfrm>
          <a:prstGeom prst="rect">
            <a:avLst/>
          </a:prstGeom>
        </p:spPr>
      </p:pic>
    </p:spTree>
    <p:custDataLst>
      <p:tags r:id="rId1"/>
    </p:custDataLst>
    <p:extLst>
      <p:ext uri="{BB962C8B-B14F-4D97-AF65-F5344CB8AC3E}">
        <p14:creationId xmlns:p14="http://schemas.microsoft.com/office/powerpoint/2010/main" val="3949856247"/>
      </p:ext>
    </p:extLst>
  </p:cSld>
  <p:clrMapOvr>
    <a:masterClrMapping/>
  </p:clrMapOvr>
  <p:transition>
    <p:fade/>
  </p:transition>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5_Comparison Titles">
    <p:spTree>
      <p:nvGrpSpPr>
        <p:cNvPr id="1" name=""/>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42CD82E0-976A-4A89-A391-DA3C4C5B1653}"/>
              </a:ext>
            </a:extLst>
          </p:cNvPr>
          <p:cNvSpPr>
            <a:spLocks noGrp="1"/>
          </p:cNvSpPr>
          <p:nvPr>
            <p:ph sz="quarter" idx="16"/>
          </p:nvPr>
        </p:nvSpPr>
        <p:spPr>
          <a:xfrm>
            <a:off x="4645025" y="2094271"/>
            <a:ext cx="4103688" cy="4214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14" name="Content Placeholder 13">
            <a:extLst>
              <a:ext uri="{FF2B5EF4-FFF2-40B4-BE49-F238E27FC236}">
                <a16:creationId xmlns:a16="http://schemas.microsoft.com/office/drawing/2014/main" id="{CB627971-95AF-487C-8846-42AFE80CEB5C}"/>
              </a:ext>
            </a:extLst>
          </p:cNvPr>
          <p:cNvSpPr>
            <a:spLocks noGrp="1"/>
          </p:cNvSpPr>
          <p:nvPr>
            <p:ph sz="quarter" idx="15"/>
          </p:nvPr>
        </p:nvSpPr>
        <p:spPr>
          <a:xfrm>
            <a:off x="395289" y="2094271"/>
            <a:ext cx="4103687" cy="4214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Text Placeholder 3">
            <a:extLst>
              <a:ext uri="{FF2B5EF4-FFF2-40B4-BE49-F238E27FC236}">
                <a16:creationId xmlns:a16="http://schemas.microsoft.com/office/drawing/2014/main" id="{05AD85CA-E349-4506-B3FA-108812DE86FB}"/>
              </a:ext>
            </a:extLst>
          </p:cNvPr>
          <p:cNvSpPr>
            <a:spLocks noGrp="1"/>
          </p:cNvSpPr>
          <p:nvPr>
            <p:ph type="body" sz="quarter" idx="10" hasCustomPrompt="1"/>
          </p:nvPr>
        </p:nvSpPr>
        <p:spPr>
          <a:xfrm>
            <a:off x="395288" y="6505804"/>
            <a:ext cx="5760000" cy="215900"/>
          </a:xfrm>
        </p:spPr>
        <p:txBody>
          <a:bodyPr lIns="0" anchor="b"/>
          <a:lstStyle>
            <a:lvl1pPr marL="0" indent="0">
              <a:spcBef>
                <a:spcPts val="0"/>
              </a:spcBef>
              <a:buNone/>
              <a:defRPr sz="867"/>
            </a:lvl1pPr>
            <a:lvl2pPr marL="371464" indent="0">
              <a:buNone/>
              <a:defRPr sz="867"/>
            </a:lvl2pPr>
            <a:lvl3pPr marL="742927" indent="0">
              <a:buNone/>
              <a:defRPr sz="867"/>
            </a:lvl3pPr>
            <a:lvl4pPr marL="1114391" indent="0">
              <a:buNone/>
              <a:defRPr sz="867"/>
            </a:lvl4pPr>
            <a:lvl5pPr marL="1485854" indent="0">
              <a:buNone/>
              <a:defRPr sz="867"/>
            </a:lvl5pPr>
          </a:lstStyle>
          <a:p>
            <a:pPr lvl="0"/>
            <a:r>
              <a:rPr lang="en-US" dirty="0"/>
              <a:t>Click to edit Note / Source</a:t>
            </a:r>
            <a:endParaRPr lang="en-AU" dirty="0"/>
          </a:p>
        </p:txBody>
      </p:sp>
      <p:sp>
        <p:nvSpPr>
          <p:cNvPr id="5" name="Text Placeholder 4">
            <a:extLst>
              <a:ext uri="{FF2B5EF4-FFF2-40B4-BE49-F238E27FC236}">
                <a16:creationId xmlns:a16="http://schemas.microsoft.com/office/drawing/2014/main" id="{8C046642-4259-41CD-842B-433629361BFD}"/>
              </a:ext>
            </a:extLst>
          </p:cNvPr>
          <p:cNvSpPr>
            <a:spLocks noGrp="1"/>
          </p:cNvSpPr>
          <p:nvPr>
            <p:ph type="body" sz="quarter" idx="13"/>
          </p:nvPr>
        </p:nvSpPr>
        <p:spPr>
          <a:xfrm>
            <a:off x="395289" y="1656741"/>
            <a:ext cx="4103687" cy="333457"/>
          </a:xfrm>
          <a:prstGeom prst="roundRect">
            <a:avLst>
              <a:gd name="adj" fmla="val 50000"/>
            </a:avLst>
          </a:prstGeom>
          <a:solidFill>
            <a:schemeClr val="accent1"/>
          </a:solidFill>
        </p:spPr>
        <p:txBody>
          <a:bodyPr lIns="72000" tIns="0" bIns="0" anchor="ctr"/>
          <a:lstStyle>
            <a:lvl1pPr marL="0" indent="0">
              <a:buNone/>
              <a:defRPr b="1">
                <a:solidFill>
                  <a:schemeClr val="bg1"/>
                </a:solidFill>
              </a:defRPr>
            </a:lvl1pPr>
          </a:lstStyle>
          <a:p>
            <a:pPr lvl="0"/>
            <a:r>
              <a:rPr lang="en-US"/>
              <a:t>Click to edit Master text styles</a:t>
            </a:r>
          </a:p>
        </p:txBody>
      </p:sp>
      <p:sp>
        <p:nvSpPr>
          <p:cNvPr id="12" name="Text Placeholder 11">
            <a:extLst>
              <a:ext uri="{FF2B5EF4-FFF2-40B4-BE49-F238E27FC236}">
                <a16:creationId xmlns:a16="http://schemas.microsoft.com/office/drawing/2014/main" id="{612D86E1-1738-470C-85F3-610DB284AB87}"/>
              </a:ext>
            </a:extLst>
          </p:cNvPr>
          <p:cNvSpPr>
            <a:spLocks noGrp="1"/>
          </p:cNvSpPr>
          <p:nvPr>
            <p:ph type="body" sz="quarter" idx="14"/>
          </p:nvPr>
        </p:nvSpPr>
        <p:spPr>
          <a:xfrm>
            <a:off x="4645025" y="1656742"/>
            <a:ext cx="4103688" cy="333456"/>
          </a:xfrm>
          <a:prstGeom prst="roundRect">
            <a:avLst>
              <a:gd name="adj" fmla="val 50000"/>
            </a:avLst>
          </a:prstGeom>
          <a:solidFill>
            <a:schemeClr val="accent2"/>
          </a:solidFill>
        </p:spPr>
        <p:txBody>
          <a:bodyPr lIns="72000" tIns="0" bIns="0" anchor="ctr"/>
          <a:lstStyle>
            <a:lvl1pPr marL="0" indent="0">
              <a:buNone/>
              <a:defRPr b="1">
                <a:solidFill>
                  <a:schemeClr val="bg1"/>
                </a:solidFill>
              </a:defRPr>
            </a:lvl1pPr>
          </a:lstStyle>
          <a:p>
            <a:pPr lvl="0"/>
            <a:r>
              <a:rPr lang="en-US"/>
              <a:t>Click to edit Master text styles</a:t>
            </a:r>
          </a:p>
        </p:txBody>
      </p:sp>
      <p:sp>
        <p:nvSpPr>
          <p:cNvPr id="13" name="Text Placeholder 19">
            <a:extLst>
              <a:ext uri="{FF2B5EF4-FFF2-40B4-BE49-F238E27FC236}">
                <a16:creationId xmlns:a16="http://schemas.microsoft.com/office/drawing/2014/main" id="{BD921E16-C5C3-BC86-8D8E-63B229ED92F2}"/>
              </a:ext>
            </a:extLst>
          </p:cNvPr>
          <p:cNvSpPr>
            <a:spLocks noGrp="1"/>
          </p:cNvSpPr>
          <p:nvPr>
            <p:ph type="body" sz="quarter" idx="18" hasCustomPrompt="1"/>
          </p:nvPr>
        </p:nvSpPr>
        <p:spPr>
          <a:xfrm>
            <a:off x="2051472" y="1243658"/>
            <a:ext cx="1800448" cy="216000"/>
          </a:xfrm>
          <a:prstGeom prst="round1Rect">
            <a:avLst>
              <a:gd name="adj" fmla="val 50000"/>
            </a:avLst>
          </a:prstGeom>
          <a:solidFill>
            <a:srgbClr val="129D1F"/>
          </a:solidFill>
        </p:spPr>
        <p:txBody>
          <a:bodyPr anchor="ctr"/>
          <a:lstStyle>
            <a:lvl1pPr marL="0" indent="0" algn="ctr">
              <a:buNone/>
              <a:defRPr sz="800" cap="all" spc="100" baseline="0">
                <a:solidFill>
                  <a:schemeClr val="bg1"/>
                </a:solidFill>
              </a:defRPr>
            </a:lvl1pPr>
            <a:lvl2pPr marL="371463" indent="0">
              <a:buNone/>
              <a:defRPr/>
            </a:lvl2pPr>
          </a:lstStyle>
          <a:p>
            <a:pPr lvl="0"/>
            <a:r>
              <a:rPr lang="en-US" dirty="0"/>
              <a:t>Click to edit text</a:t>
            </a:r>
          </a:p>
        </p:txBody>
      </p:sp>
      <p:sp>
        <p:nvSpPr>
          <p:cNvPr id="15" name="Text Placeholder 19">
            <a:extLst>
              <a:ext uri="{FF2B5EF4-FFF2-40B4-BE49-F238E27FC236}">
                <a16:creationId xmlns:a16="http://schemas.microsoft.com/office/drawing/2014/main" id="{78B1E261-6D87-813E-4DC8-834BDFAC2CFB}"/>
              </a:ext>
            </a:extLst>
          </p:cNvPr>
          <p:cNvSpPr>
            <a:spLocks noGrp="1"/>
          </p:cNvSpPr>
          <p:nvPr>
            <p:ph type="body" sz="quarter" idx="17" hasCustomPrompt="1"/>
          </p:nvPr>
        </p:nvSpPr>
        <p:spPr>
          <a:xfrm>
            <a:off x="395288" y="1243658"/>
            <a:ext cx="1800448" cy="216000"/>
          </a:xfrm>
          <a:prstGeom prst="round1Rect">
            <a:avLst>
              <a:gd name="adj" fmla="val 50000"/>
            </a:avLst>
          </a:prstGeom>
          <a:solidFill>
            <a:srgbClr val="043CF7"/>
          </a:solidFill>
        </p:spPr>
        <p:txBody>
          <a:bodyPr anchor="ctr"/>
          <a:lstStyle>
            <a:lvl1pPr marL="0" indent="0" algn="ctr">
              <a:buNone/>
              <a:defRPr sz="800" cap="all" spc="100" baseline="0">
                <a:solidFill>
                  <a:schemeClr val="bg1"/>
                </a:solidFill>
              </a:defRPr>
            </a:lvl1pPr>
            <a:lvl2pPr marL="371463" indent="0">
              <a:buNone/>
              <a:defRPr/>
            </a:lvl2pPr>
          </a:lstStyle>
          <a:p>
            <a:pPr lvl="0"/>
            <a:r>
              <a:rPr lang="en-US" dirty="0"/>
              <a:t>Click to edit text</a:t>
            </a:r>
          </a:p>
        </p:txBody>
      </p:sp>
      <p:sp>
        <p:nvSpPr>
          <p:cNvPr id="10" name="Title 1">
            <a:extLst>
              <a:ext uri="{FF2B5EF4-FFF2-40B4-BE49-F238E27FC236}">
                <a16:creationId xmlns:a16="http://schemas.microsoft.com/office/drawing/2014/main" id="{A9363FB8-70DC-09B1-0798-043B82354248}"/>
              </a:ext>
            </a:extLst>
          </p:cNvPr>
          <p:cNvSpPr>
            <a:spLocks noGrp="1"/>
          </p:cNvSpPr>
          <p:nvPr>
            <p:ph type="title"/>
          </p:nvPr>
        </p:nvSpPr>
        <p:spPr>
          <a:xfrm>
            <a:off x="0" y="0"/>
            <a:ext cx="9143999" cy="1046580"/>
          </a:xfrm>
          <a:solidFill>
            <a:schemeClr val="accent1"/>
          </a:solidFill>
        </p:spPr>
        <p:txBody>
          <a:bodyPr lIns="396000" rIns="396000"/>
          <a:lstStyle>
            <a:lvl1pPr>
              <a:defRPr sz="2400">
                <a:solidFill>
                  <a:schemeClr val="bg1"/>
                </a:solidFill>
              </a:defRPr>
            </a:lvl1pPr>
          </a:lstStyle>
          <a:p>
            <a:r>
              <a:rPr lang="en-US"/>
              <a:t>Click to edit Master title style</a:t>
            </a:r>
            <a:endParaRPr lang="en-AU" dirty="0"/>
          </a:p>
        </p:txBody>
      </p:sp>
    </p:spTree>
    <p:extLst>
      <p:ext uri="{BB962C8B-B14F-4D97-AF65-F5344CB8AC3E}">
        <p14:creationId xmlns:p14="http://schemas.microsoft.com/office/powerpoint/2010/main" val="139285011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_Content">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8BA95EA-A0A0-4D9D-8B5E-3374C9A26C7C}"/>
              </a:ext>
            </a:extLst>
          </p:cNvPr>
          <p:cNvSpPr>
            <a:spLocks noGrp="1"/>
          </p:cNvSpPr>
          <p:nvPr>
            <p:ph sz="quarter" idx="12"/>
          </p:nvPr>
        </p:nvSpPr>
        <p:spPr>
          <a:xfrm>
            <a:off x="395288" y="1557339"/>
            <a:ext cx="8353425" cy="47513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2" name="Title 1">
            <a:extLst>
              <a:ext uri="{FF2B5EF4-FFF2-40B4-BE49-F238E27FC236}">
                <a16:creationId xmlns:a16="http://schemas.microsoft.com/office/drawing/2014/main" id="{9EA10D17-8BBE-4D3D-9690-2375B8F957DA}"/>
              </a:ext>
            </a:extLst>
          </p:cNvPr>
          <p:cNvSpPr>
            <a:spLocks noGrp="1"/>
          </p:cNvSpPr>
          <p:nvPr>
            <p:ph type="title"/>
          </p:nvPr>
        </p:nvSpPr>
        <p:spPr>
          <a:xfrm>
            <a:off x="0" y="0"/>
            <a:ext cx="9143999" cy="1046580"/>
          </a:xfrm>
          <a:solidFill>
            <a:schemeClr val="accent1"/>
          </a:solidFill>
        </p:spPr>
        <p:txBody>
          <a:bodyPr lIns="396000" rIns="396000"/>
          <a:lstStyle>
            <a:lvl1pPr>
              <a:defRPr sz="2400">
                <a:solidFill>
                  <a:schemeClr val="bg1"/>
                </a:solidFill>
              </a:defRPr>
            </a:lvl1pPr>
          </a:lstStyle>
          <a:p>
            <a:r>
              <a:rPr lang="en-US" dirty="0"/>
              <a:t>Click to edit Master title style</a:t>
            </a:r>
            <a:endParaRPr lang="en-AU" dirty="0"/>
          </a:p>
        </p:txBody>
      </p:sp>
      <p:sp>
        <p:nvSpPr>
          <p:cNvPr id="4" name="Text Placeholder 3">
            <a:extLst>
              <a:ext uri="{FF2B5EF4-FFF2-40B4-BE49-F238E27FC236}">
                <a16:creationId xmlns:a16="http://schemas.microsoft.com/office/drawing/2014/main" id="{05AD85CA-E349-4506-B3FA-108812DE86FB}"/>
              </a:ext>
            </a:extLst>
          </p:cNvPr>
          <p:cNvSpPr>
            <a:spLocks noGrp="1"/>
          </p:cNvSpPr>
          <p:nvPr>
            <p:ph type="body" sz="quarter" idx="10" hasCustomPrompt="1"/>
          </p:nvPr>
        </p:nvSpPr>
        <p:spPr>
          <a:xfrm>
            <a:off x="395288" y="6505804"/>
            <a:ext cx="5760000" cy="215900"/>
          </a:xfrm>
        </p:spPr>
        <p:txBody>
          <a:bodyPr lIns="0" anchor="b"/>
          <a:lstStyle>
            <a:lvl1pPr marL="0" indent="0">
              <a:spcBef>
                <a:spcPts val="0"/>
              </a:spcBef>
              <a:buNone/>
              <a:defRPr sz="867"/>
            </a:lvl1pPr>
            <a:lvl2pPr marL="371464" indent="0">
              <a:buNone/>
              <a:defRPr sz="867"/>
            </a:lvl2pPr>
            <a:lvl3pPr marL="742927" indent="0">
              <a:buNone/>
              <a:defRPr sz="867"/>
            </a:lvl3pPr>
            <a:lvl4pPr marL="1114391" indent="0">
              <a:buNone/>
              <a:defRPr sz="867"/>
            </a:lvl4pPr>
            <a:lvl5pPr marL="1485854" indent="0">
              <a:buNone/>
              <a:defRPr sz="867"/>
            </a:lvl5pPr>
          </a:lstStyle>
          <a:p>
            <a:pPr lvl="0"/>
            <a:r>
              <a:rPr lang="en-US" dirty="0"/>
              <a:t>Click to edit Note / Source</a:t>
            </a:r>
            <a:endParaRPr lang="en-AU" dirty="0"/>
          </a:p>
        </p:txBody>
      </p:sp>
      <p:sp>
        <p:nvSpPr>
          <p:cNvPr id="6" name="Text Placeholder 19">
            <a:extLst>
              <a:ext uri="{FF2B5EF4-FFF2-40B4-BE49-F238E27FC236}">
                <a16:creationId xmlns:a16="http://schemas.microsoft.com/office/drawing/2014/main" id="{2E10E411-D2EC-7162-AEB3-8DBFBBC3FAF3}"/>
              </a:ext>
            </a:extLst>
          </p:cNvPr>
          <p:cNvSpPr>
            <a:spLocks noGrp="1"/>
          </p:cNvSpPr>
          <p:nvPr>
            <p:ph type="body" sz="quarter" idx="18" hasCustomPrompt="1"/>
          </p:nvPr>
        </p:nvSpPr>
        <p:spPr>
          <a:xfrm>
            <a:off x="2051472" y="1243658"/>
            <a:ext cx="1800448" cy="216000"/>
          </a:xfrm>
          <a:prstGeom prst="round1Rect">
            <a:avLst>
              <a:gd name="adj" fmla="val 50000"/>
            </a:avLst>
          </a:prstGeom>
          <a:solidFill>
            <a:srgbClr val="129D1F"/>
          </a:solidFill>
        </p:spPr>
        <p:txBody>
          <a:bodyPr anchor="ctr"/>
          <a:lstStyle>
            <a:lvl1pPr marL="0" indent="0" algn="ctr">
              <a:buNone/>
              <a:defRPr sz="800" cap="all" spc="100" baseline="0">
                <a:solidFill>
                  <a:schemeClr val="bg1"/>
                </a:solidFill>
              </a:defRPr>
            </a:lvl1pPr>
            <a:lvl2pPr marL="371463" indent="0">
              <a:buNone/>
              <a:defRPr/>
            </a:lvl2pPr>
          </a:lstStyle>
          <a:p>
            <a:pPr lvl="0"/>
            <a:r>
              <a:rPr lang="en-US" dirty="0"/>
              <a:t>Click to edit text</a:t>
            </a:r>
          </a:p>
        </p:txBody>
      </p:sp>
      <p:sp>
        <p:nvSpPr>
          <p:cNvPr id="7" name="Text Placeholder 19">
            <a:extLst>
              <a:ext uri="{FF2B5EF4-FFF2-40B4-BE49-F238E27FC236}">
                <a16:creationId xmlns:a16="http://schemas.microsoft.com/office/drawing/2014/main" id="{19492770-B154-94B0-397B-968E9BE3C490}"/>
              </a:ext>
            </a:extLst>
          </p:cNvPr>
          <p:cNvSpPr>
            <a:spLocks noGrp="1"/>
          </p:cNvSpPr>
          <p:nvPr>
            <p:ph type="body" sz="quarter" idx="17" hasCustomPrompt="1"/>
          </p:nvPr>
        </p:nvSpPr>
        <p:spPr>
          <a:xfrm>
            <a:off x="395288" y="1243658"/>
            <a:ext cx="1800448" cy="216000"/>
          </a:xfrm>
          <a:prstGeom prst="round1Rect">
            <a:avLst>
              <a:gd name="adj" fmla="val 50000"/>
            </a:avLst>
          </a:prstGeom>
          <a:solidFill>
            <a:srgbClr val="043CF7"/>
          </a:solidFill>
        </p:spPr>
        <p:txBody>
          <a:bodyPr anchor="ctr"/>
          <a:lstStyle>
            <a:lvl1pPr marL="0" indent="0" algn="ctr">
              <a:buNone/>
              <a:defRPr sz="800" cap="all" spc="100" baseline="0">
                <a:solidFill>
                  <a:schemeClr val="bg1"/>
                </a:solidFill>
              </a:defRPr>
            </a:lvl1pPr>
            <a:lvl2pPr marL="371463" indent="0">
              <a:buNone/>
              <a:defRPr/>
            </a:lvl2pPr>
          </a:lstStyle>
          <a:p>
            <a:pPr lvl="0"/>
            <a:r>
              <a:rPr lang="en-US" dirty="0"/>
              <a:t>Click to edit text</a:t>
            </a:r>
          </a:p>
        </p:txBody>
      </p:sp>
    </p:spTree>
    <p:extLst>
      <p:ext uri="{BB962C8B-B14F-4D97-AF65-F5344CB8AC3E}">
        <p14:creationId xmlns:p14="http://schemas.microsoft.com/office/powerpoint/2010/main" val="34320169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8BA95EA-A0A0-4D9D-8B5E-3374C9A26C7C}"/>
              </a:ext>
            </a:extLst>
          </p:cNvPr>
          <p:cNvSpPr>
            <a:spLocks noGrp="1"/>
          </p:cNvSpPr>
          <p:nvPr>
            <p:ph sz="quarter" idx="12"/>
          </p:nvPr>
        </p:nvSpPr>
        <p:spPr>
          <a:xfrm>
            <a:off x="395288" y="1557339"/>
            <a:ext cx="8353425" cy="47513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2" name="Title 1">
            <a:extLst>
              <a:ext uri="{FF2B5EF4-FFF2-40B4-BE49-F238E27FC236}">
                <a16:creationId xmlns:a16="http://schemas.microsoft.com/office/drawing/2014/main" id="{9EA10D17-8BBE-4D3D-9690-2375B8F957DA}"/>
              </a:ext>
            </a:extLst>
          </p:cNvPr>
          <p:cNvSpPr>
            <a:spLocks noGrp="1"/>
          </p:cNvSpPr>
          <p:nvPr>
            <p:ph type="title"/>
          </p:nvPr>
        </p:nvSpPr>
        <p:spPr>
          <a:xfrm>
            <a:off x="0" y="0"/>
            <a:ext cx="9143999" cy="1046580"/>
          </a:xfrm>
          <a:solidFill>
            <a:schemeClr val="accent1"/>
          </a:solidFill>
        </p:spPr>
        <p:txBody>
          <a:bodyPr lIns="396000" rIns="396000"/>
          <a:lstStyle>
            <a:lvl1pPr>
              <a:defRPr sz="2400">
                <a:solidFill>
                  <a:schemeClr val="bg1"/>
                </a:solidFill>
              </a:defRPr>
            </a:lvl1pPr>
          </a:lstStyle>
          <a:p>
            <a:r>
              <a:rPr lang="en-US" dirty="0"/>
              <a:t>Click to edit Master title style</a:t>
            </a:r>
            <a:endParaRPr lang="en-AU" dirty="0"/>
          </a:p>
        </p:txBody>
      </p:sp>
      <p:sp>
        <p:nvSpPr>
          <p:cNvPr id="4" name="Text Placeholder 3">
            <a:extLst>
              <a:ext uri="{FF2B5EF4-FFF2-40B4-BE49-F238E27FC236}">
                <a16:creationId xmlns:a16="http://schemas.microsoft.com/office/drawing/2014/main" id="{05AD85CA-E349-4506-B3FA-108812DE86FB}"/>
              </a:ext>
            </a:extLst>
          </p:cNvPr>
          <p:cNvSpPr>
            <a:spLocks noGrp="1"/>
          </p:cNvSpPr>
          <p:nvPr>
            <p:ph type="body" sz="quarter" idx="10" hasCustomPrompt="1"/>
          </p:nvPr>
        </p:nvSpPr>
        <p:spPr>
          <a:xfrm>
            <a:off x="395288" y="6505804"/>
            <a:ext cx="5760000" cy="215900"/>
          </a:xfrm>
        </p:spPr>
        <p:txBody>
          <a:bodyPr lIns="0" anchor="b"/>
          <a:lstStyle>
            <a:lvl1pPr marL="0" indent="0">
              <a:spcBef>
                <a:spcPts val="0"/>
              </a:spcBef>
              <a:buNone/>
              <a:defRPr sz="867"/>
            </a:lvl1pPr>
            <a:lvl2pPr marL="371464" indent="0">
              <a:buNone/>
              <a:defRPr sz="867"/>
            </a:lvl2pPr>
            <a:lvl3pPr marL="742927" indent="0">
              <a:buNone/>
              <a:defRPr sz="867"/>
            </a:lvl3pPr>
            <a:lvl4pPr marL="1114391" indent="0">
              <a:buNone/>
              <a:defRPr sz="867"/>
            </a:lvl4pPr>
            <a:lvl5pPr marL="1485854" indent="0">
              <a:buNone/>
              <a:defRPr sz="867"/>
            </a:lvl5pPr>
          </a:lstStyle>
          <a:p>
            <a:pPr lvl="0"/>
            <a:r>
              <a:rPr lang="en-US" dirty="0"/>
              <a:t>Click to edit Note / Source</a:t>
            </a:r>
            <a:endParaRPr lang="en-AU" dirty="0"/>
          </a:p>
        </p:txBody>
      </p:sp>
      <p:sp>
        <p:nvSpPr>
          <p:cNvPr id="7" name="Text Placeholder 19">
            <a:extLst>
              <a:ext uri="{FF2B5EF4-FFF2-40B4-BE49-F238E27FC236}">
                <a16:creationId xmlns:a16="http://schemas.microsoft.com/office/drawing/2014/main" id="{19492770-B154-94B0-397B-968E9BE3C490}"/>
              </a:ext>
            </a:extLst>
          </p:cNvPr>
          <p:cNvSpPr>
            <a:spLocks noGrp="1"/>
          </p:cNvSpPr>
          <p:nvPr>
            <p:ph type="body" sz="quarter" idx="17" hasCustomPrompt="1"/>
          </p:nvPr>
        </p:nvSpPr>
        <p:spPr>
          <a:xfrm>
            <a:off x="395288" y="1243658"/>
            <a:ext cx="1800448" cy="216000"/>
          </a:xfrm>
          <a:prstGeom prst="round1Rect">
            <a:avLst>
              <a:gd name="adj" fmla="val 50000"/>
            </a:avLst>
          </a:prstGeom>
          <a:solidFill>
            <a:srgbClr val="043CF7"/>
          </a:solidFill>
        </p:spPr>
        <p:txBody>
          <a:bodyPr anchor="ctr"/>
          <a:lstStyle>
            <a:lvl1pPr marL="0" indent="0" algn="ctr">
              <a:buNone/>
              <a:defRPr sz="800" cap="all" spc="100" baseline="0">
                <a:solidFill>
                  <a:schemeClr val="bg1"/>
                </a:solidFill>
              </a:defRPr>
            </a:lvl1pPr>
            <a:lvl2pPr marL="371463" indent="0">
              <a:buNone/>
              <a:defRPr/>
            </a:lvl2pPr>
          </a:lstStyle>
          <a:p>
            <a:pPr lvl="0"/>
            <a:r>
              <a:rPr lang="en-US" dirty="0"/>
              <a:t>Click to edit text</a:t>
            </a:r>
          </a:p>
        </p:txBody>
      </p:sp>
    </p:spTree>
    <p:extLst>
      <p:ext uri="{BB962C8B-B14F-4D97-AF65-F5344CB8AC3E}">
        <p14:creationId xmlns:p14="http://schemas.microsoft.com/office/powerpoint/2010/main" val="377471645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Titles">
    <p:spTree>
      <p:nvGrpSpPr>
        <p:cNvPr id="1" name=""/>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42CD82E0-976A-4A89-A391-DA3C4C5B1653}"/>
              </a:ext>
            </a:extLst>
          </p:cNvPr>
          <p:cNvSpPr>
            <a:spLocks noGrp="1"/>
          </p:cNvSpPr>
          <p:nvPr>
            <p:ph sz="quarter" idx="16"/>
          </p:nvPr>
        </p:nvSpPr>
        <p:spPr>
          <a:xfrm>
            <a:off x="4645025" y="2094271"/>
            <a:ext cx="4103688" cy="4214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14" name="Content Placeholder 13">
            <a:extLst>
              <a:ext uri="{FF2B5EF4-FFF2-40B4-BE49-F238E27FC236}">
                <a16:creationId xmlns:a16="http://schemas.microsoft.com/office/drawing/2014/main" id="{CB627971-95AF-487C-8846-42AFE80CEB5C}"/>
              </a:ext>
            </a:extLst>
          </p:cNvPr>
          <p:cNvSpPr>
            <a:spLocks noGrp="1"/>
          </p:cNvSpPr>
          <p:nvPr>
            <p:ph sz="quarter" idx="15"/>
          </p:nvPr>
        </p:nvSpPr>
        <p:spPr>
          <a:xfrm>
            <a:off x="395289" y="2094271"/>
            <a:ext cx="4103687" cy="4214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Text Placeholder 3">
            <a:extLst>
              <a:ext uri="{FF2B5EF4-FFF2-40B4-BE49-F238E27FC236}">
                <a16:creationId xmlns:a16="http://schemas.microsoft.com/office/drawing/2014/main" id="{05AD85CA-E349-4506-B3FA-108812DE86FB}"/>
              </a:ext>
            </a:extLst>
          </p:cNvPr>
          <p:cNvSpPr>
            <a:spLocks noGrp="1"/>
          </p:cNvSpPr>
          <p:nvPr>
            <p:ph type="body" sz="quarter" idx="10" hasCustomPrompt="1"/>
          </p:nvPr>
        </p:nvSpPr>
        <p:spPr>
          <a:xfrm>
            <a:off x="395288" y="6505804"/>
            <a:ext cx="5760000" cy="215900"/>
          </a:xfrm>
        </p:spPr>
        <p:txBody>
          <a:bodyPr lIns="0" anchor="b"/>
          <a:lstStyle>
            <a:lvl1pPr marL="0" indent="0">
              <a:spcBef>
                <a:spcPts val="0"/>
              </a:spcBef>
              <a:buNone/>
              <a:defRPr sz="867"/>
            </a:lvl1pPr>
            <a:lvl2pPr marL="371464" indent="0">
              <a:buNone/>
              <a:defRPr sz="867"/>
            </a:lvl2pPr>
            <a:lvl3pPr marL="742927" indent="0">
              <a:buNone/>
              <a:defRPr sz="867"/>
            </a:lvl3pPr>
            <a:lvl4pPr marL="1114391" indent="0">
              <a:buNone/>
              <a:defRPr sz="867"/>
            </a:lvl4pPr>
            <a:lvl5pPr marL="1485854" indent="0">
              <a:buNone/>
              <a:defRPr sz="867"/>
            </a:lvl5pPr>
          </a:lstStyle>
          <a:p>
            <a:pPr lvl="0"/>
            <a:r>
              <a:rPr lang="en-US" dirty="0"/>
              <a:t>Click to edit Note / Source</a:t>
            </a:r>
            <a:endParaRPr lang="en-AU" dirty="0"/>
          </a:p>
        </p:txBody>
      </p:sp>
      <p:sp>
        <p:nvSpPr>
          <p:cNvPr id="5" name="Text Placeholder 4">
            <a:extLst>
              <a:ext uri="{FF2B5EF4-FFF2-40B4-BE49-F238E27FC236}">
                <a16:creationId xmlns:a16="http://schemas.microsoft.com/office/drawing/2014/main" id="{8C046642-4259-41CD-842B-433629361BFD}"/>
              </a:ext>
            </a:extLst>
          </p:cNvPr>
          <p:cNvSpPr>
            <a:spLocks noGrp="1"/>
          </p:cNvSpPr>
          <p:nvPr>
            <p:ph type="body" sz="quarter" idx="13"/>
          </p:nvPr>
        </p:nvSpPr>
        <p:spPr>
          <a:xfrm>
            <a:off x="395289" y="1656741"/>
            <a:ext cx="4103687" cy="333457"/>
          </a:xfrm>
          <a:prstGeom prst="roundRect">
            <a:avLst>
              <a:gd name="adj" fmla="val 50000"/>
            </a:avLst>
          </a:prstGeom>
          <a:solidFill>
            <a:schemeClr val="accent1"/>
          </a:solidFill>
        </p:spPr>
        <p:txBody>
          <a:bodyPr lIns="72000" tIns="0" bIns="0" anchor="ctr"/>
          <a:lstStyle>
            <a:lvl1pPr marL="0" indent="0">
              <a:buNone/>
              <a:defRPr b="1">
                <a:solidFill>
                  <a:schemeClr val="bg1"/>
                </a:solidFill>
              </a:defRPr>
            </a:lvl1pPr>
          </a:lstStyle>
          <a:p>
            <a:pPr lvl="0"/>
            <a:r>
              <a:rPr lang="en-US"/>
              <a:t>Click to edit Master text styles</a:t>
            </a:r>
          </a:p>
        </p:txBody>
      </p:sp>
      <p:sp>
        <p:nvSpPr>
          <p:cNvPr id="12" name="Text Placeholder 11">
            <a:extLst>
              <a:ext uri="{FF2B5EF4-FFF2-40B4-BE49-F238E27FC236}">
                <a16:creationId xmlns:a16="http://schemas.microsoft.com/office/drawing/2014/main" id="{612D86E1-1738-470C-85F3-610DB284AB87}"/>
              </a:ext>
            </a:extLst>
          </p:cNvPr>
          <p:cNvSpPr>
            <a:spLocks noGrp="1"/>
          </p:cNvSpPr>
          <p:nvPr>
            <p:ph type="body" sz="quarter" idx="14"/>
          </p:nvPr>
        </p:nvSpPr>
        <p:spPr>
          <a:xfrm>
            <a:off x="4645025" y="1656742"/>
            <a:ext cx="4103688" cy="333456"/>
          </a:xfrm>
          <a:prstGeom prst="roundRect">
            <a:avLst>
              <a:gd name="adj" fmla="val 50000"/>
            </a:avLst>
          </a:prstGeom>
          <a:solidFill>
            <a:schemeClr val="accent2"/>
          </a:solidFill>
        </p:spPr>
        <p:txBody>
          <a:bodyPr lIns="72000" tIns="0" bIns="0" anchor="ctr"/>
          <a:lstStyle>
            <a:lvl1pPr marL="0" indent="0">
              <a:buNone/>
              <a:defRPr b="1">
                <a:solidFill>
                  <a:schemeClr val="bg1"/>
                </a:solidFill>
              </a:defRPr>
            </a:lvl1pPr>
          </a:lstStyle>
          <a:p>
            <a:pPr lvl="0"/>
            <a:r>
              <a:rPr lang="en-US"/>
              <a:t>Click to edit Master text styles</a:t>
            </a:r>
          </a:p>
        </p:txBody>
      </p:sp>
      <p:sp>
        <p:nvSpPr>
          <p:cNvPr id="15" name="Text Placeholder 19">
            <a:extLst>
              <a:ext uri="{FF2B5EF4-FFF2-40B4-BE49-F238E27FC236}">
                <a16:creationId xmlns:a16="http://schemas.microsoft.com/office/drawing/2014/main" id="{78B1E261-6D87-813E-4DC8-834BDFAC2CFB}"/>
              </a:ext>
            </a:extLst>
          </p:cNvPr>
          <p:cNvSpPr>
            <a:spLocks noGrp="1"/>
          </p:cNvSpPr>
          <p:nvPr>
            <p:ph type="body" sz="quarter" idx="17" hasCustomPrompt="1"/>
          </p:nvPr>
        </p:nvSpPr>
        <p:spPr>
          <a:xfrm>
            <a:off x="395288" y="1243658"/>
            <a:ext cx="1800448" cy="216000"/>
          </a:xfrm>
          <a:prstGeom prst="round1Rect">
            <a:avLst>
              <a:gd name="adj" fmla="val 50000"/>
            </a:avLst>
          </a:prstGeom>
          <a:solidFill>
            <a:srgbClr val="043CF7"/>
          </a:solidFill>
        </p:spPr>
        <p:txBody>
          <a:bodyPr anchor="ctr"/>
          <a:lstStyle>
            <a:lvl1pPr marL="0" indent="0" algn="ctr">
              <a:buNone/>
              <a:defRPr sz="800" cap="all" spc="100" baseline="0">
                <a:solidFill>
                  <a:schemeClr val="bg1"/>
                </a:solidFill>
              </a:defRPr>
            </a:lvl1pPr>
            <a:lvl2pPr marL="371463" indent="0">
              <a:buNone/>
              <a:defRPr/>
            </a:lvl2pPr>
          </a:lstStyle>
          <a:p>
            <a:pPr lvl="0"/>
            <a:r>
              <a:rPr lang="en-US" dirty="0"/>
              <a:t>Click to edit text</a:t>
            </a:r>
          </a:p>
        </p:txBody>
      </p:sp>
      <p:sp>
        <p:nvSpPr>
          <p:cNvPr id="10" name="Title 1">
            <a:extLst>
              <a:ext uri="{FF2B5EF4-FFF2-40B4-BE49-F238E27FC236}">
                <a16:creationId xmlns:a16="http://schemas.microsoft.com/office/drawing/2014/main" id="{A9363FB8-70DC-09B1-0798-043B82354248}"/>
              </a:ext>
            </a:extLst>
          </p:cNvPr>
          <p:cNvSpPr>
            <a:spLocks noGrp="1"/>
          </p:cNvSpPr>
          <p:nvPr>
            <p:ph type="title"/>
          </p:nvPr>
        </p:nvSpPr>
        <p:spPr>
          <a:xfrm>
            <a:off x="0" y="0"/>
            <a:ext cx="9143999" cy="1046580"/>
          </a:xfrm>
          <a:solidFill>
            <a:schemeClr val="accent1"/>
          </a:solidFill>
        </p:spPr>
        <p:txBody>
          <a:bodyPr lIns="396000" rIns="396000"/>
          <a:lstStyle>
            <a:lvl1pPr>
              <a:defRPr sz="2400">
                <a:solidFill>
                  <a:schemeClr val="bg1"/>
                </a:solidFill>
              </a:defRPr>
            </a:lvl1pPr>
          </a:lstStyle>
          <a:p>
            <a:r>
              <a:rPr lang="en-US" dirty="0"/>
              <a:t>Click to edit Master title style</a:t>
            </a:r>
            <a:endParaRPr lang="en-AU" dirty="0"/>
          </a:p>
        </p:txBody>
      </p:sp>
    </p:spTree>
    <p:extLst>
      <p:ext uri="{BB962C8B-B14F-4D97-AF65-F5344CB8AC3E}">
        <p14:creationId xmlns:p14="http://schemas.microsoft.com/office/powerpoint/2010/main" val="199023762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93425141-F9D4-4EED-8B25-1F6B2C4CC078}"/>
              </a:ext>
            </a:extLst>
          </p:cNvPr>
          <p:cNvSpPr>
            <a:spLocks noGrp="1"/>
          </p:cNvSpPr>
          <p:nvPr>
            <p:ph sz="quarter" idx="13"/>
          </p:nvPr>
        </p:nvSpPr>
        <p:spPr>
          <a:xfrm>
            <a:off x="395289" y="1557339"/>
            <a:ext cx="4103687" cy="47513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13" name="Content Placeholder 12">
            <a:extLst>
              <a:ext uri="{FF2B5EF4-FFF2-40B4-BE49-F238E27FC236}">
                <a16:creationId xmlns:a16="http://schemas.microsoft.com/office/drawing/2014/main" id="{74E8C50B-423B-42F7-8A0E-057E2D81874F}"/>
              </a:ext>
            </a:extLst>
          </p:cNvPr>
          <p:cNvSpPr>
            <a:spLocks noGrp="1"/>
          </p:cNvSpPr>
          <p:nvPr>
            <p:ph sz="quarter" idx="14"/>
          </p:nvPr>
        </p:nvSpPr>
        <p:spPr>
          <a:xfrm>
            <a:off x="4645025" y="1557339"/>
            <a:ext cx="4103688" cy="47513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05AD85CA-E349-4506-B3FA-108812DE86FB}"/>
              </a:ext>
            </a:extLst>
          </p:cNvPr>
          <p:cNvSpPr>
            <a:spLocks noGrp="1"/>
          </p:cNvSpPr>
          <p:nvPr>
            <p:ph type="body" sz="quarter" idx="10" hasCustomPrompt="1"/>
          </p:nvPr>
        </p:nvSpPr>
        <p:spPr>
          <a:xfrm>
            <a:off x="395288" y="6505804"/>
            <a:ext cx="5760000" cy="215900"/>
          </a:xfrm>
        </p:spPr>
        <p:txBody>
          <a:bodyPr lIns="0" anchor="b"/>
          <a:lstStyle>
            <a:lvl1pPr marL="0" indent="0">
              <a:spcBef>
                <a:spcPts val="0"/>
              </a:spcBef>
              <a:buNone/>
              <a:defRPr sz="867"/>
            </a:lvl1pPr>
            <a:lvl2pPr marL="371464" indent="0">
              <a:buNone/>
              <a:defRPr sz="867"/>
            </a:lvl2pPr>
            <a:lvl3pPr marL="742927" indent="0">
              <a:buNone/>
              <a:defRPr sz="867"/>
            </a:lvl3pPr>
            <a:lvl4pPr marL="1114391" indent="0">
              <a:buNone/>
              <a:defRPr sz="867"/>
            </a:lvl4pPr>
            <a:lvl5pPr marL="1485854" indent="0">
              <a:buNone/>
              <a:defRPr sz="867"/>
            </a:lvl5pPr>
          </a:lstStyle>
          <a:p>
            <a:pPr lvl="0"/>
            <a:r>
              <a:rPr lang="en-US" dirty="0"/>
              <a:t>Click to edit Note / Source</a:t>
            </a:r>
            <a:endParaRPr lang="en-AU" dirty="0"/>
          </a:p>
        </p:txBody>
      </p:sp>
      <p:sp>
        <p:nvSpPr>
          <p:cNvPr id="10" name="Text Placeholder 19">
            <a:extLst>
              <a:ext uri="{FF2B5EF4-FFF2-40B4-BE49-F238E27FC236}">
                <a16:creationId xmlns:a16="http://schemas.microsoft.com/office/drawing/2014/main" id="{7852AD0C-24B0-F277-AAB5-005E5DB7447E}"/>
              </a:ext>
            </a:extLst>
          </p:cNvPr>
          <p:cNvSpPr>
            <a:spLocks noGrp="1"/>
          </p:cNvSpPr>
          <p:nvPr>
            <p:ph type="body" sz="quarter" idx="17" hasCustomPrompt="1"/>
          </p:nvPr>
        </p:nvSpPr>
        <p:spPr>
          <a:xfrm>
            <a:off x="395288" y="1243658"/>
            <a:ext cx="1800448" cy="216000"/>
          </a:xfrm>
          <a:prstGeom prst="round1Rect">
            <a:avLst>
              <a:gd name="adj" fmla="val 50000"/>
            </a:avLst>
          </a:prstGeom>
          <a:solidFill>
            <a:srgbClr val="043CF7"/>
          </a:solidFill>
        </p:spPr>
        <p:txBody>
          <a:bodyPr anchor="ctr"/>
          <a:lstStyle>
            <a:lvl1pPr marL="0" indent="0" algn="ctr">
              <a:buNone/>
              <a:defRPr sz="800" cap="all" spc="100" baseline="0">
                <a:solidFill>
                  <a:schemeClr val="bg1"/>
                </a:solidFill>
              </a:defRPr>
            </a:lvl1pPr>
            <a:lvl2pPr marL="371463" indent="0">
              <a:buNone/>
              <a:defRPr/>
            </a:lvl2pPr>
          </a:lstStyle>
          <a:p>
            <a:pPr lvl="0"/>
            <a:r>
              <a:rPr lang="en-US" dirty="0"/>
              <a:t>Click to edit text</a:t>
            </a:r>
          </a:p>
        </p:txBody>
      </p:sp>
      <p:sp>
        <p:nvSpPr>
          <p:cNvPr id="9" name="Title 1">
            <a:extLst>
              <a:ext uri="{FF2B5EF4-FFF2-40B4-BE49-F238E27FC236}">
                <a16:creationId xmlns:a16="http://schemas.microsoft.com/office/drawing/2014/main" id="{CBDE2CFD-7FA5-4531-6970-3F317C7B0EC1}"/>
              </a:ext>
            </a:extLst>
          </p:cNvPr>
          <p:cNvSpPr>
            <a:spLocks noGrp="1"/>
          </p:cNvSpPr>
          <p:nvPr>
            <p:ph type="title"/>
          </p:nvPr>
        </p:nvSpPr>
        <p:spPr>
          <a:xfrm>
            <a:off x="0" y="0"/>
            <a:ext cx="9143999" cy="1046580"/>
          </a:xfrm>
          <a:solidFill>
            <a:schemeClr val="accent1"/>
          </a:solidFill>
        </p:spPr>
        <p:txBody>
          <a:bodyPr lIns="396000" rIns="396000"/>
          <a:lstStyle>
            <a:lvl1pPr>
              <a:defRPr sz="2400">
                <a:solidFill>
                  <a:schemeClr val="bg1"/>
                </a:solidFill>
              </a:defRPr>
            </a:lvl1pPr>
          </a:lstStyle>
          <a:p>
            <a:r>
              <a:rPr lang="en-US" dirty="0"/>
              <a:t>Click to edit Master title style</a:t>
            </a:r>
            <a:endParaRPr lang="en-AU" dirty="0"/>
          </a:p>
        </p:txBody>
      </p:sp>
    </p:spTree>
    <p:extLst>
      <p:ext uri="{BB962C8B-B14F-4D97-AF65-F5344CB8AC3E}">
        <p14:creationId xmlns:p14="http://schemas.microsoft.com/office/powerpoint/2010/main" val="346868213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nel Titles">
    <p:spTree>
      <p:nvGrpSpPr>
        <p:cNvPr id="1" name=""/>
        <p:cNvGrpSpPr/>
        <p:nvPr/>
      </p:nvGrpSpPr>
      <p:grpSpPr>
        <a:xfrm>
          <a:off x="0" y="0"/>
          <a:ext cx="0" cy="0"/>
          <a:chOff x="0" y="0"/>
          <a:chExt cx="0" cy="0"/>
        </a:xfrm>
      </p:grpSpPr>
      <p:sp>
        <p:nvSpPr>
          <p:cNvPr id="19" name="Content Placeholder 18">
            <a:extLst>
              <a:ext uri="{FF2B5EF4-FFF2-40B4-BE49-F238E27FC236}">
                <a16:creationId xmlns:a16="http://schemas.microsoft.com/office/drawing/2014/main" id="{F64E9E02-5C48-49DD-81B4-2A076AA2945A}"/>
              </a:ext>
            </a:extLst>
          </p:cNvPr>
          <p:cNvSpPr>
            <a:spLocks noGrp="1"/>
          </p:cNvSpPr>
          <p:nvPr>
            <p:ph sz="quarter" idx="18"/>
          </p:nvPr>
        </p:nvSpPr>
        <p:spPr>
          <a:xfrm>
            <a:off x="4645025" y="2094273"/>
            <a:ext cx="4103688" cy="4214452"/>
          </a:xfrm>
        </p:spPr>
        <p:txBody>
          <a:bodyPr/>
          <a:lstStyle>
            <a:lvl1pPr>
              <a:defRPr sz="12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7" name="Content Placeholder 16">
            <a:extLst>
              <a:ext uri="{FF2B5EF4-FFF2-40B4-BE49-F238E27FC236}">
                <a16:creationId xmlns:a16="http://schemas.microsoft.com/office/drawing/2014/main" id="{3DF6C880-DC36-4963-BF90-79291B79F25D}"/>
              </a:ext>
            </a:extLst>
          </p:cNvPr>
          <p:cNvSpPr>
            <a:spLocks noGrp="1"/>
          </p:cNvSpPr>
          <p:nvPr>
            <p:ph sz="quarter" idx="17"/>
          </p:nvPr>
        </p:nvSpPr>
        <p:spPr>
          <a:xfrm>
            <a:off x="395289" y="2094271"/>
            <a:ext cx="4103687" cy="1822128"/>
          </a:xfrm>
        </p:spPr>
        <p:txBody>
          <a:bodyPr/>
          <a:lstStyle>
            <a:lvl1pPr>
              <a:defRPr sz="12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Text Placeholder 3">
            <a:extLst>
              <a:ext uri="{FF2B5EF4-FFF2-40B4-BE49-F238E27FC236}">
                <a16:creationId xmlns:a16="http://schemas.microsoft.com/office/drawing/2014/main" id="{05AD85CA-E349-4506-B3FA-108812DE86FB}"/>
              </a:ext>
            </a:extLst>
          </p:cNvPr>
          <p:cNvSpPr>
            <a:spLocks noGrp="1"/>
          </p:cNvSpPr>
          <p:nvPr>
            <p:ph type="body" sz="quarter" idx="10" hasCustomPrompt="1"/>
          </p:nvPr>
        </p:nvSpPr>
        <p:spPr>
          <a:xfrm>
            <a:off x="395288" y="6508569"/>
            <a:ext cx="5760000" cy="215900"/>
          </a:xfrm>
        </p:spPr>
        <p:txBody>
          <a:bodyPr lIns="0" anchor="b"/>
          <a:lstStyle>
            <a:lvl1pPr marL="0" indent="0">
              <a:spcBef>
                <a:spcPts val="0"/>
              </a:spcBef>
              <a:buNone/>
              <a:defRPr sz="867"/>
            </a:lvl1pPr>
            <a:lvl2pPr marL="371464" indent="0">
              <a:buNone/>
              <a:defRPr sz="867"/>
            </a:lvl2pPr>
            <a:lvl3pPr marL="742927" indent="0">
              <a:buNone/>
              <a:defRPr sz="867"/>
            </a:lvl3pPr>
            <a:lvl4pPr marL="1114391" indent="0">
              <a:buNone/>
              <a:defRPr sz="867"/>
            </a:lvl4pPr>
            <a:lvl5pPr marL="1485854" indent="0">
              <a:buNone/>
              <a:defRPr sz="867"/>
            </a:lvl5pPr>
          </a:lstStyle>
          <a:p>
            <a:pPr lvl="0"/>
            <a:r>
              <a:rPr lang="en-US" dirty="0"/>
              <a:t>Click to edit Note / Source</a:t>
            </a:r>
            <a:endParaRPr lang="en-AU" dirty="0"/>
          </a:p>
        </p:txBody>
      </p:sp>
      <p:sp>
        <p:nvSpPr>
          <p:cNvPr id="6" name="Content Placeholder 5">
            <a:extLst>
              <a:ext uri="{FF2B5EF4-FFF2-40B4-BE49-F238E27FC236}">
                <a16:creationId xmlns:a16="http://schemas.microsoft.com/office/drawing/2014/main" id="{6231CB26-B24D-42D0-8717-2DE55D484175}"/>
              </a:ext>
            </a:extLst>
          </p:cNvPr>
          <p:cNvSpPr>
            <a:spLocks noGrp="1"/>
          </p:cNvSpPr>
          <p:nvPr>
            <p:ph sz="quarter" idx="20"/>
          </p:nvPr>
        </p:nvSpPr>
        <p:spPr>
          <a:xfrm>
            <a:off x="395289" y="4522561"/>
            <a:ext cx="4103687" cy="1786165"/>
          </a:xfrm>
        </p:spPr>
        <p:txBody>
          <a:bodyPr/>
          <a:lstStyle>
            <a:lvl1pPr>
              <a:defRPr sz="12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20" name="Text Placeholder 19">
            <a:extLst>
              <a:ext uri="{FF2B5EF4-FFF2-40B4-BE49-F238E27FC236}">
                <a16:creationId xmlns:a16="http://schemas.microsoft.com/office/drawing/2014/main" id="{D3C8C78F-A5AB-E55F-2C12-F0CC0FC96165}"/>
              </a:ext>
            </a:extLst>
          </p:cNvPr>
          <p:cNvSpPr>
            <a:spLocks noGrp="1"/>
          </p:cNvSpPr>
          <p:nvPr>
            <p:ph type="body" sz="quarter" idx="23" hasCustomPrompt="1"/>
          </p:nvPr>
        </p:nvSpPr>
        <p:spPr>
          <a:xfrm>
            <a:off x="395288" y="1243658"/>
            <a:ext cx="1800448" cy="216000"/>
          </a:xfrm>
          <a:prstGeom prst="round1Rect">
            <a:avLst>
              <a:gd name="adj" fmla="val 50000"/>
            </a:avLst>
          </a:prstGeom>
          <a:solidFill>
            <a:srgbClr val="043CF7"/>
          </a:solidFill>
        </p:spPr>
        <p:txBody>
          <a:bodyPr anchor="ctr"/>
          <a:lstStyle>
            <a:lvl1pPr marL="0" indent="0" algn="ctr">
              <a:buNone/>
              <a:defRPr sz="800" cap="all" spc="100" baseline="0">
                <a:solidFill>
                  <a:schemeClr val="bg1"/>
                </a:solidFill>
              </a:defRPr>
            </a:lvl1pPr>
            <a:lvl2pPr marL="371463" indent="0">
              <a:buNone/>
              <a:defRPr/>
            </a:lvl2pPr>
          </a:lstStyle>
          <a:p>
            <a:pPr lvl="0"/>
            <a:r>
              <a:rPr lang="en-US" dirty="0"/>
              <a:t> </a:t>
            </a:r>
          </a:p>
        </p:txBody>
      </p:sp>
      <p:sp>
        <p:nvSpPr>
          <p:cNvPr id="24" name="Text Placeholder 4">
            <a:extLst>
              <a:ext uri="{FF2B5EF4-FFF2-40B4-BE49-F238E27FC236}">
                <a16:creationId xmlns:a16="http://schemas.microsoft.com/office/drawing/2014/main" id="{B138C508-8E98-7E27-0805-54B77ED29B23}"/>
              </a:ext>
            </a:extLst>
          </p:cNvPr>
          <p:cNvSpPr>
            <a:spLocks noGrp="1"/>
          </p:cNvSpPr>
          <p:nvPr>
            <p:ph type="body" sz="quarter" idx="13"/>
          </p:nvPr>
        </p:nvSpPr>
        <p:spPr>
          <a:xfrm>
            <a:off x="395289" y="1656741"/>
            <a:ext cx="4103687" cy="333457"/>
          </a:xfrm>
          <a:prstGeom prst="roundRect">
            <a:avLst>
              <a:gd name="adj" fmla="val 50000"/>
            </a:avLst>
          </a:prstGeom>
          <a:solidFill>
            <a:schemeClr val="accent1"/>
          </a:solidFill>
        </p:spPr>
        <p:txBody>
          <a:bodyPr lIns="72000" tIns="0" bIns="0" anchor="ctr"/>
          <a:lstStyle>
            <a:lvl1pPr marL="0" indent="0">
              <a:buNone/>
              <a:defRPr b="1">
                <a:solidFill>
                  <a:schemeClr val="bg1"/>
                </a:solidFill>
              </a:defRPr>
            </a:lvl1pPr>
          </a:lstStyle>
          <a:p>
            <a:pPr lvl="0"/>
            <a:r>
              <a:rPr lang="en-US"/>
              <a:t>Click to edit Master text styles</a:t>
            </a:r>
          </a:p>
        </p:txBody>
      </p:sp>
      <p:sp>
        <p:nvSpPr>
          <p:cNvPr id="25" name="Text Placeholder 11">
            <a:extLst>
              <a:ext uri="{FF2B5EF4-FFF2-40B4-BE49-F238E27FC236}">
                <a16:creationId xmlns:a16="http://schemas.microsoft.com/office/drawing/2014/main" id="{99922C04-2AB7-14EF-EA7B-6B54289A9462}"/>
              </a:ext>
            </a:extLst>
          </p:cNvPr>
          <p:cNvSpPr>
            <a:spLocks noGrp="1"/>
          </p:cNvSpPr>
          <p:nvPr>
            <p:ph type="body" sz="quarter" idx="14"/>
          </p:nvPr>
        </p:nvSpPr>
        <p:spPr>
          <a:xfrm>
            <a:off x="4645025" y="1656742"/>
            <a:ext cx="4103688" cy="333456"/>
          </a:xfrm>
          <a:prstGeom prst="roundRect">
            <a:avLst>
              <a:gd name="adj" fmla="val 50000"/>
            </a:avLst>
          </a:prstGeom>
          <a:solidFill>
            <a:schemeClr val="accent2"/>
          </a:solidFill>
        </p:spPr>
        <p:txBody>
          <a:bodyPr lIns="72000" tIns="0" bIns="0" anchor="ctr"/>
          <a:lstStyle>
            <a:lvl1pPr marL="0" indent="0">
              <a:buNone/>
              <a:defRPr b="1">
                <a:solidFill>
                  <a:schemeClr val="bg1"/>
                </a:solidFill>
              </a:defRPr>
            </a:lvl1pPr>
          </a:lstStyle>
          <a:p>
            <a:pPr lvl="0"/>
            <a:r>
              <a:rPr lang="en-US"/>
              <a:t>Click to edit Master text styles</a:t>
            </a:r>
          </a:p>
        </p:txBody>
      </p:sp>
      <p:sp>
        <p:nvSpPr>
          <p:cNvPr id="26" name="Text Placeholder 4">
            <a:extLst>
              <a:ext uri="{FF2B5EF4-FFF2-40B4-BE49-F238E27FC236}">
                <a16:creationId xmlns:a16="http://schemas.microsoft.com/office/drawing/2014/main" id="{F8CB5E1D-7F0D-2230-8C30-DED0B68EE659}"/>
              </a:ext>
            </a:extLst>
          </p:cNvPr>
          <p:cNvSpPr>
            <a:spLocks noGrp="1"/>
          </p:cNvSpPr>
          <p:nvPr>
            <p:ph type="body" sz="quarter" idx="24"/>
          </p:nvPr>
        </p:nvSpPr>
        <p:spPr>
          <a:xfrm>
            <a:off x="395289" y="4089182"/>
            <a:ext cx="4103687" cy="333457"/>
          </a:xfrm>
          <a:prstGeom prst="roundRect">
            <a:avLst>
              <a:gd name="adj" fmla="val 50000"/>
            </a:avLst>
          </a:prstGeom>
          <a:solidFill>
            <a:schemeClr val="accent3"/>
          </a:solidFill>
        </p:spPr>
        <p:txBody>
          <a:bodyPr lIns="72000" tIns="0" bIns="0" anchor="ctr"/>
          <a:lstStyle>
            <a:lvl1pPr marL="0" indent="0">
              <a:buNone/>
              <a:defRPr b="1">
                <a:solidFill>
                  <a:schemeClr val="bg1"/>
                </a:solidFill>
              </a:defRPr>
            </a:lvl1pPr>
          </a:lstStyle>
          <a:p>
            <a:pPr lvl="0"/>
            <a:r>
              <a:rPr lang="en-US"/>
              <a:t>Click to edit Master text styles</a:t>
            </a:r>
          </a:p>
        </p:txBody>
      </p:sp>
      <p:sp>
        <p:nvSpPr>
          <p:cNvPr id="14" name="Title 1">
            <a:extLst>
              <a:ext uri="{FF2B5EF4-FFF2-40B4-BE49-F238E27FC236}">
                <a16:creationId xmlns:a16="http://schemas.microsoft.com/office/drawing/2014/main" id="{8A5171C9-7B4F-F872-73B1-1F2878671ADD}"/>
              </a:ext>
            </a:extLst>
          </p:cNvPr>
          <p:cNvSpPr>
            <a:spLocks noGrp="1"/>
          </p:cNvSpPr>
          <p:nvPr>
            <p:ph type="title"/>
          </p:nvPr>
        </p:nvSpPr>
        <p:spPr>
          <a:xfrm>
            <a:off x="0" y="0"/>
            <a:ext cx="9143999" cy="1046580"/>
          </a:xfrm>
          <a:solidFill>
            <a:schemeClr val="accent1"/>
          </a:solidFill>
        </p:spPr>
        <p:txBody>
          <a:bodyPr lIns="396000" rIns="396000"/>
          <a:lstStyle>
            <a:lvl1pPr>
              <a:defRPr sz="2400">
                <a:solidFill>
                  <a:schemeClr val="bg1"/>
                </a:solidFill>
              </a:defRPr>
            </a:lvl1pPr>
          </a:lstStyle>
          <a:p>
            <a:r>
              <a:rPr lang="en-US" dirty="0"/>
              <a:t>Click to edit Master title style</a:t>
            </a:r>
            <a:endParaRPr lang="en-AU" dirty="0"/>
          </a:p>
        </p:txBody>
      </p:sp>
    </p:spTree>
    <p:extLst>
      <p:ext uri="{BB962C8B-B14F-4D97-AF65-F5344CB8AC3E}">
        <p14:creationId xmlns:p14="http://schemas.microsoft.com/office/powerpoint/2010/main" val="71459124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Panel Titles">
    <p:spTree>
      <p:nvGrpSpPr>
        <p:cNvPr id="1" name=""/>
        <p:cNvGrpSpPr/>
        <p:nvPr/>
      </p:nvGrpSpPr>
      <p:grpSpPr>
        <a:xfrm>
          <a:off x="0" y="0"/>
          <a:ext cx="0" cy="0"/>
          <a:chOff x="0" y="0"/>
          <a:chExt cx="0" cy="0"/>
        </a:xfrm>
      </p:grpSpPr>
      <p:sp>
        <p:nvSpPr>
          <p:cNvPr id="21" name="Content Placeholder 20">
            <a:extLst>
              <a:ext uri="{FF2B5EF4-FFF2-40B4-BE49-F238E27FC236}">
                <a16:creationId xmlns:a16="http://schemas.microsoft.com/office/drawing/2014/main" id="{C6D2D630-E991-4903-90F0-A5F6D6ED3A62}"/>
              </a:ext>
            </a:extLst>
          </p:cNvPr>
          <p:cNvSpPr>
            <a:spLocks noGrp="1"/>
          </p:cNvSpPr>
          <p:nvPr>
            <p:ph sz="quarter" idx="19"/>
          </p:nvPr>
        </p:nvSpPr>
        <p:spPr>
          <a:xfrm>
            <a:off x="4645025" y="4522561"/>
            <a:ext cx="4103688" cy="1786165"/>
          </a:xfrm>
        </p:spPr>
        <p:txBody>
          <a:bodyPr/>
          <a:lstStyle>
            <a:lvl1pPr>
              <a:defRPr sz="12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9" name="Content Placeholder 18">
            <a:extLst>
              <a:ext uri="{FF2B5EF4-FFF2-40B4-BE49-F238E27FC236}">
                <a16:creationId xmlns:a16="http://schemas.microsoft.com/office/drawing/2014/main" id="{F64E9E02-5C48-49DD-81B4-2A076AA2945A}"/>
              </a:ext>
            </a:extLst>
          </p:cNvPr>
          <p:cNvSpPr>
            <a:spLocks noGrp="1"/>
          </p:cNvSpPr>
          <p:nvPr>
            <p:ph sz="quarter" idx="18"/>
          </p:nvPr>
        </p:nvSpPr>
        <p:spPr>
          <a:xfrm>
            <a:off x="4645025" y="2094273"/>
            <a:ext cx="4103688" cy="1822129"/>
          </a:xfrm>
        </p:spPr>
        <p:txBody>
          <a:bodyPr/>
          <a:lstStyle>
            <a:lvl1pPr>
              <a:defRPr sz="12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7" name="Content Placeholder 16">
            <a:extLst>
              <a:ext uri="{FF2B5EF4-FFF2-40B4-BE49-F238E27FC236}">
                <a16:creationId xmlns:a16="http://schemas.microsoft.com/office/drawing/2014/main" id="{3DF6C880-DC36-4963-BF90-79291B79F25D}"/>
              </a:ext>
            </a:extLst>
          </p:cNvPr>
          <p:cNvSpPr>
            <a:spLocks noGrp="1"/>
          </p:cNvSpPr>
          <p:nvPr>
            <p:ph sz="quarter" idx="17"/>
          </p:nvPr>
        </p:nvSpPr>
        <p:spPr>
          <a:xfrm>
            <a:off x="395289" y="2094271"/>
            <a:ext cx="4103687" cy="1822128"/>
          </a:xfrm>
        </p:spPr>
        <p:txBody>
          <a:bodyPr/>
          <a:lstStyle>
            <a:lvl1pPr>
              <a:defRPr sz="12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Text Placeholder 3">
            <a:extLst>
              <a:ext uri="{FF2B5EF4-FFF2-40B4-BE49-F238E27FC236}">
                <a16:creationId xmlns:a16="http://schemas.microsoft.com/office/drawing/2014/main" id="{05AD85CA-E349-4506-B3FA-108812DE86FB}"/>
              </a:ext>
            </a:extLst>
          </p:cNvPr>
          <p:cNvSpPr>
            <a:spLocks noGrp="1"/>
          </p:cNvSpPr>
          <p:nvPr>
            <p:ph type="body" sz="quarter" idx="10" hasCustomPrompt="1"/>
          </p:nvPr>
        </p:nvSpPr>
        <p:spPr>
          <a:xfrm>
            <a:off x="395288" y="6508569"/>
            <a:ext cx="5760000" cy="215900"/>
          </a:xfrm>
        </p:spPr>
        <p:txBody>
          <a:bodyPr lIns="0" anchor="b"/>
          <a:lstStyle>
            <a:lvl1pPr marL="0" indent="0">
              <a:spcBef>
                <a:spcPts val="0"/>
              </a:spcBef>
              <a:buNone/>
              <a:defRPr sz="867"/>
            </a:lvl1pPr>
            <a:lvl2pPr marL="371464" indent="0">
              <a:buNone/>
              <a:defRPr sz="867"/>
            </a:lvl2pPr>
            <a:lvl3pPr marL="742927" indent="0">
              <a:buNone/>
              <a:defRPr sz="867"/>
            </a:lvl3pPr>
            <a:lvl4pPr marL="1114391" indent="0">
              <a:buNone/>
              <a:defRPr sz="867"/>
            </a:lvl4pPr>
            <a:lvl5pPr marL="1485854" indent="0">
              <a:buNone/>
              <a:defRPr sz="867"/>
            </a:lvl5pPr>
          </a:lstStyle>
          <a:p>
            <a:pPr lvl="0"/>
            <a:r>
              <a:rPr lang="en-US" dirty="0"/>
              <a:t>Click to edit Note / Source</a:t>
            </a:r>
            <a:endParaRPr lang="en-AU" dirty="0"/>
          </a:p>
        </p:txBody>
      </p:sp>
      <p:sp>
        <p:nvSpPr>
          <p:cNvPr id="6" name="Content Placeholder 5">
            <a:extLst>
              <a:ext uri="{FF2B5EF4-FFF2-40B4-BE49-F238E27FC236}">
                <a16:creationId xmlns:a16="http://schemas.microsoft.com/office/drawing/2014/main" id="{6231CB26-B24D-42D0-8717-2DE55D484175}"/>
              </a:ext>
            </a:extLst>
          </p:cNvPr>
          <p:cNvSpPr>
            <a:spLocks noGrp="1"/>
          </p:cNvSpPr>
          <p:nvPr>
            <p:ph sz="quarter" idx="20"/>
          </p:nvPr>
        </p:nvSpPr>
        <p:spPr>
          <a:xfrm>
            <a:off x="395289" y="4522561"/>
            <a:ext cx="4103687" cy="1786165"/>
          </a:xfrm>
        </p:spPr>
        <p:txBody>
          <a:bodyPr/>
          <a:lstStyle>
            <a:lvl1pPr>
              <a:defRPr sz="12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20" name="Text Placeholder 19">
            <a:extLst>
              <a:ext uri="{FF2B5EF4-FFF2-40B4-BE49-F238E27FC236}">
                <a16:creationId xmlns:a16="http://schemas.microsoft.com/office/drawing/2014/main" id="{D3C8C78F-A5AB-E55F-2C12-F0CC0FC96165}"/>
              </a:ext>
            </a:extLst>
          </p:cNvPr>
          <p:cNvSpPr>
            <a:spLocks noGrp="1"/>
          </p:cNvSpPr>
          <p:nvPr>
            <p:ph type="body" sz="quarter" idx="23" hasCustomPrompt="1"/>
          </p:nvPr>
        </p:nvSpPr>
        <p:spPr>
          <a:xfrm>
            <a:off x="395288" y="1243658"/>
            <a:ext cx="1800448" cy="216000"/>
          </a:xfrm>
          <a:prstGeom prst="round1Rect">
            <a:avLst>
              <a:gd name="adj" fmla="val 50000"/>
            </a:avLst>
          </a:prstGeom>
          <a:solidFill>
            <a:srgbClr val="043CF7"/>
          </a:solidFill>
        </p:spPr>
        <p:txBody>
          <a:bodyPr anchor="ctr"/>
          <a:lstStyle>
            <a:lvl1pPr marL="0" indent="0" algn="ctr">
              <a:buNone/>
              <a:defRPr sz="800" cap="all" spc="100" baseline="0">
                <a:solidFill>
                  <a:schemeClr val="bg1"/>
                </a:solidFill>
              </a:defRPr>
            </a:lvl1pPr>
            <a:lvl2pPr marL="371463" indent="0">
              <a:buNone/>
              <a:defRPr/>
            </a:lvl2pPr>
          </a:lstStyle>
          <a:p>
            <a:pPr lvl="0"/>
            <a:r>
              <a:rPr lang="en-US" dirty="0"/>
              <a:t> </a:t>
            </a:r>
          </a:p>
        </p:txBody>
      </p:sp>
      <p:sp>
        <p:nvSpPr>
          <p:cNvPr id="24" name="Text Placeholder 4">
            <a:extLst>
              <a:ext uri="{FF2B5EF4-FFF2-40B4-BE49-F238E27FC236}">
                <a16:creationId xmlns:a16="http://schemas.microsoft.com/office/drawing/2014/main" id="{B138C508-8E98-7E27-0805-54B77ED29B23}"/>
              </a:ext>
            </a:extLst>
          </p:cNvPr>
          <p:cNvSpPr>
            <a:spLocks noGrp="1"/>
          </p:cNvSpPr>
          <p:nvPr>
            <p:ph type="body" sz="quarter" idx="13"/>
          </p:nvPr>
        </p:nvSpPr>
        <p:spPr>
          <a:xfrm>
            <a:off x="395289" y="1656741"/>
            <a:ext cx="4103687" cy="333457"/>
          </a:xfrm>
          <a:prstGeom prst="roundRect">
            <a:avLst>
              <a:gd name="adj" fmla="val 50000"/>
            </a:avLst>
          </a:prstGeom>
          <a:solidFill>
            <a:schemeClr val="accent1"/>
          </a:solidFill>
        </p:spPr>
        <p:txBody>
          <a:bodyPr lIns="72000" tIns="0" bIns="0" anchor="ctr"/>
          <a:lstStyle>
            <a:lvl1pPr marL="0" indent="0">
              <a:buNone/>
              <a:defRPr b="1">
                <a:solidFill>
                  <a:schemeClr val="bg1"/>
                </a:solidFill>
              </a:defRPr>
            </a:lvl1pPr>
          </a:lstStyle>
          <a:p>
            <a:pPr lvl="0"/>
            <a:r>
              <a:rPr lang="en-US"/>
              <a:t>Click to edit Master text styles</a:t>
            </a:r>
          </a:p>
        </p:txBody>
      </p:sp>
      <p:sp>
        <p:nvSpPr>
          <p:cNvPr id="25" name="Text Placeholder 11">
            <a:extLst>
              <a:ext uri="{FF2B5EF4-FFF2-40B4-BE49-F238E27FC236}">
                <a16:creationId xmlns:a16="http://schemas.microsoft.com/office/drawing/2014/main" id="{99922C04-2AB7-14EF-EA7B-6B54289A9462}"/>
              </a:ext>
            </a:extLst>
          </p:cNvPr>
          <p:cNvSpPr>
            <a:spLocks noGrp="1"/>
          </p:cNvSpPr>
          <p:nvPr>
            <p:ph type="body" sz="quarter" idx="14"/>
          </p:nvPr>
        </p:nvSpPr>
        <p:spPr>
          <a:xfrm>
            <a:off x="4645025" y="1656742"/>
            <a:ext cx="4103688" cy="333456"/>
          </a:xfrm>
          <a:prstGeom prst="roundRect">
            <a:avLst>
              <a:gd name="adj" fmla="val 50000"/>
            </a:avLst>
          </a:prstGeom>
          <a:solidFill>
            <a:schemeClr val="accent2"/>
          </a:solidFill>
        </p:spPr>
        <p:txBody>
          <a:bodyPr lIns="72000" tIns="0" bIns="0" anchor="ctr"/>
          <a:lstStyle>
            <a:lvl1pPr marL="0" indent="0">
              <a:buNone/>
              <a:defRPr b="1">
                <a:solidFill>
                  <a:schemeClr val="bg1"/>
                </a:solidFill>
              </a:defRPr>
            </a:lvl1pPr>
          </a:lstStyle>
          <a:p>
            <a:pPr lvl="0"/>
            <a:r>
              <a:rPr lang="en-US"/>
              <a:t>Click to edit Master text styles</a:t>
            </a:r>
          </a:p>
        </p:txBody>
      </p:sp>
      <p:sp>
        <p:nvSpPr>
          <p:cNvPr id="26" name="Text Placeholder 4">
            <a:extLst>
              <a:ext uri="{FF2B5EF4-FFF2-40B4-BE49-F238E27FC236}">
                <a16:creationId xmlns:a16="http://schemas.microsoft.com/office/drawing/2014/main" id="{F8CB5E1D-7F0D-2230-8C30-DED0B68EE659}"/>
              </a:ext>
            </a:extLst>
          </p:cNvPr>
          <p:cNvSpPr>
            <a:spLocks noGrp="1"/>
          </p:cNvSpPr>
          <p:nvPr>
            <p:ph type="body" sz="quarter" idx="24"/>
          </p:nvPr>
        </p:nvSpPr>
        <p:spPr>
          <a:xfrm>
            <a:off x="395289" y="4089182"/>
            <a:ext cx="4103687" cy="333457"/>
          </a:xfrm>
          <a:prstGeom prst="roundRect">
            <a:avLst>
              <a:gd name="adj" fmla="val 50000"/>
            </a:avLst>
          </a:prstGeom>
          <a:solidFill>
            <a:schemeClr val="accent3"/>
          </a:solidFill>
        </p:spPr>
        <p:txBody>
          <a:bodyPr lIns="72000" tIns="0" bIns="0" anchor="ctr"/>
          <a:lstStyle>
            <a:lvl1pPr marL="0" indent="0">
              <a:buNone/>
              <a:defRPr b="1">
                <a:solidFill>
                  <a:schemeClr val="bg1"/>
                </a:solidFill>
              </a:defRPr>
            </a:lvl1pPr>
          </a:lstStyle>
          <a:p>
            <a:pPr lvl="0"/>
            <a:r>
              <a:rPr lang="en-US"/>
              <a:t>Click to edit Master text styles</a:t>
            </a:r>
          </a:p>
        </p:txBody>
      </p:sp>
      <p:sp>
        <p:nvSpPr>
          <p:cNvPr id="27" name="Text Placeholder 11">
            <a:extLst>
              <a:ext uri="{FF2B5EF4-FFF2-40B4-BE49-F238E27FC236}">
                <a16:creationId xmlns:a16="http://schemas.microsoft.com/office/drawing/2014/main" id="{E6A205D6-382A-3554-472E-B65C20A2E195}"/>
              </a:ext>
            </a:extLst>
          </p:cNvPr>
          <p:cNvSpPr>
            <a:spLocks noGrp="1"/>
          </p:cNvSpPr>
          <p:nvPr>
            <p:ph type="body" sz="quarter" idx="25"/>
          </p:nvPr>
        </p:nvSpPr>
        <p:spPr>
          <a:xfrm>
            <a:off x="4645025" y="4089183"/>
            <a:ext cx="4103688" cy="333456"/>
          </a:xfrm>
          <a:prstGeom prst="roundRect">
            <a:avLst>
              <a:gd name="adj" fmla="val 50000"/>
            </a:avLst>
          </a:prstGeom>
          <a:solidFill>
            <a:schemeClr val="accent4"/>
          </a:solidFill>
        </p:spPr>
        <p:txBody>
          <a:bodyPr lIns="72000" tIns="0" bIns="0" anchor="ctr"/>
          <a:lstStyle>
            <a:lvl1pPr marL="0" indent="0">
              <a:buNone/>
              <a:defRPr b="1">
                <a:solidFill>
                  <a:schemeClr val="bg1"/>
                </a:solidFill>
              </a:defRPr>
            </a:lvl1pPr>
          </a:lstStyle>
          <a:p>
            <a:pPr lvl="0"/>
            <a:r>
              <a:rPr lang="en-US"/>
              <a:t>Click to edit Master text styles</a:t>
            </a:r>
          </a:p>
        </p:txBody>
      </p:sp>
      <p:sp>
        <p:nvSpPr>
          <p:cNvPr id="14" name="Title 1">
            <a:extLst>
              <a:ext uri="{FF2B5EF4-FFF2-40B4-BE49-F238E27FC236}">
                <a16:creationId xmlns:a16="http://schemas.microsoft.com/office/drawing/2014/main" id="{8A5171C9-7B4F-F872-73B1-1F2878671ADD}"/>
              </a:ext>
            </a:extLst>
          </p:cNvPr>
          <p:cNvSpPr>
            <a:spLocks noGrp="1"/>
          </p:cNvSpPr>
          <p:nvPr>
            <p:ph type="title"/>
          </p:nvPr>
        </p:nvSpPr>
        <p:spPr>
          <a:xfrm>
            <a:off x="0" y="0"/>
            <a:ext cx="9143999" cy="1046580"/>
          </a:xfrm>
          <a:solidFill>
            <a:schemeClr val="accent1"/>
          </a:solidFill>
        </p:spPr>
        <p:txBody>
          <a:bodyPr lIns="396000" rIns="396000"/>
          <a:lstStyle>
            <a:lvl1pPr>
              <a:defRPr sz="2400">
                <a:solidFill>
                  <a:schemeClr val="bg1"/>
                </a:solidFill>
              </a:defRPr>
            </a:lvl1pPr>
          </a:lstStyle>
          <a:p>
            <a:r>
              <a:rPr lang="en-US" dirty="0"/>
              <a:t>Click to edit Master title style</a:t>
            </a:r>
            <a:endParaRPr lang="en-AU" dirty="0"/>
          </a:p>
        </p:txBody>
      </p:sp>
    </p:spTree>
    <p:extLst>
      <p:ext uri="{BB962C8B-B14F-4D97-AF65-F5344CB8AC3E}">
        <p14:creationId xmlns:p14="http://schemas.microsoft.com/office/powerpoint/2010/main" val="406884244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nel">
    <p:spTree>
      <p:nvGrpSpPr>
        <p:cNvPr id="1" name=""/>
        <p:cNvGrpSpPr/>
        <p:nvPr/>
      </p:nvGrpSpPr>
      <p:grpSpPr>
        <a:xfrm>
          <a:off x="0" y="0"/>
          <a:ext cx="0" cy="0"/>
          <a:chOff x="0" y="0"/>
          <a:chExt cx="0" cy="0"/>
        </a:xfrm>
      </p:grpSpPr>
      <p:sp>
        <p:nvSpPr>
          <p:cNvPr id="21" name="Content Placeholder 20">
            <a:extLst>
              <a:ext uri="{FF2B5EF4-FFF2-40B4-BE49-F238E27FC236}">
                <a16:creationId xmlns:a16="http://schemas.microsoft.com/office/drawing/2014/main" id="{C6D2D630-E991-4903-90F0-A5F6D6ED3A62}"/>
              </a:ext>
            </a:extLst>
          </p:cNvPr>
          <p:cNvSpPr>
            <a:spLocks noGrp="1"/>
          </p:cNvSpPr>
          <p:nvPr>
            <p:ph sz="quarter" idx="19"/>
          </p:nvPr>
        </p:nvSpPr>
        <p:spPr>
          <a:xfrm>
            <a:off x="4645025" y="3996999"/>
            <a:ext cx="4103688" cy="2311727"/>
          </a:xfrm>
        </p:spPr>
        <p:txBody>
          <a:bodyPr/>
          <a:lstStyle>
            <a:lvl1pPr>
              <a:defRPr sz="12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9" name="Content Placeholder 18">
            <a:extLst>
              <a:ext uri="{FF2B5EF4-FFF2-40B4-BE49-F238E27FC236}">
                <a16:creationId xmlns:a16="http://schemas.microsoft.com/office/drawing/2014/main" id="{F64E9E02-5C48-49DD-81B4-2A076AA2945A}"/>
              </a:ext>
            </a:extLst>
          </p:cNvPr>
          <p:cNvSpPr>
            <a:spLocks noGrp="1"/>
          </p:cNvSpPr>
          <p:nvPr>
            <p:ph sz="quarter" idx="18"/>
          </p:nvPr>
        </p:nvSpPr>
        <p:spPr>
          <a:xfrm>
            <a:off x="4645025" y="1557339"/>
            <a:ext cx="4103688" cy="2358273"/>
          </a:xfrm>
        </p:spPr>
        <p:txBody>
          <a:bodyPr/>
          <a:lstStyle>
            <a:lvl1pPr>
              <a:defRPr sz="12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7" name="Content Placeholder 16">
            <a:extLst>
              <a:ext uri="{FF2B5EF4-FFF2-40B4-BE49-F238E27FC236}">
                <a16:creationId xmlns:a16="http://schemas.microsoft.com/office/drawing/2014/main" id="{3DF6C880-DC36-4963-BF90-79291B79F25D}"/>
              </a:ext>
            </a:extLst>
          </p:cNvPr>
          <p:cNvSpPr>
            <a:spLocks noGrp="1"/>
          </p:cNvSpPr>
          <p:nvPr>
            <p:ph sz="quarter" idx="17"/>
          </p:nvPr>
        </p:nvSpPr>
        <p:spPr>
          <a:xfrm>
            <a:off x="395289" y="1557339"/>
            <a:ext cx="4103687" cy="2358273"/>
          </a:xfrm>
        </p:spPr>
        <p:txBody>
          <a:bodyPr/>
          <a:lstStyle>
            <a:lvl1pPr>
              <a:defRPr sz="12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Text Placeholder 3">
            <a:extLst>
              <a:ext uri="{FF2B5EF4-FFF2-40B4-BE49-F238E27FC236}">
                <a16:creationId xmlns:a16="http://schemas.microsoft.com/office/drawing/2014/main" id="{05AD85CA-E349-4506-B3FA-108812DE86FB}"/>
              </a:ext>
            </a:extLst>
          </p:cNvPr>
          <p:cNvSpPr>
            <a:spLocks noGrp="1"/>
          </p:cNvSpPr>
          <p:nvPr>
            <p:ph type="body" sz="quarter" idx="10" hasCustomPrompt="1"/>
          </p:nvPr>
        </p:nvSpPr>
        <p:spPr>
          <a:xfrm>
            <a:off x="395288" y="6505804"/>
            <a:ext cx="5760000" cy="215900"/>
          </a:xfrm>
        </p:spPr>
        <p:txBody>
          <a:bodyPr lIns="0" anchor="b"/>
          <a:lstStyle>
            <a:lvl1pPr marL="0" indent="0">
              <a:spcBef>
                <a:spcPts val="0"/>
              </a:spcBef>
              <a:buNone/>
              <a:defRPr sz="867"/>
            </a:lvl1pPr>
            <a:lvl2pPr marL="371464" indent="0">
              <a:buNone/>
              <a:defRPr sz="867"/>
            </a:lvl2pPr>
            <a:lvl3pPr marL="742927" indent="0">
              <a:buNone/>
              <a:defRPr sz="867"/>
            </a:lvl3pPr>
            <a:lvl4pPr marL="1114391" indent="0">
              <a:buNone/>
              <a:defRPr sz="867"/>
            </a:lvl4pPr>
            <a:lvl5pPr marL="1485854" indent="0">
              <a:buNone/>
              <a:defRPr sz="867"/>
            </a:lvl5pPr>
          </a:lstStyle>
          <a:p>
            <a:pPr lvl="0"/>
            <a:r>
              <a:rPr lang="en-US" dirty="0"/>
              <a:t>Click to edit Note / Source</a:t>
            </a:r>
            <a:endParaRPr lang="en-AU" dirty="0"/>
          </a:p>
        </p:txBody>
      </p:sp>
      <p:sp>
        <p:nvSpPr>
          <p:cNvPr id="23" name="Content Placeholder 22">
            <a:extLst>
              <a:ext uri="{FF2B5EF4-FFF2-40B4-BE49-F238E27FC236}">
                <a16:creationId xmlns:a16="http://schemas.microsoft.com/office/drawing/2014/main" id="{95DC844D-7B9D-4D81-A14E-D153FCF6DD8B}"/>
              </a:ext>
            </a:extLst>
          </p:cNvPr>
          <p:cNvSpPr>
            <a:spLocks noGrp="1"/>
          </p:cNvSpPr>
          <p:nvPr>
            <p:ph sz="quarter" idx="20"/>
          </p:nvPr>
        </p:nvSpPr>
        <p:spPr>
          <a:xfrm>
            <a:off x="395289" y="3996736"/>
            <a:ext cx="4103687" cy="2312000"/>
          </a:xfrm>
        </p:spPr>
        <p:txBody>
          <a:bodyPr/>
          <a:lstStyle>
            <a:lvl1pPr>
              <a:defRPr sz="12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3" name="Text Placeholder 19">
            <a:extLst>
              <a:ext uri="{FF2B5EF4-FFF2-40B4-BE49-F238E27FC236}">
                <a16:creationId xmlns:a16="http://schemas.microsoft.com/office/drawing/2014/main" id="{CE886631-7B9D-E125-9717-7624A1A711F2}"/>
              </a:ext>
            </a:extLst>
          </p:cNvPr>
          <p:cNvSpPr>
            <a:spLocks noGrp="1"/>
          </p:cNvSpPr>
          <p:nvPr>
            <p:ph type="body" sz="quarter" idx="22" hasCustomPrompt="1"/>
          </p:nvPr>
        </p:nvSpPr>
        <p:spPr>
          <a:xfrm>
            <a:off x="395288" y="1243658"/>
            <a:ext cx="1800448" cy="216000"/>
          </a:xfrm>
          <a:prstGeom prst="round1Rect">
            <a:avLst>
              <a:gd name="adj" fmla="val 50000"/>
            </a:avLst>
          </a:prstGeom>
          <a:solidFill>
            <a:srgbClr val="043CF7"/>
          </a:solidFill>
        </p:spPr>
        <p:txBody>
          <a:bodyPr anchor="ctr"/>
          <a:lstStyle>
            <a:lvl1pPr marL="0" indent="0" algn="ctr">
              <a:buNone/>
              <a:defRPr sz="800" cap="all" spc="100" baseline="0">
                <a:solidFill>
                  <a:schemeClr val="bg1"/>
                </a:solidFill>
              </a:defRPr>
            </a:lvl1pPr>
            <a:lvl2pPr marL="371463" indent="0">
              <a:buNone/>
              <a:defRPr/>
            </a:lvl2pPr>
          </a:lstStyle>
          <a:p>
            <a:pPr lvl="0"/>
            <a:r>
              <a:rPr lang="en-US" dirty="0"/>
              <a:t> </a:t>
            </a:r>
          </a:p>
        </p:txBody>
      </p:sp>
      <p:sp>
        <p:nvSpPr>
          <p:cNvPr id="11" name="Title 1">
            <a:extLst>
              <a:ext uri="{FF2B5EF4-FFF2-40B4-BE49-F238E27FC236}">
                <a16:creationId xmlns:a16="http://schemas.microsoft.com/office/drawing/2014/main" id="{53AA8A60-4F63-0E91-8F47-F4E7BB9FF986}"/>
              </a:ext>
            </a:extLst>
          </p:cNvPr>
          <p:cNvSpPr>
            <a:spLocks noGrp="1"/>
          </p:cNvSpPr>
          <p:nvPr>
            <p:ph type="title"/>
          </p:nvPr>
        </p:nvSpPr>
        <p:spPr>
          <a:xfrm>
            <a:off x="0" y="0"/>
            <a:ext cx="9143999" cy="1046580"/>
          </a:xfrm>
          <a:solidFill>
            <a:schemeClr val="accent1"/>
          </a:solidFill>
        </p:spPr>
        <p:txBody>
          <a:bodyPr lIns="396000" rIns="396000"/>
          <a:lstStyle>
            <a:lvl1pPr>
              <a:defRPr sz="2400">
                <a:solidFill>
                  <a:schemeClr val="bg1"/>
                </a:solidFill>
              </a:defRPr>
            </a:lvl1pPr>
          </a:lstStyle>
          <a:p>
            <a:r>
              <a:rPr lang="en-US" dirty="0"/>
              <a:t>Click to edit Master title style</a:t>
            </a:r>
            <a:endParaRPr lang="en-AU" dirty="0"/>
          </a:p>
        </p:txBody>
      </p:sp>
    </p:spTree>
    <p:extLst>
      <p:ext uri="{BB962C8B-B14F-4D97-AF65-F5344CB8AC3E}">
        <p14:creationId xmlns:p14="http://schemas.microsoft.com/office/powerpoint/2010/main" val="37730118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Comparison Titles">
    <p:spTree>
      <p:nvGrpSpPr>
        <p:cNvPr id="1" name=""/>
        <p:cNvGrpSpPr/>
        <p:nvPr/>
      </p:nvGrpSpPr>
      <p:grpSpPr>
        <a:xfrm>
          <a:off x="0" y="0"/>
          <a:ext cx="0" cy="0"/>
          <a:chOff x="0" y="0"/>
          <a:chExt cx="0" cy="0"/>
        </a:xfrm>
      </p:grpSpPr>
      <p:sp>
        <p:nvSpPr>
          <p:cNvPr id="14" name="Content Placeholder 13">
            <a:extLst>
              <a:ext uri="{FF2B5EF4-FFF2-40B4-BE49-F238E27FC236}">
                <a16:creationId xmlns:a16="http://schemas.microsoft.com/office/drawing/2014/main" id="{CB627971-95AF-487C-8846-42AFE80CEB5C}"/>
              </a:ext>
            </a:extLst>
          </p:cNvPr>
          <p:cNvSpPr>
            <a:spLocks noGrp="1"/>
          </p:cNvSpPr>
          <p:nvPr>
            <p:ph sz="quarter" idx="15"/>
          </p:nvPr>
        </p:nvSpPr>
        <p:spPr>
          <a:xfrm>
            <a:off x="395289" y="2094271"/>
            <a:ext cx="2664544" cy="4214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Text Placeholder 3">
            <a:extLst>
              <a:ext uri="{FF2B5EF4-FFF2-40B4-BE49-F238E27FC236}">
                <a16:creationId xmlns:a16="http://schemas.microsoft.com/office/drawing/2014/main" id="{05AD85CA-E349-4506-B3FA-108812DE86FB}"/>
              </a:ext>
            </a:extLst>
          </p:cNvPr>
          <p:cNvSpPr>
            <a:spLocks noGrp="1"/>
          </p:cNvSpPr>
          <p:nvPr>
            <p:ph type="body" sz="quarter" idx="10" hasCustomPrompt="1"/>
          </p:nvPr>
        </p:nvSpPr>
        <p:spPr>
          <a:xfrm>
            <a:off x="395288" y="6505804"/>
            <a:ext cx="5760000" cy="215900"/>
          </a:xfrm>
        </p:spPr>
        <p:txBody>
          <a:bodyPr lIns="0" anchor="b"/>
          <a:lstStyle>
            <a:lvl1pPr marL="0" indent="0">
              <a:spcBef>
                <a:spcPts val="0"/>
              </a:spcBef>
              <a:buNone/>
              <a:defRPr sz="800"/>
            </a:lvl1pPr>
            <a:lvl2pPr marL="342900" indent="0">
              <a:buNone/>
              <a:defRPr sz="800"/>
            </a:lvl2pPr>
            <a:lvl3pPr marL="685800" indent="0">
              <a:buNone/>
              <a:defRPr sz="800"/>
            </a:lvl3pPr>
            <a:lvl4pPr marL="1028700" indent="0">
              <a:buNone/>
              <a:defRPr sz="800"/>
            </a:lvl4pPr>
            <a:lvl5pPr marL="1371600" indent="0">
              <a:buNone/>
              <a:defRPr sz="800"/>
            </a:lvl5pPr>
          </a:lstStyle>
          <a:p>
            <a:pPr lvl="0"/>
            <a:r>
              <a:rPr lang="en-US" dirty="0"/>
              <a:t>Click to edit Note / Source</a:t>
            </a:r>
            <a:endParaRPr lang="en-AU" dirty="0"/>
          </a:p>
        </p:txBody>
      </p:sp>
      <p:sp>
        <p:nvSpPr>
          <p:cNvPr id="11" name="Content Placeholder 13">
            <a:extLst>
              <a:ext uri="{FF2B5EF4-FFF2-40B4-BE49-F238E27FC236}">
                <a16:creationId xmlns:a16="http://schemas.microsoft.com/office/drawing/2014/main" id="{057E97FA-6D9E-44B5-9A46-744E5EB6BF0B}"/>
              </a:ext>
            </a:extLst>
          </p:cNvPr>
          <p:cNvSpPr>
            <a:spLocks noGrp="1"/>
          </p:cNvSpPr>
          <p:nvPr>
            <p:ph sz="quarter" idx="16"/>
          </p:nvPr>
        </p:nvSpPr>
        <p:spPr>
          <a:xfrm>
            <a:off x="3239728" y="2094271"/>
            <a:ext cx="2664544" cy="4214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7" name="Content Placeholder 13">
            <a:extLst>
              <a:ext uri="{FF2B5EF4-FFF2-40B4-BE49-F238E27FC236}">
                <a16:creationId xmlns:a16="http://schemas.microsoft.com/office/drawing/2014/main" id="{4167BCA9-A2AD-4E2C-8657-C4E940A34568}"/>
              </a:ext>
            </a:extLst>
          </p:cNvPr>
          <p:cNvSpPr>
            <a:spLocks noGrp="1"/>
          </p:cNvSpPr>
          <p:nvPr>
            <p:ph sz="quarter" idx="18"/>
          </p:nvPr>
        </p:nvSpPr>
        <p:spPr>
          <a:xfrm>
            <a:off x="6084169" y="2094271"/>
            <a:ext cx="2664544" cy="4214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22" name="Text Placeholder 19">
            <a:extLst>
              <a:ext uri="{FF2B5EF4-FFF2-40B4-BE49-F238E27FC236}">
                <a16:creationId xmlns:a16="http://schemas.microsoft.com/office/drawing/2014/main" id="{59C08A6C-9C34-2F73-EEBA-EDF7CBCF16CD}"/>
              </a:ext>
            </a:extLst>
          </p:cNvPr>
          <p:cNvSpPr>
            <a:spLocks noGrp="1"/>
          </p:cNvSpPr>
          <p:nvPr>
            <p:ph type="body" sz="quarter" idx="20" hasCustomPrompt="1"/>
          </p:nvPr>
        </p:nvSpPr>
        <p:spPr>
          <a:xfrm>
            <a:off x="2051472" y="1243658"/>
            <a:ext cx="1800448" cy="216000"/>
          </a:xfrm>
          <a:prstGeom prst="round1Rect">
            <a:avLst>
              <a:gd name="adj" fmla="val 50000"/>
            </a:avLst>
          </a:prstGeom>
          <a:solidFill>
            <a:srgbClr val="129D1F"/>
          </a:solidFill>
        </p:spPr>
        <p:txBody>
          <a:bodyPr anchor="ctr"/>
          <a:lstStyle>
            <a:lvl1pPr marL="0" indent="0" algn="ctr">
              <a:buNone/>
              <a:defRPr sz="800" cap="all" spc="100" baseline="0">
                <a:solidFill>
                  <a:schemeClr val="bg1"/>
                </a:solidFill>
              </a:defRPr>
            </a:lvl1pPr>
            <a:lvl2pPr marL="371463" indent="0">
              <a:buNone/>
              <a:defRPr/>
            </a:lvl2pPr>
          </a:lstStyle>
          <a:p>
            <a:pPr lvl="0"/>
            <a:r>
              <a:rPr lang="en-US" dirty="0"/>
              <a:t> </a:t>
            </a:r>
          </a:p>
        </p:txBody>
      </p:sp>
      <p:sp>
        <p:nvSpPr>
          <p:cNvPr id="23" name="Text Placeholder 19">
            <a:extLst>
              <a:ext uri="{FF2B5EF4-FFF2-40B4-BE49-F238E27FC236}">
                <a16:creationId xmlns:a16="http://schemas.microsoft.com/office/drawing/2014/main" id="{9C376F71-1B76-5B5C-CE3A-7C03BA360A0F}"/>
              </a:ext>
            </a:extLst>
          </p:cNvPr>
          <p:cNvSpPr>
            <a:spLocks noGrp="1"/>
          </p:cNvSpPr>
          <p:nvPr>
            <p:ph type="body" sz="quarter" idx="21" hasCustomPrompt="1"/>
          </p:nvPr>
        </p:nvSpPr>
        <p:spPr>
          <a:xfrm>
            <a:off x="395288" y="1243658"/>
            <a:ext cx="1800448" cy="216000"/>
          </a:xfrm>
          <a:prstGeom prst="round1Rect">
            <a:avLst>
              <a:gd name="adj" fmla="val 50000"/>
            </a:avLst>
          </a:prstGeom>
          <a:solidFill>
            <a:srgbClr val="043CF7"/>
          </a:solidFill>
        </p:spPr>
        <p:txBody>
          <a:bodyPr anchor="ctr"/>
          <a:lstStyle>
            <a:lvl1pPr marL="0" indent="0" algn="ctr">
              <a:buNone/>
              <a:defRPr sz="800" cap="all" spc="100" baseline="0">
                <a:solidFill>
                  <a:schemeClr val="bg1"/>
                </a:solidFill>
              </a:defRPr>
            </a:lvl1pPr>
            <a:lvl2pPr marL="371463" indent="0">
              <a:buNone/>
              <a:defRPr/>
            </a:lvl2pPr>
          </a:lstStyle>
          <a:p>
            <a:pPr lvl="0"/>
            <a:r>
              <a:rPr lang="en-US" dirty="0"/>
              <a:t> </a:t>
            </a:r>
          </a:p>
        </p:txBody>
      </p:sp>
      <p:sp>
        <p:nvSpPr>
          <p:cNvPr id="24" name="Text Placeholder 4">
            <a:extLst>
              <a:ext uri="{FF2B5EF4-FFF2-40B4-BE49-F238E27FC236}">
                <a16:creationId xmlns:a16="http://schemas.microsoft.com/office/drawing/2014/main" id="{E2003F1D-0697-BF70-44DA-C49443965EE5}"/>
              </a:ext>
            </a:extLst>
          </p:cNvPr>
          <p:cNvSpPr>
            <a:spLocks noGrp="1"/>
          </p:cNvSpPr>
          <p:nvPr>
            <p:ph type="body" sz="quarter" idx="13" hasCustomPrompt="1"/>
          </p:nvPr>
        </p:nvSpPr>
        <p:spPr>
          <a:xfrm>
            <a:off x="395290" y="1656741"/>
            <a:ext cx="2664544" cy="333457"/>
          </a:xfrm>
          <a:prstGeom prst="roundRect">
            <a:avLst>
              <a:gd name="adj" fmla="val 50000"/>
            </a:avLst>
          </a:prstGeom>
          <a:solidFill>
            <a:schemeClr val="accent1"/>
          </a:solidFill>
        </p:spPr>
        <p:txBody>
          <a:bodyPr lIns="72000" tIns="0" bIns="0" anchor="ctr"/>
          <a:lstStyle>
            <a:lvl1pPr marL="0" indent="0">
              <a:buNone/>
              <a:defRPr b="1">
                <a:solidFill>
                  <a:schemeClr val="bg1"/>
                </a:solidFill>
              </a:defRPr>
            </a:lvl1pPr>
          </a:lstStyle>
          <a:p>
            <a:pPr lvl="0"/>
            <a:r>
              <a:rPr lang="en-US" dirty="0"/>
              <a:t>Click to edit text styles</a:t>
            </a:r>
          </a:p>
        </p:txBody>
      </p:sp>
      <p:sp>
        <p:nvSpPr>
          <p:cNvPr id="25" name="Text Placeholder 4">
            <a:extLst>
              <a:ext uri="{FF2B5EF4-FFF2-40B4-BE49-F238E27FC236}">
                <a16:creationId xmlns:a16="http://schemas.microsoft.com/office/drawing/2014/main" id="{F5713C8E-225C-59E8-3CE3-E6CA10BDB32F}"/>
              </a:ext>
            </a:extLst>
          </p:cNvPr>
          <p:cNvSpPr>
            <a:spLocks noGrp="1"/>
          </p:cNvSpPr>
          <p:nvPr>
            <p:ph type="body" sz="quarter" idx="22" hasCustomPrompt="1"/>
          </p:nvPr>
        </p:nvSpPr>
        <p:spPr>
          <a:xfrm>
            <a:off x="3239727" y="1656741"/>
            <a:ext cx="2664544" cy="333457"/>
          </a:xfrm>
          <a:prstGeom prst="roundRect">
            <a:avLst>
              <a:gd name="adj" fmla="val 50000"/>
            </a:avLst>
          </a:prstGeom>
          <a:solidFill>
            <a:schemeClr val="accent2"/>
          </a:solidFill>
        </p:spPr>
        <p:txBody>
          <a:bodyPr lIns="72000" tIns="0" bIns="0" anchor="ctr"/>
          <a:lstStyle>
            <a:lvl1pPr marL="0" indent="0">
              <a:buNone/>
              <a:defRPr b="1">
                <a:solidFill>
                  <a:schemeClr val="bg1"/>
                </a:solidFill>
              </a:defRPr>
            </a:lvl1pPr>
          </a:lstStyle>
          <a:p>
            <a:pPr lvl="0"/>
            <a:r>
              <a:rPr lang="en-US" dirty="0"/>
              <a:t>Click to edit text styles</a:t>
            </a:r>
          </a:p>
        </p:txBody>
      </p:sp>
      <p:sp>
        <p:nvSpPr>
          <p:cNvPr id="26" name="Text Placeholder 4">
            <a:extLst>
              <a:ext uri="{FF2B5EF4-FFF2-40B4-BE49-F238E27FC236}">
                <a16:creationId xmlns:a16="http://schemas.microsoft.com/office/drawing/2014/main" id="{8DD1D957-51D1-3804-58D2-3B6E95F5BE5C}"/>
              </a:ext>
            </a:extLst>
          </p:cNvPr>
          <p:cNvSpPr>
            <a:spLocks noGrp="1"/>
          </p:cNvSpPr>
          <p:nvPr>
            <p:ph type="body" sz="quarter" idx="23" hasCustomPrompt="1"/>
          </p:nvPr>
        </p:nvSpPr>
        <p:spPr>
          <a:xfrm>
            <a:off x="6084169" y="1656740"/>
            <a:ext cx="2664544" cy="333457"/>
          </a:xfrm>
          <a:prstGeom prst="roundRect">
            <a:avLst>
              <a:gd name="adj" fmla="val 50000"/>
            </a:avLst>
          </a:prstGeom>
          <a:solidFill>
            <a:schemeClr val="accent3"/>
          </a:solidFill>
        </p:spPr>
        <p:txBody>
          <a:bodyPr lIns="72000" tIns="0" bIns="0" anchor="ctr"/>
          <a:lstStyle>
            <a:lvl1pPr marL="0" indent="0">
              <a:buNone/>
              <a:defRPr b="1">
                <a:solidFill>
                  <a:schemeClr val="bg1"/>
                </a:solidFill>
              </a:defRPr>
            </a:lvl1pPr>
          </a:lstStyle>
          <a:p>
            <a:pPr lvl="0"/>
            <a:r>
              <a:rPr lang="en-US" dirty="0"/>
              <a:t>Click to edit text styles</a:t>
            </a:r>
          </a:p>
        </p:txBody>
      </p:sp>
      <p:sp>
        <p:nvSpPr>
          <p:cNvPr id="12" name="Title 1">
            <a:extLst>
              <a:ext uri="{FF2B5EF4-FFF2-40B4-BE49-F238E27FC236}">
                <a16:creationId xmlns:a16="http://schemas.microsoft.com/office/drawing/2014/main" id="{B4FDC126-A1BC-E9AE-6067-470DB00EA1ED}"/>
              </a:ext>
            </a:extLst>
          </p:cNvPr>
          <p:cNvSpPr>
            <a:spLocks noGrp="1"/>
          </p:cNvSpPr>
          <p:nvPr>
            <p:ph type="title"/>
          </p:nvPr>
        </p:nvSpPr>
        <p:spPr>
          <a:xfrm>
            <a:off x="0" y="0"/>
            <a:ext cx="9143999" cy="1046580"/>
          </a:xfrm>
          <a:solidFill>
            <a:schemeClr val="accent1"/>
          </a:solidFill>
        </p:spPr>
        <p:txBody>
          <a:bodyPr lIns="396000" rIns="396000"/>
          <a:lstStyle>
            <a:lvl1pPr>
              <a:defRPr sz="2400">
                <a:solidFill>
                  <a:schemeClr val="bg1"/>
                </a:solidFill>
              </a:defRPr>
            </a:lvl1pPr>
          </a:lstStyle>
          <a:p>
            <a:r>
              <a:rPr lang="en-US"/>
              <a:t>Click to edit Master title style</a:t>
            </a:r>
            <a:endParaRPr lang="en-AU" dirty="0"/>
          </a:p>
        </p:txBody>
      </p:sp>
    </p:spTree>
    <p:extLst>
      <p:ext uri="{BB962C8B-B14F-4D97-AF65-F5344CB8AC3E}">
        <p14:creationId xmlns:p14="http://schemas.microsoft.com/office/powerpoint/2010/main" val="408371068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Outro (3)">
    <p:spTree>
      <p:nvGrpSpPr>
        <p:cNvPr id="1" name=""/>
        <p:cNvGrpSpPr/>
        <p:nvPr/>
      </p:nvGrpSpPr>
      <p:grpSpPr>
        <a:xfrm>
          <a:off x="0" y="0"/>
          <a:ext cx="0" cy="0"/>
          <a:chOff x="0" y="0"/>
          <a:chExt cx="0" cy="0"/>
        </a:xfrm>
      </p:grpSpPr>
      <p:pic>
        <p:nvPicPr>
          <p:cNvPr id="6" name="Image 0" descr="preencoded.png">
            <a:extLst>
              <a:ext uri="{FF2B5EF4-FFF2-40B4-BE49-F238E27FC236}">
                <a16:creationId xmlns:a16="http://schemas.microsoft.com/office/drawing/2014/main" id="{59DFC26E-3399-4F9B-FA4C-9D3AA2CA80EA}"/>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0" y="0"/>
            <a:ext cx="9144000" cy="6858000"/>
          </a:xfrm>
          <a:prstGeom prst="rect">
            <a:avLst/>
          </a:prstGeom>
        </p:spPr>
      </p:pic>
      <p:pic>
        <p:nvPicPr>
          <p:cNvPr id="7" name="Image 2" descr="preencoded.png">
            <a:extLst>
              <a:ext uri="{FF2B5EF4-FFF2-40B4-BE49-F238E27FC236}">
                <a16:creationId xmlns:a16="http://schemas.microsoft.com/office/drawing/2014/main" id="{D41D6F2C-94D3-DA93-0B84-76ED7C5B5448}"/>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523875" y="523875"/>
            <a:ext cx="1409700" cy="328184"/>
          </a:xfrm>
          <a:prstGeom prst="rect">
            <a:avLst/>
          </a:prstGeom>
        </p:spPr>
      </p:pic>
      <p:sp>
        <p:nvSpPr>
          <p:cNvPr id="11" name="Text Placeholder 7">
            <a:extLst>
              <a:ext uri="{FF2B5EF4-FFF2-40B4-BE49-F238E27FC236}">
                <a16:creationId xmlns:a16="http://schemas.microsoft.com/office/drawing/2014/main" id="{3B1AC126-8287-4E32-8603-877A06DBDB26}"/>
              </a:ext>
            </a:extLst>
          </p:cNvPr>
          <p:cNvSpPr>
            <a:spLocks noGrp="1"/>
          </p:cNvSpPr>
          <p:nvPr>
            <p:ph type="body" sz="quarter" idx="10" hasCustomPrompt="1"/>
          </p:nvPr>
        </p:nvSpPr>
        <p:spPr>
          <a:xfrm>
            <a:off x="755576" y="4685581"/>
            <a:ext cx="5184576" cy="493403"/>
          </a:xfrm>
        </p:spPr>
        <p:txBody>
          <a:bodyPr anchor="ctr"/>
          <a:lstStyle>
            <a:lvl1pPr marL="0" indent="0">
              <a:buNone/>
              <a:defRPr sz="3200">
                <a:solidFill>
                  <a:schemeClr val="bg1"/>
                </a:solidFill>
              </a:defRPr>
            </a:lvl1pPr>
          </a:lstStyle>
          <a:p>
            <a:pPr lvl="0"/>
            <a:r>
              <a:rPr lang="en-AU" dirty="0"/>
              <a:t>Click to insert Text</a:t>
            </a:r>
          </a:p>
        </p:txBody>
      </p:sp>
    </p:spTree>
    <p:custDataLst>
      <p:tags r:id="rId1"/>
    </p:custDataLst>
    <p:extLst>
      <p:ext uri="{BB962C8B-B14F-4D97-AF65-F5344CB8AC3E}">
        <p14:creationId xmlns:p14="http://schemas.microsoft.com/office/powerpoint/2010/main" val="1303033322"/>
      </p:ext>
    </p:extLst>
  </p:cSld>
  <p:clrMapOvr>
    <a:masterClrMapping/>
  </p:clrMapOvr>
  <p:transition>
    <p:fade/>
  </p:transition>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13" Target="../tags/tag1.xml" Type="http://schemas.openxmlformats.org/officeDocument/2006/relationships/tags"/><Relationship Id="rId14" Target="../media/image1.png" Type="http://schemas.openxmlformats.org/officeDocument/2006/relationships/image"/><Relationship Id="rId15" Target="../media/image2.svg" Type="http://schemas.openxmlformats.org/officeDocument/2006/relationships/imag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5287" y="260648"/>
            <a:ext cx="8353425" cy="623481"/>
          </a:xfrm>
          <a:prstGeom prst="rect">
            <a:avLst/>
          </a:prstGeom>
        </p:spPr>
        <p:txBody>
          <a:bodyPr vert="horz" lIns="0" tIns="46800" rIns="9000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95288" y="1557339"/>
            <a:ext cx="8353425" cy="4535957"/>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155950B7-8570-4783-99DE-C0AA55EA6660}"/>
              </a:ext>
            </a:extLst>
          </p:cNvPr>
          <p:cNvSpPr txBox="1"/>
          <p:nvPr/>
        </p:nvSpPr>
        <p:spPr>
          <a:xfrm>
            <a:off x="8402127" y="6489908"/>
            <a:ext cx="346587" cy="225767"/>
          </a:xfrm>
          <a:prstGeom prst="rect">
            <a:avLst/>
          </a:prstGeom>
          <a:noFill/>
        </p:spPr>
        <p:txBody>
          <a:bodyPr wrap="square" rIns="0" rtlCol="0" anchor="b">
            <a:spAutoFit/>
          </a:bodyPr>
          <a:lstStyle/>
          <a:p>
            <a:pPr algn="r"/>
            <a:fld id="{36AF3880-1B47-4ECE-A74B-B71D13A1D7E1}" type="slidenum">
              <a:rPr lang="en-AU" sz="867" smtClean="0">
                <a:solidFill>
                  <a:srgbClr val="898989"/>
                </a:solidFill>
                <a:latin typeface="Arial" panose="020B0604020202020204" pitchFamily="34" charset="0"/>
                <a:cs typeface="Arial" panose="020B0604020202020204" pitchFamily="34" charset="0"/>
              </a:rPr>
              <a:pPr algn="r"/>
              <a:t>‹#›</a:t>
            </a:fld>
            <a:endParaRPr lang="en-AU" sz="867" dirty="0">
              <a:solidFill>
                <a:srgbClr val="898989"/>
              </a:solidFill>
              <a:latin typeface="Arial" panose="020B0604020202020204" pitchFamily="34" charset="0"/>
              <a:cs typeface="Arial" panose="020B0604020202020204" pitchFamily="34" charset="0"/>
            </a:endParaRPr>
          </a:p>
        </p:txBody>
      </p:sp>
      <p:pic>
        <p:nvPicPr>
          <p:cNvPr id="10" name="Image 4" descr="preencoded.png">
            <a:extLst>
              <a:ext uri="{FF2B5EF4-FFF2-40B4-BE49-F238E27FC236}">
                <a16:creationId xmlns:a16="http://schemas.microsoft.com/office/drawing/2014/main" id="{23887AFE-236B-91FE-6BA9-F8A5F7BEACB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p:blipFill>
        <p:spPr>
          <a:xfrm>
            <a:off x="8222995" y="6453336"/>
            <a:ext cx="352425" cy="276225"/>
          </a:xfrm>
          <a:prstGeom prst="rect">
            <a:avLst/>
          </a:prstGeom>
        </p:spPr>
      </p:pic>
    </p:spTree>
    <p:custDataLst>
      <p:tags r:id="rId13"/>
    </p:custDataLst>
    <p:extLst>
      <p:ext uri="{BB962C8B-B14F-4D97-AF65-F5344CB8AC3E}">
        <p14:creationId xmlns:p14="http://schemas.microsoft.com/office/powerpoint/2010/main" val="1905790811"/>
      </p:ext>
    </p:extLst>
  </p:cSld>
  <p:clrMap bg1="lt1" tx1="dk1" bg2="lt2" tx2="dk2" accent1="accent1" accent2="accent2" accent3="accent3" accent4="accent4" accent5="accent5" accent6="accent6" hlink="hlink" folHlink="folHlink"/>
  <p:sldLayoutIdLst>
    <p:sldLayoutId id="2147483706" r:id="rId1"/>
    <p:sldLayoutId id="2147483711" r:id="rId2"/>
    <p:sldLayoutId id="2147483712" r:id="rId3"/>
    <p:sldLayoutId id="2147483713" r:id="rId4"/>
    <p:sldLayoutId id="2147483714" r:id="rId5"/>
    <p:sldLayoutId id="2147483758" r:id="rId6"/>
    <p:sldLayoutId id="2147483773" r:id="rId7"/>
    <p:sldLayoutId id="2147483716" r:id="rId8"/>
    <p:sldLayoutId id="2147483761" r:id="rId9"/>
    <p:sldLayoutId id="2147483774" r:id="rId10"/>
    <p:sldLayoutId id="2147483775" r:id="rId11"/>
  </p:sldLayoutIdLst>
  <p:transition>
    <p:fade/>
  </p:transition>
  <p:txStyles>
    <p:titleStyle>
      <a:lvl1pPr algn="l" defTabSz="742927" rtl="0" eaLnBrk="1" latinLnBrk="0" hangingPunct="1">
        <a:lnSpc>
          <a:spcPct val="90000"/>
        </a:lnSpc>
        <a:spcBef>
          <a:spcPct val="0"/>
        </a:spcBef>
        <a:buNone/>
        <a:defRPr sz="2800" kern="1200" cap="none" baseline="0">
          <a:solidFill>
            <a:schemeClr val="tx1"/>
          </a:solidFill>
          <a:latin typeface="Arial" panose="020B0604020202020204" pitchFamily="34" charset="0"/>
          <a:ea typeface="Open Sans Light" panose="020B0306030504020204" pitchFamily="34" charset="0"/>
          <a:cs typeface="Arial" panose="020B0604020202020204" pitchFamily="34" charset="0"/>
        </a:defRPr>
      </a:lvl1pPr>
    </p:titleStyle>
    <p:bodyStyle>
      <a:lvl1pPr marL="185732" indent="-185732" algn="l" defTabSz="742927" rtl="0" eaLnBrk="1" latinLnBrk="0" hangingPunct="1">
        <a:lnSpc>
          <a:spcPct val="100000"/>
        </a:lnSpc>
        <a:spcBef>
          <a:spcPts val="812"/>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1pPr>
      <a:lvl2pPr marL="557195" indent="-185732" algn="l" defTabSz="742927" rtl="0" eaLnBrk="1" latinLnBrk="0" hangingPunct="1">
        <a:lnSpc>
          <a:spcPct val="100000"/>
        </a:lnSpc>
        <a:spcBef>
          <a:spcPts val="406"/>
        </a:spcBef>
        <a:buFont typeface="Calibri" panose="020F0502020204030204" pitchFamily="34" charset="0"/>
        <a:buChar char="‒"/>
        <a:defRPr sz="1200" kern="1200">
          <a:solidFill>
            <a:schemeClr val="tx1"/>
          </a:solidFill>
          <a:latin typeface="Arial" panose="020B0604020202020204" pitchFamily="34" charset="0"/>
          <a:ea typeface="+mn-ea"/>
          <a:cs typeface="Arial" panose="020B0604020202020204" pitchFamily="34" charset="0"/>
        </a:defRPr>
      </a:lvl2pPr>
      <a:lvl3pPr marL="928659" indent="-185732" algn="l" defTabSz="742927" rtl="0" eaLnBrk="1" latinLnBrk="0" hangingPunct="1">
        <a:lnSpc>
          <a:spcPct val="100000"/>
        </a:lnSpc>
        <a:spcBef>
          <a:spcPts val="406"/>
        </a:spcBef>
        <a:buFont typeface="Calibri" panose="020F0502020204030204" pitchFamily="34" charset="0"/>
        <a:buChar char="&gt;"/>
        <a:defRPr sz="1200" kern="1200">
          <a:solidFill>
            <a:schemeClr val="tx1"/>
          </a:solidFill>
          <a:latin typeface="Arial" panose="020B0604020202020204" pitchFamily="34" charset="0"/>
          <a:ea typeface="+mn-ea"/>
          <a:cs typeface="Arial" panose="020B0604020202020204" pitchFamily="34" charset="0"/>
        </a:defRPr>
      </a:lvl3pPr>
      <a:lvl4pPr marL="1300122" indent="-185732" algn="l" defTabSz="742927" rtl="0" eaLnBrk="1" latinLnBrk="0" hangingPunct="1">
        <a:lnSpc>
          <a:spcPct val="100000"/>
        </a:lnSpc>
        <a:spcBef>
          <a:spcPts val="406"/>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4pPr>
      <a:lvl5pPr marL="1671586" indent="-185732" algn="l" defTabSz="742927" rtl="0" eaLnBrk="1" latinLnBrk="0" hangingPunct="1">
        <a:lnSpc>
          <a:spcPct val="100000"/>
        </a:lnSpc>
        <a:spcBef>
          <a:spcPts val="406"/>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2043050" indent="-185732" algn="l" defTabSz="742927"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6pPr>
      <a:lvl7pPr marL="2414513" indent="-185732" algn="l" defTabSz="742927"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7pPr>
      <a:lvl8pPr marL="2785977" indent="-185732" algn="l" defTabSz="742927"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8pPr>
      <a:lvl9pPr marL="3157440" indent="-185732" algn="l" defTabSz="742927"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9pPr>
    </p:bodyStyle>
    <p:otherStyle>
      <a:defPPr>
        <a:defRPr lang="en-US"/>
      </a:defPPr>
      <a:lvl1pPr marL="0" algn="l" defTabSz="742927" rtl="0" eaLnBrk="1" latinLnBrk="0" hangingPunct="1">
        <a:defRPr sz="1462" kern="1200">
          <a:solidFill>
            <a:schemeClr val="tx1"/>
          </a:solidFill>
          <a:latin typeface="+mn-lt"/>
          <a:ea typeface="+mn-ea"/>
          <a:cs typeface="+mn-cs"/>
        </a:defRPr>
      </a:lvl1pPr>
      <a:lvl2pPr marL="371464" algn="l" defTabSz="742927" rtl="0" eaLnBrk="1" latinLnBrk="0" hangingPunct="1">
        <a:defRPr sz="1462" kern="1200">
          <a:solidFill>
            <a:schemeClr val="tx1"/>
          </a:solidFill>
          <a:latin typeface="+mn-lt"/>
          <a:ea typeface="+mn-ea"/>
          <a:cs typeface="+mn-cs"/>
        </a:defRPr>
      </a:lvl2pPr>
      <a:lvl3pPr marL="742927" algn="l" defTabSz="742927" rtl="0" eaLnBrk="1" latinLnBrk="0" hangingPunct="1">
        <a:defRPr sz="1462" kern="1200">
          <a:solidFill>
            <a:schemeClr val="tx1"/>
          </a:solidFill>
          <a:latin typeface="+mn-lt"/>
          <a:ea typeface="+mn-ea"/>
          <a:cs typeface="+mn-cs"/>
        </a:defRPr>
      </a:lvl3pPr>
      <a:lvl4pPr marL="1114391" algn="l" defTabSz="742927" rtl="0" eaLnBrk="1" latinLnBrk="0" hangingPunct="1">
        <a:defRPr sz="1462" kern="1200">
          <a:solidFill>
            <a:schemeClr val="tx1"/>
          </a:solidFill>
          <a:latin typeface="+mn-lt"/>
          <a:ea typeface="+mn-ea"/>
          <a:cs typeface="+mn-cs"/>
        </a:defRPr>
      </a:lvl4pPr>
      <a:lvl5pPr marL="1485854" algn="l" defTabSz="742927" rtl="0" eaLnBrk="1" latinLnBrk="0" hangingPunct="1">
        <a:defRPr sz="1462" kern="1200">
          <a:solidFill>
            <a:schemeClr val="tx1"/>
          </a:solidFill>
          <a:latin typeface="+mn-lt"/>
          <a:ea typeface="+mn-ea"/>
          <a:cs typeface="+mn-cs"/>
        </a:defRPr>
      </a:lvl5pPr>
      <a:lvl6pPr marL="1857318" algn="l" defTabSz="742927" rtl="0" eaLnBrk="1" latinLnBrk="0" hangingPunct="1">
        <a:defRPr sz="1462" kern="1200">
          <a:solidFill>
            <a:schemeClr val="tx1"/>
          </a:solidFill>
          <a:latin typeface="+mn-lt"/>
          <a:ea typeface="+mn-ea"/>
          <a:cs typeface="+mn-cs"/>
        </a:defRPr>
      </a:lvl6pPr>
      <a:lvl7pPr marL="2228781" algn="l" defTabSz="742927" rtl="0" eaLnBrk="1" latinLnBrk="0" hangingPunct="1">
        <a:defRPr sz="1462" kern="1200">
          <a:solidFill>
            <a:schemeClr val="tx1"/>
          </a:solidFill>
          <a:latin typeface="+mn-lt"/>
          <a:ea typeface="+mn-ea"/>
          <a:cs typeface="+mn-cs"/>
        </a:defRPr>
      </a:lvl7pPr>
      <a:lvl8pPr marL="2600245" algn="l" defTabSz="742927" rtl="0" eaLnBrk="1" latinLnBrk="0" hangingPunct="1">
        <a:defRPr sz="1462" kern="1200">
          <a:solidFill>
            <a:schemeClr val="tx1"/>
          </a:solidFill>
          <a:latin typeface="+mn-lt"/>
          <a:ea typeface="+mn-ea"/>
          <a:cs typeface="+mn-cs"/>
        </a:defRPr>
      </a:lvl8pPr>
      <a:lvl9pPr marL="2971709" algn="l" defTabSz="742927" rtl="0" eaLnBrk="1" latinLnBrk="0" hangingPunct="1">
        <a:defRPr sz="1462"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49">
          <p15:clr>
            <a:srgbClr val="F26B43"/>
          </p15:clr>
        </p15:guide>
        <p15:guide id="3" pos="5511">
          <p15:clr>
            <a:srgbClr val="F26B43"/>
          </p15:clr>
        </p15:guide>
        <p15:guide id="4" orient="horz" pos="981">
          <p15:clr>
            <a:srgbClr val="F26B43"/>
          </p15:clr>
        </p15:guide>
        <p15:guide id="5" orient="horz" pos="3974">
          <p15:clr>
            <a:srgbClr val="F26B43"/>
          </p15:clr>
        </p15:guide>
      </p15:sldGuideLst>
    </p:ext>
  </p:extLst>
</p:sldMaster>
</file>

<file path=ppt/slides/_rels/slide1.xml.rels><?xml version="1.0" encoding="UTF-8" standalone="no"?><Relationships xmlns="http://schemas.openxmlformats.org/package/2006/relationships"><Relationship Id="rId1" Target="../slideLayouts/slideLayout1.xml" Type="http://schemas.openxmlformats.org/officeDocument/2006/relationships/slideLayout"/><Relationship Id="rId2" Target="https://run.conjoint.ly/reports/462358" TargetMode="External" Type="http://schemas.openxmlformats.org/officeDocument/2006/relationships/hyperlink"/></Relationships>
</file>

<file path=ppt/slides/_rels/slide10.xml.rels><?xml version="1.0" encoding="UTF-8" standalone="no"?><Relationships xmlns="http://schemas.openxmlformats.org/package/2006/relationships"><Relationship Id="rId1" Target="../slideLayouts/slideLayout2.xml" Type="http://schemas.openxmlformats.org/officeDocument/2006/relationships/slideLayout"/><Relationship Id="rId2" Target="https://conjointly.com/guides/how-to-interpret-partworth-utilities/" TargetMode="External" Type="http://schemas.openxmlformats.org/officeDocument/2006/relationships/hyperlink"/><Relationship Id="rId3" Target="../charts/chart8.xml" Type="http://schemas.openxmlformats.org/officeDocument/2006/relationships/chart"/></Relationships>
</file>

<file path=ppt/slides/_rels/slide11.xml.rels><?xml version="1.0" encoding="UTF-8" standalone="no"?><Relationships xmlns="http://schemas.openxmlformats.org/package/2006/relationships"><Relationship Id="rId1" Target="../slideLayouts/slideLayout3.xml" Type="http://schemas.openxmlformats.org/officeDocument/2006/relationships/slideLayout"/><Relationship Id="rId2" Target="../charts/chart9.xml" Type="http://schemas.openxmlformats.org/officeDocument/2006/relationships/chart"/><Relationship Id="rId3" Target="../charts/chart10.xml" Type="http://schemas.openxmlformats.org/officeDocument/2006/relationships/chart"/><Relationship Id="rId4" Target="https://conjointly.com/guides/how-to-interpret-partworth-utilities/" TargetMode="External" Type="http://schemas.openxmlformats.org/officeDocument/2006/relationships/hyperlink"/></Relationships>
</file>

<file path=ppt/slides/_rels/slide12.xml.rels><?xml version="1.0" encoding="UTF-8" standalone="no"?><Relationships xmlns="http://schemas.openxmlformats.org/package/2006/relationships"><Relationship Id="rId1" Target="../slideLayouts/slideLayout3.xml" Type="http://schemas.openxmlformats.org/officeDocument/2006/relationships/slideLayout"/><Relationship Id="rId2" Target="../charts/chart11.xml" Type="http://schemas.openxmlformats.org/officeDocument/2006/relationships/chart"/><Relationship Id="rId3" Target="../charts/chart12.xml" Type="http://schemas.openxmlformats.org/officeDocument/2006/relationships/chart"/><Relationship Id="rId4" Target="https://conjointly.com/guides/how-to-interpret-partworth-utilities/" TargetMode="External" Type="http://schemas.openxmlformats.org/officeDocument/2006/relationships/hyperlink"/></Relationships>
</file>

<file path=ppt/slides/_rels/slide13.xml.rels><?xml version="1.0" encoding="UTF-8" standalone="no"?><Relationships xmlns="http://schemas.openxmlformats.org/package/2006/relationships"><Relationship Id="rId1" Target="../slideLayouts/slideLayout2.xml" Type="http://schemas.openxmlformats.org/officeDocument/2006/relationships/slideLayout"/><Relationship Id="rId2" Target="https://conjointly.com/guides/how-to-interpret-partworth-utilities/" TargetMode="External" Type="http://schemas.openxmlformats.org/officeDocument/2006/relationships/hyperlink"/><Relationship Id="rId3" Target="../charts/chart13.xml" Type="http://schemas.openxmlformats.org/officeDocument/2006/relationships/chart"/></Relationships>
</file>

<file path=ppt/slides/_rels/slide14.xml.rels><?xml version="1.0" encoding="UTF-8" standalone="no"?><Relationships xmlns="http://schemas.openxmlformats.org/package/2006/relationships"><Relationship Id="rId1" Target="../slideLayouts/slideLayout2.xml" Type="http://schemas.openxmlformats.org/officeDocument/2006/relationships/slideLayout"/><Relationship Id="rId2" Target="https://conjointly.com/guides/how-to-interpret-partworth-utilities/" TargetMode="External" Type="http://schemas.openxmlformats.org/officeDocument/2006/relationships/hyperlink"/><Relationship Id="rId3" Target="../charts/chart14.xml" Type="http://schemas.openxmlformats.org/officeDocument/2006/relationships/chart"/></Relationships>
</file>

<file path=ppt/slides/_rels/slide15.xml.rels><?xml version="1.0" encoding="UTF-8" standalone="no"?><Relationships xmlns="http://schemas.openxmlformats.org/package/2006/relationships"><Relationship Id="rId1" Target="../slideLayouts/slideLayout3.xml" Type="http://schemas.openxmlformats.org/officeDocument/2006/relationships/slideLayout"/><Relationship Id="rId2" Target="../charts/chart15.xml" Type="http://schemas.openxmlformats.org/officeDocument/2006/relationships/chart"/><Relationship Id="rId3" Target="../charts/chart16.xml" Type="http://schemas.openxmlformats.org/officeDocument/2006/relationships/chart"/><Relationship Id="rId4" Target="https://conjointly.com/guides/how-to-interpret-partworth-utilities/" TargetMode="External" Type="http://schemas.openxmlformats.org/officeDocument/2006/relationships/hyperlink"/></Relationships>
</file>

<file path=ppt/slides/_rels/slide16.xml.rels><?xml version="1.0" encoding="UTF-8" standalone="no"?><Relationships xmlns="http://schemas.openxmlformats.org/package/2006/relationships"><Relationship Id="rId1" Target="../slideLayouts/slideLayout3.xml" Type="http://schemas.openxmlformats.org/officeDocument/2006/relationships/slideLayout"/><Relationship Id="rId2" Target="../charts/chart17.xml" Type="http://schemas.openxmlformats.org/officeDocument/2006/relationships/chart"/><Relationship Id="rId3" Target="../charts/chart18.xml" Type="http://schemas.openxmlformats.org/officeDocument/2006/relationships/chart"/><Relationship Id="rId4" Target="https://conjointly.com/guides/how-to-interpret-partworth-utilities/" TargetMode="External" Type="http://schemas.openxmlformats.org/officeDocument/2006/relationships/hyperlink"/></Relationships>
</file>

<file path=ppt/slides/_rels/slide17.xml.rels><?xml version="1.0" encoding="UTF-8" standalone="no"?><Relationships xmlns="http://schemas.openxmlformats.org/package/2006/relationships"><Relationship Id="rId1" Target="../slideLayouts/slideLayout2.xml" Type="http://schemas.openxmlformats.org/officeDocument/2006/relationships/slideLayout"/><Relationship Id="rId2" Target="https://conjointly.com/guides/how-to-interpret-partworth-utilities/" TargetMode="External" Type="http://schemas.openxmlformats.org/officeDocument/2006/relationships/hyperlink"/><Relationship Id="rId3" Target="../charts/chart19.xml" Type="http://schemas.openxmlformats.org/officeDocument/2006/relationships/chart"/></Relationships>
</file>

<file path=ppt/slides/_rels/slide18.xml.rels><?xml version="1.0" encoding="UTF-8" standalone="no"?><Relationships xmlns="http://schemas.openxmlformats.org/package/2006/relationships"><Relationship Id="rId1" Target="../slideLayouts/slideLayout2.xml" Type="http://schemas.openxmlformats.org/officeDocument/2006/relationships/slideLayout"/><Relationship Id="rId2" Target="https://conjointly.com/guides/how-to-interpret-partworth-utilities/" TargetMode="External" Type="http://schemas.openxmlformats.org/officeDocument/2006/relationships/hyperlink"/><Relationship Id="rId3" Target="../charts/chart20.xml" Type="http://schemas.openxmlformats.org/officeDocument/2006/relationships/chart"/></Relationships>
</file>

<file path=ppt/slides/_rels/slide19.xml.rels><?xml version="1.0" encoding="UTF-8" standalone="no"?><Relationships xmlns="http://schemas.openxmlformats.org/package/2006/relationships"><Relationship Id="rId1" Target="../slideLayouts/slideLayout3.xml" Type="http://schemas.openxmlformats.org/officeDocument/2006/relationships/slideLayout"/><Relationship Id="rId2" Target="../charts/chart21.xml" Type="http://schemas.openxmlformats.org/officeDocument/2006/relationships/chart"/><Relationship Id="rId3" Target="../charts/chart22.xml" Type="http://schemas.openxmlformats.org/officeDocument/2006/relationships/chart"/><Relationship Id="rId4" Target="https://conjointly.com/guides/how-to-interpret-partworth-utilities/" TargetMode="External" Type="http://schemas.openxmlformats.org/officeDocument/2006/relationships/hyperlink"/></Relationships>
</file>

<file path=ppt/slides/_rels/slide2.xml.rels><?xml version="1.0" encoding="UTF-8" standalone="no"?><Relationships xmlns="http://schemas.openxmlformats.org/package/2006/relationships"><Relationship Id="rId1" Target="../slideLayouts/slideLayout9.xml" Type="http://schemas.openxmlformats.org/officeDocument/2006/relationships/slideLayout"/><Relationship Id="rId10" Target="https://conjointly.com/solutions/concept-testing/" TargetMode="External" Type="http://schemas.openxmlformats.org/officeDocument/2006/relationships/hyperlink"/><Relationship Id="rId11" Target="https://conjointly.com/guides/how-to-get-participants-for-your-study/#pre-defined-panel" TargetMode="External" Type="http://schemas.openxmlformats.org/officeDocument/2006/relationships/hyperlink"/><Relationship Id="rId12" Target="https://conjointly.com/about/#our-people" TargetMode="External" Type="http://schemas.openxmlformats.org/officeDocument/2006/relationships/hyperlink"/><Relationship Id="rId13" Target="https://conjointly.com/solutions/pricing-research/" TargetMode="External" Type="http://schemas.openxmlformats.org/officeDocument/2006/relationships/hyperlink"/><Relationship Id="rId14" Target="https://conjointly.com/industries/consumer-goods/" TargetMode="External" Type="http://schemas.openxmlformats.org/officeDocument/2006/relationships/hyperlink"/><Relationship Id="rId15" Target="https://conjointly.com/industries/medtech-pharma-healthcare/" TargetMode="External" Type="http://schemas.openxmlformats.org/officeDocument/2006/relationships/hyperlink"/><Relationship Id="rId16" Target="https://conjointly.com/industries/subscription-models/" TargetMode="External" Type="http://schemas.openxmlformats.org/officeDocument/2006/relationships/hyperlink"/><Relationship Id="rId17" Target="https://conjointly.com/" TargetMode="External" Type="http://schemas.openxmlformats.org/officeDocument/2006/relationships/hyperlink"/><Relationship Id="rId18" Target="https://conjointly.com/consultation" TargetMode="External" Type="http://schemas.openxmlformats.org/officeDocument/2006/relationships/hyperlink"/><Relationship Id="rId19" Target="mailto:support@conjointly.com" TargetMode="External" Type="http://schemas.openxmlformats.org/officeDocument/2006/relationships/hyperlink"/><Relationship Id="rId2" Target="https://conjointly.com/products/survey-tool/" TargetMode="External" Type="http://schemas.openxmlformats.org/officeDocument/2006/relationships/hyperlink"/><Relationship Id="rId3" Target="https://conjointly.com/guides/how-to-get-participants-for-your-study/" TargetMode="External" Type="http://schemas.openxmlformats.org/officeDocument/2006/relationships/hyperlink"/><Relationship Id="rId4" Target="https://conjointly.com/guides/multilingual-studies/" TargetMode="External" Type="http://schemas.openxmlformats.org/officeDocument/2006/relationships/hyperlink"/><Relationship Id="rId5" Target="https://conjointly.com/guides/crosstab/" TargetMode="External" Type="http://schemas.openxmlformats.org/officeDocument/2006/relationships/hyperlink"/><Relationship Id="rId6" Target="https://conjointly.com/guides/export-powerpoint/" TargetMode="External" Type="http://schemas.openxmlformats.org/officeDocument/2006/relationships/hyperlink"/><Relationship Id="rId7" Target="https://conjointly.com/guides/what-is-conjoint-analysis/" TargetMode="External" Type="http://schemas.openxmlformats.org/officeDocument/2006/relationships/hyperlink"/><Relationship Id="rId8" Target="https://conjointly.com/products/van-westendorp/" TargetMode="External" Type="http://schemas.openxmlformats.org/officeDocument/2006/relationships/hyperlink"/><Relationship Id="rId9" Target="https://conjointly.com/products/gabor-granger/" TargetMode="External" Type="http://schemas.openxmlformats.org/officeDocument/2006/relationships/hyperlink"/></Relationships>
</file>

<file path=ppt/slides/_rels/slide20.xml.rels><?xml version="1.0" encoding="UTF-8" standalone="no"?><Relationships xmlns="http://schemas.openxmlformats.org/package/2006/relationships"><Relationship Id="rId1" Target="../slideLayouts/slideLayout3.xml" Type="http://schemas.openxmlformats.org/officeDocument/2006/relationships/slideLayout"/><Relationship Id="rId2" Target="../charts/chart23.xml" Type="http://schemas.openxmlformats.org/officeDocument/2006/relationships/chart"/><Relationship Id="rId3" Target="../charts/chart24.xml" Type="http://schemas.openxmlformats.org/officeDocument/2006/relationships/chart"/><Relationship Id="rId4" Target="https://conjointly.com/guides/how-to-interpret-partworth-utilities/" TargetMode="External" Type="http://schemas.openxmlformats.org/officeDocument/2006/relationships/hyperlink"/></Relationships>
</file>

<file path=ppt/slides/_rels/slide21.xml.rels><?xml version="1.0" encoding="UTF-8" standalone="no"?><Relationships xmlns="http://schemas.openxmlformats.org/package/2006/relationships"><Relationship Id="rId1" Target="../slideLayouts/slideLayout2.xml" Type="http://schemas.openxmlformats.org/officeDocument/2006/relationships/slideLayout"/><Relationship Id="rId2" Target="https://conjointly.com/guides/how-to-interpret-partworth-utilities/" TargetMode="External" Type="http://schemas.openxmlformats.org/officeDocument/2006/relationships/hyperlink"/><Relationship Id="rId3" Target="../charts/chart25.xml" Type="http://schemas.openxmlformats.org/officeDocument/2006/relationships/chart"/></Relationships>
</file>

<file path=ppt/slides/_rels/slide22.xml.rels><?xml version="1.0" encoding="UTF-8" standalone="no"?><Relationships xmlns="http://schemas.openxmlformats.org/package/2006/relationships"><Relationship Id="rId1" Target="../slideLayouts/slideLayout2.xml" Type="http://schemas.openxmlformats.org/officeDocument/2006/relationships/slideLayout"/><Relationship Id="rId2" Target="https://conjointly.com/guides/how-to-interpret-partworth-utilities/" TargetMode="External" Type="http://schemas.openxmlformats.org/officeDocument/2006/relationships/hyperlink"/><Relationship Id="rId3" Target="../charts/chart26.xml" Type="http://schemas.openxmlformats.org/officeDocument/2006/relationships/chart"/></Relationships>
</file>

<file path=ppt/slides/_rels/slide23.xml.rels><?xml version="1.0" encoding="UTF-8" standalone="no"?><Relationships xmlns="http://schemas.openxmlformats.org/package/2006/relationships"><Relationship Id="rId1" Target="../slideLayouts/slideLayout3.xml" Type="http://schemas.openxmlformats.org/officeDocument/2006/relationships/slideLayout"/><Relationship Id="rId2" Target="../charts/chart27.xml" Type="http://schemas.openxmlformats.org/officeDocument/2006/relationships/chart"/><Relationship Id="rId3" Target="../charts/chart28.xml" Type="http://schemas.openxmlformats.org/officeDocument/2006/relationships/chart"/><Relationship Id="rId4" Target="https://conjointly.com/guides/how-to-interpret-partworth-utilities/" TargetMode="External" Type="http://schemas.openxmlformats.org/officeDocument/2006/relationships/hyperlink"/></Relationships>
</file>

<file path=ppt/slides/_rels/slide24.xml.rels><?xml version="1.0" encoding="UTF-8" standalone="no"?><Relationships xmlns="http://schemas.openxmlformats.org/package/2006/relationships"><Relationship Id="rId1" Target="../slideLayouts/slideLayout3.xml" Type="http://schemas.openxmlformats.org/officeDocument/2006/relationships/slideLayout"/><Relationship Id="rId2" Target="../charts/chart29.xml" Type="http://schemas.openxmlformats.org/officeDocument/2006/relationships/chart"/><Relationship Id="rId3" Target="../charts/chart30.xml" Type="http://schemas.openxmlformats.org/officeDocument/2006/relationships/chart"/><Relationship Id="rId4" Target="https://conjointly.com/guides/how-to-interpret-partworth-utilities/" TargetMode="External" Type="http://schemas.openxmlformats.org/officeDocument/2006/relationships/hyperlink"/></Relationships>
</file>

<file path=ppt/slides/_rels/slide25.xml.rels><?xml version="1.0" encoding="UTF-8" standalone="no"?><Relationships xmlns="http://schemas.openxmlformats.org/package/2006/relationships"><Relationship Id="rId1" Target="../slideLayouts/slideLayout2.xml" Type="http://schemas.openxmlformats.org/officeDocument/2006/relationships/slideLayout"/><Relationship Id="rId2" Target="https://conjointly.com/guides/how-to-interpret-partworth-utilities/" TargetMode="External" Type="http://schemas.openxmlformats.org/officeDocument/2006/relationships/hyperlink"/></Relationships>
</file>

<file path=ppt/slides/_rels/slide26.xml.rels><?xml version="1.0" encoding="UTF-8" standalone="no"?><Relationships xmlns="http://schemas.openxmlformats.org/package/2006/relationships"><Relationship Id="rId1" Target="../slideLayouts/slideLayout2.xml" Type="http://schemas.openxmlformats.org/officeDocument/2006/relationships/slideLayout"/><Relationship Id="rId2" Target="https://conjointly.com/faq/what-is-goodness-of-fit/" TargetMode="External" Type="http://schemas.openxmlformats.org/officeDocument/2006/relationships/hyperlink"/></Relationships>
</file>

<file path=ppt/slides/_rels/slide27.xml.rels><?xml version="1.0" encoding="UTF-8" standalone="no"?><Relationships xmlns="http://schemas.openxmlformats.org/package/2006/relationships"><Relationship Id="rId1" Target="../slideLayouts/slideLayout2.xml" Type="http://schemas.openxmlformats.org/officeDocument/2006/relationships/slideLayout"/><Relationship Id="rId2" Target="../charts/chart31.xml" Type="http://schemas.openxmlformats.org/officeDocument/2006/relationships/chart"/></Relationships>
</file>

<file path=ppt/slides/_rels/slide28.xml.rels><?xml version="1.0" encoding="UTF-8" standalone="no"?><Relationships xmlns="http://schemas.openxmlformats.org/package/2006/relationships"><Relationship Id="rId1" Target="../slideLayouts/slideLayout3.xml" Type="http://schemas.openxmlformats.org/officeDocument/2006/relationships/slideLayout"/><Relationship Id="rId2" Target="../charts/chart32.xml" Type="http://schemas.openxmlformats.org/officeDocument/2006/relationships/chart"/></Relationships>
</file>

<file path=ppt/slides/_rels/slide29.xml.rels><?xml version="1.0" encoding="UTF-8" standalone="no"?><Relationships xmlns="http://schemas.openxmlformats.org/package/2006/relationships"><Relationship Id="rId1" Target="../slideLayouts/slideLayout3.xml" Type="http://schemas.openxmlformats.org/officeDocument/2006/relationships/slideLayout"/><Relationship Id="rId2" Target="../charts/chart33.xml" Type="http://schemas.openxmlformats.org/officeDocument/2006/relationships/chart"/><Relationship Id="rId3" Target="https://en.wikipedia.org/wiki/Winsorized_mean" TargetMode="External" Type="http://schemas.openxmlformats.org/officeDocument/2006/relationships/hyperlink"/></Relationships>
</file>

<file path=ppt/slides/_rels/slide3.xml.rels><?xml version="1.0" encoding="UTF-8" standalone="no"?><Relationships xmlns="http://schemas.openxmlformats.org/package/2006/relationships"><Relationship Id="rId1" Target="../slideLayouts/slideLayout10.xml" Type="http://schemas.openxmlformats.org/officeDocument/2006/relationships/slideLayout"/><Relationship Id="rId2" Target="https://conjointly.com/products/brand-specific-conjoint/" TargetMode="External" Type="http://schemas.openxmlformats.org/officeDocument/2006/relationships/hyperlink"/><Relationship Id="rId3" Target="https://conjointly.com/guides/how-to-interpret-partworth-utilities/" TargetMode="External" Type="http://schemas.openxmlformats.org/officeDocument/2006/relationships/hyperlink"/><Relationship Id="rId4" Target="../charts/chart1.xml" Type="http://schemas.openxmlformats.org/officeDocument/2006/relationships/chart"/><Relationship Id="rId5" Target="../charts/chart2.xml" Type="http://schemas.openxmlformats.org/officeDocument/2006/relationships/chart"/></Relationships>
</file>

<file path=ppt/slides/_rels/slide30.xml.rels><?xml version="1.0" encoding="UTF-8" standalone="no"?><Relationships xmlns="http://schemas.openxmlformats.org/package/2006/relationships"><Relationship Id="rId1" Target="../slideLayouts/slideLayout2.xml" Type="http://schemas.openxmlformats.org/officeDocument/2006/relationships/slideLayout"/><Relationship Id="rId2" Target="../charts/chart34.xml" Type="http://schemas.openxmlformats.org/officeDocument/2006/relationships/chart"/></Relationships>
</file>

<file path=ppt/slides/_rels/slide4.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2.xml" Type="http://schemas.openxmlformats.org/officeDocument/2006/relationships/slideLayout"/><Relationship Id="rId2" Target="../charts/chart3.xml" Type="http://schemas.openxmlformats.org/officeDocument/2006/relationships/chart"/><Relationship Id="rId3" Target="https://conjointly.com/guides/how-to-interpret-partworth-utilities/" TargetMode="External" Type="http://schemas.openxmlformats.org/officeDocument/2006/relationships/hyperlink"/></Relationships>
</file>

<file path=ppt/slides/_rels/slide6.xml.rels><?xml version="1.0" encoding="UTF-8" standalone="no"?><Relationships xmlns="http://schemas.openxmlformats.org/package/2006/relationships"><Relationship Id="rId1" Target="../slideLayouts/slideLayout2.xml" Type="http://schemas.openxmlformats.org/officeDocument/2006/relationships/slideLayout"/><Relationship Id="rId2" Target="../charts/chart4.xml" Type="http://schemas.openxmlformats.org/officeDocument/2006/relationships/chart"/><Relationship Id="rId3" Target="https://conjointly.com/guides/how-to-interpret-partworth-utilities/" TargetMode="External" Type="http://schemas.openxmlformats.org/officeDocument/2006/relationships/hyperlink"/></Relationships>
</file>

<file path=ppt/slides/_rels/slide7.xml.rels><?xml version="1.0" encoding="UTF-8" standalone="no"?><Relationships xmlns="http://schemas.openxmlformats.org/package/2006/relationships"><Relationship Id="rId1" Target="../slideLayouts/slideLayout2.xml" Type="http://schemas.openxmlformats.org/officeDocument/2006/relationships/slideLayout"/><Relationship Id="rId2" Target="../charts/chart5.xml" Type="http://schemas.openxmlformats.org/officeDocument/2006/relationships/chart"/><Relationship Id="rId3" Target="https://conjointly.com/guides/how-to-interpret-partworth-utilities/" TargetMode="External" Type="http://schemas.openxmlformats.org/officeDocument/2006/relationships/hyperlink"/></Relationships>
</file>

<file path=ppt/slides/_rels/slide8.xml.rels><?xml version="1.0" encoding="UTF-8" standalone="no"?><Relationships xmlns="http://schemas.openxmlformats.org/package/2006/relationships"><Relationship Id="rId1" Target="../slideLayouts/slideLayout2.xml" Type="http://schemas.openxmlformats.org/officeDocument/2006/relationships/slideLayout"/><Relationship Id="rId2" Target="../charts/chart6.xml" Type="http://schemas.openxmlformats.org/officeDocument/2006/relationships/chart"/><Relationship Id="rId3" Target="https://conjointly.com/guides/how-to-interpret-partworth-utilities/" TargetMode="External" Type="http://schemas.openxmlformats.org/officeDocument/2006/relationships/hyperlink"/></Relationships>
</file>

<file path=ppt/slides/_rels/slide9.xml.rels><?xml version="1.0" encoding="UTF-8" standalone="no"?><Relationships xmlns="http://schemas.openxmlformats.org/package/2006/relationships"><Relationship Id="rId1" Target="../slideLayouts/slideLayout2.xml" Type="http://schemas.openxmlformats.org/officeDocument/2006/relationships/slideLayout"/><Relationship Id="rId2" Target="https://conjointly.com/guides/how-to-interpret-partworth-utilities/" TargetMode="External" Type="http://schemas.openxmlformats.org/officeDocument/2006/relationships/hyperlink"/><Relationship Id="rId3" Target="../charts/chart7.xml" Type="http://schemas.openxmlformats.org/officeDocument/2006/relationships/chart"/></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D66940BC-F2D9-5AA7-8277-6BBD6B35139F}"/>
              </a:ext>
            </a:extLst>
          </p:cNvPr>
          <p:cNvSpPr>
            <a:spLocks noGrp="1"/>
          </p:cNvSpPr>
          <p:nvPr>
            <p:ph type="ctrTitle"/>
          </p:nvPr>
        </p:nvSpPr>
        <p:spPr/>
        <p:txBody>
          <a:bodyPr/>
          <a:lstStyle/>
          <a:p>
            <a:pPr>
              <a:defRPr/>
            </a:pPr>
            <a:r>
              <a:rPr lang="en-US"/>
              <a:t>Example experiment 2: Preferences in cars (brand-specific)</a:t>
            </a:r>
            <a:endParaRPr lang="ru-RU"/>
          </a:p>
        </p:txBody>
      </p:sp>
      <p:sp>
        <p:nvSpPr>
          <p:cNvPr id="5" name="Подзаголовок 4">
            <a:extLst>
              <a:ext uri="{FF2B5EF4-FFF2-40B4-BE49-F238E27FC236}">
                <a16:creationId xmlns:a16="http://schemas.microsoft.com/office/drawing/2014/main" id="{61D5E574-15E1-1E20-9789-C2854A516409}"/>
              </a:ext>
            </a:extLst>
          </p:cNvPr>
          <p:cNvSpPr>
            <a:spLocks noGrp="1"/>
          </p:cNvSpPr>
          <p:nvPr>
            <p:ph idx="1" type="subTitle"/>
          </p:nvPr>
        </p:nvSpPr>
        <p:spPr/>
        <p:txBody>
          <a:bodyPr/>
          <a:lstStyle/>
          <a:p>
            <a:r>
              <a:rPr lang="en-US"/>
              <a:t>31 May 2023</a:t>
            </a:r>
            <a:endParaRPr lang="ru-RU"/>
          </a:p>
          <a:p>
            <a:r>
              <a:rPr lang="en-US">
                <a:hlinkClick r:id="rId2" tooltip="https://run.conjoint.ly/reports/462358"/>
              </a:rPr>
              <a:t>https://run.conjoint.ly/reports/462358</a:t>
            </a:r>
          </a:p>
        </p:txBody>
      </p:sp>
    </p:spTree>
    <p:extLst>
      <p:ext uri="{BB962C8B-B14F-4D97-AF65-F5344CB8AC3E}">
        <p14:creationId xmlns:p14="http://schemas.microsoft.com/office/powerpoint/2010/main" val="1491902510"/>
      </p:ext>
    </p:extLst>
  </p:cSld>
  <p:clrMapOvr>
    <a:masterClrMapping/>
  </p:clrMapOvr>
  <p:transition>
    <p:fade/>
  </p:transition>
</p:sld>
</file>

<file path=ppt/slides/slide10.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DFE052-B001-46DB-9441-A3FA312F1182}"/>
              </a:ext>
            </a:extLst>
          </p:cNvPr>
          <p:cNvSpPr>
            <a:spLocks noGrp="1"/>
          </p:cNvSpPr>
          <p:nvPr>
            <p:ph type="title"/>
          </p:nvPr>
        </p:nvSpPr>
        <p:spPr/>
        <p:txBody>
          <a:bodyPr/>
          <a:lstStyle/>
          <a:p>
            <a:pPr>
              <a:defRPr/>
            </a:pPr>
            <a:r>
              <a:rPr b="0" dirty="0" i="0" lang="en-AU">
                <a:effectLst/>
              </a:rPr>
              <a:t>Preferences for levels: 
Count analysis of preferences for levels: Landrange Hoover</a:t>
            </a:r>
            <a:endParaRPr dirty="0" lang="en-AU"/>
          </a:p>
        </p:txBody>
      </p:sp>
      <p:sp>
        <p:nvSpPr>
          <p:cNvPr id="4" name="Text Placeholder 3">
            <a:extLst>
              <a:ext uri="{FF2B5EF4-FFF2-40B4-BE49-F238E27FC236}">
                <a16:creationId xmlns:a16="http://schemas.microsoft.com/office/drawing/2014/main" id="{6E5956D4-28FA-40A1-B728-5334821D4508}"/>
              </a:ext>
            </a:extLst>
          </p:cNvPr>
          <p:cNvSpPr>
            <a:spLocks noGrp="1"/>
          </p:cNvSpPr>
          <p:nvPr>
            <p:ph idx="10" sz="quarter" type="body"/>
          </p:nvPr>
        </p:nvSpPr>
        <p:spPr/>
        <p:txBody>
          <a:bodyPr/>
          <a:lstStyle/>
          <a:p>
            <a:r>
              <a:rPr dirty="0" lang="en-GB">
                <a:latin typeface="+mj-lt"/>
              </a:rPr>
              <a:t>Levels that are strongly preferred by customers are assigned higher scores, levels that perform poorly (in comparison) are assigned lower scores. </a:t>
            </a:r>
            <a:r>
              <a:rPr b="0" dirty="0" i="0" lang="en-AU">
                <a:solidFill>
                  <a:srgbClr val="212529"/>
                </a:solidFill>
                <a:effectLst/>
                <a:latin typeface="+mj-lt"/>
              </a:rPr>
              <a:t>Learn more on </a:t>
            </a:r>
            <a:r>
              <a:rPr b="0" dirty="0" i="0" lang="en-AU">
                <a:solidFill>
                  <a:srgbClr val="212529"/>
                </a:solidFill>
                <a:effectLst/>
                <a:latin typeface="+mj-lt"/>
                <a:hlinkClick r:id="rId2"/>
              </a:rPr>
              <a:t>https://conjointly.com/guides/how-to-interpret-partworth-utilities/</a:t>
            </a:r>
            <a:r>
              <a:rPr b="0" dirty="0" i="0" lang="en-AU">
                <a:solidFill>
                  <a:srgbClr val="212529"/>
                </a:solidFill>
                <a:effectLst/>
                <a:latin typeface="+mj-lt"/>
              </a:rPr>
              <a:t> </a:t>
            </a:r>
            <a:endParaRPr dirty="0" lang="en-AU">
              <a:latin typeface="+mj-lt"/>
            </a:endParaRPr>
          </a:p>
        </p:txBody>
      </p:sp>
      <p:sp>
        <p:nvSpPr>
          <p:cNvPr id="2" name="Текст 1">
            <a:extLst>
              <a:ext uri="{FF2B5EF4-FFF2-40B4-BE49-F238E27FC236}">
                <a16:creationId xmlns:a16="http://schemas.microsoft.com/office/drawing/2014/main" id="{A77D7E26-3FF9-11CD-FB8E-28E55767D430}"/>
              </a:ext>
            </a:extLst>
          </p:cNvPr>
          <p:cNvSpPr>
            <a:spLocks noGrp="1"/>
          </p:cNvSpPr>
          <p:nvPr>
            <p:ph idx="17" sz="quarter" type="body"/>
          </p:nvPr>
        </p:nvSpPr>
        <p:spPr>
          <a:xfrm>
            <a:off x="395288" y="1243658"/>
            <a:ext cx="2520000" cy="216000"/>
          </a:xfrm>
        </p:spPr>
        <p:txBody>
          <a:bodyPr/>
          <a:lstStyle/>
          <a:p>
            <a:pPr>
              <a:defRPr/>
            </a:pPr>
            <a:r>
              <a:rPr cap="none" dirty="0" lang="en-US"/>
              <a:t>All responses (N = 99)</a:t>
            </a:r>
            <a:endParaRPr cap="none" dirty="0" lang="ru-RU"/>
          </a:p>
        </p:txBody>
      </p:sp>
      <p:graphicFrame>
        <p:nvGraphicFramePr>
          <p:cNvPr id="10" name="Объект 9">
            <a:extLst>
              <a:ext uri="{FF2B5EF4-FFF2-40B4-BE49-F238E27FC236}">
                <a16:creationId xmlns:a16="http://schemas.microsoft.com/office/drawing/2014/main" id="{F4DD1F9F-7B44-3665-83CB-66BA3A73DEBC}"/>
              </a:ext>
            </a:extLst>
          </p:cNvPr>
          <p:cNvGraphicFramePr>
            <a:graphicFrameLocks noGrp="1"/>
          </p:cNvGraphicFramePr>
          <p:nvPr>
            <p:ph idx="12" sz="quarter"/>
            <p:extLst>
              <p:ext uri="{D42A27DB-BD31-4B8C-83A1-F6EECF244321}">
                <p14:modId xmlns:p14="http://schemas.microsoft.com/office/powerpoint/2010/main" val="102403758"/>
              </p:ext>
            </p:extLst>
          </p:nvPr>
        </p:nvGraphicFramePr>
        <p:xfrm>
          <a:off x="395288" y="1557338"/>
          <a:ext cx="8353425" cy="4751387"/>
        </p:xfrm>
        <a:graphic>
          <a:graphicData uri="http://schemas.openxmlformats.org/drawingml/2006/chart">
            <c:chart xmlns:c="http://schemas.openxmlformats.org/drawingml/2006/chart" r:id="rId3"/>
          </a:graphicData>
        </a:graphic>
      </p:graphicFrame>
    </p:spTree>
  </p:cSld>
  <p:clrMapOvr>
    <a:masterClrMapping/>
  </p:clrMapOvr>
</p:sld>
</file>

<file path=ppt/slides/slide11.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graphicFrame>
        <p:nvGraphicFramePr>
          <p:cNvPr id="13" name="Объект 13">
            <a:extLst>
              <a:ext uri="{FF2B5EF4-FFF2-40B4-BE49-F238E27FC236}">
                <a16:creationId xmlns:a16="http://schemas.microsoft.com/office/drawing/2014/main" id="{5392DBCD-08B0-13AE-D481-3D2736DD6DEE}"/>
              </a:ext>
            </a:extLst>
          </p:cNvPr>
          <p:cNvGraphicFramePr>
            <a:graphicFrameLocks noGrp="1"/>
          </p:cNvGraphicFramePr>
          <p:nvPr>
            <p:ph idx="16" sz="quarter"/>
            <p:extLst>
              <p:ext uri="{D42A27DB-BD31-4B8C-83A1-F6EECF244321}">
                <p14:modId xmlns:p14="http://schemas.microsoft.com/office/powerpoint/2010/main" val="1338014119"/>
              </p:ext>
            </p:extLst>
          </p:nvPr>
        </p:nvGraphicFramePr>
        <p:xfrm>
          <a:off x="4645025" y="2093913"/>
          <a:ext cx="4103688" cy="4214812"/>
        </p:xfrm>
        <a:graphic>
          <a:graphicData uri="http://schemas.openxmlformats.org/drawingml/2006/chart">
            <c:chart xmlns:c="http://schemas.openxmlformats.org/drawingml/2006/chart" r:id="rId2"/>
          </a:graphicData>
        </a:graphic>
      </p:graphicFrame>
      <p:graphicFrame>
        <p:nvGraphicFramePr>
          <p:cNvPr id="9" name="Объект 13">
            <a:extLst>
              <a:ext uri="{FF2B5EF4-FFF2-40B4-BE49-F238E27FC236}">
                <a16:creationId xmlns:a16="http://schemas.microsoft.com/office/drawing/2014/main" id="{E2B7220A-139D-07EE-0845-3E6B48E80B71}"/>
              </a:ext>
            </a:extLst>
          </p:cNvPr>
          <p:cNvGraphicFramePr>
            <a:graphicFrameLocks noGrp="1"/>
          </p:cNvGraphicFramePr>
          <p:nvPr>
            <p:ph idx="15" sz="quarter"/>
            <p:extLst>
              <p:ext uri="{D42A27DB-BD31-4B8C-83A1-F6EECF244321}">
                <p14:modId xmlns:p14="http://schemas.microsoft.com/office/powerpoint/2010/main" val="2487779259"/>
              </p:ext>
            </p:extLst>
          </p:nvPr>
        </p:nvGraphicFramePr>
        <p:xfrm>
          <a:off x="395288" y="2093913"/>
          <a:ext cx="4103687" cy="4214812"/>
        </p:xfrm>
        <a:graphic>
          <a:graphicData uri="http://schemas.openxmlformats.org/drawingml/2006/chart">
            <c:chart xmlns:c="http://schemas.openxmlformats.org/drawingml/2006/chart" r:id="rId3"/>
          </a:graphicData>
        </a:graphic>
      </p:graphicFrame>
      <p:sp>
        <p:nvSpPr>
          <p:cNvPr id="5" name="Текст 4">
            <a:extLst>
              <a:ext uri="{FF2B5EF4-FFF2-40B4-BE49-F238E27FC236}">
                <a16:creationId xmlns:a16="http://schemas.microsoft.com/office/drawing/2014/main" id="{D6228B68-632B-4487-A43D-81E8DF37D328}"/>
              </a:ext>
            </a:extLst>
          </p:cNvPr>
          <p:cNvSpPr>
            <a:spLocks noGrp="1"/>
          </p:cNvSpPr>
          <p:nvPr>
            <p:ph idx="10" sz="quarter" type="body"/>
          </p:nvPr>
        </p:nvSpPr>
        <p:spPr/>
        <p:txBody>
          <a:bodyPr/>
          <a:lstStyle/>
          <a:p>
            <a:pPr>
              <a:defRPr/>
            </a:pPr>
            <a:r>
              <a:rPr lang="en-AU"/>
              <a:t>Levels that are strongly preferred by customers are assigned higher scores, levels that perform poorly (in comparison) are assigned lower scores. Learn more on </a:t>
            </a:r>
            <a:r>
              <a:rPr lang="en-AU">
                <a:hlinkClick r:id="rId4" tooltip="https://conjointly.com/guides/how-to-interpret-partworth-utilities/"/>
              </a:rPr>
              <a:t>https://conjointly.com/guides/how-to-interpret-partworth-utilities</a:t>
            </a:r>
            <a:endParaRPr dirty="0" lang="en-US">
              <a:latin typeface="+mj-lt"/>
            </a:endParaRPr>
          </a:p>
        </p:txBody>
      </p:sp>
      <p:sp>
        <p:nvSpPr>
          <p:cNvPr id="6" name="Текст 5">
            <a:extLst>
              <a:ext uri="{FF2B5EF4-FFF2-40B4-BE49-F238E27FC236}">
                <a16:creationId xmlns:a16="http://schemas.microsoft.com/office/drawing/2014/main" id="{3C336204-8B7A-4768-8C62-F238986357AF}"/>
              </a:ext>
            </a:extLst>
          </p:cNvPr>
          <p:cNvSpPr>
            <a:spLocks noGrp="1"/>
          </p:cNvSpPr>
          <p:nvPr>
            <p:ph idx="13" sz="quarter" type="body"/>
          </p:nvPr>
        </p:nvSpPr>
        <p:spPr/>
        <p:txBody>
          <a:bodyPr/>
          <a:lstStyle/>
          <a:p>
            <a:pPr>
              <a:defRPr/>
            </a:pPr>
            <a:r>
              <a:rPr dirty="0" i="0" lang="en-US">
                <a:effectLst/>
                <a:latin typeface="+mj-lt"/>
              </a:rPr>
              <a:t>Average preferences for levels of price</a:t>
            </a:r>
            <a:endParaRPr dirty="0" lang="ru-RU">
              <a:latin typeface="+mj-lt"/>
            </a:endParaRPr>
          </a:p>
        </p:txBody>
      </p:sp>
      <p:sp>
        <p:nvSpPr>
          <p:cNvPr id="7" name="Текст 6">
            <a:extLst>
              <a:ext uri="{FF2B5EF4-FFF2-40B4-BE49-F238E27FC236}">
                <a16:creationId xmlns:a16="http://schemas.microsoft.com/office/drawing/2014/main" id="{ABA7B4C4-4AF4-486D-9801-B923D84F1386}"/>
              </a:ext>
            </a:extLst>
          </p:cNvPr>
          <p:cNvSpPr>
            <a:spLocks noGrp="1"/>
          </p:cNvSpPr>
          <p:nvPr>
            <p:ph idx="14" sz="quarter" type="body"/>
          </p:nvPr>
        </p:nvSpPr>
        <p:spPr/>
        <p:txBody>
          <a:bodyPr/>
          <a:lstStyle/>
          <a:p>
            <a:pPr>
              <a:defRPr/>
            </a:pPr>
            <a:r>
              <a:rPr dirty="0" i="0" lang="en-US">
                <a:effectLst/>
                <a:latin typeface="+mj-lt"/>
              </a:rPr>
              <a:t>Distribution of preferences for levels</a:t>
            </a:r>
            <a:endParaRPr dirty="0" lang="ru-RU">
              <a:latin typeface="+mj-lt"/>
            </a:endParaRPr>
          </a:p>
        </p:txBody>
      </p:sp>
      <p:sp>
        <p:nvSpPr>
          <p:cNvPr id="2" name="Текст 1">
            <a:extLst>
              <a:ext uri="{FF2B5EF4-FFF2-40B4-BE49-F238E27FC236}">
                <a16:creationId xmlns:a16="http://schemas.microsoft.com/office/drawing/2014/main" id="{965B354D-5BCB-45FC-3577-671729F6E3B4}"/>
              </a:ext>
            </a:extLst>
          </p:cNvPr>
          <p:cNvSpPr>
            <a:spLocks noGrp="1"/>
          </p:cNvSpPr>
          <p:nvPr>
            <p:ph idx="17" sz="quarter" type="body"/>
          </p:nvPr>
        </p:nvSpPr>
        <p:spPr>
          <a:xfrm>
            <a:off x="395288" y="1243658"/>
            <a:ext cx="2520000" cy="216000"/>
          </a:xfrm>
        </p:spPr>
        <p:txBody>
          <a:bodyPr/>
          <a:lstStyle/>
          <a:p>
            <a:pPr>
              <a:defRPr/>
            </a:pPr>
            <a:r>
              <a:rPr cap="none" dirty="0" lang="en-US"/>
              <a:t>All responses (N = 99)</a:t>
            </a:r>
            <a:endParaRPr cap="none" dirty="0" lang="ru-RU"/>
          </a:p>
        </p:txBody>
      </p:sp>
      <p:sp>
        <p:nvSpPr>
          <p:cNvPr id="4" name="Заголовок 3">
            <a:extLst>
              <a:ext uri="{FF2B5EF4-FFF2-40B4-BE49-F238E27FC236}">
                <a16:creationId xmlns:a16="http://schemas.microsoft.com/office/drawing/2014/main" id="{60737FC2-2F2B-46AD-ACA3-4149DCDB11FF}"/>
              </a:ext>
            </a:extLst>
          </p:cNvPr>
          <p:cNvSpPr>
            <a:spLocks noGrp="1"/>
          </p:cNvSpPr>
          <p:nvPr>
            <p:ph type="title"/>
          </p:nvPr>
        </p:nvSpPr>
        <p:spPr/>
        <p:txBody>
          <a:bodyPr/>
          <a:lstStyle/>
          <a:p>
            <a:pPr>
              <a:defRPr/>
            </a:pPr>
            <a:r>
              <a:rPr b="0" dirty="0" i="0" lang="en-AU">
                <a:effectLst/>
              </a:rPr>
              <a:t>Relative preferences for levels: Landrange Hoover</a:t>
            </a:r>
            <a:endParaRPr dirty="0" lang="en-AU"/>
          </a:p>
        </p:txBody>
      </p:sp>
    </p:spTree>
  </p:cSld>
  <p:clrMapOvr>
    <a:masterClrMapping/>
  </p:clrMapOvr>
</p:sld>
</file>

<file path=ppt/slides/slide12.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graphicFrame>
        <p:nvGraphicFramePr>
          <p:cNvPr id="13" name="Объект 13">
            <a:extLst>
              <a:ext uri="{FF2B5EF4-FFF2-40B4-BE49-F238E27FC236}">
                <a16:creationId xmlns:a16="http://schemas.microsoft.com/office/drawing/2014/main" id="{5392DBCD-08B0-13AE-D481-3D2736DD6DEE}"/>
              </a:ext>
            </a:extLst>
          </p:cNvPr>
          <p:cNvGraphicFramePr>
            <a:graphicFrameLocks noGrp="1"/>
          </p:cNvGraphicFramePr>
          <p:nvPr>
            <p:ph idx="16" sz="quarter"/>
            <p:extLst>
              <p:ext uri="{D42A27DB-BD31-4B8C-83A1-F6EECF244321}">
                <p14:modId xmlns:p14="http://schemas.microsoft.com/office/powerpoint/2010/main" val="1338014119"/>
              </p:ext>
            </p:extLst>
          </p:nvPr>
        </p:nvGraphicFramePr>
        <p:xfrm>
          <a:off x="4645025" y="2093913"/>
          <a:ext cx="4103688" cy="4214812"/>
        </p:xfrm>
        <a:graphic>
          <a:graphicData uri="http://schemas.openxmlformats.org/drawingml/2006/chart">
            <c:chart xmlns:c="http://schemas.openxmlformats.org/drawingml/2006/chart" r:id="rId2"/>
          </a:graphicData>
        </a:graphic>
      </p:graphicFrame>
      <p:graphicFrame>
        <p:nvGraphicFramePr>
          <p:cNvPr id="9" name="Объект 13">
            <a:extLst>
              <a:ext uri="{FF2B5EF4-FFF2-40B4-BE49-F238E27FC236}">
                <a16:creationId xmlns:a16="http://schemas.microsoft.com/office/drawing/2014/main" id="{E2B7220A-139D-07EE-0845-3E6B48E80B71}"/>
              </a:ext>
            </a:extLst>
          </p:cNvPr>
          <p:cNvGraphicFramePr>
            <a:graphicFrameLocks noGrp="1"/>
          </p:cNvGraphicFramePr>
          <p:nvPr>
            <p:ph idx="15" sz="quarter"/>
            <p:extLst>
              <p:ext uri="{D42A27DB-BD31-4B8C-83A1-F6EECF244321}">
                <p14:modId xmlns:p14="http://schemas.microsoft.com/office/powerpoint/2010/main" val="2487779259"/>
              </p:ext>
            </p:extLst>
          </p:nvPr>
        </p:nvGraphicFramePr>
        <p:xfrm>
          <a:off x="395288" y="2093913"/>
          <a:ext cx="4103687" cy="4214812"/>
        </p:xfrm>
        <a:graphic>
          <a:graphicData uri="http://schemas.openxmlformats.org/drawingml/2006/chart">
            <c:chart xmlns:c="http://schemas.openxmlformats.org/drawingml/2006/chart" r:id="rId3"/>
          </a:graphicData>
        </a:graphic>
      </p:graphicFrame>
      <p:sp>
        <p:nvSpPr>
          <p:cNvPr id="5" name="Текст 4">
            <a:extLst>
              <a:ext uri="{FF2B5EF4-FFF2-40B4-BE49-F238E27FC236}">
                <a16:creationId xmlns:a16="http://schemas.microsoft.com/office/drawing/2014/main" id="{D6228B68-632B-4487-A43D-81E8DF37D328}"/>
              </a:ext>
            </a:extLst>
          </p:cNvPr>
          <p:cNvSpPr>
            <a:spLocks noGrp="1"/>
          </p:cNvSpPr>
          <p:nvPr>
            <p:ph idx="10" sz="quarter" type="body"/>
          </p:nvPr>
        </p:nvSpPr>
        <p:spPr/>
        <p:txBody>
          <a:bodyPr/>
          <a:lstStyle/>
          <a:p>
            <a:pPr>
              <a:defRPr/>
            </a:pPr>
            <a:r>
              <a:rPr lang="en-AU"/>
              <a:t>Levels that are strongly preferred by customers are assigned higher scores, levels that perform poorly (in comparison) are assigned lower scores. Learn more on </a:t>
            </a:r>
            <a:r>
              <a:rPr lang="en-AU">
                <a:hlinkClick r:id="rId4" tooltip="https://conjointly.com/guides/how-to-interpret-partworth-utilities/"/>
              </a:rPr>
              <a:t>https://conjointly.com/guides/how-to-interpret-partworth-utilities</a:t>
            </a:r>
            <a:endParaRPr dirty="0" lang="en-US">
              <a:latin typeface="+mj-lt"/>
            </a:endParaRPr>
          </a:p>
        </p:txBody>
      </p:sp>
      <p:sp>
        <p:nvSpPr>
          <p:cNvPr id="6" name="Текст 5">
            <a:extLst>
              <a:ext uri="{FF2B5EF4-FFF2-40B4-BE49-F238E27FC236}">
                <a16:creationId xmlns:a16="http://schemas.microsoft.com/office/drawing/2014/main" id="{3C336204-8B7A-4768-8C62-F238986357AF}"/>
              </a:ext>
            </a:extLst>
          </p:cNvPr>
          <p:cNvSpPr>
            <a:spLocks noGrp="1"/>
          </p:cNvSpPr>
          <p:nvPr>
            <p:ph idx="13" sz="quarter" type="body"/>
          </p:nvPr>
        </p:nvSpPr>
        <p:spPr/>
        <p:txBody>
          <a:bodyPr/>
          <a:lstStyle/>
          <a:p>
            <a:pPr>
              <a:defRPr/>
            </a:pPr>
            <a:r>
              <a:rPr dirty="0" i="0" lang="en-US">
                <a:effectLst/>
                <a:latin typeface="+mj-lt"/>
              </a:rPr>
              <a:t>Count analysis of preferences for price levels</a:t>
            </a:r>
            <a:endParaRPr dirty="0" lang="ru-RU">
              <a:latin typeface="+mj-lt"/>
            </a:endParaRPr>
          </a:p>
        </p:txBody>
      </p:sp>
      <p:sp>
        <p:nvSpPr>
          <p:cNvPr id="7" name="Текст 6">
            <a:extLst>
              <a:ext uri="{FF2B5EF4-FFF2-40B4-BE49-F238E27FC236}">
                <a16:creationId xmlns:a16="http://schemas.microsoft.com/office/drawing/2014/main" id="{ABA7B4C4-4AF4-486D-9801-B923D84F1386}"/>
              </a:ext>
            </a:extLst>
          </p:cNvPr>
          <p:cNvSpPr>
            <a:spLocks noGrp="1"/>
          </p:cNvSpPr>
          <p:nvPr>
            <p:ph idx="14" sz="quarter" type="body"/>
          </p:nvPr>
        </p:nvSpPr>
        <p:spPr/>
        <p:txBody>
          <a:bodyPr/>
          <a:lstStyle/>
          <a:p>
            <a:pPr>
              <a:defRPr/>
            </a:pPr>
            <a:r>
              <a:rPr dirty="0" i="0" lang="en-US">
                <a:effectLst/>
                <a:latin typeface="+mj-lt"/>
              </a:rPr>
              <a:t>Distribution of most preferred levels</a:t>
            </a:r>
            <a:endParaRPr dirty="0" lang="ru-RU">
              <a:latin typeface="+mj-lt"/>
            </a:endParaRPr>
          </a:p>
        </p:txBody>
      </p:sp>
      <p:sp>
        <p:nvSpPr>
          <p:cNvPr id="2" name="Текст 1">
            <a:extLst>
              <a:ext uri="{FF2B5EF4-FFF2-40B4-BE49-F238E27FC236}">
                <a16:creationId xmlns:a16="http://schemas.microsoft.com/office/drawing/2014/main" id="{965B354D-5BCB-45FC-3577-671729F6E3B4}"/>
              </a:ext>
            </a:extLst>
          </p:cNvPr>
          <p:cNvSpPr>
            <a:spLocks noGrp="1"/>
          </p:cNvSpPr>
          <p:nvPr>
            <p:ph idx="17" sz="quarter" type="body"/>
          </p:nvPr>
        </p:nvSpPr>
        <p:spPr>
          <a:xfrm>
            <a:off x="395288" y="1243658"/>
            <a:ext cx="2520000" cy="216000"/>
          </a:xfrm>
        </p:spPr>
        <p:txBody>
          <a:bodyPr/>
          <a:lstStyle/>
          <a:p>
            <a:pPr>
              <a:defRPr/>
            </a:pPr>
            <a:r>
              <a:rPr cap="none" dirty="0" lang="en-US"/>
              <a:t>All responses (N = 99)</a:t>
            </a:r>
            <a:endParaRPr cap="none" dirty="0" lang="ru-RU"/>
          </a:p>
        </p:txBody>
      </p:sp>
      <p:sp>
        <p:nvSpPr>
          <p:cNvPr id="4" name="Заголовок 3">
            <a:extLst>
              <a:ext uri="{FF2B5EF4-FFF2-40B4-BE49-F238E27FC236}">
                <a16:creationId xmlns:a16="http://schemas.microsoft.com/office/drawing/2014/main" id="{60737FC2-2F2B-46AD-ACA3-4149DCDB11FF}"/>
              </a:ext>
            </a:extLst>
          </p:cNvPr>
          <p:cNvSpPr>
            <a:spLocks noGrp="1"/>
          </p:cNvSpPr>
          <p:nvPr>
            <p:ph type="title"/>
          </p:nvPr>
        </p:nvSpPr>
        <p:spPr/>
        <p:txBody>
          <a:bodyPr/>
          <a:lstStyle/>
          <a:p>
            <a:pPr>
              <a:defRPr/>
            </a:pPr>
            <a:r>
              <a:rPr b="0" dirty="0" i="0" lang="en-AU">
                <a:effectLst/>
              </a:rPr>
              <a:t>Relative preferences for levels: Landrange Hoover</a:t>
            </a:r>
            <a:endParaRPr dirty="0" lang="en-AU"/>
          </a:p>
        </p:txBody>
      </p:sp>
    </p:spTree>
  </p:cSld>
  <p:clrMapOvr>
    <a:masterClrMapping/>
  </p:clrMapOvr>
</p:sld>
</file>

<file path=ppt/slides/slide13.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DFE052-B001-46DB-9441-A3FA312F1182}"/>
              </a:ext>
            </a:extLst>
          </p:cNvPr>
          <p:cNvSpPr>
            <a:spLocks noGrp="1"/>
          </p:cNvSpPr>
          <p:nvPr>
            <p:ph type="title"/>
          </p:nvPr>
        </p:nvSpPr>
        <p:spPr/>
        <p:txBody>
          <a:bodyPr/>
          <a:lstStyle/>
          <a:p>
            <a:pPr>
              <a:defRPr/>
            </a:pPr>
            <a:r>
              <a:rPr b="0" dirty="0" i="0" lang="en-AU">
                <a:effectLst/>
              </a:rPr>
              <a:t>Preferences for levels: 
Average preferences for levels: Maruda Maru II</a:t>
            </a:r>
            <a:endParaRPr dirty="0" lang="en-AU"/>
          </a:p>
        </p:txBody>
      </p:sp>
      <p:sp>
        <p:nvSpPr>
          <p:cNvPr id="4" name="Text Placeholder 3">
            <a:extLst>
              <a:ext uri="{FF2B5EF4-FFF2-40B4-BE49-F238E27FC236}">
                <a16:creationId xmlns:a16="http://schemas.microsoft.com/office/drawing/2014/main" id="{6E5956D4-28FA-40A1-B728-5334821D4508}"/>
              </a:ext>
            </a:extLst>
          </p:cNvPr>
          <p:cNvSpPr>
            <a:spLocks noGrp="1"/>
          </p:cNvSpPr>
          <p:nvPr>
            <p:ph idx="10" sz="quarter" type="body"/>
          </p:nvPr>
        </p:nvSpPr>
        <p:spPr/>
        <p:txBody>
          <a:bodyPr/>
          <a:lstStyle/>
          <a:p>
            <a:r>
              <a:rPr dirty="0" lang="en-GB">
                <a:latin typeface="+mj-lt"/>
              </a:rPr>
              <a:t>Levels that are strongly preferred by customers are assigned higher scores, levels that perform poorly (in comparison) are assigned lower scores. </a:t>
            </a:r>
            <a:r>
              <a:rPr b="0" dirty="0" i="0" lang="en-AU">
                <a:solidFill>
                  <a:srgbClr val="212529"/>
                </a:solidFill>
                <a:effectLst/>
                <a:latin typeface="+mj-lt"/>
              </a:rPr>
              <a:t>Learn more on </a:t>
            </a:r>
            <a:r>
              <a:rPr b="0" dirty="0" i="0" lang="en-AU">
                <a:solidFill>
                  <a:srgbClr val="212529"/>
                </a:solidFill>
                <a:effectLst/>
                <a:latin typeface="+mj-lt"/>
                <a:hlinkClick r:id="rId2"/>
              </a:rPr>
              <a:t>https://conjointly.com/guides/how-to-interpret-partworth-utilities/</a:t>
            </a:r>
            <a:r>
              <a:rPr b="0" dirty="0" i="0" lang="en-AU">
                <a:solidFill>
                  <a:srgbClr val="212529"/>
                </a:solidFill>
                <a:effectLst/>
                <a:latin typeface="+mj-lt"/>
              </a:rPr>
              <a:t> </a:t>
            </a:r>
            <a:endParaRPr dirty="0" lang="en-AU">
              <a:latin typeface="+mj-lt"/>
            </a:endParaRPr>
          </a:p>
        </p:txBody>
      </p:sp>
      <p:sp>
        <p:nvSpPr>
          <p:cNvPr id="2" name="Текст 1">
            <a:extLst>
              <a:ext uri="{FF2B5EF4-FFF2-40B4-BE49-F238E27FC236}">
                <a16:creationId xmlns:a16="http://schemas.microsoft.com/office/drawing/2014/main" id="{A77D7E26-3FF9-11CD-FB8E-28E55767D430}"/>
              </a:ext>
            </a:extLst>
          </p:cNvPr>
          <p:cNvSpPr>
            <a:spLocks noGrp="1"/>
          </p:cNvSpPr>
          <p:nvPr>
            <p:ph idx="17" sz="quarter" type="body"/>
          </p:nvPr>
        </p:nvSpPr>
        <p:spPr>
          <a:xfrm>
            <a:off x="395288" y="1243658"/>
            <a:ext cx="2520000" cy="216000"/>
          </a:xfrm>
        </p:spPr>
        <p:txBody>
          <a:bodyPr/>
          <a:lstStyle/>
          <a:p>
            <a:pPr>
              <a:defRPr/>
            </a:pPr>
            <a:r>
              <a:rPr cap="none" dirty="0" lang="en-US"/>
              <a:t>All responses (N = 99)</a:t>
            </a:r>
            <a:endParaRPr cap="none" dirty="0" lang="ru-RU"/>
          </a:p>
        </p:txBody>
      </p:sp>
      <p:graphicFrame>
        <p:nvGraphicFramePr>
          <p:cNvPr id="10" name="Объект 9">
            <a:extLst>
              <a:ext uri="{FF2B5EF4-FFF2-40B4-BE49-F238E27FC236}">
                <a16:creationId xmlns:a16="http://schemas.microsoft.com/office/drawing/2014/main" id="{F4DD1F9F-7B44-3665-83CB-66BA3A73DEBC}"/>
              </a:ext>
            </a:extLst>
          </p:cNvPr>
          <p:cNvGraphicFramePr>
            <a:graphicFrameLocks noGrp="1"/>
          </p:cNvGraphicFramePr>
          <p:nvPr>
            <p:ph idx="12" sz="quarter"/>
            <p:extLst>
              <p:ext uri="{D42A27DB-BD31-4B8C-83A1-F6EECF244321}">
                <p14:modId xmlns:p14="http://schemas.microsoft.com/office/powerpoint/2010/main" val="102403758"/>
              </p:ext>
            </p:extLst>
          </p:nvPr>
        </p:nvGraphicFramePr>
        <p:xfrm>
          <a:off x="395288" y="1557338"/>
          <a:ext cx="8353425" cy="4751387"/>
        </p:xfrm>
        <a:graphic>
          <a:graphicData uri="http://schemas.openxmlformats.org/drawingml/2006/chart">
            <c:chart xmlns:c="http://schemas.openxmlformats.org/drawingml/2006/chart" r:id="rId3"/>
          </a:graphicData>
        </a:graphic>
      </p:graphicFrame>
    </p:spTree>
  </p:cSld>
  <p:clrMapOvr>
    <a:masterClrMapping/>
  </p:clrMapOvr>
</p:sld>
</file>

<file path=ppt/slides/slide14.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DFE052-B001-46DB-9441-A3FA312F1182}"/>
              </a:ext>
            </a:extLst>
          </p:cNvPr>
          <p:cNvSpPr>
            <a:spLocks noGrp="1"/>
          </p:cNvSpPr>
          <p:nvPr>
            <p:ph type="title"/>
          </p:nvPr>
        </p:nvSpPr>
        <p:spPr/>
        <p:txBody>
          <a:bodyPr/>
          <a:lstStyle/>
          <a:p>
            <a:pPr>
              <a:defRPr/>
            </a:pPr>
            <a:r>
              <a:rPr b="0" dirty="0" i="0" lang="en-AU">
                <a:effectLst/>
              </a:rPr>
              <a:t>Preferences for levels: 
Count analysis of preferences for levels: Maruda Maru II</a:t>
            </a:r>
            <a:endParaRPr dirty="0" lang="en-AU"/>
          </a:p>
        </p:txBody>
      </p:sp>
      <p:sp>
        <p:nvSpPr>
          <p:cNvPr id="4" name="Text Placeholder 3">
            <a:extLst>
              <a:ext uri="{FF2B5EF4-FFF2-40B4-BE49-F238E27FC236}">
                <a16:creationId xmlns:a16="http://schemas.microsoft.com/office/drawing/2014/main" id="{6E5956D4-28FA-40A1-B728-5334821D4508}"/>
              </a:ext>
            </a:extLst>
          </p:cNvPr>
          <p:cNvSpPr>
            <a:spLocks noGrp="1"/>
          </p:cNvSpPr>
          <p:nvPr>
            <p:ph idx="10" sz="quarter" type="body"/>
          </p:nvPr>
        </p:nvSpPr>
        <p:spPr/>
        <p:txBody>
          <a:bodyPr/>
          <a:lstStyle/>
          <a:p>
            <a:r>
              <a:rPr dirty="0" lang="en-GB">
                <a:latin typeface="+mj-lt"/>
              </a:rPr>
              <a:t>Levels that are strongly preferred by customers are assigned higher scores, levels that perform poorly (in comparison) are assigned lower scores. </a:t>
            </a:r>
            <a:r>
              <a:rPr b="0" dirty="0" i="0" lang="en-AU">
                <a:solidFill>
                  <a:srgbClr val="212529"/>
                </a:solidFill>
                <a:effectLst/>
                <a:latin typeface="+mj-lt"/>
              </a:rPr>
              <a:t>Learn more on </a:t>
            </a:r>
            <a:r>
              <a:rPr b="0" dirty="0" i="0" lang="en-AU">
                <a:solidFill>
                  <a:srgbClr val="212529"/>
                </a:solidFill>
                <a:effectLst/>
                <a:latin typeface="+mj-lt"/>
                <a:hlinkClick r:id="rId2"/>
              </a:rPr>
              <a:t>https://conjointly.com/guides/how-to-interpret-partworth-utilities/</a:t>
            </a:r>
            <a:r>
              <a:rPr b="0" dirty="0" i="0" lang="en-AU">
                <a:solidFill>
                  <a:srgbClr val="212529"/>
                </a:solidFill>
                <a:effectLst/>
                <a:latin typeface="+mj-lt"/>
              </a:rPr>
              <a:t> </a:t>
            </a:r>
            <a:endParaRPr dirty="0" lang="en-AU">
              <a:latin typeface="+mj-lt"/>
            </a:endParaRPr>
          </a:p>
        </p:txBody>
      </p:sp>
      <p:sp>
        <p:nvSpPr>
          <p:cNvPr id="2" name="Текст 1">
            <a:extLst>
              <a:ext uri="{FF2B5EF4-FFF2-40B4-BE49-F238E27FC236}">
                <a16:creationId xmlns:a16="http://schemas.microsoft.com/office/drawing/2014/main" id="{A77D7E26-3FF9-11CD-FB8E-28E55767D430}"/>
              </a:ext>
            </a:extLst>
          </p:cNvPr>
          <p:cNvSpPr>
            <a:spLocks noGrp="1"/>
          </p:cNvSpPr>
          <p:nvPr>
            <p:ph idx="17" sz="quarter" type="body"/>
          </p:nvPr>
        </p:nvSpPr>
        <p:spPr>
          <a:xfrm>
            <a:off x="395288" y="1243658"/>
            <a:ext cx="2520000" cy="216000"/>
          </a:xfrm>
        </p:spPr>
        <p:txBody>
          <a:bodyPr/>
          <a:lstStyle/>
          <a:p>
            <a:pPr>
              <a:defRPr/>
            </a:pPr>
            <a:r>
              <a:rPr cap="none" dirty="0" lang="en-US"/>
              <a:t>All responses (N = 99)</a:t>
            </a:r>
            <a:endParaRPr cap="none" dirty="0" lang="ru-RU"/>
          </a:p>
        </p:txBody>
      </p:sp>
      <p:graphicFrame>
        <p:nvGraphicFramePr>
          <p:cNvPr id="10" name="Объект 9">
            <a:extLst>
              <a:ext uri="{FF2B5EF4-FFF2-40B4-BE49-F238E27FC236}">
                <a16:creationId xmlns:a16="http://schemas.microsoft.com/office/drawing/2014/main" id="{F4DD1F9F-7B44-3665-83CB-66BA3A73DEBC}"/>
              </a:ext>
            </a:extLst>
          </p:cNvPr>
          <p:cNvGraphicFramePr>
            <a:graphicFrameLocks noGrp="1"/>
          </p:cNvGraphicFramePr>
          <p:nvPr>
            <p:ph idx="12" sz="quarter"/>
            <p:extLst>
              <p:ext uri="{D42A27DB-BD31-4B8C-83A1-F6EECF244321}">
                <p14:modId xmlns:p14="http://schemas.microsoft.com/office/powerpoint/2010/main" val="102403758"/>
              </p:ext>
            </p:extLst>
          </p:nvPr>
        </p:nvGraphicFramePr>
        <p:xfrm>
          <a:off x="395288" y="1557338"/>
          <a:ext cx="8353425" cy="4751387"/>
        </p:xfrm>
        <a:graphic>
          <a:graphicData uri="http://schemas.openxmlformats.org/drawingml/2006/chart">
            <c:chart xmlns:c="http://schemas.openxmlformats.org/drawingml/2006/chart" r:id="rId3"/>
          </a:graphicData>
        </a:graphic>
      </p:graphicFrame>
    </p:spTree>
  </p:cSld>
  <p:clrMapOvr>
    <a:masterClrMapping/>
  </p:clrMapOvr>
</p:sld>
</file>

<file path=ppt/slides/slide15.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graphicFrame>
        <p:nvGraphicFramePr>
          <p:cNvPr id="13" name="Объект 13">
            <a:extLst>
              <a:ext uri="{FF2B5EF4-FFF2-40B4-BE49-F238E27FC236}">
                <a16:creationId xmlns:a16="http://schemas.microsoft.com/office/drawing/2014/main" id="{5392DBCD-08B0-13AE-D481-3D2736DD6DEE}"/>
              </a:ext>
            </a:extLst>
          </p:cNvPr>
          <p:cNvGraphicFramePr>
            <a:graphicFrameLocks noGrp="1"/>
          </p:cNvGraphicFramePr>
          <p:nvPr>
            <p:ph idx="16" sz="quarter"/>
            <p:extLst>
              <p:ext uri="{D42A27DB-BD31-4B8C-83A1-F6EECF244321}">
                <p14:modId xmlns:p14="http://schemas.microsoft.com/office/powerpoint/2010/main" val="1338014119"/>
              </p:ext>
            </p:extLst>
          </p:nvPr>
        </p:nvGraphicFramePr>
        <p:xfrm>
          <a:off x="4645025" y="2093913"/>
          <a:ext cx="4103688" cy="4214812"/>
        </p:xfrm>
        <a:graphic>
          <a:graphicData uri="http://schemas.openxmlformats.org/drawingml/2006/chart">
            <c:chart xmlns:c="http://schemas.openxmlformats.org/drawingml/2006/chart" r:id="rId2"/>
          </a:graphicData>
        </a:graphic>
      </p:graphicFrame>
      <p:graphicFrame>
        <p:nvGraphicFramePr>
          <p:cNvPr id="9" name="Объект 13">
            <a:extLst>
              <a:ext uri="{FF2B5EF4-FFF2-40B4-BE49-F238E27FC236}">
                <a16:creationId xmlns:a16="http://schemas.microsoft.com/office/drawing/2014/main" id="{E2B7220A-139D-07EE-0845-3E6B48E80B71}"/>
              </a:ext>
            </a:extLst>
          </p:cNvPr>
          <p:cNvGraphicFramePr>
            <a:graphicFrameLocks noGrp="1"/>
          </p:cNvGraphicFramePr>
          <p:nvPr>
            <p:ph idx="15" sz="quarter"/>
            <p:extLst>
              <p:ext uri="{D42A27DB-BD31-4B8C-83A1-F6EECF244321}">
                <p14:modId xmlns:p14="http://schemas.microsoft.com/office/powerpoint/2010/main" val="2487779259"/>
              </p:ext>
            </p:extLst>
          </p:nvPr>
        </p:nvGraphicFramePr>
        <p:xfrm>
          <a:off x="395288" y="2093913"/>
          <a:ext cx="4103687" cy="4214812"/>
        </p:xfrm>
        <a:graphic>
          <a:graphicData uri="http://schemas.openxmlformats.org/drawingml/2006/chart">
            <c:chart xmlns:c="http://schemas.openxmlformats.org/drawingml/2006/chart" r:id="rId3"/>
          </a:graphicData>
        </a:graphic>
      </p:graphicFrame>
      <p:sp>
        <p:nvSpPr>
          <p:cNvPr id="5" name="Текст 4">
            <a:extLst>
              <a:ext uri="{FF2B5EF4-FFF2-40B4-BE49-F238E27FC236}">
                <a16:creationId xmlns:a16="http://schemas.microsoft.com/office/drawing/2014/main" id="{D6228B68-632B-4487-A43D-81E8DF37D328}"/>
              </a:ext>
            </a:extLst>
          </p:cNvPr>
          <p:cNvSpPr>
            <a:spLocks noGrp="1"/>
          </p:cNvSpPr>
          <p:nvPr>
            <p:ph idx="10" sz="quarter" type="body"/>
          </p:nvPr>
        </p:nvSpPr>
        <p:spPr/>
        <p:txBody>
          <a:bodyPr/>
          <a:lstStyle/>
          <a:p>
            <a:pPr>
              <a:defRPr/>
            </a:pPr>
            <a:r>
              <a:rPr lang="en-AU"/>
              <a:t>Levels that are strongly preferred by customers are assigned higher scores, levels that perform poorly (in comparison) are assigned lower scores. Learn more on </a:t>
            </a:r>
            <a:r>
              <a:rPr lang="en-AU">
                <a:hlinkClick r:id="rId4" tooltip="https://conjointly.com/guides/how-to-interpret-partworth-utilities/"/>
              </a:rPr>
              <a:t>https://conjointly.com/guides/how-to-interpret-partworth-utilities</a:t>
            </a:r>
            <a:endParaRPr dirty="0" lang="en-US">
              <a:latin typeface="+mj-lt"/>
            </a:endParaRPr>
          </a:p>
        </p:txBody>
      </p:sp>
      <p:sp>
        <p:nvSpPr>
          <p:cNvPr id="6" name="Текст 5">
            <a:extLst>
              <a:ext uri="{FF2B5EF4-FFF2-40B4-BE49-F238E27FC236}">
                <a16:creationId xmlns:a16="http://schemas.microsoft.com/office/drawing/2014/main" id="{3C336204-8B7A-4768-8C62-F238986357AF}"/>
              </a:ext>
            </a:extLst>
          </p:cNvPr>
          <p:cNvSpPr>
            <a:spLocks noGrp="1"/>
          </p:cNvSpPr>
          <p:nvPr>
            <p:ph idx="13" sz="quarter" type="body"/>
          </p:nvPr>
        </p:nvSpPr>
        <p:spPr/>
        <p:txBody>
          <a:bodyPr/>
          <a:lstStyle/>
          <a:p>
            <a:pPr>
              <a:defRPr/>
            </a:pPr>
            <a:r>
              <a:rPr dirty="0" i="0" lang="en-US">
                <a:effectLst/>
                <a:latin typeface="+mj-lt"/>
              </a:rPr>
              <a:t>Average preferences for levels of price</a:t>
            </a:r>
            <a:endParaRPr dirty="0" lang="ru-RU">
              <a:latin typeface="+mj-lt"/>
            </a:endParaRPr>
          </a:p>
        </p:txBody>
      </p:sp>
      <p:sp>
        <p:nvSpPr>
          <p:cNvPr id="7" name="Текст 6">
            <a:extLst>
              <a:ext uri="{FF2B5EF4-FFF2-40B4-BE49-F238E27FC236}">
                <a16:creationId xmlns:a16="http://schemas.microsoft.com/office/drawing/2014/main" id="{ABA7B4C4-4AF4-486D-9801-B923D84F1386}"/>
              </a:ext>
            </a:extLst>
          </p:cNvPr>
          <p:cNvSpPr>
            <a:spLocks noGrp="1"/>
          </p:cNvSpPr>
          <p:nvPr>
            <p:ph idx="14" sz="quarter" type="body"/>
          </p:nvPr>
        </p:nvSpPr>
        <p:spPr/>
        <p:txBody>
          <a:bodyPr/>
          <a:lstStyle/>
          <a:p>
            <a:pPr>
              <a:defRPr/>
            </a:pPr>
            <a:r>
              <a:rPr dirty="0" i="0" lang="en-US">
                <a:effectLst/>
                <a:latin typeface="+mj-lt"/>
              </a:rPr>
              <a:t>Distribution of preferences for levels</a:t>
            </a:r>
            <a:endParaRPr dirty="0" lang="ru-RU">
              <a:latin typeface="+mj-lt"/>
            </a:endParaRPr>
          </a:p>
        </p:txBody>
      </p:sp>
      <p:sp>
        <p:nvSpPr>
          <p:cNvPr id="2" name="Текст 1">
            <a:extLst>
              <a:ext uri="{FF2B5EF4-FFF2-40B4-BE49-F238E27FC236}">
                <a16:creationId xmlns:a16="http://schemas.microsoft.com/office/drawing/2014/main" id="{965B354D-5BCB-45FC-3577-671729F6E3B4}"/>
              </a:ext>
            </a:extLst>
          </p:cNvPr>
          <p:cNvSpPr>
            <a:spLocks noGrp="1"/>
          </p:cNvSpPr>
          <p:nvPr>
            <p:ph idx="17" sz="quarter" type="body"/>
          </p:nvPr>
        </p:nvSpPr>
        <p:spPr>
          <a:xfrm>
            <a:off x="395288" y="1243658"/>
            <a:ext cx="2520000" cy="216000"/>
          </a:xfrm>
        </p:spPr>
        <p:txBody>
          <a:bodyPr/>
          <a:lstStyle/>
          <a:p>
            <a:pPr>
              <a:defRPr/>
            </a:pPr>
            <a:r>
              <a:rPr cap="none" dirty="0" lang="en-US"/>
              <a:t>All responses (N = 99)</a:t>
            </a:r>
            <a:endParaRPr cap="none" dirty="0" lang="ru-RU"/>
          </a:p>
        </p:txBody>
      </p:sp>
      <p:sp>
        <p:nvSpPr>
          <p:cNvPr id="4" name="Заголовок 3">
            <a:extLst>
              <a:ext uri="{FF2B5EF4-FFF2-40B4-BE49-F238E27FC236}">
                <a16:creationId xmlns:a16="http://schemas.microsoft.com/office/drawing/2014/main" id="{60737FC2-2F2B-46AD-ACA3-4149DCDB11FF}"/>
              </a:ext>
            </a:extLst>
          </p:cNvPr>
          <p:cNvSpPr>
            <a:spLocks noGrp="1"/>
          </p:cNvSpPr>
          <p:nvPr>
            <p:ph type="title"/>
          </p:nvPr>
        </p:nvSpPr>
        <p:spPr/>
        <p:txBody>
          <a:bodyPr/>
          <a:lstStyle/>
          <a:p>
            <a:pPr>
              <a:defRPr/>
            </a:pPr>
            <a:r>
              <a:rPr b="0" dirty="0" i="0" lang="en-AU">
                <a:effectLst/>
              </a:rPr>
              <a:t>Relative preferences for levels: Maruda Maru II</a:t>
            </a:r>
            <a:endParaRPr dirty="0" lang="en-AU"/>
          </a:p>
        </p:txBody>
      </p:sp>
    </p:spTree>
  </p:cSld>
  <p:clrMapOvr>
    <a:masterClrMapping/>
  </p:clrMapOvr>
</p:sld>
</file>

<file path=ppt/slides/slide16.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graphicFrame>
        <p:nvGraphicFramePr>
          <p:cNvPr id="13" name="Объект 13">
            <a:extLst>
              <a:ext uri="{FF2B5EF4-FFF2-40B4-BE49-F238E27FC236}">
                <a16:creationId xmlns:a16="http://schemas.microsoft.com/office/drawing/2014/main" id="{5392DBCD-08B0-13AE-D481-3D2736DD6DEE}"/>
              </a:ext>
            </a:extLst>
          </p:cNvPr>
          <p:cNvGraphicFramePr>
            <a:graphicFrameLocks noGrp="1"/>
          </p:cNvGraphicFramePr>
          <p:nvPr>
            <p:ph idx="16" sz="quarter"/>
            <p:extLst>
              <p:ext uri="{D42A27DB-BD31-4B8C-83A1-F6EECF244321}">
                <p14:modId xmlns:p14="http://schemas.microsoft.com/office/powerpoint/2010/main" val="1338014119"/>
              </p:ext>
            </p:extLst>
          </p:nvPr>
        </p:nvGraphicFramePr>
        <p:xfrm>
          <a:off x="4645025" y="2093913"/>
          <a:ext cx="4103688" cy="4214812"/>
        </p:xfrm>
        <a:graphic>
          <a:graphicData uri="http://schemas.openxmlformats.org/drawingml/2006/chart">
            <c:chart xmlns:c="http://schemas.openxmlformats.org/drawingml/2006/chart" r:id="rId2"/>
          </a:graphicData>
        </a:graphic>
      </p:graphicFrame>
      <p:graphicFrame>
        <p:nvGraphicFramePr>
          <p:cNvPr id="9" name="Объект 13">
            <a:extLst>
              <a:ext uri="{FF2B5EF4-FFF2-40B4-BE49-F238E27FC236}">
                <a16:creationId xmlns:a16="http://schemas.microsoft.com/office/drawing/2014/main" id="{E2B7220A-139D-07EE-0845-3E6B48E80B71}"/>
              </a:ext>
            </a:extLst>
          </p:cNvPr>
          <p:cNvGraphicFramePr>
            <a:graphicFrameLocks noGrp="1"/>
          </p:cNvGraphicFramePr>
          <p:nvPr>
            <p:ph idx="15" sz="quarter"/>
            <p:extLst>
              <p:ext uri="{D42A27DB-BD31-4B8C-83A1-F6EECF244321}">
                <p14:modId xmlns:p14="http://schemas.microsoft.com/office/powerpoint/2010/main" val="2487779259"/>
              </p:ext>
            </p:extLst>
          </p:nvPr>
        </p:nvGraphicFramePr>
        <p:xfrm>
          <a:off x="395288" y="2093913"/>
          <a:ext cx="4103687" cy="4214812"/>
        </p:xfrm>
        <a:graphic>
          <a:graphicData uri="http://schemas.openxmlformats.org/drawingml/2006/chart">
            <c:chart xmlns:c="http://schemas.openxmlformats.org/drawingml/2006/chart" r:id="rId3"/>
          </a:graphicData>
        </a:graphic>
      </p:graphicFrame>
      <p:sp>
        <p:nvSpPr>
          <p:cNvPr id="5" name="Текст 4">
            <a:extLst>
              <a:ext uri="{FF2B5EF4-FFF2-40B4-BE49-F238E27FC236}">
                <a16:creationId xmlns:a16="http://schemas.microsoft.com/office/drawing/2014/main" id="{D6228B68-632B-4487-A43D-81E8DF37D328}"/>
              </a:ext>
            </a:extLst>
          </p:cNvPr>
          <p:cNvSpPr>
            <a:spLocks noGrp="1"/>
          </p:cNvSpPr>
          <p:nvPr>
            <p:ph idx="10" sz="quarter" type="body"/>
          </p:nvPr>
        </p:nvSpPr>
        <p:spPr/>
        <p:txBody>
          <a:bodyPr/>
          <a:lstStyle/>
          <a:p>
            <a:pPr>
              <a:defRPr/>
            </a:pPr>
            <a:r>
              <a:rPr lang="en-AU"/>
              <a:t>Levels that are strongly preferred by customers are assigned higher scores, levels that perform poorly (in comparison) are assigned lower scores. Learn more on </a:t>
            </a:r>
            <a:r>
              <a:rPr lang="en-AU">
                <a:hlinkClick r:id="rId4" tooltip="https://conjointly.com/guides/how-to-interpret-partworth-utilities/"/>
              </a:rPr>
              <a:t>https://conjointly.com/guides/how-to-interpret-partworth-utilities</a:t>
            </a:r>
            <a:endParaRPr dirty="0" lang="en-US">
              <a:latin typeface="+mj-lt"/>
            </a:endParaRPr>
          </a:p>
        </p:txBody>
      </p:sp>
      <p:sp>
        <p:nvSpPr>
          <p:cNvPr id="6" name="Текст 5">
            <a:extLst>
              <a:ext uri="{FF2B5EF4-FFF2-40B4-BE49-F238E27FC236}">
                <a16:creationId xmlns:a16="http://schemas.microsoft.com/office/drawing/2014/main" id="{3C336204-8B7A-4768-8C62-F238986357AF}"/>
              </a:ext>
            </a:extLst>
          </p:cNvPr>
          <p:cNvSpPr>
            <a:spLocks noGrp="1"/>
          </p:cNvSpPr>
          <p:nvPr>
            <p:ph idx="13" sz="quarter" type="body"/>
          </p:nvPr>
        </p:nvSpPr>
        <p:spPr/>
        <p:txBody>
          <a:bodyPr/>
          <a:lstStyle/>
          <a:p>
            <a:pPr>
              <a:defRPr/>
            </a:pPr>
            <a:r>
              <a:rPr dirty="0" i="0" lang="en-US">
                <a:effectLst/>
                <a:latin typeface="+mj-lt"/>
              </a:rPr>
              <a:t>Count analysis of preferences for price levels</a:t>
            </a:r>
            <a:endParaRPr dirty="0" lang="ru-RU">
              <a:latin typeface="+mj-lt"/>
            </a:endParaRPr>
          </a:p>
        </p:txBody>
      </p:sp>
      <p:sp>
        <p:nvSpPr>
          <p:cNvPr id="7" name="Текст 6">
            <a:extLst>
              <a:ext uri="{FF2B5EF4-FFF2-40B4-BE49-F238E27FC236}">
                <a16:creationId xmlns:a16="http://schemas.microsoft.com/office/drawing/2014/main" id="{ABA7B4C4-4AF4-486D-9801-B923D84F1386}"/>
              </a:ext>
            </a:extLst>
          </p:cNvPr>
          <p:cNvSpPr>
            <a:spLocks noGrp="1"/>
          </p:cNvSpPr>
          <p:nvPr>
            <p:ph idx="14" sz="quarter" type="body"/>
          </p:nvPr>
        </p:nvSpPr>
        <p:spPr/>
        <p:txBody>
          <a:bodyPr/>
          <a:lstStyle/>
          <a:p>
            <a:pPr>
              <a:defRPr/>
            </a:pPr>
            <a:r>
              <a:rPr dirty="0" i="0" lang="en-US">
                <a:effectLst/>
                <a:latin typeface="+mj-lt"/>
              </a:rPr>
              <a:t>Distribution of most preferred levels</a:t>
            </a:r>
            <a:endParaRPr dirty="0" lang="ru-RU">
              <a:latin typeface="+mj-lt"/>
            </a:endParaRPr>
          </a:p>
        </p:txBody>
      </p:sp>
      <p:sp>
        <p:nvSpPr>
          <p:cNvPr id="2" name="Текст 1">
            <a:extLst>
              <a:ext uri="{FF2B5EF4-FFF2-40B4-BE49-F238E27FC236}">
                <a16:creationId xmlns:a16="http://schemas.microsoft.com/office/drawing/2014/main" id="{965B354D-5BCB-45FC-3577-671729F6E3B4}"/>
              </a:ext>
            </a:extLst>
          </p:cNvPr>
          <p:cNvSpPr>
            <a:spLocks noGrp="1"/>
          </p:cNvSpPr>
          <p:nvPr>
            <p:ph idx="17" sz="quarter" type="body"/>
          </p:nvPr>
        </p:nvSpPr>
        <p:spPr>
          <a:xfrm>
            <a:off x="395288" y="1243658"/>
            <a:ext cx="2520000" cy="216000"/>
          </a:xfrm>
        </p:spPr>
        <p:txBody>
          <a:bodyPr/>
          <a:lstStyle/>
          <a:p>
            <a:pPr>
              <a:defRPr/>
            </a:pPr>
            <a:r>
              <a:rPr cap="none" dirty="0" lang="en-US"/>
              <a:t>All responses (N = 99)</a:t>
            </a:r>
            <a:endParaRPr cap="none" dirty="0" lang="ru-RU"/>
          </a:p>
        </p:txBody>
      </p:sp>
      <p:sp>
        <p:nvSpPr>
          <p:cNvPr id="4" name="Заголовок 3">
            <a:extLst>
              <a:ext uri="{FF2B5EF4-FFF2-40B4-BE49-F238E27FC236}">
                <a16:creationId xmlns:a16="http://schemas.microsoft.com/office/drawing/2014/main" id="{60737FC2-2F2B-46AD-ACA3-4149DCDB11FF}"/>
              </a:ext>
            </a:extLst>
          </p:cNvPr>
          <p:cNvSpPr>
            <a:spLocks noGrp="1"/>
          </p:cNvSpPr>
          <p:nvPr>
            <p:ph type="title"/>
          </p:nvPr>
        </p:nvSpPr>
        <p:spPr/>
        <p:txBody>
          <a:bodyPr/>
          <a:lstStyle/>
          <a:p>
            <a:pPr>
              <a:defRPr/>
            </a:pPr>
            <a:r>
              <a:rPr b="0" dirty="0" i="0" lang="en-AU">
                <a:effectLst/>
              </a:rPr>
              <a:t>Relative preferences for levels: Maruda Maru II</a:t>
            </a:r>
            <a:endParaRPr dirty="0" lang="en-AU"/>
          </a:p>
        </p:txBody>
      </p:sp>
    </p:spTree>
  </p:cSld>
  <p:clrMapOvr>
    <a:masterClrMapping/>
  </p:clrMapOvr>
</p:sld>
</file>

<file path=ppt/slides/slide17.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DFE052-B001-46DB-9441-A3FA312F1182}"/>
              </a:ext>
            </a:extLst>
          </p:cNvPr>
          <p:cNvSpPr>
            <a:spLocks noGrp="1"/>
          </p:cNvSpPr>
          <p:nvPr>
            <p:ph type="title"/>
          </p:nvPr>
        </p:nvSpPr>
        <p:spPr/>
        <p:txBody>
          <a:bodyPr/>
          <a:lstStyle/>
          <a:p>
            <a:pPr>
              <a:defRPr/>
            </a:pPr>
            <a:r>
              <a:rPr b="0" dirty="0" i="0" lang="en-AU">
                <a:effectLst/>
              </a:rPr>
              <a:t>Preferences for levels: 
Average preferences for levels: Kea Rocketta</a:t>
            </a:r>
            <a:endParaRPr dirty="0" lang="en-AU"/>
          </a:p>
        </p:txBody>
      </p:sp>
      <p:sp>
        <p:nvSpPr>
          <p:cNvPr id="4" name="Text Placeholder 3">
            <a:extLst>
              <a:ext uri="{FF2B5EF4-FFF2-40B4-BE49-F238E27FC236}">
                <a16:creationId xmlns:a16="http://schemas.microsoft.com/office/drawing/2014/main" id="{6E5956D4-28FA-40A1-B728-5334821D4508}"/>
              </a:ext>
            </a:extLst>
          </p:cNvPr>
          <p:cNvSpPr>
            <a:spLocks noGrp="1"/>
          </p:cNvSpPr>
          <p:nvPr>
            <p:ph idx="10" sz="quarter" type="body"/>
          </p:nvPr>
        </p:nvSpPr>
        <p:spPr/>
        <p:txBody>
          <a:bodyPr/>
          <a:lstStyle/>
          <a:p>
            <a:r>
              <a:rPr dirty="0" lang="en-GB">
                <a:latin typeface="+mj-lt"/>
              </a:rPr>
              <a:t>Levels that are strongly preferred by customers are assigned higher scores, levels that perform poorly (in comparison) are assigned lower scores. </a:t>
            </a:r>
            <a:r>
              <a:rPr b="0" dirty="0" i="0" lang="en-AU">
                <a:solidFill>
                  <a:srgbClr val="212529"/>
                </a:solidFill>
                <a:effectLst/>
                <a:latin typeface="+mj-lt"/>
              </a:rPr>
              <a:t>Learn more on </a:t>
            </a:r>
            <a:r>
              <a:rPr b="0" dirty="0" i="0" lang="en-AU">
                <a:solidFill>
                  <a:srgbClr val="212529"/>
                </a:solidFill>
                <a:effectLst/>
                <a:latin typeface="+mj-lt"/>
                <a:hlinkClick r:id="rId2"/>
              </a:rPr>
              <a:t>https://conjointly.com/guides/how-to-interpret-partworth-utilities/</a:t>
            </a:r>
            <a:r>
              <a:rPr b="0" dirty="0" i="0" lang="en-AU">
                <a:solidFill>
                  <a:srgbClr val="212529"/>
                </a:solidFill>
                <a:effectLst/>
                <a:latin typeface="+mj-lt"/>
              </a:rPr>
              <a:t> </a:t>
            </a:r>
            <a:endParaRPr dirty="0" lang="en-AU">
              <a:latin typeface="+mj-lt"/>
            </a:endParaRPr>
          </a:p>
        </p:txBody>
      </p:sp>
      <p:sp>
        <p:nvSpPr>
          <p:cNvPr id="2" name="Текст 1">
            <a:extLst>
              <a:ext uri="{FF2B5EF4-FFF2-40B4-BE49-F238E27FC236}">
                <a16:creationId xmlns:a16="http://schemas.microsoft.com/office/drawing/2014/main" id="{A77D7E26-3FF9-11CD-FB8E-28E55767D430}"/>
              </a:ext>
            </a:extLst>
          </p:cNvPr>
          <p:cNvSpPr>
            <a:spLocks noGrp="1"/>
          </p:cNvSpPr>
          <p:nvPr>
            <p:ph idx="17" sz="quarter" type="body"/>
          </p:nvPr>
        </p:nvSpPr>
        <p:spPr>
          <a:xfrm>
            <a:off x="395288" y="1243658"/>
            <a:ext cx="2520000" cy="216000"/>
          </a:xfrm>
        </p:spPr>
        <p:txBody>
          <a:bodyPr/>
          <a:lstStyle/>
          <a:p>
            <a:pPr>
              <a:defRPr/>
            </a:pPr>
            <a:r>
              <a:rPr cap="none" dirty="0" lang="en-US"/>
              <a:t>All responses (N = 99)</a:t>
            </a:r>
            <a:endParaRPr cap="none" dirty="0" lang="ru-RU"/>
          </a:p>
        </p:txBody>
      </p:sp>
      <p:graphicFrame>
        <p:nvGraphicFramePr>
          <p:cNvPr id="10" name="Объект 9">
            <a:extLst>
              <a:ext uri="{FF2B5EF4-FFF2-40B4-BE49-F238E27FC236}">
                <a16:creationId xmlns:a16="http://schemas.microsoft.com/office/drawing/2014/main" id="{F4DD1F9F-7B44-3665-83CB-66BA3A73DEBC}"/>
              </a:ext>
            </a:extLst>
          </p:cNvPr>
          <p:cNvGraphicFramePr>
            <a:graphicFrameLocks noGrp="1"/>
          </p:cNvGraphicFramePr>
          <p:nvPr>
            <p:ph idx="12" sz="quarter"/>
            <p:extLst>
              <p:ext uri="{D42A27DB-BD31-4B8C-83A1-F6EECF244321}">
                <p14:modId xmlns:p14="http://schemas.microsoft.com/office/powerpoint/2010/main" val="102403758"/>
              </p:ext>
            </p:extLst>
          </p:nvPr>
        </p:nvGraphicFramePr>
        <p:xfrm>
          <a:off x="395288" y="1557338"/>
          <a:ext cx="8353425" cy="4751387"/>
        </p:xfrm>
        <a:graphic>
          <a:graphicData uri="http://schemas.openxmlformats.org/drawingml/2006/chart">
            <c:chart xmlns:c="http://schemas.openxmlformats.org/drawingml/2006/chart" r:id="rId3"/>
          </a:graphicData>
        </a:graphic>
      </p:graphicFrame>
    </p:spTree>
  </p:cSld>
  <p:clrMapOvr>
    <a:masterClrMapping/>
  </p:clrMapOvr>
</p:sld>
</file>

<file path=ppt/slides/slide18.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DFE052-B001-46DB-9441-A3FA312F1182}"/>
              </a:ext>
            </a:extLst>
          </p:cNvPr>
          <p:cNvSpPr>
            <a:spLocks noGrp="1"/>
          </p:cNvSpPr>
          <p:nvPr>
            <p:ph type="title"/>
          </p:nvPr>
        </p:nvSpPr>
        <p:spPr/>
        <p:txBody>
          <a:bodyPr/>
          <a:lstStyle/>
          <a:p>
            <a:pPr>
              <a:defRPr/>
            </a:pPr>
            <a:r>
              <a:rPr b="0" dirty="0" i="0" lang="en-AU">
                <a:effectLst/>
              </a:rPr>
              <a:t>Preferences for levels: 
Count analysis of preferences for levels: Kea Rocketta</a:t>
            </a:r>
            <a:endParaRPr dirty="0" lang="en-AU"/>
          </a:p>
        </p:txBody>
      </p:sp>
      <p:sp>
        <p:nvSpPr>
          <p:cNvPr id="4" name="Text Placeholder 3">
            <a:extLst>
              <a:ext uri="{FF2B5EF4-FFF2-40B4-BE49-F238E27FC236}">
                <a16:creationId xmlns:a16="http://schemas.microsoft.com/office/drawing/2014/main" id="{6E5956D4-28FA-40A1-B728-5334821D4508}"/>
              </a:ext>
            </a:extLst>
          </p:cNvPr>
          <p:cNvSpPr>
            <a:spLocks noGrp="1"/>
          </p:cNvSpPr>
          <p:nvPr>
            <p:ph idx="10" sz="quarter" type="body"/>
          </p:nvPr>
        </p:nvSpPr>
        <p:spPr/>
        <p:txBody>
          <a:bodyPr/>
          <a:lstStyle/>
          <a:p>
            <a:r>
              <a:rPr dirty="0" lang="en-GB">
                <a:latin typeface="+mj-lt"/>
              </a:rPr>
              <a:t>Levels that are strongly preferred by customers are assigned higher scores, levels that perform poorly (in comparison) are assigned lower scores. </a:t>
            </a:r>
            <a:r>
              <a:rPr b="0" dirty="0" i="0" lang="en-AU">
                <a:solidFill>
                  <a:srgbClr val="212529"/>
                </a:solidFill>
                <a:effectLst/>
                <a:latin typeface="+mj-lt"/>
              </a:rPr>
              <a:t>Learn more on </a:t>
            </a:r>
            <a:r>
              <a:rPr b="0" dirty="0" i="0" lang="en-AU">
                <a:solidFill>
                  <a:srgbClr val="212529"/>
                </a:solidFill>
                <a:effectLst/>
                <a:latin typeface="+mj-lt"/>
                <a:hlinkClick r:id="rId2"/>
              </a:rPr>
              <a:t>https://conjointly.com/guides/how-to-interpret-partworth-utilities/</a:t>
            </a:r>
            <a:r>
              <a:rPr b="0" dirty="0" i="0" lang="en-AU">
                <a:solidFill>
                  <a:srgbClr val="212529"/>
                </a:solidFill>
                <a:effectLst/>
                <a:latin typeface="+mj-lt"/>
              </a:rPr>
              <a:t> </a:t>
            </a:r>
            <a:endParaRPr dirty="0" lang="en-AU">
              <a:latin typeface="+mj-lt"/>
            </a:endParaRPr>
          </a:p>
        </p:txBody>
      </p:sp>
      <p:sp>
        <p:nvSpPr>
          <p:cNvPr id="2" name="Текст 1">
            <a:extLst>
              <a:ext uri="{FF2B5EF4-FFF2-40B4-BE49-F238E27FC236}">
                <a16:creationId xmlns:a16="http://schemas.microsoft.com/office/drawing/2014/main" id="{A77D7E26-3FF9-11CD-FB8E-28E55767D430}"/>
              </a:ext>
            </a:extLst>
          </p:cNvPr>
          <p:cNvSpPr>
            <a:spLocks noGrp="1"/>
          </p:cNvSpPr>
          <p:nvPr>
            <p:ph idx="17" sz="quarter" type="body"/>
          </p:nvPr>
        </p:nvSpPr>
        <p:spPr>
          <a:xfrm>
            <a:off x="395288" y="1243658"/>
            <a:ext cx="2520000" cy="216000"/>
          </a:xfrm>
        </p:spPr>
        <p:txBody>
          <a:bodyPr/>
          <a:lstStyle/>
          <a:p>
            <a:pPr>
              <a:defRPr/>
            </a:pPr>
            <a:r>
              <a:rPr cap="none" dirty="0" lang="en-US"/>
              <a:t>All responses (N = 99)</a:t>
            </a:r>
            <a:endParaRPr cap="none" dirty="0" lang="ru-RU"/>
          </a:p>
        </p:txBody>
      </p:sp>
      <p:graphicFrame>
        <p:nvGraphicFramePr>
          <p:cNvPr id="10" name="Объект 9">
            <a:extLst>
              <a:ext uri="{FF2B5EF4-FFF2-40B4-BE49-F238E27FC236}">
                <a16:creationId xmlns:a16="http://schemas.microsoft.com/office/drawing/2014/main" id="{F4DD1F9F-7B44-3665-83CB-66BA3A73DEBC}"/>
              </a:ext>
            </a:extLst>
          </p:cNvPr>
          <p:cNvGraphicFramePr>
            <a:graphicFrameLocks noGrp="1"/>
          </p:cNvGraphicFramePr>
          <p:nvPr>
            <p:ph idx="12" sz="quarter"/>
            <p:extLst>
              <p:ext uri="{D42A27DB-BD31-4B8C-83A1-F6EECF244321}">
                <p14:modId xmlns:p14="http://schemas.microsoft.com/office/powerpoint/2010/main" val="102403758"/>
              </p:ext>
            </p:extLst>
          </p:nvPr>
        </p:nvGraphicFramePr>
        <p:xfrm>
          <a:off x="395288" y="1557338"/>
          <a:ext cx="8353425" cy="4751387"/>
        </p:xfrm>
        <a:graphic>
          <a:graphicData uri="http://schemas.openxmlformats.org/drawingml/2006/chart">
            <c:chart xmlns:c="http://schemas.openxmlformats.org/drawingml/2006/chart" r:id="rId3"/>
          </a:graphicData>
        </a:graphic>
      </p:graphicFrame>
    </p:spTree>
  </p:cSld>
  <p:clrMapOvr>
    <a:masterClrMapping/>
  </p:clrMapOvr>
</p:sld>
</file>

<file path=ppt/slides/slide19.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graphicFrame>
        <p:nvGraphicFramePr>
          <p:cNvPr id="13" name="Объект 13">
            <a:extLst>
              <a:ext uri="{FF2B5EF4-FFF2-40B4-BE49-F238E27FC236}">
                <a16:creationId xmlns:a16="http://schemas.microsoft.com/office/drawing/2014/main" id="{5392DBCD-08B0-13AE-D481-3D2736DD6DEE}"/>
              </a:ext>
            </a:extLst>
          </p:cNvPr>
          <p:cNvGraphicFramePr>
            <a:graphicFrameLocks noGrp="1"/>
          </p:cNvGraphicFramePr>
          <p:nvPr>
            <p:ph idx="16" sz="quarter"/>
            <p:extLst>
              <p:ext uri="{D42A27DB-BD31-4B8C-83A1-F6EECF244321}">
                <p14:modId xmlns:p14="http://schemas.microsoft.com/office/powerpoint/2010/main" val="1338014119"/>
              </p:ext>
            </p:extLst>
          </p:nvPr>
        </p:nvGraphicFramePr>
        <p:xfrm>
          <a:off x="4645025" y="2093913"/>
          <a:ext cx="4103688" cy="4214812"/>
        </p:xfrm>
        <a:graphic>
          <a:graphicData uri="http://schemas.openxmlformats.org/drawingml/2006/chart">
            <c:chart xmlns:c="http://schemas.openxmlformats.org/drawingml/2006/chart" r:id="rId2"/>
          </a:graphicData>
        </a:graphic>
      </p:graphicFrame>
      <p:graphicFrame>
        <p:nvGraphicFramePr>
          <p:cNvPr id="9" name="Объект 13">
            <a:extLst>
              <a:ext uri="{FF2B5EF4-FFF2-40B4-BE49-F238E27FC236}">
                <a16:creationId xmlns:a16="http://schemas.microsoft.com/office/drawing/2014/main" id="{E2B7220A-139D-07EE-0845-3E6B48E80B71}"/>
              </a:ext>
            </a:extLst>
          </p:cNvPr>
          <p:cNvGraphicFramePr>
            <a:graphicFrameLocks noGrp="1"/>
          </p:cNvGraphicFramePr>
          <p:nvPr>
            <p:ph idx="15" sz="quarter"/>
            <p:extLst>
              <p:ext uri="{D42A27DB-BD31-4B8C-83A1-F6EECF244321}">
                <p14:modId xmlns:p14="http://schemas.microsoft.com/office/powerpoint/2010/main" val="2487779259"/>
              </p:ext>
            </p:extLst>
          </p:nvPr>
        </p:nvGraphicFramePr>
        <p:xfrm>
          <a:off x="395288" y="2093913"/>
          <a:ext cx="4103687" cy="4214812"/>
        </p:xfrm>
        <a:graphic>
          <a:graphicData uri="http://schemas.openxmlformats.org/drawingml/2006/chart">
            <c:chart xmlns:c="http://schemas.openxmlformats.org/drawingml/2006/chart" r:id="rId3"/>
          </a:graphicData>
        </a:graphic>
      </p:graphicFrame>
      <p:sp>
        <p:nvSpPr>
          <p:cNvPr id="5" name="Текст 4">
            <a:extLst>
              <a:ext uri="{FF2B5EF4-FFF2-40B4-BE49-F238E27FC236}">
                <a16:creationId xmlns:a16="http://schemas.microsoft.com/office/drawing/2014/main" id="{D6228B68-632B-4487-A43D-81E8DF37D328}"/>
              </a:ext>
            </a:extLst>
          </p:cNvPr>
          <p:cNvSpPr>
            <a:spLocks noGrp="1"/>
          </p:cNvSpPr>
          <p:nvPr>
            <p:ph idx="10" sz="quarter" type="body"/>
          </p:nvPr>
        </p:nvSpPr>
        <p:spPr/>
        <p:txBody>
          <a:bodyPr/>
          <a:lstStyle/>
          <a:p>
            <a:pPr>
              <a:defRPr/>
            </a:pPr>
            <a:r>
              <a:rPr lang="en-AU"/>
              <a:t>Levels that are strongly preferred by customers are assigned higher scores, levels that perform poorly (in comparison) are assigned lower scores. Learn more on </a:t>
            </a:r>
            <a:r>
              <a:rPr lang="en-AU">
                <a:hlinkClick r:id="rId4" tooltip="https://conjointly.com/guides/how-to-interpret-partworth-utilities/"/>
              </a:rPr>
              <a:t>https://conjointly.com/guides/how-to-interpret-partworth-utilities</a:t>
            </a:r>
            <a:endParaRPr dirty="0" lang="en-US">
              <a:latin typeface="+mj-lt"/>
            </a:endParaRPr>
          </a:p>
        </p:txBody>
      </p:sp>
      <p:sp>
        <p:nvSpPr>
          <p:cNvPr id="6" name="Текст 5">
            <a:extLst>
              <a:ext uri="{FF2B5EF4-FFF2-40B4-BE49-F238E27FC236}">
                <a16:creationId xmlns:a16="http://schemas.microsoft.com/office/drawing/2014/main" id="{3C336204-8B7A-4768-8C62-F238986357AF}"/>
              </a:ext>
            </a:extLst>
          </p:cNvPr>
          <p:cNvSpPr>
            <a:spLocks noGrp="1"/>
          </p:cNvSpPr>
          <p:nvPr>
            <p:ph idx="13" sz="quarter" type="body"/>
          </p:nvPr>
        </p:nvSpPr>
        <p:spPr/>
        <p:txBody>
          <a:bodyPr/>
          <a:lstStyle/>
          <a:p>
            <a:pPr>
              <a:defRPr/>
            </a:pPr>
            <a:r>
              <a:rPr dirty="0" i="0" lang="en-US">
                <a:effectLst/>
                <a:latin typeface="+mj-lt"/>
              </a:rPr>
              <a:t>Average preferences for levels of price</a:t>
            </a:r>
            <a:endParaRPr dirty="0" lang="ru-RU">
              <a:latin typeface="+mj-lt"/>
            </a:endParaRPr>
          </a:p>
        </p:txBody>
      </p:sp>
      <p:sp>
        <p:nvSpPr>
          <p:cNvPr id="7" name="Текст 6">
            <a:extLst>
              <a:ext uri="{FF2B5EF4-FFF2-40B4-BE49-F238E27FC236}">
                <a16:creationId xmlns:a16="http://schemas.microsoft.com/office/drawing/2014/main" id="{ABA7B4C4-4AF4-486D-9801-B923D84F1386}"/>
              </a:ext>
            </a:extLst>
          </p:cNvPr>
          <p:cNvSpPr>
            <a:spLocks noGrp="1"/>
          </p:cNvSpPr>
          <p:nvPr>
            <p:ph idx="14" sz="quarter" type="body"/>
          </p:nvPr>
        </p:nvSpPr>
        <p:spPr/>
        <p:txBody>
          <a:bodyPr/>
          <a:lstStyle/>
          <a:p>
            <a:pPr>
              <a:defRPr/>
            </a:pPr>
            <a:r>
              <a:rPr dirty="0" i="0" lang="en-US">
                <a:effectLst/>
                <a:latin typeface="+mj-lt"/>
              </a:rPr>
              <a:t>Distribution of preferences for levels</a:t>
            </a:r>
            <a:endParaRPr dirty="0" lang="ru-RU">
              <a:latin typeface="+mj-lt"/>
            </a:endParaRPr>
          </a:p>
        </p:txBody>
      </p:sp>
      <p:sp>
        <p:nvSpPr>
          <p:cNvPr id="2" name="Текст 1">
            <a:extLst>
              <a:ext uri="{FF2B5EF4-FFF2-40B4-BE49-F238E27FC236}">
                <a16:creationId xmlns:a16="http://schemas.microsoft.com/office/drawing/2014/main" id="{965B354D-5BCB-45FC-3577-671729F6E3B4}"/>
              </a:ext>
            </a:extLst>
          </p:cNvPr>
          <p:cNvSpPr>
            <a:spLocks noGrp="1"/>
          </p:cNvSpPr>
          <p:nvPr>
            <p:ph idx="17" sz="quarter" type="body"/>
          </p:nvPr>
        </p:nvSpPr>
        <p:spPr>
          <a:xfrm>
            <a:off x="395288" y="1243658"/>
            <a:ext cx="2520000" cy="216000"/>
          </a:xfrm>
        </p:spPr>
        <p:txBody>
          <a:bodyPr/>
          <a:lstStyle/>
          <a:p>
            <a:pPr>
              <a:defRPr/>
            </a:pPr>
            <a:r>
              <a:rPr cap="none" dirty="0" lang="en-US"/>
              <a:t>All responses (N = 99)</a:t>
            </a:r>
            <a:endParaRPr cap="none" dirty="0" lang="ru-RU"/>
          </a:p>
        </p:txBody>
      </p:sp>
      <p:sp>
        <p:nvSpPr>
          <p:cNvPr id="4" name="Заголовок 3">
            <a:extLst>
              <a:ext uri="{FF2B5EF4-FFF2-40B4-BE49-F238E27FC236}">
                <a16:creationId xmlns:a16="http://schemas.microsoft.com/office/drawing/2014/main" id="{60737FC2-2F2B-46AD-ACA3-4149DCDB11FF}"/>
              </a:ext>
            </a:extLst>
          </p:cNvPr>
          <p:cNvSpPr>
            <a:spLocks noGrp="1"/>
          </p:cNvSpPr>
          <p:nvPr>
            <p:ph type="title"/>
          </p:nvPr>
        </p:nvSpPr>
        <p:spPr/>
        <p:txBody>
          <a:bodyPr/>
          <a:lstStyle/>
          <a:p>
            <a:pPr>
              <a:defRPr/>
            </a:pPr>
            <a:r>
              <a:rPr b="0" dirty="0" i="0" lang="en-AU">
                <a:effectLst/>
              </a:rPr>
              <a:t>Relative preferences for levels: Kea Rocketta</a:t>
            </a:r>
            <a:endParaRPr dirty="0" lang="en-AU"/>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Rectangle: Single Corner Rounded 1">
            <a:extLst>
              <a:ext uri="{FF2B5EF4-FFF2-40B4-BE49-F238E27FC236}">
                <a16:creationId xmlns:a16="http://schemas.microsoft.com/office/drawing/2014/main" id="{42E75BC1-1937-42AE-A54A-8B7DD2B41D5C}"/>
              </a:ext>
            </a:extLst>
          </p:cNvPr>
          <p:cNvSpPr/>
          <p:nvPr/>
        </p:nvSpPr>
        <p:spPr>
          <a:xfrm>
            <a:off x="395287" y="1179434"/>
            <a:ext cx="8353425" cy="953453"/>
          </a:xfrm>
          <a:prstGeom prst="round1Rect">
            <a:avLst>
              <a:gd fmla="val 50000" name="adj"/>
            </a:avLst>
          </a:prstGeom>
          <a:solidFill>
            <a:schemeClr val="accent2">
              <a:alpha val="9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l"/>
            <a:br>
              <a:rPr b="1" dirty="0" i="0" lang="en-US" sz="1400">
                <a:solidFill>
                  <a:schemeClr val="bg1"/>
                </a:solidFill>
                <a:effectLst/>
                <a:latin charset="0" panose="020B0604020202020204" pitchFamily="34" typeface="arial"/>
              </a:rPr>
            </a:br>
            <a:r>
              <a:rPr b="1" dirty="0" i="0" lang="en-US" sz="1400">
                <a:solidFill>
                  <a:schemeClr val="bg1"/>
                </a:solidFill>
                <a:effectLst/>
                <a:latin charset="0" panose="020B0604020202020204" pitchFamily="34" typeface="arial"/>
              </a:rPr>
              <a:t>All-in-one survey platform</a:t>
            </a:r>
          </a:p>
          <a:p>
            <a:pPr algn="l"/>
            <a:r>
              <a:rPr b="0" dirty="0" i="0" lang="en-US" sz="1100">
                <a:solidFill>
                  <a:schemeClr val="bg1"/>
                </a:solidFill>
                <a:effectLst/>
                <a:latin charset="0" panose="020B0604020202020204" pitchFamily="34" typeface="arial"/>
              </a:rPr>
              <a:t>Trusted by global brands, Conjointly has </a:t>
            </a:r>
            <a:r>
              <a:rPr b="1" dirty="0" i="0" lang="en-US" strike="noStrike" sz="1100" u="none">
                <a:solidFill>
                  <a:schemeClr val="bg1"/>
                </a:solidFill>
                <a:effectLst/>
                <a:latin charset="0" panose="020B0604020202020204" pitchFamily="34" typeface="arial"/>
                <a:hlinkClick r:id="rId2">
                  <a:extLst>
                    <a:ext uri="{A12FA001-AC4F-418D-AE19-62706E023703}">
                      <ahyp:hlinkClr xmlns:ahyp="http://schemas.microsoft.com/office/drawing/2018/hyperlinkcolor" val="tx"/>
                    </a:ext>
                  </a:extLst>
                </a:hlinkClick>
              </a:rPr>
              <a:t>all the features</a:t>
            </a:r>
            <a:r>
              <a:rPr b="0" dirty="0" i="0" lang="en-US" sz="1100">
                <a:solidFill>
                  <a:schemeClr val="bg1"/>
                </a:solidFill>
                <a:effectLst/>
                <a:latin charset="0" panose="020B0604020202020204" pitchFamily="34" typeface="arial"/>
              </a:rPr>
              <a:t> you expect from a survey platform. What’s more, it streamlines </a:t>
            </a:r>
            <a:r>
              <a:rPr b="1" dirty="0" i="0" lang="en-US" strike="noStrike" sz="1100" u="none">
                <a:solidFill>
                  <a:schemeClr val="bg1"/>
                </a:solidFill>
                <a:effectLst/>
                <a:latin charset="0" panose="020B0604020202020204" pitchFamily="34" typeface="arial"/>
                <a:hlinkClick r:id="rId3">
                  <a:extLst>
                    <a:ext uri="{A12FA001-AC4F-418D-AE19-62706E023703}">
                      <ahyp:hlinkClr xmlns:ahyp="http://schemas.microsoft.com/office/drawing/2018/hyperlinkcolor" val="tx"/>
                    </a:ext>
                  </a:extLst>
                </a:hlinkClick>
              </a:rPr>
              <a:t>finding respondents</a:t>
            </a:r>
            <a:r>
              <a:rPr b="0" dirty="0" i="0" lang="en-US" sz="1100">
                <a:solidFill>
                  <a:schemeClr val="bg1"/>
                </a:solidFill>
                <a:effectLst/>
                <a:latin charset="0" panose="020B0604020202020204" pitchFamily="34" typeface="arial"/>
              </a:rPr>
              <a:t>, </a:t>
            </a:r>
            <a:r>
              <a:rPr b="1" dirty="0" i="0" lang="en-US" strike="noStrike" sz="1100" u="none">
                <a:solidFill>
                  <a:schemeClr val="bg1"/>
                </a:solidFill>
                <a:effectLst/>
                <a:latin charset="0" panose="020B0604020202020204" pitchFamily="34" typeface="arial"/>
                <a:hlinkClick r:id="rId4">
                  <a:extLst>
                    <a:ext uri="{A12FA001-AC4F-418D-AE19-62706E023703}">
                      <ahyp:hlinkClr xmlns:ahyp="http://schemas.microsoft.com/office/drawing/2018/hyperlinkcolor" val="tx"/>
                    </a:ext>
                  </a:extLst>
                </a:hlinkClick>
              </a:rPr>
              <a:t>translation</a:t>
            </a:r>
            <a:r>
              <a:rPr b="0" dirty="0" i="0" lang="en-US" sz="1100">
                <a:solidFill>
                  <a:schemeClr val="bg1"/>
                </a:solidFill>
                <a:effectLst/>
                <a:latin charset="0" panose="020B0604020202020204" pitchFamily="34" typeface="arial"/>
              </a:rPr>
              <a:t> of survey questions and respondents' answers, </a:t>
            </a:r>
            <a:r>
              <a:rPr b="1" dirty="0" i="0" lang="en-US" strike="noStrike" sz="1100" u="none">
                <a:solidFill>
                  <a:schemeClr val="bg1"/>
                </a:solidFill>
                <a:effectLst/>
                <a:latin charset="0" panose="020B0604020202020204" pitchFamily="34" typeface="arial"/>
                <a:hlinkClick r:id="rId5">
                  <a:extLst>
                    <a:ext uri="{A12FA001-AC4F-418D-AE19-62706E023703}">
                      <ahyp:hlinkClr xmlns:ahyp="http://schemas.microsoft.com/office/drawing/2018/hyperlinkcolor" val="tx"/>
                    </a:ext>
                  </a:extLst>
                </a:hlinkClick>
              </a:rPr>
              <a:t>subgroup analysis</a:t>
            </a:r>
            <a:r>
              <a:rPr b="0" dirty="0" i="0" lang="en-US" sz="1100">
                <a:solidFill>
                  <a:schemeClr val="bg1"/>
                </a:solidFill>
                <a:effectLst/>
                <a:latin charset="0" panose="020B0604020202020204" pitchFamily="34" typeface="arial"/>
              </a:rPr>
              <a:t>, and </a:t>
            </a:r>
            <a:r>
              <a:rPr b="1" dirty="0" i="0" lang="en-US" strike="noStrike" sz="1100" u="none">
                <a:solidFill>
                  <a:schemeClr val="bg1"/>
                </a:solidFill>
                <a:effectLst/>
                <a:latin charset="0" panose="020B0604020202020204" pitchFamily="34" typeface="arial"/>
                <a:hlinkClick r:id="rId6">
                  <a:extLst>
                    <a:ext uri="{A12FA001-AC4F-418D-AE19-62706E023703}">
                      <ahyp:hlinkClr xmlns:ahyp="http://schemas.microsoft.com/office/drawing/2018/hyperlinkcolor" val="tx"/>
                    </a:ext>
                  </a:extLst>
                </a:hlinkClick>
              </a:rPr>
              <a:t>direct exports to PowerPoint</a:t>
            </a:r>
            <a:r>
              <a:rPr b="0" dirty="0" i="0" lang="en-US" sz="1100">
                <a:solidFill>
                  <a:schemeClr val="bg1"/>
                </a:solidFill>
                <a:effectLst/>
                <a:latin charset="0" panose="020B0604020202020204" pitchFamily="34" typeface="arial"/>
              </a:rPr>
              <a:t>.</a:t>
            </a:r>
          </a:p>
          <a:p>
            <a:pPr algn="ctr"/>
            <a:endParaRPr dirty="0" err="1" lang="en-GB" sz="1400">
              <a:solidFill>
                <a:schemeClr val="bg1"/>
              </a:solidFill>
            </a:endParaRPr>
          </a:p>
        </p:txBody>
      </p:sp>
      <p:sp>
        <p:nvSpPr>
          <p:cNvPr id="9" name="Rectangle: Diagonal Corners Rounded 8">
            <a:extLst>
              <a:ext uri="{FF2B5EF4-FFF2-40B4-BE49-F238E27FC236}">
                <a16:creationId xmlns:a16="http://schemas.microsoft.com/office/drawing/2014/main" id="{E252D65B-282B-470B-B114-5C8DDAA30A93}"/>
              </a:ext>
            </a:extLst>
          </p:cNvPr>
          <p:cNvSpPr/>
          <p:nvPr/>
        </p:nvSpPr>
        <p:spPr>
          <a:xfrm>
            <a:off x="395287" y="2289556"/>
            <a:ext cx="8353425" cy="953453"/>
          </a:xfrm>
          <a:prstGeom prst="round2DiagRect">
            <a:avLst>
              <a:gd fmla="val 50000" name="adj1"/>
              <a:gd fmla="val 0" name="adj2"/>
            </a:avLst>
          </a:prstGeom>
          <a:solidFill>
            <a:schemeClr val="accent1">
              <a:alpha val="9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l"/>
            <a:r>
              <a:rPr b="1" dirty="0" i="0" lang="en-US" sz="1400">
                <a:solidFill>
                  <a:schemeClr val="bg1"/>
                </a:solidFill>
                <a:effectLst/>
                <a:latin charset="0" panose="020B0604020202020204" pitchFamily="34" typeface="arial"/>
              </a:rPr>
              <a:t>Easy-to-use advanced tools</a:t>
            </a:r>
          </a:p>
          <a:p>
            <a:pPr algn="l"/>
            <a:r>
              <a:rPr b="0" dirty="0" i="0" lang="en-US" sz="1100">
                <a:solidFill>
                  <a:schemeClr val="bg1"/>
                </a:solidFill>
                <a:effectLst/>
                <a:latin charset="0" panose="020B0604020202020204" pitchFamily="34" typeface="arial"/>
              </a:rPr>
              <a:t>Conjointly brings the best out of time-tested survey research methods, packaging them into simple tools for discrete choice methods (</a:t>
            </a:r>
            <a:r>
              <a:rPr b="1" dirty="0" i="0" lang="en-US" strike="noStrike" sz="1100" u="none">
                <a:solidFill>
                  <a:schemeClr val="bg1"/>
                </a:solidFill>
                <a:effectLst/>
                <a:latin charset="0" panose="020B0604020202020204" pitchFamily="34" typeface="arial"/>
                <a:hlinkClick r:id="rId7">
                  <a:extLst>
                    <a:ext uri="{A12FA001-AC4F-418D-AE19-62706E023703}">
                      <ahyp:hlinkClr xmlns:ahyp="http://schemas.microsoft.com/office/drawing/2018/hyperlinkcolor" val="tx"/>
                    </a:ext>
                  </a:extLst>
                </a:hlinkClick>
              </a:rPr>
              <a:t>conjoint analysis</a:t>
            </a:r>
            <a:r>
              <a:rPr b="0" dirty="0" i="0" lang="en-US" sz="1100">
                <a:solidFill>
                  <a:schemeClr val="bg1"/>
                </a:solidFill>
                <a:effectLst/>
                <a:latin charset="0" panose="020B0604020202020204" pitchFamily="34" typeface="arial"/>
              </a:rPr>
              <a:t>), </a:t>
            </a:r>
            <a:r>
              <a:rPr b="1" dirty="0" i="0" lang="en-US" strike="noStrike" sz="1100" u="none">
                <a:solidFill>
                  <a:schemeClr val="bg1"/>
                </a:solidFill>
                <a:effectLst/>
                <a:latin charset="0" panose="020B0604020202020204" pitchFamily="34" typeface="arial"/>
                <a:hlinkClick r:id="rId8">
                  <a:extLst>
                    <a:ext uri="{A12FA001-AC4F-418D-AE19-62706E023703}">
                      <ahyp:hlinkClr xmlns:ahyp="http://schemas.microsoft.com/office/drawing/2018/hyperlinkcolor" val="tx"/>
                    </a:ext>
                  </a:extLst>
                </a:hlinkClick>
              </a:rPr>
              <a:t>Van Westendorp</a:t>
            </a:r>
            <a:r>
              <a:rPr b="0" dirty="0" i="0" lang="en-US" sz="1100">
                <a:solidFill>
                  <a:schemeClr val="bg1"/>
                </a:solidFill>
                <a:effectLst/>
                <a:latin charset="0" panose="020B0604020202020204" pitchFamily="34" typeface="arial"/>
              </a:rPr>
              <a:t>, </a:t>
            </a:r>
            <a:r>
              <a:rPr b="1" dirty="0" i="0" lang="en-US" strike="noStrike" sz="1100" u="none">
                <a:solidFill>
                  <a:schemeClr val="bg1"/>
                </a:solidFill>
                <a:effectLst/>
                <a:latin charset="0" panose="020B0604020202020204" pitchFamily="34" typeface="arial"/>
                <a:hlinkClick r:id="rId9">
                  <a:extLst>
                    <a:ext uri="{A12FA001-AC4F-418D-AE19-62706E023703}">
                      <ahyp:hlinkClr xmlns:ahyp="http://schemas.microsoft.com/office/drawing/2018/hyperlinkcolor" val="tx"/>
                    </a:ext>
                  </a:extLst>
                </a:hlinkClick>
              </a:rPr>
              <a:t>Gabor-Granger</a:t>
            </a:r>
            <a:r>
              <a:rPr b="0" dirty="0" i="0" lang="en-US" sz="1100">
                <a:solidFill>
                  <a:schemeClr val="bg1"/>
                </a:solidFill>
                <a:effectLst/>
                <a:latin charset="0" panose="020B0604020202020204" pitchFamily="34" typeface="arial"/>
              </a:rPr>
              <a:t>, </a:t>
            </a:r>
            <a:r>
              <a:rPr b="1" dirty="0" i="0" lang="en-US" strike="noStrike" sz="1100" u="none">
                <a:solidFill>
                  <a:schemeClr val="bg1"/>
                </a:solidFill>
                <a:effectLst/>
                <a:latin charset="0" panose="020B0604020202020204" pitchFamily="34" typeface="arial"/>
                <a:hlinkClick r:id="rId10">
                  <a:extLst>
                    <a:ext uri="{A12FA001-AC4F-418D-AE19-62706E023703}">
                      <ahyp:hlinkClr xmlns:ahyp="http://schemas.microsoft.com/office/drawing/2018/hyperlinkcolor" val="tx"/>
                    </a:ext>
                  </a:extLst>
                </a:hlinkClick>
              </a:rPr>
              <a:t>monadic concept testing</a:t>
            </a:r>
            <a:r>
              <a:rPr b="0" dirty="0" i="0" lang="en-US" sz="1100">
                <a:solidFill>
                  <a:schemeClr val="bg1"/>
                </a:solidFill>
                <a:effectLst/>
                <a:latin charset="0" panose="020B0604020202020204" pitchFamily="34" typeface="arial"/>
              </a:rPr>
              <a:t>, and more.</a:t>
            </a:r>
          </a:p>
        </p:txBody>
      </p:sp>
      <p:sp>
        <p:nvSpPr>
          <p:cNvPr id="10" name="Rectangle: Single Corner Rounded 9">
            <a:extLst>
              <a:ext uri="{FF2B5EF4-FFF2-40B4-BE49-F238E27FC236}">
                <a16:creationId xmlns:a16="http://schemas.microsoft.com/office/drawing/2014/main" id="{FB221445-89D0-49B9-B1E3-ABD092113FF3}"/>
              </a:ext>
            </a:extLst>
          </p:cNvPr>
          <p:cNvSpPr/>
          <p:nvPr/>
        </p:nvSpPr>
        <p:spPr>
          <a:xfrm>
            <a:off x="395286" y="3399678"/>
            <a:ext cx="8353425" cy="953453"/>
          </a:xfrm>
          <a:prstGeom prst="round1Rect">
            <a:avLst>
              <a:gd fmla="val 50000" name="adj"/>
            </a:avLst>
          </a:prstGeom>
          <a:solidFill>
            <a:schemeClr val="accent3">
              <a:alpha val="9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l"/>
            <a:r>
              <a:rPr b="1" dirty="0" i="0" lang="en-US" sz="1400">
                <a:solidFill>
                  <a:schemeClr val="bg1"/>
                </a:solidFill>
                <a:effectLst/>
                <a:latin charset="0" panose="020B0604020202020204" pitchFamily="34" typeface="arial"/>
              </a:rPr>
              <a:t>Quality-first sampling</a:t>
            </a:r>
          </a:p>
          <a:p>
            <a:pPr algn="l"/>
            <a:r>
              <a:rPr b="0" dirty="0" i="0" lang="en-US" sz="1100">
                <a:solidFill>
                  <a:schemeClr val="bg1"/>
                </a:solidFill>
                <a:effectLst/>
                <a:latin charset="0" panose="020B0604020202020204" pitchFamily="34" typeface="arial"/>
              </a:rPr>
              <a:t>Reliable market research starts with </a:t>
            </a:r>
            <a:r>
              <a:rPr b="1" dirty="0" i="0" lang="en-US" strike="noStrike" sz="1100" u="none">
                <a:solidFill>
                  <a:schemeClr val="bg1"/>
                </a:solidFill>
                <a:effectLst/>
                <a:latin charset="0" panose="020B0604020202020204" pitchFamily="34" typeface="arial"/>
                <a:hlinkClick r:id="rId3">
                  <a:extLst>
                    <a:ext uri="{A12FA001-AC4F-418D-AE19-62706E023703}">
                      <ahyp:hlinkClr xmlns:ahyp="http://schemas.microsoft.com/office/drawing/2018/hyperlinkcolor" val="tx"/>
                    </a:ext>
                  </a:extLst>
                </a:hlinkClick>
              </a:rPr>
              <a:t>quality sample</a:t>
            </a:r>
            <a:r>
              <a:rPr b="0" dirty="0" i="0" lang="en-US" sz="1100">
                <a:solidFill>
                  <a:schemeClr val="bg1"/>
                </a:solidFill>
                <a:effectLst/>
                <a:latin charset="0" panose="020B0604020202020204" pitchFamily="34" typeface="arial"/>
              </a:rPr>
              <a:t>. With access to millions of consumer, healthcare, and B2B research participants, </a:t>
            </a:r>
            <a:r>
              <a:rPr b="1" dirty="0" i="0" lang="en-US" strike="noStrike" sz="1100" u="none">
                <a:solidFill>
                  <a:schemeClr val="bg1"/>
                </a:solidFill>
                <a:effectLst/>
                <a:latin charset="0" panose="020B0604020202020204" pitchFamily="34" typeface="arial"/>
                <a:hlinkClick r:id="rId11">
                  <a:extLst>
                    <a:ext uri="{A12FA001-AC4F-418D-AE19-62706E023703}">
                      <ahyp:hlinkClr xmlns:ahyp="http://schemas.microsoft.com/office/drawing/2018/hyperlinkcolor" val="tx"/>
                    </a:ext>
                  </a:extLst>
                </a:hlinkClick>
              </a:rPr>
              <a:t>tailored predefined panels</a:t>
            </a:r>
            <a:r>
              <a:rPr b="0" dirty="0" i="0" lang="en-US" sz="1100">
                <a:solidFill>
                  <a:schemeClr val="bg1"/>
                </a:solidFill>
                <a:effectLst/>
                <a:latin charset="0" panose="020B0604020202020204" pitchFamily="34" typeface="arial"/>
              </a:rPr>
              <a:t>, manual and automatic quality checks, we </a:t>
            </a:r>
            <a:r>
              <a:rPr b="0" dirty="0" err="1" i="0" lang="en-US" sz="1100">
                <a:solidFill>
                  <a:schemeClr val="bg1"/>
                </a:solidFill>
                <a:effectLst/>
                <a:latin charset="0" panose="020B0604020202020204" pitchFamily="34" typeface="arial"/>
              </a:rPr>
              <a:t>prioritise</a:t>
            </a:r>
            <a:r>
              <a:rPr b="0" dirty="0" i="0" lang="en-US" sz="1100">
                <a:solidFill>
                  <a:schemeClr val="bg1"/>
                </a:solidFill>
                <a:effectLst/>
                <a:latin charset="0" panose="020B0604020202020204" pitchFamily="34" typeface="arial"/>
              </a:rPr>
              <a:t> quality and deliver on speed and cost.</a:t>
            </a:r>
          </a:p>
        </p:txBody>
      </p:sp>
      <p:sp>
        <p:nvSpPr>
          <p:cNvPr id="11" name="Rectangle: Diagonal Corners Rounded 10">
            <a:extLst>
              <a:ext uri="{FF2B5EF4-FFF2-40B4-BE49-F238E27FC236}">
                <a16:creationId xmlns:a16="http://schemas.microsoft.com/office/drawing/2014/main" id="{67578CC5-7095-45D5-B25E-ABFD7BBF220D}"/>
              </a:ext>
            </a:extLst>
          </p:cNvPr>
          <p:cNvSpPr/>
          <p:nvPr/>
        </p:nvSpPr>
        <p:spPr>
          <a:xfrm>
            <a:off x="395286" y="4509800"/>
            <a:ext cx="8353425" cy="953453"/>
          </a:xfrm>
          <a:prstGeom prst="round2DiagRect">
            <a:avLst>
              <a:gd fmla="val 50000" name="adj1"/>
              <a:gd fmla="val 0" name="adj2"/>
            </a:avLst>
          </a:prstGeom>
          <a:solidFill>
            <a:schemeClr val="accent4">
              <a:alpha val="9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l"/>
            <a:r>
              <a:rPr b="1" dirty="0" i="0" lang="en-US" sz="1400">
                <a:solidFill>
                  <a:schemeClr val="bg1"/>
                </a:solidFill>
                <a:effectLst/>
                <a:latin charset="0" panose="020B0604020202020204" pitchFamily="34" typeface="arial"/>
              </a:rPr>
              <a:t>Accessible support</a:t>
            </a:r>
          </a:p>
          <a:p>
            <a:pPr algn="l"/>
            <a:r>
              <a:rPr b="0" dirty="0" i="0" lang="en-US" sz="1100">
                <a:solidFill>
                  <a:schemeClr val="bg1"/>
                </a:solidFill>
                <a:effectLst/>
                <a:latin charset="0" panose="020B0604020202020204" pitchFamily="34" typeface="arial"/>
              </a:rPr>
              <a:t>Conjointly offers accessible and reliable support to users of self-serve tools and on-demand custom projects. </a:t>
            </a:r>
            <a:r>
              <a:rPr b="1" dirty="0" i="0" lang="en-US" strike="noStrike" sz="1100" u="none">
                <a:solidFill>
                  <a:schemeClr val="bg1"/>
                </a:solidFill>
                <a:effectLst/>
                <a:latin charset="0" panose="020B0604020202020204" pitchFamily="34" typeface="arial"/>
                <a:hlinkClick r:id="rId12">
                  <a:extLst>
                    <a:ext uri="{A12FA001-AC4F-418D-AE19-62706E023703}">
                      <ahyp:hlinkClr xmlns:ahyp="http://schemas.microsoft.com/office/drawing/2018/hyperlinkcolor" val="tx"/>
                    </a:ext>
                  </a:extLst>
                </a:hlinkClick>
              </a:rPr>
              <a:t>Our team</a:t>
            </a:r>
            <a:r>
              <a:rPr b="0" dirty="0" i="0" lang="en-US" sz="1100">
                <a:solidFill>
                  <a:schemeClr val="bg1"/>
                </a:solidFill>
                <a:effectLst/>
                <a:latin charset="0" panose="020B0604020202020204" pitchFamily="34" typeface="arial"/>
              </a:rPr>
              <a:t> are the go-to experts in product and </a:t>
            </a:r>
            <a:r>
              <a:rPr b="1" dirty="0" i="0" lang="en-US" strike="noStrike" sz="1100" u="none">
                <a:solidFill>
                  <a:schemeClr val="bg1"/>
                </a:solidFill>
                <a:effectLst/>
                <a:latin charset="0" panose="020B0604020202020204" pitchFamily="34" typeface="arial"/>
                <a:hlinkClick r:id="rId13">
                  <a:extLst>
                    <a:ext uri="{A12FA001-AC4F-418D-AE19-62706E023703}">
                      <ahyp:hlinkClr xmlns:ahyp="http://schemas.microsoft.com/office/drawing/2018/hyperlinkcolor" val="tx"/>
                    </a:ext>
                  </a:extLst>
                </a:hlinkClick>
              </a:rPr>
              <a:t>pricing</a:t>
            </a:r>
            <a:r>
              <a:rPr b="0" dirty="0" i="0" lang="en-US" sz="1100">
                <a:solidFill>
                  <a:schemeClr val="bg1"/>
                </a:solidFill>
                <a:effectLst/>
                <a:latin charset="0" panose="020B0604020202020204" pitchFamily="34" typeface="arial"/>
              </a:rPr>
              <a:t> research techniques with experience across </a:t>
            </a:r>
            <a:r>
              <a:rPr b="1" dirty="0" i="0" lang="en-US" strike="noStrike" sz="1100" u="none">
                <a:solidFill>
                  <a:schemeClr val="bg1"/>
                </a:solidFill>
                <a:effectLst/>
                <a:latin charset="0" panose="020B0604020202020204" pitchFamily="34" typeface="arial"/>
                <a:hlinkClick r:id="rId14">
                  <a:extLst>
                    <a:ext uri="{A12FA001-AC4F-418D-AE19-62706E023703}">
                      <ahyp:hlinkClr xmlns:ahyp="http://schemas.microsoft.com/office/drawing/2018/hyperlinkcolor" val="tx"/>
                    </a:ext>
                  </a:extLst>
                </a:hlinkClick>
              </a:rPr>
              <a:t>consumer goods</a:t>
            </a:r>
            <a:r>
              <a:rPr b="0" dirty="0" i="0" lang="en-US" sz="1100">
                <a:solidFill>
                  <a:schemeClr val="bg1"/>
                </a:solidFill>
                <a:effectLst/>
                <a:latin charset="0" panose="020B0604020202020204" pitchFamily="34" typeface="arial"/>
              </a:rPr>
              <a:t>, </a:t>
            </a:r>
            <a:r>
              <a:rPr b="1" dirty="0" i="0" lang="en-US" strike="noStrike" sz="1100" u="none">
                <a:solidFill>
                  <a:schemeClr val="bg1"/>
                </a:solidFill>
                <a:effectLst/>
                <a:latin charset="0" panose="020B0604020202020204" pitchFamily="34" typeface="arial"/>
                <a:hlinkClick r:id="rId15">
                  <a:extLst>
                    <a:ext uri="{A12FA001-AC4F-418D-AE19-62706E023703}">
                      <ahyp:hlinkClr xmlns:ahyp="http://schemas.microsoft.com/office/drawing/2018/hyperlinkcolor" val="tx"/>
                    </a:ext>
                  </a:extLst>
                </a:hlinkClick>
              </a:rPr>
              <a:t>healthcare</a:t>
            </a:r>
            <a:r>
              <a:rPr b="0" dirty="0" i="0" lang="en-US" sz="1100">
                <a:solidFill>
                  <a:schemeClr val="bg1"/>
                </a:solidFill>
                <a:effectLst/>
                <a:latin charset="0" panose="020B0604020202020204" pitchFamily="34" typeface="arial"/>
              </a:rPr>
              <a:t>, </a:t>
            </a:r>
            <a:r>
              <a:rPr b="1" dirty="0" i="0" lang="en-US" strike="noStrike" sz="1100" u="none">
                <a:solidFill>
                  <a:schemeClr val="bg1"/>
                </a:solidFill>
                <a:effectLst/>
                <a:latin charset="0" panose="020B0604020202020204" pitchFamily="34" typeface="arial"/>
                <a:hlinkClick r:id="rId16">
                  <a:extLst>
                    <a:ext uri="{A12FA001-AC4F-418D-AE19-62706E023703}">
                      <ahyp:hlinkClr xmlns:ahyp="http://schemas.microsoft.com/office/drawing/2018/hyperlinkcolor" val="tx"/>
                    </a:ext>
                  </a:extLst>
                </a:hlinkClick>
              </a:rPr>
              <a:t>SaaS</a:t>
            </a:r>
            <a:r>
              <a:rPr b="0" dirty="0" i="0" lang="en-US" sz="1100">
                <a:solidFill>
                  <a:schemeClr val="bg1"/>
                </a:solidFill>
                <a:effectLst/>
                <a:latin charset="0" panose="020B0604020202020204" pitchFamily="34" typeface="arial"/>
              </a:rPr>
              <a:t>, and other industries.</a:t>
            </a:r>
          </a:p>
        </p:txBody>
      </p:sp>
      <p:sp>
        <p:nvSpPr>
          <p:cNvPr id="15" name="Rectangle: Rounded Corners 14">
            <a:extLst>
              <a:ext uri="{FF2B5EF4-FFF2-40B4-BE49-F238E27FC236}">
                <a16:creationId xmlns:a16="http://schemas.microsoft.com/office/drawing/2014/main" id="{2977C76B-EC57-4C13-ADC8-FF3F20496248}"/>
              </a:ext>
            </a:extLst>
          </p:cNvPr>
          <p:cNvSpPr/>
          <p:nvPr/>
        </p:nvSpPr>
        <p:spPr>
          <a:xfrm>
            <a:off x="395286" y="5619922"/>
            <a:ext cx="2706624" cy="862226"/>
          </a:xfrm>
          <a:prstGeom prst="roundRect">
            <a:avLst>
              <a:gd fmla="val 50000" name="adj"/>
            </a:avLst>
          </a:prstGeom>
          <a:solidFill>
            <a:schemeClr val="accent1">
              <a:alpha val="9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defTabSz="457200" eaLnBrk="1" fontAlgn="auto" hangingPunct="1" indent="0" latinLnBrk="0" lvl="0" marL="0" marR="0" rtl="0">
              <a:lnSpc>
                <a:spcPct val="100000"/>
              </a:lnSpc>
              <a:spcBef>
                <a:spcPts val="0"/>
              </a:spcBef>
              <a:spcAft>
                <a:spcPts val="0"/>
              </a:spcAft>
              <a:buClrTx/>
              <a:buSzTx/>
              <a:buFontTx/>
              <a:buNone/>
              <a:tabLst/>
              <a:defRPr/>
            </a:pPr>
            <a:r>
              <a:rPr b="1" baseline="0" cap="none" dirty="0" i="0" kern="1200" kumimoji="0" lang="en-GB" noProof="0" normalizeH="0" spc="0" strike="noStrike" sz="1400" u="none">
                <a:ln>
                  <a:noFill/>
                </a:ln>
                <a:solidFill>
                  <a:schemeClr val="bg1"/>
                </a:solidFill>
                <a:effectLst/>
                <a:uLnTx/>
                <a:uFillTx/>
                <a:latin charset="0" panose="020B0604020202020204" pitchFamily="34" typeface="Arial"/>
                <a:ea typeface="+mn-ea"/>
                <a:cs charset="0" panose="020B0604020202020204" pitchFamily="34" typeface="Arial"/>
              </a:rPr>
              <a:t>Log in</a:t>
            </a:r>
          </a:p>
          <a:p>
            <a:pPr algn="ctr" defTabSz="457200" eaLnBrk="1" fontAlgn="auto" hangingPunct="1" indent="0" latinLnBrk="0" lvl="0" marL="0" marR="0" rtl="0">
              <a:lnSpc>
                <a:spcPct val="100000"/>
              </a:lnSpc>
              <a:spcBef>
                <a:spcPts val="0"/>
              </a:spcBef>
              <a:spcAft>
                <a:spcPts val="0"/>
              </a:spcAft>
              <a:buClrTx/>
              <a:buSzTx/>
              <a:buFontTx/>
              <a:buNone/>
              <a:tabLst/>
              <a:defRPr/>
            </a:pPr>
            <a:r>
              <a:rPr dirty="0" lang="en-GB" sz="1400">
                <a:solidFill>
                  <a:schemeClr val="bg1"/>
                </a:solidFill>
                <a:latin charset="0" panose="020B0604020202020204" pitchFamily="34" typeface="Arial"/>
                <a:cs charset="0" panose="020B0604020202020204" pitchFamily="34" typeface="Arial"/>
                <a:hlinkClick r:id="rId17">
                  <a:extLst>
                    <a:ext uri="{A12FA001-AC4F-418D-AE19-62706E023703}">
                      <ahyp:hlinkClr xmlns:ahyp="http://schemas.microsoft.com/office/drawing/2018/hyperlinkcolor" val="tx"/>
                    </a:ext>
                  </a:extLst>
                </a:hlinkClick>
              </a:rPr>
              <a:t>conjointly</a:t>
            </a:r>
            <a:r>
              <a:rPr b="0" baseline="0" cap="none" dirty="0" i="0" kern="1200" kumimoji="0" lang="en-GB" noProof="0" normalizeH="0" spc="0" strike="noStrike" sz="1400" u="none">
                <a:ln>
                  <a:noFill/>
                </a:ln>
                <a:solidFill>
                  <a:schemeClr val="bg1"/>
                </a:solidFill>
                <a:effectLst/>
                <a:uLnTx/>
                <a:uFillTx/>
                <a:latin charset="0" panose="020B0604020202020204" pitchFamily="34" typeface="Arial"/>
                <a:cs charset="0" panose="020B0604020202020204" pitchFamily="34" typeface="Arial"/>
                <a:hlinkClick r:id="rId17">
                  <a:extLst>
                    <a:ext uri="{A12FA001-AC4F-418D-AE19-62706E023703}">
                      <ahyp:hlinkClr xmlns:ahyp="http://schemas.microsoft.com/office/drawing/2018/hyperlinkcolor" val="tx"/>
                    </a:ext>
                  </a:extLst>
                </a:hlinkClick>
              </a:rPr>
              <a:t>.com</a:t>
            </a:r>
            <a:endParaRPr b="0" baseline="0" cap="none" dirty="0" i="0" kern="1200" kumimoji="0" lang="en-GB" noProof="0" normalizeH="0" spc="0" strike="noStrike" sz="1400" u="none">
              <a:ln>
                <a:noFill/>
              </a:ln>
              <a:solidFill>
                <a:schemeClr val="bg1"/>
              </a:solidFill>
              <a:effectLst/>
              <a:uLnTx/>
              <a:uFillTx/>
              <a:latin charset="0" panose="020B0604020202020204" pitchFamily="34" typeface="Arial"/>
              <a:ea typeface="+mn-ea"/>
              <a:cs charset="0" panose="020B0604020202020204" pitchFamily="34" typeface="Arial"/>
            </a:endParaRPr>
          </a:p>
        </p:txBody>
      </p:sp>
      <p:sp>
        <p:nvSpPr>
          <p:cNvPr id="16" name="Rectangle: Rounded Corners 15">
            <a:extLst>
              <a:ext uri="{FF2B5EF4-FFF2-40B4-BE49-F238E27FC236}">
                <a16:creationId xmlns:a16="http://schemas.microsoft.com/office/drawing/2014/main" id="{BD7DC646-34F0-4FC2-90D4-AD566C2DCC3F}"/>
              </a:ext>
            </a:extLst>
          </p:cNvPr>
          <p:cNvSpPr/>
          <p:nvPr/>
        </p:nvSpPr>
        <p:spPr>
          <a:xfrm>
            <a:off x="3218686" y="5619922"/>
            <a:ext cx="2706624" cy="862226"/>
          </a:xfrm>
          <a:prstGeom prst="roundRect">
            <a:avLst>
              <a:gd fmla="val 50000" name="adj"/>
            </a:avLst>
          </a:prstGeom>
          <a:solidFill>
            <a:schemeClr val="accent2">
              <a:alpha val="9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defTabSz="457200" eaLnBrk="1" fontAlgn="auto" hangingPunct="1" indent="0" latinLnBrk="0" lvl="0" marL="0" marR="0" rtl="0">
              <a:lnSpc>
                <a:spcPct val="100000"/>
              </a:lnSpc>
              <a:spcBef>
                <a:spcPts val="0"/>
              </a:spcBef>
              <a:spcAft>
                <a:spcPts val="0"/>
              </a:spcAft>
              <a:buClrTx/>
              <a:buSzTx/>
              <a:buFontTx/>
              <a:buNone/>
              <a:tabLst/>
              <a:defRPr/>
            </a:pPr>
            <a:r>
              <a:rPr b="1" baseline="0" cap="none" dirty="0" i="0" kern="1200" kumimoji="0" lang="en-GB" noProof="0" normalizeH="0" spc="0" strike="noStrike" sz="1400" u="none">
                <a:ln>
                  <a:noFill/>
                </a:ln>
                <a:solidFill>
                  <a:schemeClr val="bg1"/>
                </a:solidFill>
                <a:effectLst/>
                <a:uLnTx/>
                <a:uFillTx/>
                <a:latin charset="0" panose="020B0604020202020204" pitchFamily="34" typeface="Arial"/>
                <a:ea typeface="+mn-ea"/>
                <a:cs charset="0" panose="020B0604020202020204" pitchFamily="34" typeface="Arial"/>
              </a:rPr>
              <a:t>Book a call</a:t>
            </a:r>
          </a:p>
          <a:p>
            <a:pPr algn="ctr" defTabSz="457200" eaLnBrk="1" fontAlgn="auto" hangingPunct="1" indent="0" latinLnBrk="0" lvl="0" marL="0" marR="0" rtl="0">
              <a:lnSpc>
                <a:spcPct val="100000"/>
              </a:lnSpc>
              <a:spcBef>
                <a:spcPts val="0"/>
              </a:spcBef>
              <a:spcAft>
                <a:spcPts val="0"/>
              </a:spcAft>
              <a:buClrTx/>
              <a:buSzTx/>
              <a:buFontTx/>
              <a:buNone/>
              <a:tabLst/>
              <a:defRPr/>
            </a:pPr>
            <a:r>
              <a:rPr b="1" baseline="0" cap="none" dirty="0" i="0" kern="1200" kumimoji="0" lang="en-GB" noProof="0" normalizeH="0" spc="0" strike="noStrike" sz="1400" u="none">
                <a:ln>
                  <a:noFill/>
                </a:ln>
                <a:solidFill>
                  <a:schemeClr val="bg1"/>
                </a:solidFill>
                <a:effectLst/>
                <a:uLnTx/>
                <a:uFillTx/>
                <a:latin charset="0" panose="020B0604020202020204" pitchFamily="34" typeface="Arial"/>
                <a:ea typeface="+mn-ea"/>
                <a:cs charset="0" panose="020B0604020202020204" pitchFamily="34" typeface="Arial"/>
              </a:rPr>
              <a:t> </a:t>
            </a:r>
            <a:r>
              <a:rPr b="0" baseline="0" cap="none" dirty="0" i="0" kern="1200" kumimoji="0" lang="en-GB" noProof="0" normalizeH="0" spc="0" strike="noStrike" sz="1400" u="none">
                <a:ln>
                  <a:noFill/>
                </a:ln>
                <a:solidFill>
                  <a:schemeClr val="bg1"/>
                </a:solidFill>
                <a:effectLst/>
                <a:uLnTx/>
                <a:uFillTx/>
                <a:latin charset="0" panose="020B0604020202020204" pitchFamily="34" typeface="Arial"/>
                <a:ea typeface="+mn-ea"/>
                <a:cs charset="0" panose="020B0604020202020204" pitchFamily="34" typeface="Arial"/>
                <a:hlinkClick r:id="rId18">
                  <a:extLst>
                    <a:ext uri="{A12FA001-AC4F-418D-AE19-62706E023703}">
                      <ahyp:hlinkClr xmlns:ahyp="http://schemas.microsoft.com/office/drawing/2018/hyperlinkcolor" val="tx"/>
                    </a:ext>
                  </a:extLst>
                </a:hlinkClick>
              </a:rPr>
              <a:t>conjointly.com/consultation</a:t>
            </a:r>
            <a:endParaRPr b="0" baseline="0" cap="none" dirty="0" i="0" kern="1200" kumimoji="0" lang="en-GB" noProof="0" normalizeH="0" spc="0" strike="noStrike" sz="1400" u="none">
              <a:ln>
                <a:noFill/>
              </a:ln>
              <a:solidFill>
                <a:schemeClr val="bg1"/>
              </a:solidFill>
              <a:effectLst/>
              <a:uLnTx/>
              <a:uFillTx/>
              <a:latin charset="0" panose="020B0604020202020204" pitchFamily="34" typeface="Arial"/>
              <a:ea typeface="+mn-ea"/>
              <a:cs charset="0" panose="020B0604020202020204" pitchFamily="34" typeface="Arial"/>
            </a:endParaRPr>
          </a:p>
        </p:txBody>
      </p:sp>
      <p:sp>
        <p:nvSpPr>
          <p:cNvPr id="17" name="Rectangle: Rounded Corners 16">
            <a:extLst>
              <a:ext uri="{FF2B5EF4-FFF2-40B4-BE49-F238E27FC236}">
                <a16:creationId xmlns:a16="http://schemas.microsoft.com/office/drawing/2014/main" id="{4AA5A1BC-DF15-49BB-9DF7-C68001CF8E93}"/>
              </a:ext>
            </a:extLst>
          </p:cNvPr>
          <p:cNvSpPr/>
          <p:nvPr/>
        </p:nvSpPr>
        <p:spPr>
          <a:xfrm>
            <a:off x="6042086" y="5619922"/>
            <a:ext cx="2706624" cy="862226"/>
          </a:xfrm>
          <a:prstGeom prst="roundRect">
            <a:avLst>
              <a:gd fmla="val 50000" name="adj"/>
            </a:avLst>
          </a:prstGeom>
          <a:solidFill>
            <a:schemeClr val="accent3">
              <a:alpha val="9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defTabSz="457200" eaLnBrk="1" fontAlgn="auto" hangingPunct="1" indent="0" latinLnBrk="0" lvl="0" marL="0" marR="0" rtl="0">
              <a:lnSpc>
                <a:spcPct val="100000"/>
              </a:lnSpc>
              <a:spcBef>
                <a:spcPts val="0"/>
              </a:spcBef>
              <a:spcAft>
                <a:spcPts val="0"/>
              </a:spcAft>
              <a:buClrTx/>
              <a:buSzTx/>
              <a:buFontTx/>
              <a:buNone/>
              <a:tabLst/>
              <a:defRPr/>
            </a:pPr>
            <a:r>
              <a:rPr b="1" baseline="0" cap="none" dirty="0" i="0" kern="1200" kumimoji="0" lang="en-GB" noProof="0" normalizeH="0" spc="0" strike="noStrike" sz="1400" u="none">
                <a:ln>
                  <a:noFill/>
                </a:ln>
                <a:solidFill>
                  <a:schemeClr val="bg1"/>
                </a:solidFill>
                <a:effectLst/>
                <a:uLnTx/>
                <a:uFillTx/>
                <a:latin charset="0" panose="020B0604020202020204" pitchFamily="34" typeface="Arial"/>
                <a:ea typeface="+mn-ea"/>
                <a:cs charset="0" panose="020B0604020202020204" pitchFamily="34" typeface="Arial"/>
              </a:rPr>
              <a:t>Email us</a:t>
            </a:r>
          </a:p>
          <a:p>
            <a:pPr algn="ctr" defTabSz="457200" eaLnBrk="1" fontAlgn="auto" hangingPunct="1" indent="0" latinLnBrk="0" lvl="0" marL="0" marR="0" rtl="0">
              <a:lnSpc>
                <a:spcPct val="100000"/>
              </a:lnSpc>
              <a:spcBef>
                <a:spcPts val="0"/>
              </a:spcBef>
              <a:spcAft>
                <a:spcPts val="0"/>
              </a:spcAft>
              <a:buClrTx/>
              <a:buSzTx/>
              <a:buFontTx/>
              <a:buNone/>
              <a:tabLst/>
              <a:defRPr/>
            </a:pPr>
            <a:r>
              <a:rPr b="0" baseline="0" cap="none" dirty="0" i="0" kern="1200" kumimoji="0" lang="en-GB" noProof="0" normalizeH="0" spc="0" strike="noStrike" sz="1400" u="none">
                <a:ln>
                  <a:noFill/>
                </a:ln>
                <a:solidFill>
                  <a:schemeClr val="bg1"/>
                </a:solidFill>
                <a:effectLst/>
                <a:uLnTx/>
                <a:uFillTx/>
                <a:latin charset="0" panose="020B0604020202020204" pitchFamily="34" typeface="Arial"/>
                <a:ea typeface="+mn-ea"/>
                <a:cs charset="0" panose="020B0604020202020204" pitchFamily="34" typeface="Arial"/>
                <a:hlinkClick r:id="rId19">
                  <a:extLst>
                    <a:ext uri="{A12FA001-AC4F-418D-AE19-62706E023703}">
                      <ahyp:hlinkClr xmlns:ahyp="http://schemas.microsoft.com/office/drawing/2018/hyperlinkcolor" val="tx"/>
                    </a:ext>
                  </a:extLst>
                </a:hlinkClick>
              </a:rPr>
              <a:t>support@conjointly.com</a:t>
            </a:r>
            <a:r>
              <a:rPr b="1" baseline="0" cap="none" dirty="0" i="0" kern="1200" kumimoji="0" lang="en-GB" noProof="0" normalizeH="0" spc="0" strike="noStrike" sz="1400" u="none">
                <a:ln>
                  <a:noFill/>
                </a:ln>
                <a:solidFill>
                  <a:schemeClr val="bg1"/>
                </a:solidFill>
                <a:effectLst/>
                <a:uLnTx/>
                <a:uFillTx/>
                <a:latin charset="0" panose="020B0604020202020204" pitchFamily="34" typeface="Arial"/>
                <a:ea typeface="+mn-ea"/>
                <a:cs charset="0" panose="020B0604020202020204" pitchFamily="34" typeface="Arial"/>
              </a:rPr>
              <a:t> </a:t>
            </a:r>
            <a:endParaRPr b="0" baseline="0" cap="none" dirty="0" i="0" kern="1200" kumimoji="0" lang="en-GB" noProof="0" normalizeH="0" spc="0" strike="noStrike" sz="1400" u="none">
              <a:ln>
                <a:noFill/>
              </a:ln>
              <a:solidFill>
                <a:schemeClr val="bg1"/>
              </a:solidFill>
              <a:effectLst/>
              <a:uLnTx/>
              <a:uFillTx/>
              <a:latin charset="0" panose="020B0604020202020204" pitchFamily="34" typeface="Arial"/>
              <a:ea typeface="+mn-ea"/>
              <a:cs charset="0" panose="020B0604020202020204" pitchFamily="34" typeface="Arial"/>
            </a:endParaRPr>
          </a:p>
        </p:txBody>
      </p:sp>
    </p:spTree>
    <p:extLst>
      <p:ext uri="{BB962C8B-B14F-4D97-AF65-F5344CB8AC3E}">
        <p14:creationId xmlns:p14="http://schemas.microsoft.com/office/powerpoint/2010/main" val="3546820655"/>
      </p:ext>
    </p:extLst>
  </p:cSld>
  <p:clrMapOvr>
    <a:masterClrMapping/>
  </p:clrMapOvr>
  <p:transition>
    <p:fade/>
  </p:transition>
</p:sld>
</file>

<file path=ppt/slides/slide20.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graphicFrame>
        <p:nvGraphicFramePr>
          <p:cNvPr id="13" name="Объект 13">
            <a:extLst>
              <a:ext uri="{FF2B5EF4-FFF2-40B4-BE49-F238E27FC236}">
                <a16:creationId xmlns:a16="http://schemas.microsoft.com/office/drawing/2014/main" id="{5392DBCD-08B0-13AE-D481-3D2736DD6DEE}"/>
              </a:ext>
            </a:extLst>
          </p:cNvPr>
          <p:cNvGraphicFramePr>
            <a:graphicFrameLocks noGrp="1"/>
          </p:cNvGraphicFramePr>
          <p:nvPr>
            <p:ph idx="16" sz="quarter"/>
            <p:extLst>
              <p:ext uri="{D42A27DB-BD31-4B8C-83A1-F6EECF244321}">
                <p14:modId xmlns:p14="http://schemas.microsoft.com/office/powerpoint/2010/main" val="1338014119"/>
              </p:ext>
            </p:extLst>
          </p:nvPr>
        </p:nvGraphicFramePr>
        <p:xfrm>
          <a:off x="4645025" y="2093913"/>
          <a:ext cx="4103688" cy="4214812"/>
        </p:xfrm>
        <a:graphic>
          <a:graphicData uri="http://schemas.openxmlformats.org/drawingml/2006/chart">
            <c:chart xmlns:c="http://schemas.openxmlformats.org/drawingml/2006/chart" r:id="rId2"/>
          </a:graphicData>
        </a:graphic>
      </p:graphicFrame>
      <p:graphicFrame>
        <p:nvGraphicFramePr>
          <p:cNvPr id="9" name="Объект 13">
            <a:extLst>
              <a:ext uri="{FF2B5EF4-FFF2-40B4-BE49-F238E27FC236}">
                <a16:creationId xmlns:a16="http://schemas.microsoft.com/office/drawing/2014/main" id="{E2B7220A-139D-07EE-0845-3E6B48E80B71}"/>
              </a:ext>
            </a:extLst>
          </p:cNvPr>
          <p:cNvGraphicFramePr>
            <a:graphicFrameLocks noGrp="1"/>
          </p:cNvGraphicFramePr>
          <p:nvPr>
            <p:ph idx="15" sz="quarter"/>
            <p:extLst>
              <p:ext uri="{D42A27DB-BD31-4B8C-83A1-F6EECF244321}">
                <p14:modId xmlns:p14="http://schemas.microsoft.com/office/powerpoint/2010/main" val="2487779259"/>
              </p:ext>
            </p:extLst>
          </p:nvPr>
        </p:nvGraphicFramePr>
        <p:xfrm>
          <a:off x="395288" y="2093913"/>
          <a:ext cx="4103687" cy="4214812"/>
        </p:xfrm>
        <a:graphic>
          <a:graphicData uri="http://schemas.openxmlformats.org/drawingml/2006/chart">
            <c:chart xmlns:c="http://schemas.openxmlformats.org/drawingml/2006/chart" r:id="rId3"/>
          </a:graphicData>
        </a:graphic>
      </p:graphicFrame>
      <p:sp>
        <p:nvSpPr>
          <p:cNvPr id="5" name="Текст 4">
            <a:extLst>
              <a:ext uri="{FF2B5EF4-FFF2-40B4-BE49-F238E27FC236}">
                <a16:creationId xmlns:a16="http://schemas.microsoft.com/office/drawing/2014/main" id="{D6228B68-632B-4487-A43D-81E8DF37D328}"/>
              </a:ext>
            </a:extLst>
          </p:cNvPr>
          <p:cNvSpPr>
            <a:spLocks noGrp="1"/>
          </p:cNvSpPr>
          <p:nvPr>
            <p:ph idx="10" sz="quarter" type="body"/>
          </p:nvPr>
        </p:nvSpPr>
        <p:spPr/>
        <p:txBody>
          <a:bodyPr/>
          <a:lstStyle/>
          <a:p>
            <a:pPr>
              <a:defRPr/>
            </a:pPr>
            <a:r>
              <a:rPr lang="en-AU"/>
              <a:t>Levels that are strongly preferred by customers are assigned higher scores, levels that perform poorly (in comparison) are assigned lower scores. Learn more on </a:t>
            </a:r>
            <a:r>
              <a:rPr lang="en-AU">
                <a:hlinkClick r:id="rId4" tooltip="https://conjointly.com/guides/how-to-interpret-partworth-utilities/"/>
              </a:rPr>
              <a:t>https://conjointly.com/guides/how-to-interpret-partworth-utilities</a:t>
            </a:r>
            <a:endParaRPr dirty="0" lang="en-US">
              <a:latin typeface="+mj-lt"/>
            </a:endParaRPr>
          </a:p>
        </p:txBody>
      </p:sp>
      <p:sp>
        <p:nvSpPr>
          <p:cNvPr id="6" name="Текст 5">
            <a:extLst>
              <a:ext uri="{FF2B5EF4-FFF2-40B4-BE49-F238E27FC236}">
                <a16:creationId xmlns:a16="http://schemas.microsoft.com/office/drawing/2014/main" id="{3C336204-8B7A-4768-8C62-F238986357AF}"/>
              </a:ext>
            </a:extLst>
          </p:cNvPr>
          <p:cNvSpPr>
            <a:spLocks noGrp="1"/>
          </p:cNvSpPr>
          <p:nvPr>
            <p:ph idx="13" sz="quarter" type="body"/>
          </p:nvPr>
        </p:nvSpPr>
        <p:spPr/>
        <p:txBody>
          <a:bodyPr/>
          <a:lstStyle/>
          <a:p>
            <a:pPr>
              <a:defRPr/>
            </a:pPr>
            <a:r>
              <a:rPr dirty="0" i="0" lang="en-US">
                <a:effectLst/>
                <a:latin typeface="+mj-lt"/>
              </a:rPr>
              <a:t>Count analysis of preferences for price levels</a:t>
            </a:r>
            <a:endParaRPr dirty="0" lang="ru-RU">
              <a:latin typeface="+mj-lt"/>
            </a:endParaRPr>
          </a:p>
        </p:txBody>
      </p:sp>
      <p:sp>
        <p:nvSpPr>
          <p:cNvPr id="7" name="Текст 6">
            <a:extLst>
              <a:ext uri="{FF2B5EF4-FFF2-40B4-BE49-F238E27FC236}">
                <a16:creationId xmlns:a16="http://schemas.microsoft.com/office/drawing/2014/main" id="{ABA7B4C4-4AF4-486D-9801-B923D84F1386}"/>
              </a:ext>
            </a:extLst>
          </p:cNvPr>
          <p:cNvSpPr>
            <a:spLocks noGrp="1"/>
          </p:cNvSpPr>
          <p:nvPr>
            <p:ph idx="14" sz="quarter" type="body"/>
          </p:nvPr>
        </p:nvSpPr>
        <p:spPr/>
        <p:txBody>
          <a:bodyPr/>
          <a:lstStyle/>
          <a:p>
            <a:pPr>
              <a:defRPr/>
            </a:pPr>
            <a:r>
              <a:rPr dirty="0" i="0" lang="en-US">
                <a:effectLst/>
                <a:latin typeface="+mj-lt"/>
              </a:rPr>
              <a:t>Distribution of most preferred levels</a:t>
            </a:r>
            <a:endParaRPr dirty="0" lang="ru-RU">
              <a:latin typeface="+mj-lt"/>
            </a:endParaRPr>
          </a:p>
        </p:txBody>
      </p:sp>
      <p:sp>
        <p:nvSpPr>
          <p:cNvPr id="2" name="Текст 1">
            <a:extLst>
              <a:ext uri="{FF2B5EF4-FFF2-40B4-BE49-F238E27FC236}">
                <a16:creationId xmlns:a16="http://schemas.microsoft.com/office/drawing/2014/main" id="{965B354D-5BCB-45FC-3577-671729F6E3B4}"/>
              </a:ext>
            </a:extLst>
          </p:cNvPr>
          <p:cNvSpPr>
            <a:spLocks noGrp="1"/>
          </p:cNvSpPr>
          <p:nvPr>
            <p:ph idx="17" sz="quarter" type="body"/>
          </p:nvPr>
        </p:nvSpPr>
        <p:spPr>
          <a:xfrm>
            <a:off x="395288" y="1243658"/>
            <a:ext cx="2520000" cy="216000"/>
          </a:xfrm>
        </p:spPr>
        <p:txBody>
          <a:bodyPr/>
          <a:lstStyle/>
          <a:p>
            <a:pPr>
              <a:defRPr/>
            </a:pPr>
            <a:r>
              <a:rPr cap="none" dirty="0" lang="en-US"/>
              <a:t>All responses (N = 99)</a:t>
            </a:r>
            <a:endParaRPr cap="none" dirty="0" lang="ru-RU"/>
          </a:p>
        </p:txBody>
      </p:sp>
      <p:sp>
        <p:nvSpPr>
          <p:cNvPr id="4" name="Заголовок 3">
            <a:extLst>
              <a:ext uri="{FF2B5EF4-FFF2-40B4-BE49-F238E27FC236}">
                <a16:creationId xmlns:a16="http://schemas.microsoft.com/office/drawing/2014/main" id="{60737FC2-2F2B-46AD-ACA3-4149DCDB11FF}"/>
              </a:ext>
            </a:extLst>
          </p:cNvPr>
          <p:cNvSpPr>
            <a:spLocks noGrp="1"/>
          </p:cNvSpPr>
          <p:nvPr>
            <p:ph type="title"/>
          </p:nvPr>
        </p:nvSpPr>
        <p:spPr/>
        <p:txBody>
          <a:bodyPr/>
          <a:lstStyle/>
          <a:p>
            <a:pPr>
              <a:defRPr/>
            </a:pPr>
            <a:r>
              <a:rPr b="0" dirty="0" i="0" lang="en-AU">
                <a:effectLst/>
              </a:rPr>
              <a:t>Relative preferences for levels: Kea Rocketta</a:t>
            </a:r>
            <a:endParaRPr dirty="0" lang="en-AU"/>
          </a:p>
        </p:txBody>
      </p:sp>
    </p:spTree>
  </p:cSld>
  <p:clrMapOvr>
    <a:masterClrMapping/>
  </p:clrMapOvr>
</p:sld>
</file>

<file path=ppt/slides/slide21.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DFE052-B001-46DB-9441-A3FA312F1182}"/>
              </a:ext>
            </a:extLst>
          </p:cNvPr>
          <p:cNvSpPr>
            <a:spLocks noGrp="1"/>
          </p:cNvSpPr>
          <p:nvPr>
            <p:ph type="title"/>
          </p:nvPr>
        </p:nvSpPr>
        <p:spPr/>
        <p:txBody>
          <a:bodyPr/>
          <a:lstStyle/>
          <a:p>
            <a:pPr>
              <a:defRPr/>
            </a:pPr>
            <a:r>
              <a:rPr b="0" dirty="0" i="0" lang="en-AU">
                <a:effectLst/>
              </a:rPr>
              <a:t>Preferences for levels: 
Average preferences for levels: Ladina Klubnika</a:t>
            </a:r>
            <a:endParaRPr dirty="0" lang="en-AU"/>
          </a:p>
        </p:txBody>
      </p:sp>
      <p:sp>
        <p:nvSpPr>
          <p:cNvPr id="4" name="Text Placeholder 3">
            <a:extLst>
              <a:ext uri="{FF2B5EF4-FFF2-40B4-BE49-F238E27FC236}">
                <a16:creationId xmlns:a16="http://schemas.microsoft.com/office/drawing/2014/main" id="{6E5956D4-28FA-40A1-B728-5334821D4508}"/>
              </a:ext>
            </a:extLst>
          </p:cNvPr>
          <p:cNvSpPr>
            <a:spLocks noGrp="1"/>
          </p:cNvSpPr>
          <p:nvPr>
            <p:ph idx="10" sz="quarter" type="body"/>
          </p:nvPr>
        </p:nvSpPr>
        <p:spPr/>
        <p:txBody>
          <a:bodyPr/>
          <a:lstStyle/>
          <a:p>
            <a:r>
              <a:rPr dirty="0" lang="en-GB">
                <a:latin typeface="+mj-lt"/>
              </a:rPr>
              <a:t>Levels that are strongly preferred by customers are assigned higher scores, levels that perform poorly (in comparison) are assigned lower scores. </a:t>
            </a:r>
            <a:r>
              <a:rPr b="0" dirty="0" i="0" lang="en-AU">
                <a:solidFill>
                  <a:srgbClr val="212529"/>
                </a:solidFill>
                <a:effectLst/>
                <a:latin typeface="+mj-lt"/>
              </a:rPr>
              <a:t>Learn more on </a:t>
            </a:r>
            <a:r>
              <a:rPr b="0" dirty="0" i="0" lang="en-AU">
                <a:solidFill>
                  <a:srgbClr val="212529"/>
                </a:solidFill>
                <a:effectLst/>
                <a:latin typeface="+mj-lt"/>
                <a:hlinkClick r:id="rId2"/>
              </a:rPr>
              <a:t>https://conjointly.com/guides/how-to-interpret-partworth-utilities/</a:t>
            </a:r>
            <a:r>
              <a:rPr b="0" dirty="0" i="0" lang="en-AU">
                <a:solidFill>
                  <a:srgbClr val="212529"/>
                </a:solidFill>
                <a:effectLst/>
                <a:latin typeface="+mj-lt"/>
              </a:rPr>
              <a:t> </a:t>
            </a:r>
            <a:endParaRPr dirty="0" lang="en-AU">
              <a:latin typeface="+mj-lt"/>
            </a:endParaRPr>
          </a:p>
        </p:txBody>
      </p:sp>
      <p:sp>
        <p:nvSpPr>
          <p:cNvPr id="2" name="Текст 1">
            <a:extLst>
              <a:ext uri="{FF2B5EF4-FFF2-40B4-BE49-F238E27FC236}">
                <a16:creationId xmlns:a16="http://schemas.microsoft.com/office/drawing/2014/main" id="{A77D7E26-3FF9-11CD-FB8E-28E55767D430}"/>
              </a:ext>
            </a:extLst>
          </p:cNvPr>
          <p:cNvSpPr>
            <a:spLocks noGrp="1"/>
          </p:cNvSpPr>
          <p:nvPr>
            <p:ph idx="17" sz="quarter" type="body"/>
          </p:nvPr>
        </p:nvSpPr>
        <p:spPr>
          <a:xfrm>
            <a:off x="395288" y="1243658"/>
            <a:ext cx="2520000" cy="216000"/>
          </a:xfrm>
        </p:spPr>
        <p:txBody>
          <a:bodyPr/>
          <a:lstStyle/>
          <a:p>
            <a:pPr>
              <a:defRPr/>
            </a:pPr>
            <a:r>
              <a:rPr cap="none" dirty="0" lang="en-US"/>
              <a:t>All responses (N = 99)</a:t>
            </a:r>
            <a:endParaRPr cap="none" dirty="0" lang="ru-RU"/>
          </a:p>
        </p:txBody>
      </p:sp>
      <p:graphicFrame>
        <p:nvGraphicFramePr>
          <p:cNvPr id="10" name="Объект 9">
            <a:extLst>
              <a:ext uri="{FF2B5EF4-FFF2-40B4-BE49-F238E27FC236}">
                <a16:creationId xmlns:a16="http://schemas.microsoft.com/office/drawing/2014/main" id="{F4DD1F9F-7B44-3665-83CB-66BA3A73DEBC}"/>
              </a:ext>
            </a:extLst>
          </p:cNvPr>
          <p:cNvGraphicFramePr>
            <a:graphicFrameLocks noGrp="1"/>
          </p:cNvGraphicFramePr>
          <p:nvPr>
            <p:ph idx="12" sz="quarter"/>
            <p:extLst>
              <p:ext uri="{D42A27DB-BD31-4B8C-83A1-F6EECF244321}">
                <p14:modId xmlns:p14="http://schemas.microsoft.com/office/powerpoint/2010/main" val="102403758"/>
              </p:ext>
            </p:extLst>
          </p:nvPr>
        </p:nvGraphicFramePr>
        <p:xfrm>
          <a:off x="395288" y="1557338"/>
          <a:ext cx="8353425" cy="4751387"/>
        </p:xfrm>
        <a:graphic>
          <a:graphicData uri="http://schemas.openxmlformats.org/drawingml/2006/chart">
            <c:chart xmlns:c="http://schemas.openxmlformats.org/drawingml/2006/chart" r:id="rId3"/>
          </a:graphicData>
        </a:graphic>
      </p:graphicFrame>
    </p:spTree>
  </p:cSld>
  <p:clrMapOvr>
    <a:masterClrMapping/>
  </p:clrMapOvr>
</p:sld>
</file>

<file path=ppt/slides/slide22.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DFE052-B001-46DB-9441-A3FA312F1182}"/>
              </a:ext>
            </a:extLst>
          </p:cNvPr>
          <p:cNvSpPr>
            <a:spLocks noGrp="1"/>
          </p:cNvSpPr>
          <p:nvPr>
            <p:ph type="title"/>
          </p:nvPr>
        </p:nvSpPr>
        <p:spPr/>
        <p:txBody>
          <a:bodyPr/>
          <a:lstStyle/>
          <a:p>
            <a:pPr>
              <a:defRPr/>
            </a:pPr>
            <a:r>
              <a:rPr b="0" dirty="0" i="0" lang="en-AU">
                <a:effectLst/>
              </a:rPr>
              <a:t>Preferences for levels: 
Count analysis of preferences for levels: Ladina Klubnika</a:t>
            </a:r>
            <a:endParaRPr dirty="0" lang="en-AU"/>
          </a:p>
        </p:txBody>
      </p:sp>
      <p:sp>
        <p:nvSpPr>
          <p:cNvPr id="4" name="Text Placeholder 3">
            <a:extLst>
              <a:ext uri="{FF2B5EF4-FFF2-40B4-BE49-F238E27FC236}">
                <a16:creationId xmlns:a16="http://schemas.microsoft.com/office/drawing/2014/main" id="{6E5956D4-28FA-40A1-B728-5334821D4508}"/>
              </a:ext>
            </a:extLst>
          </p:cNvPr>
          <p:cNvSpPr>
            <a:spLocks noGrp="1"/>
          </p:cNvSpPr>
          <p:nvPr>
            <p:ph idx="10" sz="quarter" type="body"/>
          </p:nvPr>
        </p:nvSpPr>
        <p:spPr/>
        <p:txBody>
          <a:bodyPr/>
          <a:lstStyle/>
          <a:p>
            <a:r>
              <a:rPr dirty="0" lang="en-GB">
                <a:latin typeface="+mj-lt"/>
              </a:rPr>
              <a:t>Levels that are strongly preferred by customers are assigned higher scores, levels that perform poorly (in comparison) are assigned lower scores. </a:t>
            </a:r>
            <a:r>
              <a:rPr b="0" dirty="0" i="0" lang="en-AU">
                <a:solidFill>
                  <a:srgbClr val="212529"/>
                </a:solidFill>
                <a:effectLst/>
                <a:latin typeface="+mj-lt"/>
              </a:rPr>
              <a:t>Learn more on </a:t>
            </a:r>
            <a:r>
              <a:rPr b="0" dirty="0" i="0" lang="en-AU">
                <a:solidFill>
                  <a:srgbClr val="212529"/>
                </a:solidFill>
                <a:effectLst/>
                <a:latin typeface="+mj-lt"/>
                <a:hlinkClick r:id="rId2"/>
              </a:rPr>
              <a:t>https://conjointly.com/guides/how-to-interpret-partworth-utilities/</a:t>
            </a:r>
            <a:r>
              <a:rPr b="0" dirty="0" i="0" lang="en-AU">
                <a:solidFill>
                  <a:srgbClr val="212529"/>
                </a:solidFill>
                <a:effectLst/>
                <a:latin typeface="+mj-lt"/>
              </a:rPr>
              <a:t> </a:t>
            </a:r>
            <a:endParaRPr dirty="0" lang="en-AU">
              <a:latin typeface="+mj-lt"/>
            </a:endParaRPr>
          </a:p>
        </p:txBody>
      </p:sp>
      <p:sp>
        <p:nvSpPr>
          <p:cNvPr id="2" name="Текст 1">
            <a:extLst>
              <a:ext uri="{FF2B5EF4-FFF2-40B4-BE49-F238E27FC236}">
                <a16:creationId xmlns:a16="http://schemas.microsoft.com/office/drawing/2014/main" id="{A77D7E26-3FF9-11CD-FB8E-28E55767D430}"/>
              </a:ext>
            </a:extLst>
          </p:cNvPr>
          <p:cNvSpPr>
            <a:spLocks noGrp="1"/>
          </p:cNvSpPr>
          <p:nvPr>
            <p:ph idx="17" sz="quarter" type="body"/>
          </p:nvPr>
        </p:nvSpPr>
        <p:spPr>
          <a:xfrm>
            <a:off x="395288" y="1243658"/>
            <a:ext cx="2520000" cy="216000"/>
          </a:xfrm>
        </p:spPr>
        <p:txBody>
          <a:bodyPr/>
          <a:lstStyle/>
          <a:p>
            <a:pPr>
              <a:defRPr/>
            </a:pPr>
            <a:r>
              <a:rPr cap="none" dirty="0" lang="en-US"/>
              <a:t>All responses (N = 99)</a:t>
            </a:r>
            <a:endParaRPr cap="none" dirty="0" lang="ru-RU"/>
          </a:p>
        </p:txBody>
      </p:sp>
      <p:graphicFrame>
        <p:nvGraphicFramePr>
          <p:cNvPr id="10" name="Объект 9">
            <a:extLst>
              <a:ext uri="{FF2B5EF4-FFF2-40B4-BE49-F238E27FC236}">
                <a16:creationId xmlns:a16="http://schemas.microsoft.com/office/drawing/2014/main" id="{F4DD1F9F-7B44-3665-83CB-66BA3A73DEBC}"/>
              </a:ext>
            </a:extLst>
          </p:cNvPr>
          <p:cNvGraphicFramePr>
            <a:graphicFrameLocks noGrp="1"/>
          </p:cNvGraphicFramePr>
          <p:nvPr>
            <p:ph idx="12" sz="quarter"/>
            <p:extLst>
              <p:ext uri="{D42A27DB-BD31-4B8C-83A1-F6EECF244321}">
                <p14:modId xmlns:p14="http://schemas.microsoft.com/office/powerpoint/2010/main" val="102403758"/>
              </p:ext>
            </p:extLst>
          </p:nvPr>
        </p:nvGraphicFramePr>
        <p:xfrm>
          <a:off x="395288" y="1557338"/>
          <a:ext cx="8353425" cy="4751387"/>
        </p:xfrm>
        <a:graphic>
          <a:graphicData uri="http://schemas.openxmlformats.org/drawingml/2006/chart">
            <c:chart xmlns:c="http://schemas.openxmlformats.org/drawingml/2006/chart" r:id="rId3"/>
          </a:graphicData>
        </a:graphic>
      </p:graphicFrame>
    </p:spTree>
  </p:cSld>
  <p:clrMapOvr>
    <a:masterClrMapping/>
  </p:clrMapOvr>
</p:sld>
</file>

<file path=ppt/slides/slide23.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graphicFrame>
        <p:nvGraphicFramePr>
          <p:cNvPr id="13" name="Объект 13">
            <a:extLst>
              <a:ext uri="{FF2B5EF4-FFF2-40B4-BE49-F238E27FC236}">
                <a16:creationId xmlns:a16="http://schemas.microsoft.com/office/drawing/2014/main" id="{5392DBCD-08B0-13AE-D481-3D2736DD6DEE}"/>
              </a:ext>
            </a:extLst>
          </p:cNvPr>
          <p:cNvGraphicFramePr>
            <a:graphicFrameLocks noGrp="1"/>
          </p:cNvGraphicFramePr>
          <p:nvPr>
            <p:ph idx="16" sz="quarter"/>
            <p:extLst>
              <p:ext uri="{D42A27DB-BD31-4B8C-83A1-F6EECF244321}">
                <p14:modId xmlns:p14="http://schemas.microsoft.com/office/powerpoint/2010/main" val="1338014119"/>
              </p:ext>
            </p:extLst>
          </p:nvPr>
        </p:nvGraphicFramePr>
        <p:xfrm>
          <a:off x="4645025" y="2093913"/>
          <a:ext cx="4103688" cy="4214812"/>
        </p:xfrm>
        <a:graphic>
          <a:graphicData uri="http://schemas.openxmlformats.org/drawingml/2006/chart">
            <c:chart xmlns:c="http://schemas.openxmlformats.org/drawingml/2006/chart" r:id="rId2"/>
          </a:graphicData>
        </a:graphic>
      </p:graphicFrame>
      <p:graphicFrame>
        <p:nvGraphicFramePr>
          <p:cNvPr id="9" name="Объект 13">
            <a:extLst>
              <a:ext uri="{FF2B5EF4-FFF2-40B4-BE49-F238E27FC236}">
                <a16:creationId xmlns:a16="http://schemas.microsoft.com/office/drawing/2014/main" id="{E2B7220A-139D-07EE-0845-3E6B48E80B71}"/>
              </a:ext>
            </a:extLst>
          </p:cNvPr>
          <p:cNvGraphicFramePr>
            <a:graphicFrameLocks noGrp="1"/>
          </p:cNvGraphicFramePr>
          <p:nvPr>
            <p:ph idx="15" sz="quarter"/>
            <p:extLst>
              <p:ext uri="{D42A27DB-BD31-4B8C-83A1-F6EECF244321}">
                <p14:modId xmlns:p14="http://schemas.microsoft.com/office/powerpoint/2010/main" val="2487779259"/>
              </p:ext>
            </p:extLst>
          </p:nvPr>
        </p:nvGraphicFramePr>
        <p:xfrm>
          <a:off x="395288" y="2093913"/>
          <a:ext cx="4103687" cy="4214812"/>
        </p:xfrm>
        <a:graphic>
          <a:graphicData uri="http://schemas.openxmlformats.org/drawingml/2006/chart">
            <c:chart xmlns:c="http://schemas.openxmlformats.org/drawingml/2006/chart" r:id="rId3"/>
          </a:graphicData>
        </a:graphic>
      </p:graphicFrame>
      <p:sp>
        <p:nvSpPr>
          <p:cNvPr id="5" name="Текст 4">
            <a:extLst>
              <a:ext uri="{FF2B5EF4-FFF2-40B4-BE49-F238E27FC236}">
                <a16:creationId xmlns:a16="http://schemas.microsoft.com/office/drawing/2014/main" id="{D6228B68-632B-4487-A43D-81E8DF37D328}"/>
              </a:ext>
            </a:extLst>
          </p:cNvPr>
          <p:cNvSpPr>
            <a:spLocks noGrp="1"/>
          </p:cNvSpPr>
          <p:nvPr>
            <p:ph idx="10" sz="quarter" type="body"/>
          </p:nvPr>
        </p:nvSpPr>
        <p:spPr/>
        <p:txBody>
          <a:bodyPr/>
          <a:lstStyle/>
          <a:p>
            <a:pPr>
              <a:defRPr/>
            </a:pPr>
            <a:r>
              <a:rPr lang="en-AU"/>
              <a:t>Levels that are strongly preferred by customers are assigned higher scores, levels that perform poorly (in comparison) are assigned lower scores. Learn more on </a:t>
            </a:r>
            <a:r>
              <a:rPr lang="en-AU">
                <a:hlinkClick r:id="rId4" tooltip="https://conjointly.com/guides/how-to-interpret-partworth-utilities/"/>
              </a:rPr>
              <a:t>https://conjointly.com/guides/how-to-interpret-partworth-utilities</a:t>
            </a:r>
            <a:endParaRPr dirty="0" lang="en-US">
              <a:latin typeface="+mj-lt"/>
            </a:endParaRPr>
          </a:p>
        </p:txBody>
      </p:sp>
      <p:sp>
        <p:nvSpPr>
          <p:cNvPr id="6" name="Текст 5">
            <a:extLst>
              <a:ext uri="{FF2B5EF4-FFF2-40B4-BE49-F238E27FC236}">
                <a16:creationId xmlns:a16="http://schemas.microsoft.com/office/drawing/2014/main" id="{3C336204-8B7A-4768-8C62-F238986357AF}"/>
              </a:ext>
            </a:extLst>
          </p:cNvPr>
          <p:cNvSpPr>
            <a:spLocks noGrp="1"/>
          </p:cNvSpPr>
          <p:nvPr>
            <p:ph idx="13" sz="quarter" type="body"/>
          </p:nvPr>
        </p:nvSpPr>
        <p:spPr/>
        <p:txBody>
          <a:bodyPr/>
          <a:lstStyle/>
          <a:p>
            <a:pPr>
              <a:defRPr/>
            </a:pPr>
            <a:r>
              <a:rPr dirty="0" i="0" lang="en-US">
                <a:effectLst/>
                <a:latin typeface="+mj-lt"/>
              </a:rPr>
              <a:t>Average preferences for levels of price</a:t>
            </a:r>
            <a:endParaRPr dirty="0" lang="ru-RU">
              <a:latin typeface="+mj-lt"/>
            </a:endParaRPr>
          </a:p>
        </p:txBody>
      </p:sp>
      <p:sp>
        <p:nvSpPr>
          <p:cNvPr id="7" name="Текст 6">
            <a:extLst>
              <a:ext uri="{FF2B5EF4-FFF2-40B4-BE49-F238E27FC236}">
                <a16:creationId xmlns:a16="http://schemas.microsoft.com/office/drawing/2014/main" id="{ABA7B4C4-4AF4-486D-9801-B923D84F1386}"/>
              </a:ext>
            </a:extLst>
          </p:cNvPr>
          <p:cNvSpPr>
            <a:spLocks noGrp="1"/>
          </p:cNvSpPr>
          <p:nvPr>
            <p:ph idx="14" sz="quarter" type="body"/>
          </p:nvPr>
        </p:nvSpPr>
        <p:spPr/>
        <p:txBody>
          <a:bodyPr/>
          <a:lstStyle/>
          <a:p>
            <a:pPr>
              <a:defRPr/>
            </a:pPr>
            <a:r>
              <a:rPr dirty="0" i="0" lang="en-US">
                <a:effectLst/>
                <a:latin typeface="+mj-lt"/>
              </a:rPr>
              <a:t>Distribution of preferences for levels</a:t>
            </a:r>
            <a:endParaRPr dirty="0" lang="ru-RU">
              <a:latin typeface="+mj-lt"/>
            </a:endParaRPr>
          </a:p>
        </p:txBody>
      </p:sp>
      <p:sp>
        <p:nvSpPr>
          <p:cNvPr id="2" name="Текст 1">
            <a:extLst>
              <a:ext uri="{FF2B5EF4-FFF2-40B4-BE49-F238E27FC236}">
                <a16:creationId xmlns:a16="http://schemas.microsoft.com/office/drawing/2014/main" id="{965B354D-5BCB-45FC-3577-671729F6E3B4}"/>
              </a:ext>
            </a:extLst>
          </p:cNvPr>
          <p:cNvSpPr>
            <a:spLocks noGrp="1"/>
          </p:cNvSpPr>
          <p:nvPr>
            <p:ph idx="17" sz="quarter" type="body"/>
          </p:nvPr>
        </p:nvSpPr>
        <p:spPr>
          <a:xfrm>
            <a:off x="395288" y="1243658"/>
            <a:ext cx="2520000" cy="216000"/>
          </a:xfrm>
        </p:spPr>
        <p:txBody>
          <a:bodyPr/>
          <a:lstStyle/>
          <a:p>
            <a:pPr>
              <a:defRPr/>
            </a:pPr>
            <a:r>
              <a:rPr cap="none" dirty="0" lang="en-US"/>
              <a:t>All responses (N = 99)</a:t>
            </a:r>
            <a:endParaRPr cap="none" dirty="0" lang="ru-RU"/>
          </a:p>
        </p:txBody>
      </p:sp>
      <p:sp>
        <p:nvSpPr>
          <p:cNvPr id="4" name="Заголовок 3">
            <a:extLst>
              <a:ext uri="{FF2B5EF4-FFF2-40B4-BE49-F238E27FC236}">
                <a16:creationId xmlns:a16="http://schemas.microsoft.com/office/drawing/2014/main" id="{60737FC2-2F2B-46AD-ACA3-4149DCDB11FF}"/>
              </a:ext>
            </a:extLst>
          </p:cNvPr>
          <p:cNvSpPr>
            <a:spLocks noGrp="1"/>
          </p:cNvSpPr>
          <p:nvPr>
            <p:ph type="title"/>
          </p:nvPr>
        </p:nvSpPr>
        <p:spPr/>
        <p:txBody>
          <a:bodyPr/>
          <a:lstStyle/>
          <a:p>
            <a:pPr>
              <a:defRPr/>
            </a:pPr>
            <a:r>
              <a:rPr b="0" dirty="0" i="0" lang="en-AU">
                <a:effectLst/>
              </a:rPr>
              <a:t>Relative preferences for levels: Ladina Klubnika</a:t>
            </a:r>
            <a:endParaRPr dirty="0" lang="en-AU"/>
          </a:p>
        </p:txBody>
      </p:sp>
    </p:spTree>
  </p:cSld>
  <p:clrMapOvr>
    <a:masterClrMapping/>
  </p:clrMapOvr>
</p:sld>
</file>

<file path=ppt/slides/slide24.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graphicFrame>
        <p:nvGraphicFramePr>
          <p:cNvPr id="13" name="Объект 13">
            <a:extLst>
              <a:ext uri="{FF2B5EF4-FFF2-40B4-BE49-F238E27FC236}">
                <a16:creationId xmlns:a16="http://schemas.microsoft.com/office/drawing/2014/main" id="{5392DBCD-08B0-13AE-D481-3D2736DD6DEE}"/>
              </a:ext>
            </a:extLst>
          </p:cNvPr>
          <p:cNvGraphicFramePr>
            <a:graphicFrameLocks noGrp="1"/>
          </p:cNvGraphicFramePr>
          <p:nvPr>
            <p:ph idx="16" sz="quarter"/>
            <p:extLst>
              <p:ext uri="{D42A27DB-BD31-4B8C-83A1-F6EECF244321}">
                <p14:modId xmlns:p14="http://schemas.microsoft.com/office/powerpoint/2010/main" val="1338014119"/>
              </p:ext>
            </p:extLst>
          </p:nvPr>
        </p:nvGraphicFramePr>
        <p:xfrm>
          <a:off x="4645025" y="2093913"/>
          <a:ext cx="4103688" cy="4214812"/>
        </p:xfrm>
        <a:graphic>
          <a:graphicData uri="http://schemas.openxmlformats.org/drawingml/2006/chart">
            <c:chart xmlns:c="http://schemas.openxmlformats.org/drawingml/2006/chart" r:id="rId2"/>
          </a:graphicData>
        </a:graphic>
      </p:graphicFrame>
      <p:graphicFrame>
        <p:nvGraphicFramePr>
          <p:cNvPr id="9" name="Объект 13">
            <a:extLst>
              <a:ext uri="{FF2B5EF4-FFF2-40B4-BE49-F238E27FC236}">
                <a16:creationId xmlns:a16="http://schemas.microsoft.com/office/drawing/2014/main" id="{E2B7220A-139D-07EE-0845-3E6B48E80B71}"/>
              </a:ext>
            </a:extLst>
          </p:cNvPr>
          <p:cNvGraphicFramePr>
            <a:graphicFrameLocks noGrp="1"/>
          </p:cNvGraphicFramePr>
          <p:nvPr>
            <p:ph idx="15" sz="quarter"/>
            <p:extLst>
              <p:ext uri="{D42A27DB-BD31-4B8C-83A1-F6EECF244321}">
                <p14:modId xmlns:p14="http://schemas.microsoft.com/office/powerpoint/2010/main" val="2487779259"/>
              </p:ext>
            </p:extLst>
          </p:nvPr>
        </p:nvGraphicFramePr>
        <p:xfrm>
          <a:off x="395288" y="2093913"/>
          <a:ext cx="4103687" cy="4214812"/>
        </p:xfrm>
        <a:graphic>
          <a:graphicData uri="http://schemas.openxmlformats.org/drawingml/2006/chart">
            <c:chart xmlns:c="http://schemas.openxmlformats.org/drawingml/2006/chart" r:id="rId3"/>
          </a:graphicData>
        </a:graphic>
      </p:graphicFrame>
      <p:sp>
        <p:nvSpPr>
          <p:cNvPr id="5" name="Текст 4">
            <a:extLst>
              <a:ext uri="{FF2B5EF4-FFF2-40B4-BE49-F238E27FC236}">
                <a16:creationId xmlns:a16="http://schemas.microsoft.com/office/drawing/2014/main" id="{D6228B68-632B-4487-A43D-81E8DF37D328}"/>
              </a:ext>
            </a:extLst>
          </p:cNvPr>
          <p:cNvSpPr>
            <a:spLocks noGrp="1"/>
          </p:cNvSpPr>
          <p:nvPr>
            <p:ph idx="10" sz="quarter" type="body"/>
          </p:nvPr>
        </p:nvSpPr>
        <p:spPr/>
        <p:txBody>
          <a:bodyPr/>
          <a:lstStyle/>
          <a:p>
            <a:pPr>
              <a:defRPr/>
            </a:pPr>
            <a:r>
              <a:rPr lang="en-AU"/>
              <a:t>Levels that are strongly preferred by customers are assigned higher scores, levels that perform poorly (in comparison) are assigned lower scores. Learn more on </a:t>
            </a:r>
            <a:r>
              <a:rPr lang="en-AU">
                <a:hlinkClick r:id="rId4" tooltip="https://conjointly.com/guides/how-to-interpret-partworth-utilities/"/>
              </a:rPr>
              <a:t>https://conjointly.com/guides/how-to-interpret-partworth-utilities</a:t>
            </a:r>
            <a:endParaRPr dirty="0" lang="en-US">
              <a:latin typeface="+mj-lt"/>
            </a:endParaRPr>
          </a:p>
        </p:txBody>
      </p:sp>
      <p:sp>
        <p:nvSpPr>
          <p:cNvPr id="6" name="Текст 5">
            <a:extLst>
              <a:ext uri="{FF2B5EF4-FFF2-40B4-BE49-F238E27FC236}">
                <a16:creationId xmlns:a16="http://schemas.microsoft.com/office/drawing/2014/main" id="{3C336204-8B7A-4768-8C62-F238986357AF}"/>
              </a:ext>
            </a:extLst>
          </p:cNvPr>
          <p:cNvSpPr>
            <a:spLocks noGrp="1"/>
          </p:cNvSpPr>
          <p:nvPr>
            <p:ph idx="13" sz="quarter" type="body"/>
          </p:nvPr>
        </p:nvSpPr>
        <p:spPr/>
        <p:txBody>
          <a:bodyPr/>
          <a:lstStyle/>
          <a:p>
            <a:pPr>
              <a:defRPr/>
            </a:pPr>
            <a:r>
              <a:rPr dirty="0" i="0" lang="en-US">
                <a:effectLst/>
                <a:latin typeface="+mj-lt"/>
              </a:rPr>
              <a:t>Count analysis of preferences for price levels</a:t>
            </a:r>
            <a:endParaRPr dirty="0" lang="ru-RU">
              <a:latin typeface="+mj-lt"/>
            </a:endParaRPr>
          </a:p>
        </p:txBody>
      </p:sp>
      <p:sp>
        <p:nvSpPr>
          <p:cNvPr id="7" name="Текст 6">
            <a:extLst>
              <a:ext uri="{FF2B5EF4-FFF2-40B4-BE49-F238E27FC236}">
                <a16:creationId xmlns:a16="http://schemas.microsoft.com/office/drawing/2014/main" id="{ABA7B4C4-4AF4-486D-9801-B923D84F1386}"/>
              </a:ext>
            </a:extLst>
          </p:cNvPr>
          <p:cNvSpPr>
            <a:spLocks noGrp="1"/>
          </p:cNvSpPr>
          <p:nvPr>
            <p:ph idx="14" sz="quarter" type="body"/>
          </p:nvPr>
        </p:nvSpPr>
        <p:spPr/>
        <p:txBody>
          <a:bodyPr/>
          <a:lstStyle/>
          <a:p>
            <a:pPr>
              <a:defRPr/>
            </a:pPr>
            <a:r>
              <a:rPr dirty="0" i="0" lang="en-US">
                <a:effectLst/>
                <a:latin typeface="+mj-lt"/>
              </a:rPr>
              <a:t>Distribution of most preferred levels</a:t>
            </a:r>
            <a:endParaRPr dirty="0" lang="ru-RU">
              <a:latin typeface="+mj-lt"/>
            </a:endParaRPr>
          </a:p>
        </p:txBody>
      </p:sp>
      <p:sp>
        <p:nvSpPr>
          <p:cNvPr id="2" name="Текст 1">
            <a:extLst>
              <a:ext uri="{FF2B5EF4-FFF2-40B4-BE49-F238E27FC236}">
                <a16:creationId xmlns:a16="http://schemas.microsoft.com/office/drawing/2014/main" id="{965B354D-5BCB-45FC-3577-671729F6E3B4}"/>
              </a:ext>
            </a:extLst>
          </p:cNvPr>
          <p:cNvSpPr>
            <a:spLocks noGrp="1"/>
          </p:cNvSpPr>
          <p:nvPr>
            <p:ph idx="17" sz="quarter" type="body"/>
          </p:nvPr>
        </p:nvSpPr>
        <p:spPr>
          <a:xfrm>
            <a:off x="395288" y="1243658"/>
            <a:ext cx="2520000" cy="216000"/>
          </a:xfrm>
        </p:spPr>
        <p:txBody>
          <a:bodyPr/>
          <a:lstStyle/>
          <a:p>
            <a:pPr>
              <a:defRPr/>
            </a:pPr>
            <a:r>
              <a:rPr cap="none" dirty="0" lang="en-US"/>
              <a:t>All responses (N = 99)</a:t>
            </a:r>
            <a:endParaRPr cap="none" dirty="0" lang="ru-RU"/>
          </a:p>
        </p:txBody>
      </p:sp>
      <p:sp>
        <p:nvSpPr>
          <p:cNvPr id="4" name="Заголовок 3">
            <a:extLst>
              <a:ext uri="{FF2B5EF4-FFF2-40B4-BE49-F238E27FC236}">
                <a16:creationId xmlns:a16="http://schemas.microsoft.com/office/drawing/2014/main" id="{60737FC2-2F2B-46AD-ACA3-4149DCDB11FF}"/>
              </a:ext>
            </a:extLst>
          </p:cNvPr>
          <p:cNvSpPr>
            <a:spLocks noGrp="1"/>
          </p:cNvSpPr>
          <p:nvPr>
            <p:ph type="title"/>
          </p:nvPr>
        </p:nvSpPr>
        <p:spPr/>
        <p:txBody>
          <a:bodyPr/>
          <a:lstStyle/>
          <a:p>
            <a:pPr>
              <a:defRPr/>
            </a:pPr>
            <a:r>
              <a:rPr b="0" dirty="0" i="0" lang="en-AU">
                <a:effectLst/>
              </a:rPr>
              <a:t>Relative preferences for levels: Ladina Klubnika</a:t>
            </a:r>
            <a:endParaRPr dirty="0" lang="en-AU"/>
          </a:p>
        </p:txBody>
      </p:sp>
    </p:spTree>
  </p:cSld>
  <p:clrMapOvr>
    <a:masterClrMapping/>
  </p:clrMapOvr>
</p:sld>
</file>

<file path=ppt/slides/slide25.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DD7633FA-4DEB-4B4C-ACC2-4986B67F2353}"/>
              </a:ext>
            </a:extLst>
          </p:cNvPr>
          <p:cNvSpPr>
            <a:spLocks noGrp="1"/>
          </p:cNvSpPr>
          <p:nvPr>
            <p:ph type="title"/>
          </p:nvPr>
        </p:nvSpPr>
        <p:spPr/>
        <p:txBody>
          <a:bodyPr/>
          <a:lstStyle/>
          <a:p>
            <a:r>
              <a:rPr dirty="0" lang="en-US"/>
              <a:t>Ranked list of product concepts as preferred by customers</a:t>
            </a:r>
            <a:endParaRPr dirty="0" lang="ru-RU"/>
          </a:p>
        </p:txBody>
      </p:sp>
      <p:sp>
        <p:nvSpPr>
          <p:cNvPr id="4" name="Текст 3">
            <a:extLst>
              <a:ext uri="{FF2B5EF4-FFF2-40B4-BE49-F238E27FC236}">
                <a16:creationId xmlns:a16="http://schemas.microsoft.com/office/drawing/2014/main" id="{C56CE63F-AB1D-41D8-A797-DD5E1C25FAF3}"/>
              </a:ext>
            </a:extLst>
          </p:cNvPr>
          <p:cNvSpPr>
            <a:spLocks noGrp="1"/>
          </p:cNvSpPr>
          <p:nvPr>
            <p:ph idx="10" sz="quarter" type="body"/>
          </p:nvPr>
        </p:nvSpPr>
        <p:spPr/>
        <p:txBody>
          <a:bodyPr/>
          <a:lstStyle/>
          <a:p>
            <a:r>
              <a:rPr b="0" dirty="0" i="0" lang="en-AU">
                <a:solidFill>
                  <a:srgbClr val="212529"/>
                </a:solidFill>
                <a:effectLst/>
                <a:latin typeface="+mj-lt"/>
              </a:rPr>
              <a:t>Learn more on </a:t>
            </a:r>
            <a:r>
              <a:rPr b="0" dirty="0" i="0" lang="en-AU">
                <a:solidFill>
                  <a:srgbClr val="212529"/>
                </a:solidFill>
                <a:effectLst/>
                <a:latin typeface="+mj-lt"/>
                <a:hlinkClick r:id="rId2"/>
              </a:rPr>
              <a:t>https://conjointly.com/guides/how-to-interpret-partworth-utilities/</a:t>
            </a:r>
            <a:endParaRPr dirty="0" lang="ru-RU">
              <a:latin typeface="+mj-lt"/>
            </a:endParaRPr>
          </a:p>
        </p:txBody>
      </p:sp>
      <p:sp>
        <p:nvSpPr>
          <p:cNvPr id="6" name="Текст 5">
            <a:extLst>
              <a:ext uri="{FF2B5EF4-FFF2-40B4-BE49-F238E27FC236}">
                <a16:creationId xmlns:a16="http://schemas.microsoft.com/office/drawing/2014/main" id="{38180B4B-A6BF-A3B0-EB76-1540A5FA1775}"/>
              </a:ext>
            </a:extLst>
          </p:cNvPr>
          <p:cNvSpPr>
            <a:spLocks noGrp="1"/>
          </p:cNvSpPr>
          <p:nvPr>
            <p:ph idx="17" sz="quarter" type="body"/>
          </p:nvPr>
        </p:nvSpPr>
        <p:spPr>
          <a:xfrm>
            <a:off x="395288" y="1243658"/>
            <a:ext cx="2520000" cy="216000"/>
          </a:xfrm>
        </p:spPr>
        <p:txBody>
          <a:bodyPr/>
          <a:lstStyle/>
          <a:p>
            <a:pPr>
              <a:defRPr/>
            </a:pPr>
            <a:r>
              <a:rPr cap="none" dirty="0" lang="en-US"/>
              <a:t>All responses (N = 99)</a:t>
            </a:r>
            <a:endParaRPr cap="none" dirty="0" lang="ru-RU"/>
          </a:p>
        </p:txBody>
      </p:sp>
      <p:graphicFrame>
        <p:nvGraphicFramePr>
          <p:cNvPr id="16" name="Таблица 15">
            <a:extLst>
              <a:ext uri="{FF2B5EF4-FFF2-40B4-BE49-F238E27FC236}">
                <a16:creationId xmlns:a16="http://schemas.microsoft.com/office/drawing/2014/main" id="{2B4538FB-D9C3-47D5-A822-D110041057B7}"/>
              </a:ext>
            </a:extLst>
          </p:cNvPr>
          <p:cNvGraphicFramePr>
            <a:graphicFrameLocks noGrp="1"/>
          </p:cNvGraphicFramePr>
          <p:nvPr/>
        </p:nvGraphicFramePr>
        <p:xfrm>
          <a:off x="395700" y="1563078"/>
          <a:ext cx="3420503" cy="448800"/>
        </p:xfrm>
        <a:graphic>
          <a:graphicData uri="http://schemas.openxmlformats.org/drawingml/2006/table">
            <a:tbl>
              <a:tblPr firstRow="1">
                <a:tableStyleId>{9D7B26C5-4107-4FEC-AEDC-1716B250A1EF}</a:tableStyleId>
              </a:tblPr>
              <a:tblGrid>
                <a:gridCol w="1392238">
                  <a:extLst>
                    <a:ext uri="{9D8B030D-6E8A-4147-A177-3AD203B41FA5}">
                      <a16:colId xmlns:a16="http://schemas.microsoft.com/office/drawing/2014/main" val="449128516"/>
                    </a:ext>
                  </a:extLst>
                </a:gridCol>
                <a:gridCol w="1392238">
                  <a:extLst>
                    <a:ext uri="{9D8B030D-6E8A-4147-A177-3AD203B41FA5}">
                      <a16:colId xmlns:a16="http://schemas.microsoft.com/office/drawing/2014/main" val="3613245102"/>
                    </a:ext>
                  </a:extLst>
                </a:gridCol>
                <a:gridCol w="1392238">
                  <a:extLst>
                    <a:ext uri="{9D8B030D-6E8A-4147-A177-3AD203B41FA5}">
                      <a16:colId xmlns:a16="http://schemas.microsoft.com/office/drawing/2014/main" val="1153033614"/>
                    </a:ext>
                  </a:extLst>
                </a:gridCol>
                <a:gridCol w="1392238"/>
                <a:gridCol w="1392238"/>
                <a:gridCol w="1392238"/>
              </a:tblGrid>
              <a:tr h="200261">
                <a:tc>
                  <a:txBody>
                    <a:bodyPr/>
                    <a:lstStyle/>
                    <a:p>
                      <a:pPr algn="l" defTabSz="685800" eaLnBrk="1" fontAlgn="b" hangingPunct="1" indent="0" latinLnBrk="0" lvl="0" marL="0" marR="0" rtl="0">
                        <a:lnSpc>
                          <a:spcPct val="100000"/>
                        </a:lnSpc>
                        <a:spcBef>
                          <a:spcPts val="0"/>
                        </a:spcBef>
                        <a:spcAft>
                          <a:spcPts val="0"/>
                        </a:spcAft>
                        <a:buClrTx/>
                        <a:buSzTx/>
                        <a:buFontTx/>
                        <a:buNone/>
                        <a:tabLst/>
                        <a:defRPr/>
                      </a:pPr>
                      <a:r>
                        <a:rPr b="true" dirty="0" lang="en-US" strike="noStrike" sz="1000" u="none">
                          <a:solidFill>
                            <a:schemeClr val="tx1"/>
                          </a:solidFill>
                          <a:effectLst/>
                        </a:rPr>
                        <a:t>Make and model</a:t>
                      </a:r>
                      <a:endParaRPr b="1" dirty="0" i="0" kern="1200" lang="en-US" strike="noStrike" sz="1000" u="none">
                        <a:solidFill>
                          <a:schemeClr val="tx1"/>
                        </a:solidFill>
                        <a:effectLst/>
                        <a:latin typeface="+mn-lt"/>
                        <a:ea typeface="+mn-ea"/>
                        <a:cs typeface="+mn-cs"/>
                      </a:endParaRPr>
                    </a:p>
                  </a:txBody>
                  <a:tcPr anchor="ctr" marB="36000" marL="36000" marR="36000" marT="36000"/>
                </a:tc>
                <a:tc>
                  <a:txBody>
                    <a:bodyPr/>
                    <a:lstStyle/>
                    <a:p>
                      <a:pPr algn="ctr" fontAlgn="b"/>
                      <a:r>
                        <a:rPr b="true" dirty="0" lang="en-US" strike="noStrike" sz="1000" u="none">
                          <a:solidFill>
                            <a:schemeClr val="tx1"/>
                          </a:solidFill>
                          <a:effectLst/>
                        </a:rPr>
                        <a:t>Drive-away price</a:t>
                      </a:r>
                      <a:endParaRPr b="1" dirty="0" i="0" lang="en-US" strike="noStrike" sz="1000" u="none">
                        <a:solidFill>
                          <a:schemeClr val="tx1"/>
                        </a:solidFill>
                        <a:effectLst/>
                        <a:latin typeface="+mj-lt"/>
                      </a:endParaRPr>
                    </a:p>
                  </a:txBody>
                  <a:tcPr anchor="ctr" marB="36000" marL="36000" marR="36000" marT="36000"/>
                </a:tc>
                <a:tc>
                  <a:txBody>
                    <a:bodyPr/>
                    <a:lstStyle/>
                    <a:p>
                      <a:pPr algn="ctr" fontAlgn="b"/>
                      <a:r>
                        <a:rPr b="true" dirty="0" lang="en-US" strike="noStrike" sz="1000" u="none">
                          <a:solidFill>
                            <a:schemeClr val="tx1"/>
                          </a:solidFill>
                          <a:effectLst/>
                        </a:rPr>
                        <a:t>Transmission</a:t>
                      </a:r>
                      <a:endParaRPr b="1" dirty="0" i="0" lang="en-US" strike="noStrike" sz="1000" u="none">
                        <a:solidFill>
                          <a:schemeClr val="tx1"/>
                        </a:solidFill>
                        <a:effectLst/>
                        <a:latin typeface="+mj-lt"/>
                      </a:endParaRPr>
                    </a:p>
                  </a:txBody>
                  <a:tcPr anchor="ctr" marB="36000" marL="36000" marR="36000" marT="36000"/>
                </a:tc>
                <a:tc>
                  <a:txBody>
                    <a:bodyPr anchor="t" rtlCol="false"/>
                    <a:lstStyle/>
                    <a:p>
                      <a:pPr algn="ctr">
                        <a:defRPr/>
                      </a:pPr>
                      <a:r>
                        <a:rPr b="true" lang="en-US" sz="1000">
                          <a:solidFill>
                            <a:srgbClr val="000000"/>
                          </a:solidFill>
                          <a:latin typeface="Arial"/>
                        </a:rPr>
                        <a:t>Engine type</a:t>
                      </a:r>
                      <a:endParaRPr lang="en-US" sz="1100"/>
                    </a:p>
                  </a:txBody>
                  <a:tcPr anchor="ctr" marB="35560" marL="35560" marR="35560" marT="35560" vert="horz">
                    <a:lnL>
                      <a:noFill/>
                    </a:lnL>
                    <a:lnR>
                      <a:noFill/>
                    </a:lnR>
                    <a:lnT algn="ctr" cap="flat" cmpd="sng">
                      <a:solidFill>
                        <a:srgbClr val="000000"/>
                      </a:solidFill>
                      <a:prstDash val="solid"/>
                      <a:round/>
                      <a:headEnd len="med" type="none" w="med"/>
                      <a:tailEnd len="med" type="none" w="med"/>
                    </a:lnT>
                    <a:lnB algn="ctr" cap="flat" cmpd="sng">
                      <a:solidFill>
                        <a:srgbClr val="000000"/>
                      </a:solidFill>
                      <a:prstDash val="solid"/>
                      <a:round/>
                      <a:headEnd len="med" type="none" w="med"/>
                      <a:tailEnd len="med" type="none" w="med"/>
                    </a:lnB>
                  </a:tcPr>
                </a:tc>
                <a:tc>
                  <a:txBody>
                    <a:bodyPr anchor="t" rtlCol="false"/>
                    <a:lstStyle/>
                    <a:p>
                      <a:pPr algn="ctr">
                        <a:defRPr/>
                      </a:pPr>
                      <a:r>
                        <a:rPr b="true" lang="en-US" sz="1000">
                          <a:solidFill>
                            <a:srgbClr val="000000"/>
                          </a:solidFill>
                          <a:latin typeface="Arial"/>
                        </a:rPr>
                        <a:t>Value for customers</a:t>
                      </a:r>
                      <a:endParaRPr lang="en-US" sz="1100"/>
                    </a:p>
                  </a:txBody>
                  <a:tcPr anchor="ctr" marB="35560" marL="35560" marR="35560" marT="35560" vert="horz">
                    <a:lnL>
                      <a:noFill/>
                    </a:lnL>
                    <a:lnR>
                      <a:noFill/>
                    </a:lnR>
                    <a:lnT algn="ctr" cap="flat" cmpd="sng">
                      <a:solidFill>
                        <a:srgbClr val="000000"/>
                      </a:solidFill>
                      <a:prstDash val="solid"/>
                      <a:round/>
                      <a:headEnd len="med" type="none" w="med"/>
                      <a:tailEnd len="med" type="none" w="med"/>
                    </a:lnT>
                    <a:lnB algn="ctr" cap="flat" cmpd="sng">
                      <a:solidFill>
                        <a:srgbClr val="000000"/>
                      </a:solidFill>
                      <a:prstDash val="solid"/>
                      <a:round/>
                      <a:headEnd len="med" type="none" w="med"/>
                      <a:tailEnd len="med" type="none" w="med"/>
                    </a:lnB>
                  </a:tcPr>
                </a:tc>
                <a:tc>
                  <a:txBody>
                    <a:bodyPr anchor="t" rtlCol="false"/>
                    <a:lstStyle/>
                    <a:p>
                      <a:pPr algn="ctr">
                        <a:defRPr/>
                      </a:pPr>
                      <a:r>
                        <a:rPr b="true" lang="en-US" sz="1000">
                          <a:solidFill>
                            <a:srgbClr val="000000"/>
                          </a:solidFill>
                          <a:latin typeface="Arial"/>
                        </a:rPr>
                        <a:t>Rank</a:t>
                      </a:r>
                      <a:endParaRPr lang="en-US" sz="1100"/>
                    </a:p>
                  </a:txBody>
                  <a:tcPr anchor="ctr" marB="35560" marL="35560" marR="35560" marT="35560" vert="horz">
                    <a:lnL>
                      <a:noFill/>
                    </a:lnL>
                    <a:lnR>
                      <a:noFill/>
                    </a:lnR>
                    <a:lnT algn="ctr" cap="flat" cmpd="sng">
                      <a:solidFill>
                        <a:srgbClr val="000000"/>
                      </a:solidFill>
                      <a:prstDash val="solid"/>
                      <a:round/>
                      <a:headEnd len="med" type="none" w="med"/>
                      <a:tailEnd len="med" type="none" w="med"/>
                    </a:lnT>
                    <a:lnB algn="ctr" cap="flat" cmpd="sng">
                      <a:solidFill>
                        <a:srgbClr val="000000"/>
                      </a:solidFill>
                      <a:prstDash val="solid"/>
                      <a:round/>
                      <a:headEnd len="med" type="none" w="med"/>
                      <a:tailEnd len="med" type="none" w="med"/>
                    </a:lnB>
                  </a:tcPr>
                </a:tc>
                <a:extLst>
                  <a:ext uri="{0D108BD9-81ED-4DB2-BD59-A6C34878D82A}">
                    <a16:rowId xmlns:a16="http://schemas.microsoft.com/office/drawing/2014/main" val="3688614238"/>
                  </a:ext>
                </a:extLst>
              </a:tr>
              <a:tr h="146523">
                <a:tc>
                  <a:txBody>
                    <a:bodyPr/>
                    <a:lstStyle/>
                    <a:p>
                      <a:pPr algn="l" fontAlgn="b"/>
                      <a:r>
                        <a:rPr b="0" dirty="0" lang="en-US" strike="noStrike" sz="1000" u="none">
                          <a:solidFill>
                            <a:srgbClr val="000000"/>
                          </a:solidFill>
                          <a:effectLst/>
                        </a:rPr>
                        <a:t>Landrange Hoover</a:t>
                      </a:r>
                      <a:endParaRPr b="0" dirty="0" i="0" lang="en-US" strike="noStrike" sz="1000" u="none">
                        <a:solidFill>
                          <a:srgbClr val="000000"/>
                        </a:solidFill>
                        <a:effectLst/>
                        <a:latin typeface="+mj-lt"/>
                      </a:endParaRPr>
                    </a:p>
                  </a:txBody>
                  <a:tcPr anchor="ctr" marB="36000" marL="36000" marR="36000" marT="36000"/>
                </a:tc>
                <a:tc>
                  <a:txBody>
                    <a:bodyPr/>
                    <a:lstStyle/>
                    <a:p>
                      <a:pPr algn="ctr" fontAlgn="b"/>
                      <a:r>
                        <a:rPr b="0" dirty="0" lang="ru-RU" strike="noStrike" sz="1000" u="none">
                          <a:solidFill>
                            <a:srgbClr val="000000"/>
                          </a:solidFill>
                          <a:effectLst/>
                        </a:rPr>
                        <a:t>$19,000</a:t>
                      </a:r>
                      <a:endParaRPr b="0" dirty="0" i="0" lang="ru-RU" strike="noStrike" sz="1000" u="none">
                        <a:solidFill>
                          <a:srgbClr val="000000"/>
                        </a:solidFill>
                        <a:effectLst/>
                        <a:latin typeface="+mj-lt"/>
                      </a:endParaRPr>
                    </a:p>
                  </a:txBody>
                  <a:tcPr anchor="ctr" marB="36000" marL="36000" marR="36000" marT="36000"/>
                </a:tc>
                <a:tc>
                  <a:txBody>
                    <a:bodyPr/>
                    <a:lstStyle/>
                    <a:p>
                      <a:pPr algn="ctr" fontAlgn="b"/>
                      <a:r>
                        <a:rPr b="0" dirty="0" lang="ru-RU" strike="noStrike" sz="1000" u="none">
                          <a:solidFill>
                            <a:srgbClr val="000000"/>
                          </a:solidFill>
                          <a:effectLst/>
                        </a:rPr>
                        <a:t>Automatic Transmission</a:t>
                      </a:r>
                      <a:endParaRPr b="0" dirty="0" i="0" lang="ru-RU" strike="noStrike" sz="1000" u="none">
                        <a:solidFill>
                          <a:srgbClr val="000000"/>
                        </a:solidFill>
                        <a:effectLst/>
                        <a:latin typeface="+mj-lt"/>
                      </a:endParaRPr>
                    </a:p>
                  </a:txBody>
                  <a:tcPr anchor="ctr" marB="36000" marL="36000" marR="36000" marT="36000"/>
                </a:tc>
                <a:tc>
                  <a:txBody>
                    <a:bodyPr anchor="t" rtlCol="false"/>
                    <a:lstStyle/>
                    <a:p>
                      <a:pPr algn="ctr">
                        <a:defRPr/>
                      </a:pPr>
                      <a:r>
                        <a:rPr lang="en-US" sz="1000">
                          <a:solidFill>
                            <a:srgbClr val="000000"/>
                          </a:solidFill>
                          <a:latin typeface="Arial"/>
                        </a:rPr>
                        <a:t>Hybrid</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55.8</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1</a:t>
                      </a:r>
                      <a:endParaRPr lang="en-US" sz="1100"/>
                    </a:p>
                  </a:txBody>
                  <a:tcPr anchor="ctr" marB="35560" marL="35560" marR="35560" marT="35560" vert="horz">
                    <a:lnL>
                      <a:noFill/>
                    </a:lnL>
                    <a:lnR>
                      <a:noFill/>
                    </a:lnR>
                    <a:lnT>
                      <a:noFill/>
                    </a:lnT>
                    <a:lnB>
                      <a:noFill/>
                    </a:lnB>
                  </a:tcPr>
                </a:tc>
                <a:extLst>
                  <a:ext uri="{0D108BD9-81ED-4DB2-BD59-A6C34878D82A}">
                    <a16:rowId xmlns:a16="http://schemas.microsoft.com/office/drawing/2014/main" val="1602690614"/>
                  </a:ext>
                </a:extLst>
              </a:tr>
              <a:tr h="101600">
                <a:tc>
                  <a:txBody>
                    <a:bodyPr anchor="t" rtlCol="false"/>
                    <a:lstStyle/>
                    <a:p>
                      <a:pPr algn="l">
                        <a:defRPr/>
                      </a:pPr>
                      <a:r>
                        <a:rPr b="false" lang="en-US" sz="1000">
                          <a:solidFill>
                            <a:srgbClr val="000000"/>
                          </a:solidFill>
                          <a:latin typeface="Arial"/>
                        </a:rPr>
                        <a:t>Ladina Klubnika</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$19,000</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Automatic Transmission</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Petrol</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52.8</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2</a:t>
                      </a:r>
                      <a:endParaRPr lang="en-US" sz="1100"/>
                    </a:p>
                  </a:txBody>
                  <a:tcPr anchor="ctr" marB="35560" marL="35560" marR="35560" marT="35560" vert="horz">
                    <a:lnL>
                      <a:noFill/>
                    </a:lnL>
                    <a:lnR>
                      <a:noFill/>
                    </a:lnR>
                    <a:lnT>
                      <a:noFill/>
                    </a:lnT>
                    <a:lnB>
                      <a:noFill/>
                    </a:lnB>
                  </a:tcPr>
                </a:tc>
              </a:tr>
              <a:tr h="101600">
                <a:tc>
                  <a:txBody>
                    <a:bodyPr anchor="t" rtlCol="false"/>
                    <a:lstStyle/>
                    <a:p>
                      <a:pPr algn="l">
                        <a:defRPr/>
                      </a:pPr>
                      <a:r>
                        <a:rPr b="false" lang="en-US" sz="1000">
                          <a:solidFill>
                            <a:srgbClr val="000000"/>
                          </a:solidFill>
                          <a:latin typeface="Arial"/>
                        </a:rPr>
                        <a:t>Ladina Klubnika</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$23,000</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Automatic Transmission</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Petrol</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43.3</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3</a:t>
                      </a:r>
                      <a:endParaRPr lang="en-US" sz="1100"/>
                    </a:p>
                  </a:txBody>
                  <a:tcPr anchor="ctr" marB="35560" marL="35560" marR="35560" marT="35560" vert="horz">
                    <a:lnL>
                      <a:noFill/>
                    </a:lnL>
                    <a:lnR>
                      <a:noFill/>
                    </a:lnR>
                    <a:lnT>
                      <a:noFill/>
                    </a:lnT>
                    <a:lnB>
                      <a:noFill/>
                    </a:lnB>
                  </a:tcPr>
                </a:tc>
              </a:tr>
              <a:tr h="101600">
                <a:tc>
                  <a:txBody>
                    <a:bodyPr anchor="t" rtlCol="false"/>
                    <a:lstStyle/>
                    <a:p>
                      <a:pPr algn="l">
                        <a:defRPr/>
                      </a:pPr>
                      <a:r>
                        <a:rPr b="false" lang="en-US" sz="1000">
                          <a:solidFill>
                            <a:srgbClr val="000000"/>
                          </a:solidFill>
                          <a:latin typeface="Arial"/>
                        </a:rPr>
                        <a:t>Landrange Hoover</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$23,000</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Automatic Transmission</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Hybrid</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36.8</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4</a:t>
                      </a:r>
                      <a:endParaRPr lang="en-US" sz="1100"/>
                    </a:p>
                  </a:txBody>
                  <a:tcPr anchor="ctr" marB="35560" marL="35560" marR="35560" marT="35560" vert="horz">
                    <a:lnL>
                      <a:noFill/>
                    </a:lnL>
                    <a:lnR>
                      <a:noFill/>
                    </a:lnR>
                    <a:lnT>
                      <a:noFill/>
                    </a:lnT>
                    <a:lnB>
                      <a:noFill/>
                    </a:lnB>
                  </a:tcPr>
                </a:tc>
              </a:tr>
              <a:tr h="101600">
                <a:tc>
                  <a:txBody>
                    <a:bodyPr anchor="t" rtlCol="false"/>
                    <a:lstStyle/>
                    <a:p>
                      <a:pPr algn="l">
                        <a:defRPr/>
                      </a:pPr>
                      <a:r>
                        <a:rPr b="false" lang="en-US" sz="1000">
                          <a:solidFill>
                            <a:srgbClr val="000000"/>
                          </a:solidFill>
                          <a:latin typeface="Arial"/>
                        </a:rPr>
                        <a:t>Maruda Maru II</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$28,000</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Automatic Transmission</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Hybrid</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29.7</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5</a:t>
                      </a:r>
                      <a:endParaRPr lang="en-US" sz="1100"/>
                    </a:p>
                  </a:txBody>
                  <a:tcPr anchor="ctr" marB="35560" marL="35560" marR="35560" marT="35560" vert="horz">
                    <a:lnL>
                      <a:noFill/>
                    </a:lnL>
                    <a:lnR>
                      <a:noFill/>
                    </a:lnR>
                    <a:lnT>
                      <a:noFill/>
                    </a:lnT>
                    <a:lnB>
                      <a:noFill/>
                    </a:lnB>
                  </a:tcPr>
                </a:tc>
              </a:tr>
              <a:tr h="101600">
                <a:tc>
                  <a:txBody>
                    <a:bodyPr anchor="t" rtlCol="false"/>
                    <a:lstStyle/>
                    <a:p>
                      <a:pPr algn="l">
                        <a:defRPr/>
                      </a:pPr>
                      <a:r>
                        <a:rPr b="false" lang="en-US" sz="1000">
                          <a:solidFill>
                            <a:srgbClr val="000000"/>
                          </a:solidFill>
                          <a:latin typeface="Arial"/>
                        </a:rPr>
                        <a:t>Landrange Hoover</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$19,000</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Automatic Transmission</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Petrol</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27.1</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6</a:t>
                      </a:r>
                      <a:endParaRPr lang="en-US" sz="1100"/>
                    </a:p>
                  </a:txBody>
                  <a:tcPr anchor="ctr" marB="35560" marL="35560" marR="35560" marT="35560" vert="horz">
                    <a:lnL>
                      <a:noFill/>
                    </a:lnL>
                    <a:lnR>
                      <a:noFill/>
                    </a:lnR>
                    <a:lnT>
                      <a:noFill/>
                    </a:lnT>
                    <a:lnB>
                      <a:noFill/>
                    </a:lnB>
                  </a:tcPr>
                </a:tc>
              </a:tr>
              <a:tr h="101600">
                <a:tc>
                  <a:txBody>
                    <a:bodyPr anchor="t" rtlCol="false"/>
                    <a:lstStyle/>
                    <a:p>
                      <a:pPr algn="l">
                        <a:defRPr/>
                      </a:pPr>
                      <a:r>
                        <a:rPr b="false" lang="en-US" sz="1000">
                          <a:solidFill>
                            <a:srgbClr val="000000"/>
                          </a:solidFill>
                          <a:latin typeface="Arial"/>
                        </a:rPr>
                        <a:t>Ladina Klubnika</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$19,000</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Manual Transmission</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Petrol</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27.0</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7</a:t>
                      </a:r>
                      <a:endParaRPr lang="en-US" sz="1100"/>
                    </a:p>
                  </a:txBody>
                  <a:tcPr anchor="ctr" marB="35560" marL="35560" marR="35560" marT="35560" vert="horz">
                    <a:lnL>
                      <a:noFill/>
                    </a:lnL>
                    <a:lnR>
                      <a:noFill/>
                    </a:lnR>
                    <a:lnT>
                      <a:noFill/>
                    </a:lnT>
                    <a:lnB>
                      <a:noFill/>
                    </a:lnB>
                  </a:tcPr>
                </a:tc>
              </a:tr>
              <a:tr h="101600">
                <a:tc>
                  <a:txBody>
                    <a:bodyPr anchor="t" rtlCol="false"/>
                    <a:lstStyle/>
                    <a:p>
                      <a:pPr algn="l">
                        <a:defRPr/>
                      </a:pPr>
                      <a:r>
                        <a:rPr b="false" lang="en-US" sz="1000">
                          <a:solidFill>
                            <a:srgbClr val="000000"/>
                          </a:solidFill>
                          <a:latin typeface="Arial"/>
                        </a:rPr>
                        <a:t>Ladina Klubnika</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$23,000</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Manual Transmission</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Petrol</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17.4</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8</a:t>
                      </a:r>
                      <a:endParaRPr lang="en-US" sz="1100"/>
                    </a:p>
                  </a:txBody>
                  <a:tcPr anchor="ctr" marB="35560" marL="35560" marR="35560" marT="35560" vert="horz">
                    <a:lnL>
                      <a:noFill/>
                    </a:lnL>
                    <a:lnR>
                      <a:noFill/>
                    </a:lnR>
                    <a:lnT>
                      <a:noFill/>
                    </a:lnT>
                    <a:lnB>
                      <a:noFill/>
                    </a:lnB>
                  </a:tcPr>
                </a:tc>
              </a:tr>
              <a:tr h="101600">
                <a:tc>
                  <a:txBody>
                    <a:bodyPr anchor="t" rtlCol="false"/>
                    <a:lstStyle/>
                    <a:p>
                      <a:pPr algn="l">
                        <a:defRPr/>
                      </a:pPr>
                      <a:r>
                        <a:rPr b="false" lang="en-US" sz="1000">
                          <a:solidFill>
                            <a:srgbClr val="000000"/>
                          </a:solidFill>
                          <a:latin typeface="Arial"/>
                        </a:rPr>
                        <a:t>Landrange Hoover</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$25,000</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Automatic Transmission</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Hybrid</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16.3</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9</a:t>
                      </a:r>
                      <a:endParaRPr lang="en-US" sz="1100"/>
                    </a:p>
                  </a:txBody>
                  <a:tcPr anchor="ctr" marB="35560" marL="35560" marR="35560" marT="35560" vert="horz">
                    <a:lnL>
                      <a:noFill/>
                    </a:lnL>
                    <a:lnR>
                      <a:noFill/>
                    </a:lnR>
                    <a:lnT>
                      <a:noFill/>
                    </a:lnT>
                    <a:lnB>
                      <a:noFill/>
                    </a:lnB>
                  </a:tcPr>
                </a:tc>
              </a:tr>
              <a:tr h="101600">
                <a:tc>
                  <a:txBody>
                    <a:bodyPr anchor="t" rtlCol="false"/>
                    <a:lstStyle/>
                    <a:p>
                      <a:pPr algn="l">
                        <a:defRPr/>
                      </a:pPr>
                      <a:r>
                        <a:rPr b="false" lang="en-US" sz="1000">
                          <a:solidFill>
                            <a:srgbClr val="000000"/>
                          </a:solidFill>
                          <a:latin typeface="Arial"/>
                        </a:rPr>
                        <a:t>Maruda Maru II</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$30,000</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Automatic Transmission</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Hybrid</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15.2</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10</a:t>
                      </a:r>
                      <a:endParaRPr lang="en-US" sz="1100"/>
                    </a:p>
                  </a:txBody>
                  <a:tcPr anchor="ctr" marB="35560" marL="35560" marR="35560" marT="35560" vert="horz">
                    <a:lnL>
                      <a:noFill/>
                    </a:lnL>
                    <a:lnR>
                      <a:noFill/>
                    </a:lnR>
                    <a:lnT>
                      <a:noFill/>
                    </a:lnT>
                    <a:lnB>
                      <a:noFill/>
                    </a:lnB>
                  </a:tcPr>
                </a:tc>
              </a:tr>
              <a:tr h="101600">
                <a:tc>
                  <a:txBody>
                    <a:bodyPr anchor="t" rtlCol="false"/>
                    <a:lstStyle/>
                    <a:p>
                      <a:pPr algn="l">
                        <a:defRPr/>
                      </a:pPr>
                      <a:r>
                        <a:rPr b="false" lang="en-US" sz="1000">
                          <a:solidFill>
                            <a:srgbClr val="000000"/>
                          </a:solidFill>
                          <a:latin typeface="Arial"/>
                        </a:rPr>
                        <a:t>Maruda Maru II</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$28,000</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Manual Transmission</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Hybrid</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13.4</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11</a:t>
                      </a:r>
                      <a:endParaRPr lang="en-US" sz="1100"/>
                    </a:p>
                  </a:txBody>
                  <a:tcPr anchor="ctr" marB="35560" marL="35560" marR="35560" marT="35560" vert="horz">
                    <a:lnL>
                      <a:noFill/>
                    </a:lnL>
                    <a:lnR>
                      <a:noFill/>
                    </a:lnR>
                    <a:lnT>
                      <a:noFill/>
                    </a:lnT>
                    <a:lnB>
                      <a:noFill/>
                    </a:lnB>
                  </a:tcPr>
                </a:tc>
              </a:tr>
              <a:tr h="101600">
                <a:tc>
                  <a:txBody>
                    <a:bodyPr anchor="t" rtlCol="false"/>
                    <a:lstStyle/>
                    <a:p>
                      <a:pPr algn="l">
                        <a:defRPr/>
                      </a:pPr>
                      <a:r>
                        <a:rPr b="false" lang="en-US" sz="1000">
                          <a:solidFill>
                            <a:srgbClr val="000000"/>
                          </a:solidFill>
                          <a:latin typeface="Arial"/>
                        </a:rPr>
                        <a:t>Landrange Hoover</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$23,000</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Automatic Transmission</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Petrol</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8.2</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12</a:t>
                      </a:r>
                      <a:endParaRPr lang="en-US" sz="1100"/>
                    </a:p>
                  </a:txBody>
                  <a:tcPr anchor="ctr" marB="35560" marL="35560" marR="35560" marT="35560" vert="horz">
                    <a:lnL>
                      <a:noFill/>
                    </a:lnL>
                    <a:lnR>
                      <a:noFill/>
                    </a:lnR>
                    <a:lnT>
                      <a:noFill/>
                    </a:lnT>
                    <a:lnB>
                      <a:noFill/>
                    </a:lnB>
                  </a:tcPr>
                </a:tc>
              </a:tr>
              <a:tr h="101600">
                <a:tc>
                  <a:txBody>
                    <a:bodyPr anchor="t" rtlCol="false"/>
                    <a:lstStyle/>
                    <a:p>
                      <a:pPr algn="l">
                        <a:defRPr/>
                      </a:pPr>
                      <a:r>
                        <a:rPr b="false" lang="en-US" sz="1000">
                          <a:solidFill>
                            <a:srgbClr val="000000"/>
                          </a:solidFill>
                          <a:latin typeface="Arial"/>
                        </a:rPr>
                        <a:t>Ladina Klubnika</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$25,000</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Automatic Transmission</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Petrol</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7.0</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13</a:t>
                      </a:r>
                      <a:endParaRPr lang="en-US" sz="1100"/>
                    </a:p>
                  </a:txBody>
                  <a:tcPr anchor="ctr" marB="35560" marL="35560" marR="35560" marT="35560" vert="horz">
                    <a:lnL>
                      <a:noFill/>
                    </a:lnL>
                    <a:lnR>
                      <a:noFill/>
                    </a:lnR>
                    <a:lnT>
                      <a:noFill/>
                    </a:lnT>
                    <a:lnB>
                      <a:noFill/>
                    </a:lnB>
                  </a:tcPr>
                </a:tc>
              </a:tr>
              <a:tr h="101600">
                <a:tc>
                  <a:txBody>
                    <a:bodyPr anchor="t" rtlCol="false"/>
                    <a:lstStyle/>
                    <a:p>
                      <a:pPr algn="l">
                        <a:defRPr/>
                      </a:pPr>
                      <a:r>
                        <a:rPr b="false" lang="en-US" sz="1000">
                          <a:solidFill>
                            <a:srgbClr val="000000"/>
                          </a:solidFill>
                          <a:latin typeface="Arial"/>
                        </a:rPr>
                        <a:t>Maruda Maru II</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$30,000</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Manual Transmission</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Hybrid</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-1.1</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14</a:t>
                      </a:r>
                      <a:endParaRPr lang="en-US" sz="1100"/>
                    </a:p>
                  </a:txBody>
                  <a:tcPr anchor="ctr" marB="35560" marL="35560" marR="35560" marT="35560" vert="horz">
                    <a:lnL>
                      <a:noFill/>
                    </a:lnL>
                    <a:lnR>
                      <a:noFill/>
                    </a:lnR>
                    <a:lnT>
                      <a:noFill/>
                    </a:lnT>
                    <a:lnB>
                      <a:noFill/>
                    </a:lnB>
                  </a:tcPr>
                </a:tc>
              </a:tr>
              <a:tr h="101600">
                <a:tc>
                  <a:txBody>
                    <a:bodyPr anchor="t" rtlCol="false"/>
                    <a:lstStyle/>
                    <a:p>
                      <a:pPr algn="l">
                        <a:defRPr/>
                      </a:pPr>
                      <a:r>
                        <a:rPr b="false" lang="en-US" sz="1000">
                          <a:solidFill>
                            <a:srgbClr val="000000"/>
                          </a:solidFill>
                          <a:latin typeface="Arial"/>
                        </a:rPr>
                        <a:t>Ladina Klubnika</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$28,000</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Automatic Transmission</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Petrol</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-6.4</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15</a:t>
                      </a:r>
                      <a:endParaRPr lang="en-US" sz="1100"/>
                    </a:p>
                  </a:txBody>
                  <a:tcPr anchor="ctr" marB="35560" marL="35560" marR="35560" marT="35560" vert="horz">
                    <a:lnL>
                      <a:noFill/>
                    </a:lnL>
                    <a:lnR>
                      <a:noFill/>
                    </a:lnR>
                    <a:lnT>
                      <a:noFill/>
                    </a:lnT>
                    <a:lnB>
                      <a:noFill/>
                    </a:lnB>
                  </a:tcPr>
                </a:tc>
              </a:tr>
              <a:tr h="101600">
                <a:tc>
                  <a:txBody>
                    <a:bodyPr anchor="t" rtlCol="false"/>
                    <a:lstStyle/>
                    <a:p>
                      <a:pPr algn="l">
                        <a:defRPr/>
                      </a:pPr>
                      <a:r>
                        <a:rPr b="false" lang="en-US" sz="1000">
                          <a:solidFill>
                            <a:srgbClr val="000000"/>
                          </a:solidFill>
                          <a:latin typeface="Arial"/>
                        </a:rPr>
                        <a:t>Kea Rocketta</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$19,000</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Manual Transmission</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Diesel</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-12.2</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16</a:t>
                      </a:r>
                      <a:endParaRPr lang="en-US" sz="1100"/>
                    </a:p>
                  </a:txBody>
                  <a:tcPr anchor="ctr" marB="35560" marL="35560" marR="35560" marT="35560" vert="horz">
                    <a:lnL>
                      <a:noFill/>
                    </a:lnL>
                    <a:lnR>
                      <a:noFill/>
                    </a:lnR>
                    <a:lnT>
                      <a:noFill/>
                    </a:lnT>
                    <a:lnB>
                      <a:noFill/>
                    </a:lnB>
                  </a:tcPr>
                </a:tc>
              </a:tr>
              <a:tr h="101600">
                <a:tc>
                  <a:txBody>
                    <a:bodyPr anchor="t" rtlCol="false"/>
                    <a:lstStyle/>
                    <a:p>
                      <a:pPr algn="l">
                        <a:defRPr/>
                      </a:pPr>
                      <a:r>
                        <a:rPr b="false" lang="en-US" sz="1000">
                          <a:solidFill>
                            <a:srgbClr val="000000"/>
                          </a:solidFill>
                          <a:latin typeface="Arial"/>
                        </a:rPr>
                        <a:t>Landrange Hoover</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$25,000</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Automatic Transmission</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Petrol</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-12.3</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17</a:t>
                      </a:r>
                      <a:endParaRPr lang="en-US" sz="1100"/>
                    </a:p>
                  </a:txBody>
                  <a:tcPr anchor="ctr" marB="35560" marL="35560" marR="35560" marT="35560" vert="horz">
                    <a:lnL>
                      <a:noFill/>
                    </a:lnL>
                    <a:lnR>
                      <a:noFill/>
                    </a:lnR>
                    <a:lnT>
                      <a:noFill/>
                    </a:lnT>
                    <a:lnB>
                      <a:noFill/>
                    </a:lnB>
                  </a:tcPr>
                </a:tc>
              </a:tr>
              <a:tr h="101600">
                <a:tc>
                  <a:txBody>
                    <a:bodyPr anchor="t" rtlCol="false"/>
                    <a:lstStyle/>
                    <a:p>
                      <a:pPr algn="l">
                        <a:defRPr/>
                      </a:pPr>
                      <a:r>
                        <a:rPr b="false" lang="en-US" sz="1000">
                          <a:solidFill>
                            <a:srgbClr val="000000"/>
                          </a:solidFill>
                          <a:latin typeface="Arial"/>
                        </a:rPr>
                        <a:t>Ladina Klubnika</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$25,000</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Manual Transmission</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Petrol</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-18.8</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18</a:t>
                      </a:r>
                      <a:endParaRPr lang="en-US" sz="1100"/>
                    </a:p>
                  </a:txBody>
                  <a:tcPr anchor="ctr" marB="35560" marL="35560" marR="35560" marT="35560" vert="horz">
                    <a:lnL>
                      <a:noFill/>
                    </a:lnL>
                    <a:lnR>
                      <a:noFill/>
                    </a:lnR>
                    <a:lnT>
                      <a:noFill/>
                    </a:lnT>
                    <a:lnB>
                      <a:noFill/>
                    </a:lnB>
                  </a:tcPr>
                </a:tc>
              </a:tr>
              <a:tr h="101600">
                <a:tc>
                  <a:txBody>
                    <a:bodyPr anchor="t" rtlCol="false"/>
                    <a:lstStyle/>
                    <a:p>
                      <a:pPr algn="l">
                        <a:defRPr/>
                      </a:pPr>
                      <a:r>
                        <a:rPr b="false" lang="en-US" sz="1000">
                          <a:solidFill>
                            <a:srgbClr val="000000"/>
                          </a:solidFill>
                          <a:latin typeface="Arial"/>
                        </a:rPr>
                        <a:t>Maruda Maru II</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$28,000</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Automatic Transmission</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Petrol</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-28.7</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19</a:t>
                      </a:r>
                      <a:endParaRPr lang="en-US" sz="1100"/>
                    </a:p>
                  </a:txBody>
                  <a:tcPr anchor="ctr" marB="35560" marL="35560" marR="35560" marT="35560" vert="horz">
                    <a:lnL>
                      <a:noFill/>
                    </a:lnL>
                    <a:lnR>
                      <a:noFill/>
                    </a:lnR>
                    <a:lnT>
                      <a:noFill/>
                    </a:lnT>
                    <a:lnB>
                      <a:noFill/>
                    </a:lnB>
                  </a:tcPr>
                </a:tc>
              </a:tr>
              <a:tr h="101600">
                <a:tc>
                  <a:txBody>
                    <a:bodyPr anchor="t" rtlCol="false"/>
                    <a:lstStyle/>
                    <a:p>
                      <a:pPr algn="l">
                        <a:defRPr/>
                      </a:pPr>
                      <a:r>
                        <a:rPr b="false" lang="en-US" sz="1000">
                          <a:solidFill>
                            <a:srgbClr val="000000"/>
                          </a:solidFill>
                          <a:latin typeface="Arial"/>
                        </a:rPr>
                        <a:t>Ladina Klubnika</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$28,000</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Manual Transmission</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Petrol</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-32.2</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20</a:t>
                      </a:r>
                      <a:endParaRPr lang="en-US" sz="1100"/>
                    </a:p>
                  </a:txBody>
                  <a:tcPr anchor="ctr" marB="35560" marL="35560" marR="35560" marT="35560" vert="horz">
                    <a:lnL>
                      <a:noFill/>
                    </a:lnL>
                    <a:lnR>
                      <a:noFill/>
                    </a:lnR>
                    <a:lnT>
                      <a:noFill/>
                    </a:lnT>
                    <a:lnB>
                      <a:noFill/>
                    </a:lnB>
                  </a:tcPr>
                </a:tc>
              </a:tr>
              <a:tr h="101600">
                <a:tc>
                  <a:txBody>
                    <a:bodyPr anchor="t" rtlCol="false"/>
                    <a:lstStyle/>
                    <a:p>
                      <a:pPr algn="l">
                        <a:defRPr/>
                      </a:pPr>
                      <a:r>
                        <a:rPr b="false" lang="en-US" sz="1000">
                          <a:solidFill>
                            <a:srgbClr val="000000"/>
                          </a:solidFill>
                          <a:latin typeface="Arial"/>
                        </a:rPr>
                        <a:t>Kea Rocketta</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$25,000</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Manual Transmission</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Diesel</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-32.4</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21</a:t>
                      </a:r>
                      <a:endParaRPr lang="en-US" sz="1100"/>
                    </a:p>
                  </a:txBody>
                  <a:tcPr anchor="ctr" marB="35560" marL="35560" marR="35560" marT="35560" vert="horz">
                    <a:lnL>
                      <a:noFill/>
                    </a:lnL>
                    <a:lnR>
                      <a:noFill/>
                    </a:lnR>
                    <a:lnT>
                      <a:noFill/>
                    </a:lnT>
                    <a:lnB>
                      <a:noFill/>
                    </a:lnB>
                  </a:tcPr>
                </a:tc>
              </a:tr>
              <a:tr h="101600">
                <a:tc>
                  <a:txBody>
                    <a:bodyPr anchor="t" rtlCol="false"/>
                    <a:lstStyle/>
                    <a:p>
                      <a:pPr algn="l">
                        <a:defRPr/>
                      </a:pPr>
                      <a:r>
                        <a:rPr b="false" lang="en-US" sz="1000">
                          <a:solidFill>
                            <a:srgbClr val="000000"/>
                          </a:solidFill>
                          <a:latin typeface="Arial"/>
                        </a:rPr>
                        <a:t>Maruda Maru II</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$30,000</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Automatic Transmission</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Petrol</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-43.2</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22</a:t>
                      </a:r>
                      <a:endParaRPr lang="en-US" sz="1100"/>
                    </a:p>
                  </a:txBody>
                  <a:tcPr anchor="ctr" marB="35560" marL="35560" marR="35560" marT="35560" vert="horz">
                    <a:lnL>
                      <a:noFill/>
                    </a:lnL>
                    <a:lnR>
                      <a:noFill/>
                    </a:lnR>
                    <a:lnT>
                      <a:noFill/>
                    </a:lnT>
                    <a:lnB>
                      <a:noFill/>
                    </a:lnB>
                  </a:tcPr>
                </a:tc>
              </a:tr>
              <a:tr h="101600">
                <a:tc>
                  <a:txBody>
                    <a:bodyPr anchor="t" rtlCol="false"/>
                    <a:lstStyle/>
                    <a:p>
                      <a:pPr algn="l">
                        <a:defRPr/>
                      </a:pPr>
                      <a:r>
                        <a:rPr b="false" lang="en-US" sz="1000">
                          <a:solidFill>
                            <a:srgbClr val="000000"/>
                          </a:solidFill>
                          <a:latin typeface="Arial"/>
                        </a:rPr>
                        <a:t>Maruda Maru II</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$28,000</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Manual Transmission</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Petrol</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-45.0</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23</a:t>
                      </a:r>
                      <a:endParaRPr lang="en-US" sz="1100"/>
                    </a:p>
                  </a:txBody>
                  <a:tcPr anchor="ctr" marB="35560" marL="35560" marR="35560" marT="35560" vert="horz">
                    <a:lnL>
                      <a:noFill/>
                    </a:lnL>
                    <a:lnR>
                      <a:noFill/>
                    </a:lnR>
                    <a:lnT>
                      <a:noFill/>
                    </a:lnT>
                    <a:lnB>
                      <a:noFill/>
                    </a:lnB>
                  </a:tcPr>
                </a:tc>
              </a:tr>
              <a:tr h="101600">
                <a:tc>
                  <a:txBody>
                    <a:bodyPr anchor="t" rtlCol="false"/>
                    <a:lstStyle/>
                    <a:p>
                      <a:pPr algn="l">
                        <a:defRPr/>
                      </a:pPr>
                      <a:r>
                        <a:rPr b="false" lang="en-US" sz="1000">
                          <a:solidFill>
                            <a:srgbClr val="000000"/>
                          </a:solidFill>
                          <a:latin typeface="Arial"/>
                        </a:rPr>
                        <a:t>Kea Rocketta</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$23,000</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Manual Transmission</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Diesel</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-58.3</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24</a:t>
                      </a:r>
                      <a:endParaRPr lang="en-US" sz="1100"/>
                    </a:p>
                  </a:txBody>
                  <a:tcPr anchor="ctr" marB="35560" marL="35560" marR="35560" marT="35560" vert="horz">
                    <a:lnL>
                      <a:noFill/>
                    </a:lnL>
                    <a:lnR>
                      <a:noFill/>
                    </a:lnR>
                    <a:lnT>
                      <a:noFill/>
                    </a:lnT>
                    <a:lnB>
                      <a:noFill/>
                    </a:lnB>
                  </a:tcPr>
                </a:tc>
              </a:tr>
              <a:tr h="101600">
                <a:tc>
                  <a:txBody>
                    <a:bodyPr anchor="t" rtlCol="false"/>
                    <a:lstStyle/>
                    <a:p>
                      <a:pPr algn="l">
                        <a:defRPr/>
                      </a:pPr>
                      <a:r>
                        <a:rPr b="false" lang="en-US" sz="1000">
                          <a:solidFill>
                            <a:srgbClr val="000000"/>
                          </a:solidFill>
                          <a:latin typeface="Arial"/>
                        </a:rPr>
                        <a:t>Maruda Maru II</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$30,000</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Manual Transmission</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Petrol</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-59.5</a:t>
                      </a:r>
                      <a:endParaRPr lang="en-US" sz="1100"/>
                    </a:p>
                  </a:txBody>
                  <a:tcPr anchor="ctr" marB="35560" marL="35560" marR="35560" marT="35560" vert="horz">
                    <a:lnL>
                      <a:noFill/>
                    </a:lnL>
                    <a:lnR>
                      <a:noFill/>
                    </a:lnR>
                    <a:lnT>
                      <a:noFill/>
                    </a:lnT>
                    <a:lnB>
                      <a:noFill/>
                    </a:lnB>
                  </a:tcPr>
                </a:tc>
                <a:tc>
                  <a:txBody>
                    <a:bodyPr anchor="t" rtlCol="false"/>
                    <a:lstStyle/>
                    <a:p>
                      <a:pPr algn="ctr">
                        <a:defRPr/>
                      </a:pPr>
                      <a:r>
                        <a:rPr lang="en-US" sz="1000">
                          <a:solidFill>
                            <a:srgbClr val="000000"/>
                          </a:solidFill>
                          <a:latin typeface="Arial"/>
                        </a:rPr>
                        <a:t>25</a:t>
                      </a:r>
                      <a:endParaRPr lang="en-US" sz="1100"/>
                    </a:p>
                  </a:txBody>
                  <a:tcPr anchor="ctr" marB="35560" marL="35560" marR="35560" marT="35560" vert="horz">
                    <a:lnL>
                      <a:noFill/>
                    </a:lnL>
                    <a:lnR>
                      <a:noFill/>
                    </a:lnR>
                    <a:lnT>
                      <a:noFill/>
                    </a:lnT>
                    <a:lnB>
                      <a:noFill/>
                    </a:lnB>
                  </a:tcPr>
                </a:tc>
              </a:tr>
            </a:tbl>
          </a:graphicData>
        </a:graphic>
      </p:graphicFrame>
    </p:spTree>
  </p:cSld>
  <p:clrMapOvr>
    <a:masterClrMapping/>
  </p:clrMapOvr>
</p:sld>
</file>

<file path=ppt/slides/slide26.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graphicFrame>
        <p:nvGraphicFramePr>
          <p:cNvPr id="7" name="Таблица 7">
            <a:extLst>
              <a:ext uri="{FF2B5EF4-FFF2-40B4-BE49-F238E27FC236}">
                <a16:creationId xmlns:a16="http://schemas.microsoft.com/office/drawing/2014/main" id="{01817202-68C7-43D3-BEF4-EB00E801A6AC}"/>
              </a:ext>
            </a:extLst>
          </p:cNvPr>
          <p:cNvGraphicFramePr>
            <a:graphicFrameLocks noGrp="1"/>
          </p:cNvGraphicFramePr>
          <p:nvPr>
            <p:ph idx="12" sz="quarter"/>
            <p:extLst>
              <p:ext uri="{D42A27DB-BD31-4B8C-83A1-F6EECF244321}">
                <p14:modId xmlns:p14="http://schemas.microsoft.com/office/powerpoint/2010/main" val="2266677563"/>
              </p:ext>
            </p:extLst>
          </p:nvPr>
        </p:nvGraphicFramePr>
        <p:xfrm>
          <a:off x="395288" y="2811980"/>
          <a:ext cx="8353424" cy="1112520"/>
        </p:xfrm>
        <a:graphic>
          <a:graphicData uri="http://schemas.openxmlformats.org/drawingml/2006/table">
            <a:tbl>
              <a:tblPr bandRow="1" firstRow="1">
                <a:tableStyleId>{2D5ABB26-0587-4C30-8999-92F81FD0307C}</a:tableStyleId>
              </a:tblPr>
              <a:tblGrid>
                <a:gridCol w="4176712">
                  <a:extLst>
                    <a:ext uri="{9D8B030D-6E8A-4147-A177-3AD203B41FA5}">
                      <a16:colId xmlns:a16="http://schemas.microsoft.com/office/drawing/2014/main" val="818921615"/>
                    </a:ext>
                  </a:extLst>
                </a:gridCol>
                <a:gridCol w="4176712">
                  <a:extLst>
                    <a:ext uri="{9D8B030D-6E8A-4147-A177-3AD203B41FA5}">
                      <a16:colId xmlns:a16="http://schemas.microsoft.com/office/drawing/2014/main" val="2109053593"/>
                    </a:ext>
                  </a:extLst>
                </a:gridCol>
              </a:tblGrid>
              <a:tr h="370840">
                <a:tc rowSpan="2">
                  <a:txBody>
                    <a:bodyPr/>
                    <a:lstStyle/>
                    <a:p>
                      <a:pPr algn="ctr"/>
                      <a:r>
                        <a:rPr b="1" dirty="0" lang="en-US" sz="4000"/>
                        <a:t>81.4%</a:t>
                      </a:r>
                      <a:endParaRPr b="1" dirty="0" lang="ru-RU" sz="4000"/>
                    </a:p>
                  </a:txBody>
                  <a:tcPr anchor="ctr"/>
                </a:tc>
                <a:tc>
                  <a:txBody>
                    <a:bodyPr/>
                    <a:lstStyle/>
                    <a:p>
                      <a:r>
                        <a:rPr b="0" dirty="0" i="0" kern="1200" lang="en-US" sz="1350">
                          <a:solidFill>
                            <a:srgbClr val="FFFFFF"/>
                          </a:solidFill>
                          <a:effectLst/>
                          <a:latin typeface="+mn-lt"/>
                          <a:ea typeface="+mn-ea"/>
                          <a:cs typeface="+mn-cs"/>
                        </a:rPr>
                        <a:t>Strong fit</a:t>
                      </a:r>
                      <a:endParaRPr dirty="0" lang="ru-RU"/>
                    </a:p>
                  </a:txBody>
                  <a:tcPr anchor="ctr">
                    <a:solidFill>
                      <a:srgbClr val="315282"/>
                    </a:solidFill>
                  </a:tcPr>
                </a:tc>
                <a:extLst>
                  <a:ext uri="{0D108BD9-81ED-4DB2-BD59-A6C34878D82A}">
                    <a16:rowId xmlns:a16="http://schemas.microsoft.com/office/drawing/2014/main" val="1298948599"/>
                  </a:ext>
                </a:extLst>
              </a:tr>
              <a:tr h="370840">
                <a:tc vMerge="1">
                  <a:txBody>
                    <a:bodyPr/>
                    <a:lstStyle/>
                    <a:p>
                      <a:r>
                        <a:rPr lang="en-US"/>
                        <a:t>McFadden's pseudo-R2</a:t>
                      </a:r>
                      <a:endParaRPr dirty="0" lang="ru-RU"/>
                    </a:p>
                  </a:txBody>
                  <a:tcPr/>
                </a:tc>
                <a:tc>
                  <a:txBody>
                    <a:bodyPr/>
                    <a:lstStyle/>
                    <a:p>
                      <a:r>
                        <a:rPr b="0" dirty="0" i="0" kern="1200" lang="en-US" sz="1350">
                          <a:solidFill>
                            <a:schemeClr val="tx1"/>
                          </a:solidFill>
                          <a:effectLst/>
                          <a:latin typeface="+mn-lt"/>
                          <a:ea typeface="+mn-ea"/>
                          <a:cs typeface="+mn-cs"/>
                        </a:rPr>
                        <a:t>Medium fit</a:t>
                      </a:r>
                      <a:endParaRPr dirty="0" lang="ru-RU"/>
                    </a:p>
                  </a:txBody>
                  <a:tcPr anchor="ctr"/>
                </a:tc>
                <a:extLst>
                  <a:ext uri="{0D108BD9-81ED-4DB2-BD59-A6C34878D82A}">
                    <a16:rowId xmlns:a16="http://schemas.microsoft.com/office/drawing/2014/main" val="150729547"/>
                  </a:ext>
                </a:extLst>
              </a:tr>
              <a:tr h="370840">
                <a:tc>
                  <a:txBody>
                    <a:bodyPr/>
                    <a:lstStyle/>
                    <a:p>
                      <a:pPr algn="ctr"/>
                      <a:r>
                        <a:rPr b="0" dirty="0" i="0" kern="1200" lang="en-US" sz="1350">
                          <a:solidFill>
                            <a:schemeClr val="tx1"/>
                          </a:solidFill>
                          <a:effectLst/>
                          <a:latin typeface="+mn-lt"/>
                          <a:ea typeface="+mn-ea"/>
                          <a:cs typeface="+mn-cs"/>
                        </a:rPr>
                        <a:t>McFadden's pseudo-R</a:t>
                      </a:r>
                      <a:r>
                        <a:rPr b="0" baseline="30000" dirty="0" i="0" kern="1200" lang="en-US" sz="1350">
                          <a:solidFill>
                            <a:schemeClr val="tx1"/>
                          </a:solidFill>
                          <a:effectLst/>
                          <a:latin typeface="+mn-lt"/>
                          <a:ea typeface="+mn-ea"/>
                          <a:cs typeface="+mn-cs"/>
                        </a:rPr>
                        <a:t>2</a:t>
                      </a:r>
                      <a:endParaRPr dirty="0" lang="ru-RU"/>
                    </a:p>
                  </a:txBody>
                  <a:tcPr anchor="ctr"/>
                </a:tc>
                <a:tc>
                  <a:txBody>
                    <a:bodyPr/>
                    <a:lstStyle/>
                    <a:p>
                      <a:pPr algn="l" defTabSz="685800" eaLnBrk="1" hangingPunct="1" latinLnBrk="0" marL="0" rtl="0"/>
                      <a:r>
                        <a:rPr b="0" dirty="0" i="0" kern="1200" lang="en-US" sz="1350">
                          <a:solidFill>
                            <a:schemeClr val="tx1"/>
                          </a:solidFill>
                          <a:effectLst/>
                          <a:latin typeface="+mn-lt"/>
                          <a:ea typeface="+mn-ea"/>
                          <a:cs typeface="+mn-cs"/>
                        </a:rPr>
                        <a:t>Weak fit</a:t>
                      </a:r>
                      <a:endParaRPr b="0" dirty="0" i="0" kern="1200" lang="ru-RU" sz="1350">
                        <a:solidFill>
                          <a:schemeClr val="tx1"/>
                        </a:solidFill>
                        <a:effectLst/>
                        <a:latin typeface="+mn-lt"/>
                        <a:ea typeface="+mn-ea"/>
                        <a:cs typeface="+mn-cs"/>
                      </a:endParaRPr>
                    </a:p>
                  </a:txBody>
                  <a:tcPr anchor="ctr">
                    <a:solidFill>
                      <a:schemeClr val="bg1"/>
                    </a:solidFill>
                  </a:tcPr>
                </a:tc>
                <a:extLst>
                  <a:ext uri="{0D108BD9-81ED-4DB2-BD59-A6C34878D82A}">
                    <a16:rowId xmlns:a16="http://schemas.microsoft.com/office/drawing/2014/main" val="2206971958"/>
                  </a:ext>
                </a:extLst>
              </a:tr>
            </a:tbl>
          </a:graphicData>
        </a:graphic>
      </p:graphicFrame>
      <p:sp>
        <p:nvSpPr>
          <p:cNvPr id="3" name="Заголовок 2">
            <a:extLst>
              <a:ext uri="{FF2B5EF4-FFF2-40B4-BE49-F238E27FC236}">
                <a16:creationId xmlns:a16="http://schemas.microsoft.com/office/drawing/2014/main" id="{7D8F9DA2-857C-4016-8643-6C441D0577FC}"/>
              </a:ext>
            </a:extLst>
          </p:cNvPr>
          <p:cNvSpPr>
            <a:spLocks noGrp="1"/>
          </p:cNvSpPr>
          <p:nvPr>
            <p:ph type="title"/>
          </p:nvPr>
        </p:nvSpPr>
        <p:spPr/>
        <p:txBody>
          <a:bodyPr/>
          <a:lstStyle/>
          <a:p>
            <a:r>
              <a:rPr dirty="0" lang="en-US"/>
              <a:t>Goodness</a:t>
            </a:r>
            <a:r>
              <a:rPr dirty="0" lang="ru-RU"/>
              <a:t> </a:t>
            </a:r>
            <a:r>
              <a:rPr dirty="0" lang="en-US"/>
              <a:t>of</a:t>
            </a:r>
            <a:r>
              <a:rPr dirty="0" lang="ru-RU"/>
              <a:t> </a:t>
            </a:r>
            <a:r>
              <a:rPr dirty="0" lang="en-US"/>
              <a:t>fit</a:t>
            </a:r>
            <a:r>
              <a:rPr dirty="0" lang="ru-RU"/>
              <a:t> </a:t>
            </a:r>
            <a:r>
              <a:rPr dirty="0" lang="en-US"/>
              <a:t>(</a:t>
            </a:r>
            <a:r>
              <a:rPr b="0" dirty="0" i="0" kern="1200" lang="en-US" sz="2400">
                <a:effectLst/>
                <a:latin typeface="+mn-lt"/>
                <a:ea typeface="+mn-ea"/>
                <a:cs typeface="+mn-cs"/>
              </a:rPr>
              <a:t>McFadden's pseudo-R</a:t>
            </a:r>
            <a:r>
              <a:rPr b="0" baseline="30000" dirty="0" i="0" kern="1200" lang="en-US" sz="2400">
                <a:effectLst/>
                <a:latin typeface="+mn-lt"/>
                <a:ea typeface="+mn-ea"/>
                <a:cs typeface="+mn-cs"/>
              </a:rPr>
              <a:t>2</a:t>
            </a:r>
            <a:r>
              <a:rPr b="0" dirty="0" i="0" kern="1200" lang="ru-RU" sz="2400">
                <a:effectLst/>
                <a:latin typeface="+mn-lt"/>
                <a:ea typeface="+mn-ea"/>
                <a:cs typeface="+mn-cs"/>
              </a:rPr>
              <a:t>)</a:t>
            </a:r>
            <a:endParaRPr dirty="0" lang="ru-RU"/>
          </a:p>
        </p:txBody>
      </p:sp>
      <p:sp>
        <p:nvSpPr>
          <p:cNvPr id="4" name="Текст 3">
            <a:extLst>
              <a:ext uri="{FF2B5EF4-FFF2-40B4-BE49-F238E27FC236}">
                <a16:creationId xmlns:a16="http://schemas.microsoft.com/office/drawing/2014/main" id="{76661C96-4AF6-4253-9DC1-25A0781EDA6D}"/>
              </a:ext>
            </a:extLst>
          </p:cNvPr>
          <p:cNvSpPr>
            <a:spLocks noGrp="1"/>
          </p:cNvSpPr>
          <p:nvPr>
            <p:ph idx="10" sz="quarter" type="body"/>
          </p:nvPr>
        </p:nvSpPr>
        <p:spPr/>
        <p:txBody>
          <a:bodyPr/>
          <a:lstStyle/>
          <a:p>
            <a:r>
              <a:rPr dirty="0" lang="en-US"/>
              <a:t>Learn more on </a:t>
            </a:r>
            <a:r>
              <a:rPr dirty="0" lang="en-US">
                <a:hlinkClick r:id="rId2"/>
              </a:rPr>
              <a:t>https://conjointly.com/faq/what-is-goodness-of-fit/</a:t>
            </a:r>
            <a:r>
              <a:rPr dirty="0" lang="en-US"/>
              <a:t> </a:t>
            </a:r>
            <a:endParaRPr dirty="0" lang="ru-RU"/>
          </a:p>
        </p:txBody>
      </p:sp>
    </p:spTree>
  </p:cSld>
  <p:clrMapOvr>
    <a:masterClrMapping/>
  </p:clrMapOvr>
</p:sld>
</file>

<file path=ppt/slides/slide27.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graphicFrame>
        <p:nvGraphicFramePr>
          <p:cNvPr id="5" name="Диаграмма 14">
            <a:extLst>
              <a:ext uri="{FF2B5EF4-FFF2-40B4-BE49-F238E27FC236}">
                <a16:creationId xmlns:a16="http://schemas.microsoft.com/office/drawing/2014/main" id="{7D17E849-4A43-4416-82E7-338A6EB62C39}"/>
              </a:ext>
            </a:extLst>
          </p:cNvPr>
          <p:cNvGraphicFramePr>
            <a:graphicFrameLocks noGrp="1"/>
          </p:cNvGraphicFramePr>
          <p:nvPr>
            <p:ph idx="12" sz="quarter"/>
            <p:extLst>
              <p:ext uri="{D42A27DB-BD31-4B8C-83A1-F6EECF244321}">
                <p14:modId xmlns:p14="http://schemas.microsoft.com/office/powerpoint/2010/main" val="2814365851"/>
              </p:ext>
            </p:extLst>
          </p:nvPr>
        </p:nvGraphicFramePr>
        <p:xfrm>
          <a:off x="395288" y="1557338"/>
          <a:ext cx="8353425" cy="4751387"/>
        </p:xfrm>
        <a:graphic>
          <a:graphicData uri="http://schemas.openxmlformats.org/drawingml/2006/chart">
            <c:chart xmlns:c="http://schemas.openxmlformats.org/drawingml/2006/chart" r:id="rId2"/>
          </a:graphicData>
        </a:graphic>
      </p:graphicFrame>
      <p:sp>
        <p:nvSpPr>
          <p:cNvPr id="3" name="Заголовок 2">
            <a:extLst>
              <a:ext uri="{FF2B5EF4-FFF2-40B4-BE49-F238E27FC236}">
                <a16:creationId xmlns:a16="http://schemas.microsoft.com/office/drawing/2014/main" id="{6C6C1131-6420-46E5-87EF-572ACBDCCF86}"/>
              </a:ext>
            </a:extLst>
          </p:cNvPr>
          <p:cNvSpPr>
            <a:spLocks noGrp="1"/>
          </p:cNvSpPr>
          <p:nvPr>
            <p:ph type="title"/>
          </p:nvPr>
        </p:nvSpPr>
        <p:spPr/>
        <p:txBody>
          <a:bodyPr/>
          <a:lstStyle/>
          <a:p>
            <a:pPr>
              <a:defRPr/>
            </a:pPr>
            <a:r>
              <a:rPr b="true" lang="en-AU"/>
              <a:t>Q1: </a:t>
            </a:r>
            <a:r>
              <a:rPr lang="en-AU"/>
              <a:t>_ Purchase of vehicle
</a:t>
            </a:r>
            <a:r>
              <a:rPr i="true" lang="en-AU"/>
              <a:t>Multiple choice</a:t>
            </a:r>
            <a:endParaRPr dirty="0" lang="en-US">
              <a:latin charset="0" panose="020B0604020202020204" pitchFamily="34" typeface="Arial"/>
              <a:cs charset="0" panose="020B0604020202020204" pitchFamily="34" typeface="Arial"/>
            </a:endParaRPr>
          </a:p>
        </p:txBody>
      </p:sp>
      <p:sp>
        <p:nvSpPr>
          <p:cNvPr id="4" name="Текст 3">
            <a:extLst>
              <a:ext uri="{FF2B5EF4-FFF2-40B4-BE49-F238E27FC236}">
                <a16:creationId xmlns:a16="http://schemas.microsoft.com/office/drawing/2014/main" id="{FB957FEE-BE41-4386-9B0C-AD8D43BD40BC}"/>
              </a:ext>
            </a:extLst>
          </p:cNvPr>
          <p:cNvSpPr>
            <a:spLocks noGrp="1"/>
          </p:cNvSpPr>
          <p:nvPr>
            <p:ph idx="10" sz="quarter" type="body"/>
          </p:nvPr>
        </p:nvSpPr>
        <p:spPr/>
        <p:txBody>
          <a:bodyPr/>
          <a:lstStyle/>
          <a:p>
            <a:pPr>
              <a:defRPr/>
            </a:pPr>
            <a:r>
              <a:rPr b="true" lang="en-AU"/>
              <a:t>Text of this question: </a:t>
            </a:r>
            <a:r>
              <a:rPr lang="en-AU"/>
              <a:t>Have you ever purchased a car or another vehicle for yourself, your family, or business?
</a:t>
            </a:r>
            <a:r>
              <a:rPr lang="en-AU"/>
              <a:t>Total N in survey: 99; Participants who saw the question: 99; Participants who answered the question: 99</a:t>
            </a:r>
            <a:endParaRPr dirty="0" lang="en-AU">
              <a:latin charset="0" panose="020B0604020202020204" pitchFamily="34" typeface="Arial"/>
              <a:cs charset="0" panose="020B0604020202020204" pitchFamily="34" typeface="Arial"/>
            </a:endParaRPr>
          </a:p>
        </p:txBody>
      </p:sp>
      <p:sp>
        <p:nvSpPr>
          <p:cNvPr id="2" name="Текст 1">
            <a:extLst>
              <a:ext uri="{FF2B5EF4-FFF2-40B4-BE49-F238E27FC236}">
                <a16:creationId xmlns:a16="http://schemas.microsoft.com/office/drawing/2014/main" id="{835B73D2-A297-E38E-4429-0F3135D0BCC2}"/>
              </a:ext>
            </a:extLst>
          </p:cNvPr>
          <p:cNvSpPr>
            <a:spLocks noGrp="1"/>
          </p:cNvSpPr>
          <p:nvPr>
            <p:ph idx="17" sz="quarter" type="body"/>
          </p:nvPr>
        </p:nvSpPr>
        <p:spPr>
          <a:xfrm>
            <a:off x="395288" y="1243658"/>
            <a:ext cx="2520000" cy="216000"/>
          </a:xfrm>
        </p:spPr>
        <p:txBody>
          <a:bodyPr/>
          <a:lstStyle/>
          <a:p>
            <a:pPr>
              <a:defRPr/>
            </a:pPr>
            <a:r>
              <a:rPr cap="none" dirty="0" lang="en-US"/>
              <a:t>All responses (N = 99)</a:t>
            </a:r>
            <a:endParaRPr cap="none" dirty="0" lang="ru-RU"/>
          </a:p>
        </p:txBody>
      </p:sp>
    </p:spTree>
  </p:cSld>
  <p:clrMapOvr>
    <a:masterClrMapping/>
  </p:clrMapOvr>
</p:sld>
</file>

<file path=ppt/slides/slide28.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graphicFrame>
        <p:nvGraphicFramePr>
          <p:cNvPr id="11" name="Объект 30">
            <a:extLst>
              <a:ext uri="{FF2B5EF4-FFF2-40B4-BE49-F238E27FC236}">
                <a16:creationId xmlns:a16="http://schemas.microsoft.com/office/drawing/2014/main" id="{5CA7BAE5-36AF-41EE-87F8-0281A730D082}"/>
              </a:ext>
            </a:extLst>
          </p:cNvPr>
          <p:cNvGraphicFramePr>
            <a:graphicFrameLocks noGrp="1"/>
          </p:cNvGraphicFramePr>
          <p:nvPr>
            <p:ph idx="15" sz="quarter"/>
            <p:extLst>
              <p:ext uri="{D42A27DB-BD31-4B8C-83A1-F6EECF244321}">
                <p14:modId xmlns:p14="http://schemas.microsoft.com/office/powerpoint/2010/main" val="3570784999"/>
              </p:ext>
            </p:extLst>
          </p:nvPr>
        </p:nvGraphicFramePr>
        <p:xfrm>
          <a:off x="395288" y="2093913"/>
          <a:ext cx="4103685" cy="782305"/>
        </p:xfrm>
        <a:graphic>
          <a:graphicData uri="http://schemas.openxmlformats.org/drawingml/2006/table">
            <a:tbl>
              <a:tblPr bandRow="1" firstRow="1"/>
              <a:tblGrid>
                <a:gridCol w="1367895">
                  <a:extLst>
                    <a:ext uri="{9D8B030D-6E8A-4147-A177-3AD203B41FA5}">
                      <a16:colId xmlns:a16="http://schemas.microsoft.com/office/drawing/2014/main" val="947764813"/>
                    </a:ext>
                  </a:extLst>
                </a:gridCol>
                <a:gridCol w="1367895">
                  <a:extLst>
                    <a:ext uri="{9D8B030D-6E8A-4147-A177-3AD203B41FA5}">
                      <a16:colId xmlns:a16="http://schemas.microsoft.com/office/drawing/2014/main" val="3677657383"/>
                    </a:ext>
                  </a:extLst>
                </a:gridCol>
                <a:gridCol w="1367895">
                  <a:extLst>
                    <a:ext uri="{9D8B030D-6E8A-4147-A177-3AD203B41FA5}">
                      <a16:colId xmlns:a16="http://schemas.microsoft.com/office/drawing/2014/main" val="1787274669"/>
                    </a:ext>
                  </a:extLst>
                </a:gridCol>
              </a:tblGrid>
              <a:tr h="354487">
                <a:tc>
                  <a:txBody>
                    <a:bodyPr/>
                    <a:lstStyle/>
                    <a:p>
                      <a:pPr algn="ctr" marL="0" marR="0">
                        <a:lnSpc>
                          <a:spcPct val="107000"/>
                        </a:lnSpc>
                        <a:spcBef>
                          <a:spcPts val="0"/>
                        </a:spcBef>
                        <a:spcAft>
                          <a:spcPts val="0"/>
                        </a:spcAft>
                      </a:pPr>
                      <a:r>
                        <a:rPr b="1" dirty="0" kern="1200" lang="en-US" sz="2000">
                          <a:solidFill>
                            <a:srgbClr val="000000"/>
                          </a:solidFill>
                          <a:effectLst/>
                          <a:latin charset="0" panose="020B0604020202020204" pitchFamily="34" typeface="Arial"/>
                          <a:ea charset="0" panose="02020603050405020304" pitchFamily="18" typeface="Times New Roman"/>
                          <a:cs charset="0" panose="020B0604020202020204" pitchFamily="34" typeface="Arial"/>
                        </a:rPr>
                        <a:t>3.2</a:t>
                      </a:r>
                      <a:endParaRPr dirty="0" lang="ru-RU" sz="800">
                        <a:effectLst/>
                        <a:latin charset="0" panose="020B0604020202020204" pitchFamily="34" typeface="Arial"/>
                        <a:ea charset="0" panose="020F0502020204030204" pitchFamily="34" typeface="Calibri"/>
                        <a:cs charset="0" panose="020B0604020202020204" pitchFamily="34" typeface="Arial"/>
                      </a:endParaRPr>
                    </a:p>
                  </a:txBody>
                  <a:tcPr marB="42915" marL="85830" marR="85830" marT="42915">
                    <a:lnL>
                      <a:noFill/>
                    </a:lnL>
                    <a:lnR>
                      <a:noFill/>
                    </a:lnR>
                    <a:lnT>
                      <a:noFill/>
                    </a:lnT>
                    <a:lnB>
                      <a:noFill/>
                    </a:lnB>
                  </a:tcPr>
                </a:tc>
                <a:tc>
                  <a:txBody>
                    <a:bodyPr/>
                    <a:lstStyle/>
                    <a:p>
                      <a:pPr algn="ctr" marL="0" marR="0">
                        <a:lnSpc>
                          <a:spcPct val="107000"/>
                        </a:lnSpc>
                        <a:spcBef>
                          <a:spcPts val="0"/>
                        </a:spcBef>
                        <a:spcAft>
                          <a:spcPts val="0"/>
                        </a:spcAft>
                      </a:pPr>
                      <a:r>
                        <a:rPr b="1" dirty="0" kern="1200" lang="en-US" sz="2000">
                          <a:solidFill>
                            <a:srgbClr val="000000"/>
                          </a:solidFill>
                          <a:effectLst/>
                          <a:latin charset="0" panose="020B0604020202020204" pitchFamily="34" typeface="Arial"/>
                          <a:ea charset="0" panose="02020603050405020304" pitchFamily="18" typeface="Times New Roman"/>
                          <a:cs charset="0" panose="020B0604020202020204" pitchFamily="34" typeface="Arial"/>
                        </a:rPr>
                        <a:t>4.0</a:t>
                      </a:r>
                      <a:endParaRPr dirty="0" lang="ru-RU" sz="800">
                        <a:effectLst/>
                        <a:latin charset="0" panose="020B0604020202020204" pitchFamily="34" typeface="Arial"/>
                        <a:ea charset="0" panose="020F0502020204030204" pitchFamily="34" typeface="Calibri"/>
                        <a:cs charset="0" panose="020B0604020202020204" pitchFamily="34" typeface="Arial"/>
                      </a:endParaRPr>
                    </a:p>
                  </a:txBody>
                  <a:tcPr marB="42915" marL="85830" marR="85830" marT="42915">
                    <a:lnL>
                      <a:noFill/>
                    </a:lnL>
                    <a:lnR>
                      <a:noFill/>
                    </a:lnR>
                    <a:lnT>
                      <a:noFill/>
                    </a:lnT>
                    <a:lnB>
                      <a:noFill/>
                    </a:lnB>
                  </a:tcPr>
                </a:tc>
                <a:tc>
                  <a:txBody>
                    <a:bodyPr/>
                    <a:lstStyle/>
                    <a:p>
                      <a:pPr algn="ctr" marL="0" marR="0">
                        <a:lnSpc>
                          <a:spcPct val="107000"/>
                        </a:lnSpc>
                        <a:spcBef>
                          <a:spcPts val="0"/>
                        </a:spcBef>
                        <a:spcAft>
                          <a:spcPts val="0"/>
                        </a:spcAft>
                      </a:pPr>
                      <a:r>
                        <a:rPr b="1" dirty="0" kern="1200" lang="en-US" sz="2000">
                          <a:solidFill>
                            <a:srgbClr val="000000"/>
                          </a:solidFill>
                          <a:effectLst/>
                          <a:latin charset="0" panose="020B0604020202020204" pitchFamily="34" typeface="Arial"/>
                          <a:ea charset="0" panose="02020603050405020304" pitchFamily="18" typeface="Times New Roman"/>
                          <a:cs charset="0" panose="020B0604020202020204" pitchFamily="34" typeface="Arial"/>
                        </a:rPr>
                        <a:t>3.0</a:t>
                      </a:r>
                      <a:endParaRPr dirty="0" lang="ru-RU" sz="800">
                        <a:effectLst/>
                        <a:latin charset="0" panose="020B0604020202020204" pitchFamily="34" typeface="Arial"/>
                        <a:ea charset="0" panose="020F0502020204030204" pitchFamily="34" typeface="Calibri"/>
                        <a:cs charset="0" panose="020B0604020202020204" pitchFamily="34" typeface="Arial"/>
                      </a:endParaRPr>
                    </a:p>
                  </a:txBody>
                  <a:tcPr marB="42915" marL="85830" marR="85830" marT="42915">
                    <a:lnL>
                      <a:noFill/>
                    </a:lnL>
                    <a:lnR>
                      <a:noFill/>
                    </a:lnR>
                    <a:lnT>
                      <a:noFill/>
                    </a:lnT>
                    <a:lnB>
                      <a:noFill/>
                    </a:lnB>
                  </a:tcPr>
                </a:tc>
                <a:extLst>
                  <a:ext uri="{0D108BD9-81ED-4DB2-BD59-A6C34878D82A}">
                    <a16:rowId xmlns:a16="http://schemas.microsoft.com/office/drawing/2014/main" val="3436573285"/>
                  </a:ext>
                </a:extLst>
              </a:tr>
              <a:tr h="394024">
                <a:tc>
                  <a:txBody>
                    <a:bodyPr/>
                    <a:lstStyle/>
                    <a:p>
                      <a:pPr algn="ctr" marL="0" marR="0">
                        <a:lnSpc>
                          <a:spcPct val="107000"/>
                        </a:lnSpc>
                        <a:spcBef>
                          <a:spcPts val="0"/>
                        </a:spcBef>
                        <a:spcAft>
                          <a:spcPts val="0"/>
                        </a:spcAft>
                      </a:pPr>
                      <a:r>
                        <a:rPr dirty="0" i="1" kern="1200" lang="en-US" sz="1000">
                          <a:solidFill>
                            <a:srgbClr val="000000"/>
                          </a:solidFill>
                          <a:effectLst/>
                          <a:latin charset="0" panose="020B0604020202020204" pitchFamily="34" typeface="Arial"/>
                          <a:ea charset="0" panose="02020603050405020304" pitchFamily="18" typeface="Times New Roman"/>
                          <a:cs charset="0" panose="020B0604020202020204" pitchFamily="34" typeface="Arial"/>
                        </a:rPr>
                        <a:t>Mean</a:t>
                      </a:r>
                      <a:endParaRPr dirty="0" i="1" lang="ru-RU" sz="600">
                        <a:effectLst/>
                        <a:latin charset="0" panose="020B0604020202020204" pitchFamily="34" typeface="Arial"/>
                        <a:ea charset="0" panose="020F0502020204030204" pitchFamily="34" typeface="Calibri"/>
                        <a:cs charset="0" panose="020B0604020202020204" pitchFamily="34" typeface="Arial"/>
                      </a:endParaRPr>
                    </a:p>
                  </a:txBody>
                  <a:tcPr marB="42915" marL="85830" marR="85830" marT="42915">
                    <a:lnL>
                      <a:noFill/>
                    </a:lnL>
                    <a:lnR>
                      <a:noFill/>
                    </a:lnR>
                    <a:lnT>
                      <a:noFill/>
                    </a:lnT>
                    <a:lnB>
                      <a:noFill/>
                    </a:lnB>
                  </a:tcPr>
                </a:tc>
                <a:tc>
                  <a:txBody>
                    <a:bodyPr/>
                    <a:lstStyle/>
                    <a:p>
                      <a:pPr algn="ctr" marL="0" marR="0">
                        <a:lnSpc>
                          <a:spcPct val="107000"/>
                        </a:lnSpc>
                        <a:spcBef>
                          <a:spcPts val="0"/>
                        </a:spcBef>
                        <a:spcAft>
                          <a:spcPts val="0"/>
                        </a:spcAft>
                      </a:pPr>
                      <a:r>
                        <a:rPr dirty="0" i="1" kern="1200" lang="en-US" sz="1000">
                          <a:solidFill>
                            <a:srgbClr val="000000"/>
                          </a:solidFill>
                          <a:effectLst/>
                          <a:latin charset="0" panose="020B0604020202020204" pitchFamily="34" typeface="Arial"/>
                          <a:ea charset="0" panose="02020603050405020304" pitchFamily="18" typeface="Times New Roman"/>
                          <a:cs charset="0" panose="020B0604020202020204" pitchFamily="34" typeface="Arial"/>
                        </a:rPr>
                        <a:t>Mode</a:t>
                      </a:r>
                      <a:endParaRPr dirty="0" i="1" lang="ru-RU" sz="600">
                        <a:effectLst/>
                        <a:latin charset="0" panose="020B0604020202020204" pitchFamily="34" typeface="Arial"/>
                        <a:ea charset="0" panose="020F0502020204030204" pitchFamily="34" typeface="Calibri"/>
                        <a:cs charset="0" panose="020B0604020202020204" pitchFamily="34" typeface="Arial"/>
                      </a:endParaRPr>
                    </a:p>
                  </a:txBody>
                  <a:tcPr marB="42915" marL="85830" marR="85830" marT="42915">
                    <a:lnL>
                      <a:noFill/>
                    </a:lnL>
                    <a:lnR>
                      <a:noFill/>
                    </a:lnR>
                    <a:lnT>
                      <a:noFill/>
                    </a:lnT>
                    <a:lnB>
                      <a:noFill/>
                    </a:lnB>
                  </a:tcPr>
                </a:tc>
                <a:tc>
                  <a:txBody>
                    <a:bodyPr/>
                    <a:lstStyle/>
                    <a:p>
                      <a:pPr algn="ctr" marL="0" marR="0">
                        <a:lnSpc>
                          <a:spcPct val="107000"/>
                        </a:lnSpc>
                        <a:spcBef>
                          <a:spcPts val="0"/>
                        </a:spcBef>
                        <a:spcAft>
                          <a:spcPts val="0"/>
                        </a:spcAft>
                      </a:pPr>
                      <a:r>
                        <a:rPr dirty="0" i="1" kern="1200" lang="en-US" sz="1000">
                          <a:solidFill>
                            <a:srgbClr val="000000"/>
                          </a:solidFill>
                          <a:effectLst/>
                          <a:latin charset="0" panose="020B0604020202020204" pitchFamily="34" typeface="Arial"/>
                          <a:ea charset="0" panose="02020603050405020304" pitchFamily="18" typeface="Times New Roman"/>
                          <a:cs charset="0" panose="020B0604020202020204" pitchFamily="34" typeface="Arial"/>
                        </a:rPr>
                        <a:t>Median</a:t>
                      </a:r>
                      <a:endParaRPr dirty="0" i="1" lang="ru-RU" sz="600">
                        <a:effectLst/>
                        <a:latin charset="0" panose="020B0604020202020204" pitchFamily="34" typeface="Arial"/>
                        <a:ea charset="0" panose="020F0502020204030204" pitchFamily="34" typeface="Calibri"/>
                        <a:cs charset="0" panose="020B0604020202020204" pitchFamily="34" typeface="Arial"/>
                      </a:endParaRPr>
                    </a:p>
                  </a:txBody>
                  <a:tcPr marB="42915" marL="85830" marR="85830" marT="42915">
                    <a:lnL>
                      <a:noFill/>
                    </a:lnL>
                    <a:lnR>
                      <a:noFill/>
                    </a:lnR>
                    <a:lnT>
                      <a:noFill/>
                    </a:lnT>
                    <a:lnB>
                      <a:noFill/>
                    </a:lnB>
                  </a:tcPr>
                </a:tc>
                <a:extLst>
                  <a:ext uri="{0D108BD9-81ED-4DB2-BD59-A6C34878D82A}">
                    <a16:rowId xmlns:a16="http://schemas.microsoft.com/office/drawing/2014/main" val="2085305069"/>
                  </a:ext>
                </a:extLst>
              </a:tr>
            </a:tbl>
          </a:graphicData>
        </a:graphic>
      </p:graphicFrame>
      <p:sp>
        <p:nvSpPr>
          <p:cNvPr id="5" name="Text Placeholder 4">
            <a:extLst>
              <a:ext uri="{FF2B5EF4-FFF2-40B4-BE49-F238E27FC236}">
                <a16:creationId xmlns:a16="http://schemas.microsoft.com/office/drawing/2014/main" id="{6B2CF869-7562-4CDA-971E-4B02632C0618}"/>
              </a:ext>
            </a:extLst>
          </p:cNvPr>
          <p:cNvSpPr>
            <a:spLocks noGrp="1"/>
          </p:cNvSpPr>
          <p:nvPr>
            <p:ph idx="10" sz="quarter" type="body"/>
          </p:nvPr>
        </p:nvSpPr>
        <p:spPr/>
        <p:txBody>
          <a:bodyPr/>
          <a:lstStyle/>
          <a:p>
            <a:pPr>
              <a:defRPr/>
            </a:pPr>
            <a:r>
              <a:rPr b="true" lang="en-AU"/>
              <a:t>Text of this question: </a:t>
            </a:r>
            <a:r>
              <a:rPr lang="en-AU"/>
              <a:t>On a scale of 0 to 5, how engaged were you in answering this survey?
</a:t>
            </a:r>
            <a:r>
              <a:rPr lang="en-AU"/>
              <a:t>Total N in survey: 99; Participants who saw the question: 99; Participants who answered the question: 99</a:t>
            </a:r>
            <a:endParaRPr dirty="0" i="0" lang="en-US">
              <a:solidFill>
                <a:srgbClr val="333333"/>
              </a:solidFill>
              <a:effectLst/>
              <a:latin charset="0" panose="020B0604020202020204" pitchFamily="34" typeface="Arial"/>
              <a:cs charset="0" panose="020B0604020202020204" pitchFamily="34" typeface="Arial"/>
            </a:endParaRPr>
          </a:p>
        </p:txBody>
      </p:sp>
      <p:sp>
        <p:nvSpPr>
          <p:cNvPr id="6" name="Text Placeholder 5">
            <a:extLst>
              <a:ext uri="{FF2B5EF4-FFF2-40B4-BE49-F238E27FC236}">
                <a16:creationId xmlns:a16="http://schemas.microsoft.com/office/drawing/2014/main" id="{DCD8CC7B-DCE9-48A6-B8A6-08715849EF64}"/>
              </a:ext>
            </a:extLst>
          </p:cNvPr>
          <p:cNvSpPr>
            <a:spLocks noGrp="1"/>
          </p:cNvSpPr>
          <p:nvPr>
            <p:ph idx="13" sz="quarter" type="body"/>
          </p:nvPr>
        </p:nvSpPr>
        <p:spPr/>
        <p:txBody>
          <a:bodyPr/>
          <a:lstStyle/>
          <a:p>
            <a:r>
              <a:rPr b="1" dirty="0" lang="en-US">
                <a:latin charset="0" panose="020B0604020202020204" pitchFamily="34" typeface="Arial"/>
                <a:cs charset="0" panose="020B0604020202020204" pitchFamily="34" typeface="Arial"/>
              </a:rPr>
              <a:t>Descriptive statistics</a:t>
            </a:r>
            <a:endParaRPr dirty="0" lang="ru-RU">
              <a:latin charset="0" panose="020B0604020202020204" pitchFamily="34" typeface="Arial"/>
              <a:cs charset="0" panose="020B0604020202020204" pitchFamily="34" typeface="Arial"/>
            </a:endParaRPr>
          </a:p>
        </p:txBody>
      </p:sp>
      <p:sp>
        <p:nvSpPr>
          <p:cNvPr id="7" name="Text Placeholder 6">
            <a:extLst>
              <a:ext uri="{FF2B5EF4-FFF2-40B4-BE49-F238E27FC236}">
                <a16:creationId xmlns:a16="http://schemas.microsoft.com/office/drawing/2014/main" id="{0CE6BE03-A6F8-494F-B4DC-E21F163FFF7A}"/>
              </a:ext>
            </a:extLst>
          </p:cNvPr>
          <p:cNvSpPr>
            <a:spLocks noGrp="1"/>
          </p:cNvSpPr>
          <p:nvPr>
            <p:ph idx="14" sz="quarter" type="body"/>
          </p:nvPr>
        </p:nvSpPr>
        <p:spPr/>
        <p:txBody>
          <a:bodyPr/>
          <a:lstStyle/>
          <a:p>
            <a:r>
              <a:rPr dirty="0" lang="en-US">
                <a:latin charset="0" panose="020B0604020202020204" pitchFamily="34" typeface="Arial"/>
                <a:cs charset="0" panose="020B0604020202020204" pitchFamily="34" typeface="Arial"/>
              </a:rPr>
              <a:t>Distribution of ratings</a:t>
            </a:r>
            <a:endParaRPr dirty="0" lang="ru-RU">
              <a:latin charset="0" panose="020B0604020202020204" pitchFamily="34" typeface="Arial"/>
              <a:cs charset="0" panose="020B0604020202020204" pitchFamily="34" typeface="Arial"/>
            </a:endParaRPr>
          </a:p>
        </p:txBody>
      </p:sp>
      <p:sp>
        <p:nvSpPr>
          <p:cNvPr id="21" name="Текст 20">
            <a:extLst>
              <a:ext uri="{FF2B5EF4-FFF2-40B4-BE49-F238E27FC236}">
                <a16:creationId xmlns:a16="http://schemas.microsoft.com/office/drawing/2014/main" id="{8506E90A-ACF1-6E9A-68A9-7A6F9547C6E3}"/>
              </a:ext>
            </a:extLst>
          </p:cNvPr>
          <p:cNvSpPr>
            <a:spLocks noGrp="1"/>
          </p:cNvSpPr>
          <p:nvPr>
            <p:ph idx="17" sz="quarter" type="body"/>
          </p:nvPr>
        </p:nvSpPr>
        <p:spPr>
          <a:xfrm>
            <a:off x="395288" y="1243658"/>
            <a:ext cx="2520000" cy="216000"/>
          </a:xfrm>
        </p:spPr>
        <p:txBody>
          <a:bodyPr/>
          <a:lstStyle/>
          <a:p>
            <a:pPr>
              <a:defRPr/>
            </a:pPr>
            <a:r>
              <a:rPr cap="none" dirty="0" lang="ru-RU"/>
              <a:t>All responses (N = 99)</a:t>
            </a:r>
            <a:endParaRPr/>
          </a:p>
        </p:txBody>
      </p:sp>
      <p:sp>
        <p:nvSpPr>
          <p:cNvPr id="4" name="Title 3">
            <a:extLst>
              <a:ext uri="{FF2B5EF4-FFF2-40B4-BE49-F238E27FC236}">
                <a16:creationId xmlns:a16="http://schemas.microsoft.com/office/drawing/2014/main" id="{930B74F8-26CE-4485-977A-D3BA8312A304}"/>
              </a:ext>
            </a:extLst>
          </p:cNvPr>
          <p:cNvSpPr>
            <a:spLocks noGrp="1"/>
          </p:cNvSpPr>
          <p:nvPr>
            <p:ph type="title"/>
          </p:nvPr>
        </p:nvSpPr>
        <p:spPr/>
        <p:txBody>
          <a:bodyPr/>
          <a:lstStyle/>
          <a:p>
            <a:pPr>
              <a:defRPr/>
            </a:pPr>
            <a:r>
              <a:rPr b="true" lang="en-AU"/>
              <a:t>Q3: </a:t>
            </a:r>
            <a:r>
              <a:rPr lang="en-AU"/>
              <a:t>_ Engagement
</a:t>
            </a:r>
            <a:r>
              <a:rPr i="true" lang="en-AU"/>
              <a:t>Likert scale</a:t>
            </a:r>
            <a:endParaRPr dirty="0" lang="en-US">
              <a:latin charset="0" panose="020B0604020202020204" pitchFamily="34" typeface="Arial"/>
              <a:cs charset="0" panose="020B0604020202020204" pitchFamily="34" typeface="Arial"/>
            </a:endParaRPr>
          </a:p>
        </p:txBody>
      </p:sp>
      <p:sp>
        <p:nvSpPr>
          <p:cNvPr id="10" name="TextBox 9">
            <a:extLst>
              <a:ext uri="{FF2B5EF4-FFF2-40B4-BE49-F238E27FC236}">
                <a16:creationId xmlns:a16="http://schemas.microsoft.com/office/drawing/2014/main" id="{CD96D5BE-78CE-4F49-97A8-F7E3478781DC}"/>
              </a:ext>
            </a:extLst>
          </p:cNvPr>
          <p:cNvSpPr txBox="1"/>
          <p:nvPr/>
        </p:nvSpPr>
        <p:spPr>
          <a:xfrm>
            <a:off x="4645024" y="2067112"/>
            <a:ext cx="2231231" cy="246221"/>
          </a:xfrm>
          <a:prstGeom prst="rect">
            <a:avLst/>
          </a:prstGeom>
          <a:noFill/>
        </p:spPr>
        <p:txBody>
          <a:bodyPr lIns="0" wrap="square">
            <a:spAutoFit/>
          </a:bodyPr>
          <a:lstStyle/>
          <a:p>
            <a:r>
              <a:rPr b="1" dirty="0" lang="en-AU" sz="1000">
                <a:latin charset="0" panose="020B0604020202020204" pitchFamily="34" typeface="Arial"/>
                <a:cs charset="0" panose="020B0604020202020204" pitchFamily="34" typeface="Arial"/>
              </a:rPr>
              <a:t>Percentage of responses</a:t>
            </a:r>
          </a:p>
        </p:txBody>
      </p:sp>
      <p:graphicFrame>
        <p:nvGraphicFramePr>
          <p:cNvPr id="12" name="Объект 32">
            <a:extLst>
              <a:ext uri="{FF2B5EF4-FFF2-40B4-BE49-F238E27FC236}">
                <a16:creationId xmlns:a16="http://schemas.microsoft.com/office/drawing/2014/main" id="{C76DCCC2-F621-48AE-BD52-CE47B1EE2E7E}"/>
              </a:ext>
            </a:extLst>
          </p:cNvPr>
          <p:cNvGraphicFramePr>
            <a:graphicFrameLocks/>
          </p:cNvGraphicFramePr>
          <p:nvPr/>
        </p:nvGraphicFramePr>
        <p:xfrm>
          <a:off x="395287" y="4224759"/>
          <a:ext cx="4103684" cy="849297"/>
        </p:xfrm>
        <a:graphic>
          <a:graphicData uri="http://schemas.openxmlformats.org/drawingml/2006/table">
            <a:tbl>
              <a:tblPr bandRow="1" firstRow="1"/>
              <a:tblGrid>
                <a:gridCol w="1025921">
                  <a:extLst>
                    <a:ext uri="{9D8B030D-6E8A-4147-A177-3AD203B41FA5}">
                      <a16:colId xmlns:a16="http://schemas.microsoft.com/office/drawing/2014/main" val="2710386983"/>
                    </a:ext>
                  </a:extLst>
                </a:gridCol>
                <a:gridCol w="1025921">
                  <a:extLst>
                    <a:ext uri="{9D8B030D-6E8A-4147-A177-3AD203B41FA5}">
                      <a16:colId xmlns:a16="http://schemas.microsoft.com/office/drawing/2014/main" val="2180742456"/>
                    </a:ext>
                  </a:extLst>
                </a:gridCol>
                <a:gridCol w="1025921">
                  <a:extLst>
                    <a:ext uri="{9D8B030D-6E8A-4147-A177-3AD203B41FA5}">
                      <a16:colId xmlns:a16="http://schemas.microsoft.com/office/drawing/2014/main" val="3735605493"/>
                    </a:ext>
                  </a:extLst>
                </a:gridCol>
                <a:gridCol w="1025921">
                  <a:extLst>
                    <a:ext uri="{9D8B030D-6E8A-4147-A177-3AD203B41FA5}">
                      <a16:colId xmlns:a16="http://schemas.microsoft.com/office/drawing/2014/main" val="3825687357"/>
                    </a:ext>
                  </a:extLst>
                </a:gridCol>
              </a:tblGrid>
              <a:tr h="152119">
                <a:tc>
                  <a:txBody>
                    <a:bodyPr/>
                    <a:lstStyle/>
                    <a:p>
                      <a:pPr algn="ctr" marL="0" marR="0">
                        <a:lnSpc>
                          <a:spcPct val="107000"/>
                        </a:lnSpc>
                        <a:spcBef>
                          <a:spcPts val="0"/>
                        </a:spcBef>
                        <a:spcAft>
                          <a:spcPts val="0"/>
                        </a:spcAft>
                      </a:pPr>
                      <a:r>
                        <a:rPr dirty="0" i="1" kern="1200" lang="en-US" sz="1000">
                          <a:solidFill>
                            <a:srgbClr val="000000"/>
                          </a:solidFill>
                          <a:effectLst/>
                          <a:latin charset="0" panose="020B0604020202020204" pitchFamily="34" typeface="Arial"/>
                          <a:ea charset="0" panose="02020603050405020304" pitchFamily="18" typeface="Times New Roman"/>
                          <a:cs charset="0" panose="020B0604020202020204" pitchFamily="34" typeface="Arial"/>
                        </a:rPr>
                        <a:t>From</a:t>
                      </a:r>
                      <a:endParaRPr dirty="0" i="1" lang="ru-RU" sz="1000">
                        <a:effectLst/>
                        <a:latin charset="0" panose="020B0604020202020204" pitchFamily="34" typeface="Arial"/>
                        <a:ea charset="0" panose="020F0502020204030204" pitchFamily="34" typeface="Calibri"/>
                        <a:cs charset="0" panose="020B0604020202020204" pitchFamily="34" typeface="Arial"/>
                      </a:endParaRPr>
                    </a:p>
                  </a:txBody>
                  <a:tcPr marB="22452" marL="44904" marR="44904" marT="22452">
                    <a:lnL>
                      <a:noFill/>
                    </a:lnL>
                    <a:lnR>
                      <a:noFill/>
                    </a:lnR>
                    <a:lnT>
                      <a:noFill/>
                    </a:lnT>
                    <a:lnB>
                      <a:noFill/>
                    </a:lnB>
                  </a:tcPr>
                </a:tc>
                <a:tc>
                  <a:txBody>
                    <a:bodyPr/>
                    <a:lstStyle/>
                    <a:p>
                      <a:pPr algn="ctr" marL="0" marR="0">
                        <a:lnSpc>
                          <a:spcPct val="107000"/>
                        </a:lnSpc>
                        <a:spcBef>
                          <a:spcPts val="0"/>
                        </a:spcBef>
                        <a:spcAft>
                          <a:spcPts val="0"/>
                        </a:spcAft>
                      </a:pPr>
                      <a:r>
                        <a:rPr dirty="0" i="1" kern="1200" lang="en-US" sz="1000">
                          <a:solidFill>
                            <a:srgbClr val="000000"/>
                          </a:solidFill>
                          <a:effectLst/>
                          <a:latin charset="0" panose="020B0604020202020204" pitchFamily="34" typeface="Arial"/>
                          <a:ea charset="0" panose="02020603050405020304" pitchFamily="18" typeface="Times New Roman"/>
                          <a:cs charset="0" panose="020B0604020202020204" pitchFamily="34" typeface="Arial"/>
                        </a:rPr>
                        <a:t>Minimum</a:t>
                      </a:r>
                      <a:endParaRPr dirty="0" i="1" lang="ru-RU" sz="600">
                        <a:effectLst/>
                        <a:latin charset="0" panose="020B0604020202020204" pitchFamily="34" typeface="Arial"/>
                        <a:ea charset="0" panose="020F0502020204030204" pitchFamily="34" typeface="Calibri"/>
                        <a:cs charset="0" panose="020B0604020202020204" pitchFamily="34" typeface="Arial"/>
                      </a:endParaRPr>
                    </a:p>
                  </a:txBody>
                  <a:tcPr marB="42915" marL="85830" marR="85830" marT="42915">
                    <a:lnL>
                      <a:noFill/>
                    </a:lnL>
                    <a:lnR>
                      <a:noFill/>
                    </a:lnR>
                    <a:lnT>
                      <a:noFill/>
                    </a:lnT>
                    <a:lnB>
                      <a:noFill/>
                    </a:lnB>
                  </a:tcPr>
                </a:tc>
                <a:tc>
                  <a:txBody>
                    <a:bodyPr/>
                    <a:lstStyle/>
                    <a:p>
                      <a:pPr algn="ctr" marL="0" marR="0">
                        <a:lnSpc>
                          <a:spcPct val="107000"/>
                        </a:lnSpc>
                        <a:spcBef>
                          <a:spcPts val="0"/>
                        </a:spcBef>
                        <a:spcAft>
                          <a:spcPts val="0"/>
                        </a:spcAft>
                      </a:pPr>
                      <a:r>
                        <a:rPr dirty="0" i="1" kern="1200" lang="en-US" sz="1000">
                          <a:solidFill>
                            <a:srgbClr val="000000"/>
                          </a:solidFill>
                          <a:effectLst/>
                          <a:latin charset="0" panose="020B0604020202020204" pitchFamily="34" typeface="Arial"/>
                          <a:ea charset="0" panose="02020603050405020304" pitchFamily="18" typeface="Times New Roman"/>
                          <a:cs charset="0" panose="020B0604020202020204" pitchFamily="34" typeface="Arial"/>
                        </a:rPr>
                        <a:t>Maximum</a:t>
                      </a:r>
                      <a:endParaRPr dirty="0" i="1" lang="ru-RU" sz="600">
                        <a:effectLst/>
                        <a:latin charset="0" panose="020B0604020202020204" pitchFamily="34" typeface="Arial"/>
                        <a:ea charset="0" panose="020F0502020204030204" pitchFamily="34" typeface="Calibri"/>
                        <a:cs charset="0" panose="020B0604020202020204" pitchFamily="34" typeface="Arial"/>
                      </a:endParaRPr>
                    </a:p>
                  </a:txBody>
                  <a:tcPr marB="42915" marL="85830" marR="85830" marT="42915">
                    <a:lnL>
                      <a:noFill/>
                    </a:lnL>
                    <a:lnR>
                      <a:noFill/>
                    </a:lnR>
                    <a:lnT>
                      <a:noFill/>
                    </a:lnT>
                    <a:lnB>
                      <a:noFill/>
                    </a:lnB>
                  </a:tcPr>
                </a:tc>
                <a:tc>
                  <a:txBody>
                    <a:bodyPr/>
                    <a:lstStyle/>
                    <a:p>
                      <a:pPr algn="ctr" marL="0" marR="0">
                        <a:lnSpc>
                          <a:spcPct val="107000"/>
                        </a:lnSpc>
                        <a:spcBef>
                          <a:spcPts val="0"/>
                        </a:spcBef>
                        <a:spcAft>
                          <a:spcPts val="0"/>
                        </a:spcAft>
                      </a:pPr>
                      <a:r>
                        <a:rPr dirty="0" i="1" kern="1200" lang="en-US" sz="1000">
                          <a:solidFill>
                            <a:srgbClr val="000000"/>
                          </a:solidFill>
                          <a:effectLst/>
                          <a:latin charset="0" panose="020B0604020202020204" pitchFamily="34" typeface="Arial"/>
                          <a:ea charset="0" panose="02020603050405020304" pitchFamily="18" typeface="Times New Roman"/>
                          <a:cs charset="0" panose="020B0604020202020204" pitchFamily="34" typeface="Arial"/>
                        </a:rPr>
                        <a:t>To</a:t>
                      </a:r>
                      <a:endParaRPr dirty="0" i="1" lang="ru-RU" sz="1000">
                        <a:effectLst/>
                        <a:latin charset="0" panose="020B0604020202020204" pitchFamily="34" typeface="Arial"/>
                        <a:ea charset="0" panose="020F0502020204030204" pitchFamily="34" typeface="Calibri"/>
                        <a:cs charset="0" panose="020B0604020202020204" pitchFamily="34" typeface="Arial"/>
                      </a:endParaRPr>
                    </a:p>
                  </a:txBody>
                  <a:tcPr marB="22452" marL="44904" marR="44904" marT="22452">
                    <a:lnL>
                      <a:noFill/>
                    </a:lnL>
                    <a:lnR>
                      <a:noFill/>
                    </a:lnR>
                    <a:lnT>
                      <a:noFill/>
                    </a:lnT>
                    <a:lnB>
                      <a:noFill/>
                    </a:lnB>
                  </a:tcPr>
                </a:tc>
                <a:extLst>
                  <a:ext uri="{0D108BD9-81ED-4DB2-BD59-A6C34878D82A}">
                    <a16:rowId xmlns:a16="http://schemas.microsoft.com/office/drawing/2014/main" val="793469990"/>
                  </a:ext>
                </a:extLst>
              </a:tr>
              <a:tr h="249194">
                <a:tc>
                  <a:txBody>
                    <a:bodyPr/>
                    <a:lstStyle/>
                    <a:p>
                      <a:pPr algn="ctr" marL="0" marR="0">
                        <a:lnSpc>
                          <a:spcPct val="107000"/>
                        </a:lnSpc>
                        <a:spcBef>
                          <a:spcPts val="0"/>
                        </a:spcBef>
                        <a:spcAft>
                          <a:spcPts val="0"/>
                        </a:spcAft>
                      </a:pPr>
                      <a:r>
                        <a:rPr b="1" dirty="0" kern="1200" lang="en-US" sz="2000">
                          <a:solidFill>
                            <a:srgbClr val="000000"/>
                          </a:solidFill>
                          <a:effectLst/>
                          <a:latin charset="0" panose="020B0604020202020204" pitchFamily="34" typeface="Arial"/>
                          <a:ea charset="0" panose="02020603050405020304" pitchFamily="18" typeface="Times New Roman"/>
                          <a:cs charset="0" panose="020B0604020202020204" pitchFamily="34" typeface="Arial"/>
                        </a:rPr>
                        <a:t>1</a:t>
                      </a:r>
                      <a:endParaRPr dirty="0" lang="ru-RU" sz="2000">
                        <a:effectLst/>
                        <a:latin charset="0" panose="020B0604020202020204" pitchFamily="34" typeface="Arial"/>
                        <a:ea charset="0" panose="020F0502020204030204" pitchFamily="34" typeface="Calibri"/>
                        <a:cs charset="0" panose="020B0604020202020204" pitchFamily="34" typeface="Arial"/>
                      </a:endParaRPr>
                    </a:p>
                  </a:txBody>
                  <a:tcPr marB="22452" marL="44904" marR="44904" marT="22452">
                    <a:lnL>
                      <a:noFill/>
                    </a:lnL>
                    <a:lnR>
                      <a:noFill/>
                    </a:lnR>
                    <a:lnT>
                      <a:noFill/>
                    </a:lnT>
                    <a:lnB>
                      <a:noFill/>
                    </a:lnB>
                  </a:tcPr>
                </a:tc>
                <a:tc>
                  <a:txBody>
                    <a:bodyPr/>
                    <a:lstStyle/>
                    <a:p>
                      <a:pPr algn="ctr" marL="0" marR="0">
                        <a:lnSpc>
                          <a:spcPct val="107000"/>
                        </a:lnSpc>
                        <a:spcBef>
                          <a:spcPts val="0"/>
                        </a:spcBef>
                        <a:spcAft>
                          <a:spcPts val="0"/>
                        </a:spcAft>
                      </a:pPr>
                      <a:r>
                        <a:rPr b="1" dirty="0" kern="1200" lang="en-US" sz="2000">
                          <a:solidFill>
                            <a:srgbClr val="000000"/>
                          </a:solidFill>
                          <a:effectLst/>
                          <a:latin charset="0" panose="020B0604020202020204" pitchFamily="34" typeface="Arial"/>
                          <a:ea charset="0" panose="02020603050405020304" pitchFamily="18" typeface="Times New Roman"/>
                          <a:cs charset="0" panose="020B0604020202020204" pitchFamily="34" typeface="Arial"/>
                        </a:rPr>
                        <a:t>1.0</a:t>
                      </a:r>
                      <a:endParaRPr dirty="0" lang="ru-RU" sz="800">
                        <a:effectLst/>
                        <a:latin charset="0" panose="020B0604020202020204" pitchFamily="34" typeface="Arial"/>
                        <a:ea charset="0" panose="020F0502020204030204" pitchFamily="34" typeface="Calibri"/>
                        <a:cs charset="0" panose="020B0604020202020204" pitchFamily="34" typeface="Arial"/>
                      </a:endParaRPr>
                    </a:p>
                  </a:txBody>
                  <a:tcPr marB="42915" marL="85830" marR="85830" marT="42915">
                    <a:lnL>
                      <a:noFill/>
                    </a:lnL>
                    <a:lnR>
                      <a:noFill/>
                    </a:lnR>
                    <a:lnT>
                      <a:noFill/>
                    </a:lnT>
                    <a:lnB>
                      <a:noFill/>
                    </a:lnB>
                  </a:tcPr>
                </a:tc>
                <a:tc>
                  <a:txBody>
                    <a:bodyPr/>
                    <a:lstStyle/>
                    <a:p>
                      <a:pPr algn="ctr" marL="0" marR="0">
                        <a:lnSpc>
                          <a:spcPct val="107000"/>
                        </a:lnSpc>
                        <a:spcBef>
                          <a:spcPts val="0"/>
                        </a:spcBef>
                        <a:spcAft>
                          <a:spcPts val="0"/>
                        </a:spcAft>
                      </a:pPr>
                      <a:r>
                        <a:rPr b="1" dirty="0" kern="1200" lang="en-US" sz="2000">
                          <a:solidFill>
                            <a:srgbClr val="000000"/>
                          </a:solidFill>
                          <a:effectLst/>
                          <a:latin charset="0" panose="020B0604020202020204" pitchFamily="34" typeface="Arial"/>
                          <a:ea charset="0" panose="02020603050405020304" pitchFamily="18" typeface="Times New Roman"/>
                          <a:cs charset="0" panose="020B0604020202020204" pitchFamily="34" typeface="Arial"/>
                        </a:rPr>
                        <a:t>5.0</a:t>
                      </a:r>
                      <a:endParaRPr dirty="0" lang="ru-RU" sz="800">
                        <a:effectLst/>
                        <a:latin charset="0" panose="020B0604020202020204" pitchFamily="34" typeface="Arial"/>
                        <a:ea charset="0" panose="020F0502020204030204" pitchFamily="34" typeface="Calibri"/>
                        <a:cs charset="0" panose="020B0604020202020204" pitchFamily="34" typeface="Arial"/>
                      </a:endParaRPr>
                    </a:p>
                  </a:txBody>
                  <a:tcPr marB="42915" marL="85830" marR="85830" marT="42915">
                    <a:lnL>
                      <a:noFill/>
                    </a:lnL>
                    <a:lnR>
                      <a:noFill/>
                    </a:lnR>
                    <a:lnT>
                      <a:noFill/>
                    </a:lnT>
                    <a:lnB>
                      <a:noFill/>
                    </a:lnB>
                  </a:tcPr>
                </a:tc>
                <a:tc>
                  <a:txBody>
                    <a:bodyPr/>
                    <a:lstStyle/>
                    <a:p>
                      <a:pPr algn="ctr" marL="0" marR="0">
                        <a:lnSpc>
                          <a:spcPct val="107000"/>
                        </a:lnSpc>
                        <a:spcBef>
                          <a:spcPts val="0"/>
                        </a:spcBef>
                        <a:spcAft>
                          <a:spcPts val="0"/>
                        </a:spcAft>
                      </a:pPr>
                      <a:r>
                        <a:rPr b="1" kern="1200" lang="en-US" sz="2000">
                          <a:solidFill>
                            <a:srgbClr val="000000"/>
                          </a:solidFill>
                          <a:effectLst/>
                          <a:latin charset="0" panose="020B0604020202020204" pitchFamily="34" typeface="Arial"/>
                          <a:ea charset="0" panose="02020603050405020304" pitchFamily="18" typeface="Times New Roman"/>
                          <a:cs charset="0" panose="020B0604020202020204" pitchFamily="34" typeface="Arial"/>
                        </a:rPr>
                        <a:t>5</a:t>
                      </a:r>
                      <a:endParaRPr dirty="0" lang="ru-RU" sz="2000">
                        <a:effectLst/>
                        <a:latin charset="0" panose="020B0604020202020204" pitchFamily="34" typeface="Arial"/>
                        <a:ea charset="0" panose="020F0502020204030204" pitchFamily="34" typeface="Calibri"/>
                        <a:cs charset="0" panose="020B0604020202020204" pitchFamily="34" typeface="Arial"/>
                      </a:endParaRPr>
                    </a:p>
                  </a:txBody>
                  <a:tcPr marB="22452" marL="44904" marR="44904" marT="22452">
                    <a:lnL>
                      <a:noFill/>
                    </a:lnL>
                    <a:lnR>
                      <a:noFill/>
                    </a:lnR>
                    <a:lnT>
                      <a:noFill/>
                    </a:lnT>
                    <a:lnB>
                      <a:noFill/>
                    </a:lnB>
                  </a:tcPr>
                </a:tc>
                <a:extLst>
                  <a:ext uri="{0D108BD9-81ED-4DB2-BD59-A6C34878D82A}">
                    <a16:rowId xmlns:a16="http://schemas.microsoft.com/office/drawing/2014/main" val="1762795730"/>
                  </a:ext>
                </a:extLst>
              </a:tr>
              <a:tr h="223992">
                <a:tc>
                  <a:txBody>
                    <a:bodyPr/>
                    <a:lstStyle/>
                    <a:p>
                      <a:pPr algn="ctr" marL="0" marR="0">
                        <a:lnSpc>
                          <a:spcPct val="107000"/>
                        </a:lnSpc>
                        <a:spcBef>
                          <a:spcPts val="0"/>
                        </a:spcBef>
                        <a:spcAft>
                          <a:spcPts val="0"/>
                        </a:spcAft>
                      </a:pPr>
                      <a:r>
                        <a:rPr dirty="0" lang="en-AU" sz="1000">
                          <a:effectLst/>
                          <a:latin charset="0" panose="020B0604020202020204" pitchFamily="34" typeface="Arial"/>
                          <a:ea charset="0" panose="020F0502020204030204" pitchFamily="34" typeface="Calibri"/>
                          <a:cs charset="0" panose="020B0604020202020204" pitchFamily="34" typeface="Arial"/>
                        </a:rPr>
                        <a:t>Unengaged</a:t>
                      </a:r>
                      <a:endParaRPr dirty="0" lang="ru-RU" sz="1000">
                        <a:effectLst/>
                        <a:latin charset="0" panose="020B0604020202020204" pitchFamily="34" typeface="Arial"/>
                        <a:ea charset="0" panose="020F0502020204030204" pitchFamily="34" typeface="Calibri"/>
                        <a:cs charset="0" panose="020B0604020202020204" pitchFamily="34" typeface="Arial"/>
                      </a:endParaRPr>
                    </a:p>
                  </a:txBody>
                  <a:tcPr marB="22452" marL="44904" marR="44904" marT="22452">
                    <a:lnL>
                      <a:noFill/>
                    </a:lnL>
                    <a:lnR>
                      <a:noFill/>
                    </a:lnR>
                    <a:lnT>
                      <a:noFill/>
                    </a:lnT>
                    <a:lnB>
                      <a:noFill/>
                    </a:lnB>
                  </a:tcPr>
                </a:tc>
                <a:tc>
                  <a:txBody>
                    <a:bodyPr/>
                    <a:lstStyle/>
                    <a:p>
                      <a:pPr algn="ctr" marL="0" marR="0">
                        <a:lnSpc>
                          <a:spcPct val="107000"/>
                        </a:lnSpc>
                        <a:spcBef>
                          <a:spcPts val="0"/>
                        </a:spcBef>
                        <a:spcAft>
                          <a:spcPts val="0"/>
                        </a:spcAft>
                      </a:pPr>
                      <a:r>
                        <a:rPr lang="en-US"/>
                        <a:t/>
                      </a:r>
                      <a:endParaRPr dirty="0" lang="ru-RU" sz="1000">
                        <a:effectLst/>
                        <a:latin charset="0" panose="020B0604020202020204" pitchFamily="34" typeface="Arial"/>
                        <a:ea charset="0" panose="020F0502020204030204" pitchFamily="34" typeface="Calibri"/>
                        <a:cs charset="0" panose="020B0604020202020204" pitchFamily="34" typeface="Arial"/>
                      </a:endParaRPr>
                    </a:p>
                  </a:txBody>
                  <a:tcPr marB="22452" marL="44904" marR="44904" marT="22452">
                    <a:lnL>
                      <a:noFill/>
                    </a:lnL>
                    <a:lnR>
                      <a:noFill/>
                    </a:lnR>
                    <a:lnT>
                      <a:noFill/>
                    </a:lnT>
                    <a:lnB>
                      <a:noFill/>
                    </a:lnB>
                  </a:tcPr>
                </a:tc>
                <a:tc>
                  <a:txBody>
                    <a:bodyPr/>
                    <a:lstStyle/>
                    <a:p>
                      <a:pPr algn="ctr" marL="0" marR="0">
                        <a:lnSpc>
                          <a:spcPct val="107000"/>
                        </a:lnSpc>
                        <a:spcBef>
                          <a:spcPts val="0"/>
                        </a:spcBef>
                        <a:spcAft>
                          <a:spcPts val="0"/>
                        </a:spcAft>
                      </a:pPr>
                      <a:r>
                        <a:rPr lang="en-US"/>
                        <a:t/>
                      </a:r>
                      <a:endParaRPr dirty="0" lang="ru-RU" sz="1000">
                        <a:effectLst/>
                        <a:latin charset="0" panose="020B0604020202020204" pitchFamily="34" typeface="Arial"/>
                        <a:ea charset="0" panose="020F0502020204030204" pitchFamily="34" typeface="Calibri"/>
                        <a:cs charset="0" panose="020B0604020202020204" pitchFamily="34" typeface="Arial"/>
                      </a:endParaRPr>
                    </a:p>
                  </a:txBody>
                  <a:tcPr marB="22452" marL="44904" marR="44904" marT="22452">
                    <a:lnL>
                      <a:noFill/>
                    </a:lnL>
                    <a:lnR>
                      <a:noFill/>
                    </a:lnR>
                    <a:lnT>
                      <a:noFill/>
                    </a:lnT>
                    <a:lnB>
                      <a:noFill/>
                    </a:lnB>
                  </a:tcPr>
                </a:tc>
                <a:tc>
                  <a:txBody>
                    <a:bodyPr/>
                    <a:lstStyle/>
                    <a:p>
                      <a:pPr algn="ctr" defTabSz="685800" eaLnBrk="1" fontAlgn="auto" hangingPunct="1" indent="0" latinLnBrk="0" lvl="0" marL="0" marR="0" rtl="0">
                        <a:lnSpc>
                          <a:spcPct val="107000"/>
                        </a:lnSpc>
                        <a:spcBef>
                          <a:spcPts val="0"/>
                        </a:spcBef>
                        <a:spcAft>
                          <a:spcPts val="0"/>
                        </a:spcAft>
                        <a:buClrTx/>
                        <a:buSzTx/>
                        <a:buFontTx/>
                        <a:buNone/>
                        <a:tabLst/>
                        <a:defRPr/>
                      </a:pPr>
                      <a:r>
                        <a:rPr dirty="0" kern="1200" lang="en-AU" sz="1000">
                          <a:solidFill>
                            <a:schemeClr val="tx1"/>
                          </a:solidFill>
                          <a:effectLst/>
                          <a:latin charset="0" panose="020B0604020202020204" pitchFamily="34" typeface="Arial"/>
                          <a:ea charset="0" panose="020F0502020204030204" pitchFamily="34" typeface="Calibri"/>
                          <a:cs charset="0" panose="020B0604020202020204" pitchFamily="34" typeface="Arial"/>
                        </a:rPr>
                        <a:t>Very engaged</a:t>
                      </a:r>
                      <a:endParaRPr dirty="0" kern="1200" lang="ru-RU" sz="1000">
                        <a:solidFill>
                          <a:schemeClr val="tx1"/>
                        </a:solidFill>
                        <a:effectLst/>
                        <a:latin charset="0" panose="020B0604020202020204" pitchFamily="34" typeface="Arial"/>
                        <a:ea charset="0" panose="020F0502020204030204" pitchFamily="34" typeface="Calibri"/>
                        <a:cs charset="0" panose="020B0604020202020204" pitchFamily="34" typeface="Arial"/>
                      </a:endParaRPr>
                    </a:p>
                  </a:txBody>
                  <a:tcPr marB="22452" marL="44904" marR="44904" marT="22452">
                    <a:lnL>
                      <a:noFill/>
                    </a:lnL>
                    <a:lnR>
                      <a:noFill/>
                    </a:lnR>
                    <a:lnT>
                      <a:noFill/>
                    </a:lnT>
                    <a:lnB>
                      <a:noFill/>
                    </a:lnB>
                  </a:tcPr>
                </a:tc>
                <a:extLst>
                  <a:ext uri="{0D108BD9-81ED-4DB2-BD59-A6C34878D82A}">
                    <a16:rowId xmlns:a16="http://schemas.microsoft.com/office/drawing/2014/main" val="572680510"/>
                  </a:ext>
                </a:extLst>
              </a:tr>
            </a:tbl>
          </a:graphicData>
        </a:graphic>
      </p:graphicFrame>
      <p:graphicFrame>
        <p:nvGraphicFramePr>
          <p:cNvPr id="13" name="Объект 38">
            <a:extLst>
              <a:ext uri="{FF2B5EF4-FFF2-40B4-BE49-F238E27FC236}">
                <a16:creationId xmlns:a16="http://schemas.microsoft.com/office/drawing/2014/main" id="{0E82AB3A-F1DC-44C5-A416-AE81EEC40F3B}"/>
              </a:ext>
            </a:extLst>
          </p:cNvPr>
          <p:cNvGraphicFramePr>
            <a:graphicFrameLocks/>
          </p:cNvGraphicFramePr>
          <p:nvPr/>
        </p:nvGraphicFramePr>
        <p:xfrm>
          <a:off x="395281" y="5371912"/>
          <a:ext cx="288288" cy="1683453"/>
        </p:xfrm>
        <a:graphic>
          <a:graphicData uri="http://schemas.openxmlformats.org/drawingml/2006/table">
            <a:tbl>
              <a:tblPr bandRow="1" firstRow="1"/>
              <a:tblGrid>
                <a:gridCol w="1025922">
                  <a:extLst>
                    <a:ext uri="{9D8B030D-6E8A-4147-A177-3AD203B41FA5}">
                      <a16:colId xmlns:a16="http://schemas.microsoft.com/office/drawing/2014/main" val="2221976270"/>
                    </a:ext>
                  </a:extLst>
                </a:gridCol>
                <a:gridCol w="1025922"/>
                <a:gridCol w="1025922"/>
                <a:gridCol w="1025922"/>
              </a:tblGrid>
              <a:tr h="397737">
                <a:tc>
                  <a:txBody>
                    <a:bodyPr/>
                    <a:lstStyle/>
                    <a:p>
                      <a:pPr algn="ctr" marL="0" marR="0">
                        <a:lnSpc>
                          <a:spcPct val="107000"/>
                        </a:lnSpc>
                        <a:spcBef>
                          <a:spcPts val="0"/>
                        </a:spcBef>
                        <a:spcAft>
                          <a:spcPts val="0"/>
                        </a:spcAft>
                      </a:pPr>
                      <a:r>
                        <a:rPr b="1" dirty="0" kern="1200" lang="en-US" sz="2000">
                          <a:solidFill>
                            <a:srgbClr val="000000"/>
                          </a:solidFill>
                          <a:effectLst/>
                          <a:latin charset="0" panose="020B0604020202020204" pitchFamily="34" typeface="Arial"/>
                          <a:ea charset="0" panose="02020603050405020304" pitchFamily="18" typeface="Times New Roman"/>
                          <a:cs charset="0" panose="020B0604020202020204" pitchFamily="34" typeface="Arial"/>
                        </a:rPr>
                        <a:t>16.5%</a:t>
                      </a:r>
                      <a:endParaRPr dirty="0" lang="ru-RU" sz="800">
                        <a:effectLst/>
                        <a:latin charset="0" panose="020B0604020202020204" pitchFamily="34" typeface="Arial"/>
                        <a:ea charset="0" panose="020F0502020204030204" pitchFamily="34" typeface="Calibri"/>
                        <a:cs charset="0" panose="020B0604020202020204" pitchFamily="34" typeface="Arial"/>
                      </a:endParaRPr>
                    </a:p>
                  </a:txBody>
                  <a:tcPr marB="22083" marL="44165" marR="44165" marT="22083">
                    <a:lnL>
                      <a:noFill/>
                    </a:lnL>
                    <a:lnR>
                      <a:noFill/>
                    </a:lnR>
                    <a:lnT>
                      <a:noFill/>
                    </a:lnT>
                    <a:lnB>
                      <a:noFill/>
                    </a:lnB>
                  </a:tcPr>
                </a:tc>
                <a:tc>
                  <a:txBody>
                    <a:bodyPr anchor="t" rtlCol="false"/>
                    <a:lstStyle/>
                    <a:p>
                      <a:pPr algn="ctr">
                        <a:defRPr/>
                      </a:pPr>
                      <a:r>
                        <a:rPr b="true" lang="en-US" sz="2000">
                          <a:solidFill>
                            <a:srgbClr val="000000"/>
                          </a:solidFill>
                          <a:latin typeface="Arial"/>
                        </a:rPr>
                        <a:t>47.4%</a:t>
                      </a:r>
                      <a:endParaRPr lang="en-US" sz="1100"/>
                    </a:p>
                  </a:txBody>
                  <a:tcPr anchor="t" marB="35560" marL="35560" marR="35560" marT="35560" vert="horz">
                    <a:lnL>
                      <a:noFill/>
                    </a:lnL>
                    <a:lnR>
                      <a:noFill/>
                    </a:lnR>
                    <a:lnT>
                      <a:noFill/>
                    </a:lnT>
                    <a:lnB>
                      <a:noFill/>
                    </a:lnB>
                  </a:tcPr>
                </a:tc>
                <a:tc>
                  <a:txBody>
                    <a:bodyPr anchor="t" rtlCol="false"/>
                    <a:lstStyle/>
                    <a:p>
                      <a:pPr algn="ctr">
                        <a:defRPr/>
                      </a:pPr>
                      <a:r>
                        <a:rPr b="true" lang="en-US" sz="2000">
                          <a:solidFill>
                            <a:srgbClr val="000000"/>
                          </a:solidFill>
                          <a:latin typeface="Arial"/>
                        </a:rPr>
                        <a:t>73.2%</a:t>
                      </a:r>
                      <a:endParaRPr lang="en-US" sz="1100"/>
                    </a:p>
                  </a:txBody>
                  <a:tcPr anchor="t" marB="35560" marL="35560" marR="35560" marT="35560" vert="horz">
                    <a:lnL>
                      <a:noFill/>
                    </a:lnL>
                    <a:lnR>
                      <a:noFill/>
                    </a:lnR>
                    <a:lnT>
                      <a:noFill/>
                    </a:lnT>
                    <a:lnB>
                      <a:noFill/>
                    </a:lnB>
                  </a:tcPr>
                </a:tc>
                <a:tc>
                  <a:txBody>
                    <a:bodyPr anchor="t" rtlCol="false"/>
                    <a:lstStyle/>
                    <a:p>
                      <a:pPr algn="ctr">
                        <a:defRPr/>
                      </a:pPr>
                      <a:r>
                        <a:rPr b="true" lang="en-US" sz="2000">
                          <a:solidFill>
                            <a:srgbClr val="000000"/>
                          </a:solidFill>
                          <a:latin typeface="Arial"/>
                        </a:rPr>
                        <a:t>86.6%</a:t>
                      </a:r>
                      <a:endParaRPr lang="en-US" sz="1100"/>
                    </a:p>
                  </a:txBody>
                  <a:tcPr anchor="t" marB="35560" marL="35560" marR="35560" marT="35560" vert="horz">
                    <a:lnL>
                      <a:noFill/>
                    </a:lnL>
                    <a:lnR>
                      <a:noFill/>
                    </a:lnR>
                    <a:lnT>
                      <a:noFill/>
                    </a:lnT>
                    <a:lnB>
                      <a:noFill/>
                    </a:lnB>
                  </a:tcPr>
                </a:tc>
                <a:extLst>
                  <a:ext uri="{0D108BD9-81ED-4DB2-BD59-A6C34878D82A}">
                    <a16:rowId xmlns:a16="http://schemas.microsoft.com/office/drawing/2014/main" val="3779728437"/>
                  </a:ext>
                </a:extLst>
              </a:tr>
              <a:tr h="228080">
                <a:tc>
                  <a:txBody>
                    <a:bodyPr/>
                    <a:lstStyle/>
                    <a:p>
                      <a:pPr algn="ctr" marL="0" marR="0">
                        <a:lnSpc>
                          <a:spcPct val="107000"/>
                        </a:lnSpc>
                        <a:spcBef>
                          <a:spcPts val="0"/>
                        </a:spcBef>
                        <a:spcAft>
                          <a:spcPts val="0"/>
                        </a:spcAft>
                      </a:pPr>
                      <a:r>
                        <a:rPr dirty="0" i="1" kern="1200" lang="en-US" sz="1000">
                          <a:solidFill>
                            <a:srgbClr val="000000"/>
                          </a:solidFill>
                          <a:effectLst/>
                          <a:latin charset="0" panose="020B0604020202020204" pitchFamily="34" typeface="Arial"/>
                          <a:ea charset="0" panose="02020603050405020304" pitchFamily="18" typeface="Times New Roman"/>
                          <a:cs charset="0" panose="020B0604020202020204" pitchFamily="34" typeface="Arial"/>
                        </a:rPr>
                        <a:t>Top 1 box</a:t>
                      </a:r>
                      <a:endParaRPr dirty="0" i="1" lang="ru-RU" sz="1000">
                        <a:effectLst/>
                        <a:latin charset="0" panose="020B0604020202020204" pitchFamily="34" typeface="Arial"/>
                        <a:ea charset="0" panose="020F0502020204030204" pitchFamily="34" typeface="Calibri"/>
                        <a:cs charset="0" panose="020B0604020202020204" pitchFamily="34" typeface="Arial"/>
                      </a:endParaRPr>
                    </a:p>
                  </a:txBody>
                  <a:tcPr marB="22083" marL="44165" marR="44165" marT="22083">
                    <a:lnL>
                      <a:noFill/>
                    </a:lnL>
                    <a:lnR>
                      <a:noFill/>
                    </a:lnR>
                    <a:lnT>
                      <a:noFill/>
                    </a:lnT>
                    <a:lnB>
                      <a:noFill/>
                    </a:lnB>
                  </a:tcPr>
                </a:tc>
                <a:tc>
                  <a:txBody>
                    <a:bodyPr anchor="t" rtlCol="false"/>
                    <a:lstStyle/>
                    <a:p>
                      <a:pPr algn="ctr">
                        <a:defRPr/>
                      </a:pPr>
                      <a:r>
                        <a:rPr i="true" lang="en-US" sz="1000">
                          <a:solidFill>
                            <a:srgbClr val="000000"/>
                          </a:solidFill>
                          <a:latin typeface="Arial"/>
                        </a:rPr>
                        <a:t>Top 2 box</a:t>
                      </a:r>
                      <a:endParaRPr lang="en-US" sz="1100"/>
                    </a:p>
                  </a:txBody>
                  <a:tcPr anchor="t" marB="35560" marL="35560" marR="35560" marT="35560" vert="horz">
                    <a:lnL>
                      <a:noFill/>
                    </a:lnL>
                    <a:lnR>
                      <a:noFill/>
                    </a:lnR>
                    <a:lnT>
                      <a:noFill/>
                    </a:lnT>
                    <a:lnB>
                      <a:noFill/>
                    </a:lnB>
                  </a:tcPr>
                </a:tc>
                <a:tc>
                  <a:txBody>
                    <a:bodyPr anchor="t" rtlCol="false"/>
                    <a:lstStyle/>
                    <a:p>
                      <a:pPr algn="ctr">
                        <a:defRPr/>
                      </a:pPr>
                      <a:r>
                        <a:rPr i="true" lang="en-US" sz="1000">
                          <a:solidFill>
                            <a:srgbClr val="000000"/>
                          </a:solidFill>
                          <a:latin typeface="Arial"/>
                        </a:rPr>
                        <a:t>Top 3 box</a:t>
                      </a:r>
                      <a:endParaRPr lang="en-US" sz="1100"/>
                    </a:p>
                  </a:txBody>
                  <a:tcPr anchor="t" marB="35560" marL="35560" marR="35560" marT="35560" vert="horz">
                    <a:lnL>
                      <a:noFill/>
                    </a:lnL>
                    <a:lnR>
                      <a:noFill/>
                    </a:lnR>
                    <a:lnT>
                      <a:noFill/>
                    </a:lnT>
                    <a:lnB>
                      <a:noFill/>
                    </a:lnB>
                  </a:tcPr>
                </a:tc>
                <a:tc>
                  <a:txBody>
                    <a:bodyPr anchor="t" rtlCol="false"/>
                    <a:lstStyle/>
                    <a:p>
                      <a:pPr algn="ctr">
                        <a:defRPr/>
                      </a:pPr>
                      <a:r>
                        <a:rPr i="true" lang="en-US" sz="1000">
                          <a:solidFill>
                            <a:srgbClr val="000000"/>
                          </a:solidFill>
                          <a:latin typeface="Arial"/>
                        </a:rPr>
                        <a:t>Top 4 box</a:t>
                      </a:r>
                      <a:endParaRPr lang="en-US" sz="1100"/>
                    </a:p>
                  </a:txBody>
                  <a:tcPr anchor="t" marB="35560" marL="35560" marR="35560" marT="35560" vert="horz">
                    <a:lnL>
                      <a:noFill/>
                    </a:lnL>
                    <a:lnR>
                      <a:noFill/>
                    </a:lnR>
                    <a:lnT>
                      <a:noFill/>
                    </a:lnT>
                    <a:lnB>
                      <a:noFill/>
                    </a:lnB>
                  </a:tcPr>
                </a:tc>
                <a:extLst>
                  <a:ext uri="{0D108BD9-81ED-4DB2-BD59-A6C34878D82A}">
                    <a16:rowId xmlns:a16="http://schemas.microsoft.com/office/drawing/2014/main" val="362001724"/>
                  </a:ext>
                </a:extLst>
              </a:tr>
            </a:tbl>
          </a:graphicData>
        </a:graphic>
      </p:graphicFrame>
      <p:graphicFrame>
        <p:nvGraphicFramePr>
          <p:cNvPr id="14" name="Объект 30">
            <a:extLst>
              <a:ext uri="{FF2B5EF4-FFF2-40B4-BE49-F238E27FC236}">
                <a16:creationId xmlns:a16="http://schemas.microsoft.com/office/drawing/2014/main" id="{FBEF03D6-9292-4367-8E21-7768FA27471D}"/>
              </a:ext>
            </a:extLst>
          </p:cNvPr>
          <p:cNvGraphicFramePr>
            <a:graphicFrameLocks/>
          </p:cNvGraphicFramePr>
          <p:nvPr/>
        </p:nvGraphicFramePr>
        <p:xfrm>
          <a:off x="391324" y="3230248"/>
          <a:ext cx="4103688" cy="625305"/>
        </p:xfrm>
        <a:graphic>
          <a:graphicData uri="http://schemas.openxmlformats.org/drawingml/2006/table">
            <a:tbl>
              <a:tblPr bandRow="1" firstRow="1"/>
              <a:tblGrid>
                <a:gridCol w="4103688">
                  <a:extLst>
                    <a:ext uri="{9D8B030D-6E8A-4147-A177-3AD203B41FA5}">
                      <a16:colId xmlns:a16="http://schemas.microsoft.com/office/drawing/2014/main" val="947764813"/>
                    </a:ext>
                  </a:extLst>
                </a:gridCol>
              </a:tblGrid>
              <a:tr h="354487">
                <a:tc>
                  <a:txBody>
                    <a:bodyPr/>
                    <a:lstStyle/>
                    <a:p>
                      <a:pPr algn="ctr" marL="0" marR="0">
                        <a:lnSpc>
                          <a:spcPct val="107000"/>
                        </a:lnSpc>
                        <a:spcBef>
                          <a:spcPts val="0"/>
                        </a:spcBef>
                        <a:spcAft>
                          <a:spcPts val="0"/>
                        </a:spcAft>
                      </a:pPr>
                      <a:r>
                        <a:rPr b="1" dirty="0" kern="1200" lang="en-US" sz="2000">
                          <a:solidFill>
                            <a:srgbClr val="000000"/>
                          </a:solidFill>
                          <a:effectLst/>
                          <a:latin charset="0" panose="020B0604020202020204" pitchFamily="34" typeface="Arial"/>
                          <a:ea charset="0" panose="02020603050405020304" pitchFamily="18" typeface="Times New Roman"/>
                          <a:cs charset="0" panose="020B0604020202020204" pitchFamily="34" typeface="Arial"/>
                        </a:rPr>
                        <a:t>1.3</a:t>
                      </a:r>
                      <a:endParaRPr dirty="0" lang="ru-RU" sz="800">
                        <a:effectLst/>
                        <a:latin charset="0" panose="020B0604020202020204" pitchFamily="34" typeface="Arial"/>
                        <a:ea charset="0" panose="020F0502020204030204" pitchFamily="34" typeface="Calibri"/>
                        <a:cs charset="0" panose="020B0604020202020204" pitchFamily="34" typeface="Arial"/>
                      </a:endParaRPr>
                    </a:p>
                  </a:txBody>
                  <a:tcPr marB="42915" marL="85830" marR="85830" marT="42915">
                    <a:lnL>
                      <a:noFill/>
                    </a:lnL>
                    <a:lnR>
                      <a:noFill/>
                    </a:lnR>
                    <a:lnT>
                      <a:noFill/>
                    </a:lnT>
                    <a:lnB>
                      <a:noFill/>
                    </a:lnB>
                  </a:tcPr>
                </a:tc>
                <a:extLst>
                  <a:ext uri="{0D108BD9-81ED-4DB2-BD59-A6C34878D82A}">
                    <a16:rowId xmlns:a16="http://schemas.microsoft.com/office/drawing/2014/main" val="856909807"/>
                  </a:ext>
                </a:extLst>
              </a:tr>
              <a:tr h="232089">
                <a:tc>
                  <a:txBody>
                    <a:bodyPr/>
                    <a:lstStyle/>
                    <a:p>
                      <a:pPr algn="ctr" marL="0" marR="0">
                        <a:lnSpc>
                          <a:spcPct val="107000"/>
                        </a:lnSpc>
                        <a:spcBef>
                          <a:spcPts val="0"/>
                        </a:spcBef>
                        <a:spcAft>
                          <a:spcPts val="0"/>
                        </a:spcAft>
                      </a:pPr>
                      <a:r>
                        <a:rPr dirty="0" i="1" kern="1200" lang="en-US" sz="1000">
                          <a:solidFill>
                            <a:srgbClr val="000000"/>
                          </a:solidFill>
                          <a:effectLst/>
                          <a:latin charset="0" panose="020B0604020202020204" pitchFamily="34" typeface="Arial"/>
                          <a:ea charset="0" panose="02020603050405020304" pitchFamily="18" typeface="Times New Roman"/>
                          <a:cs charset="0" panose="020B0604020202020204" pitchFamily="34" typeface="Arial"/>
                        </a:rPr>
                        <a:t>Standard Deviation</a:t>
                      </a:r>
                      <a:endParaRPr dirty="0" i="1" lang="ru-RU" sz="600">
                        <a:effectLst/>
                        <a:latin charset="0" panose="020B0604020202020204" pitchFamily="34" typeface="Arial"/>
                        <a:ea charset="0" panose="020F0502020204030204" pitchFamily="34" typeface="Calibri"/>
                        <a:cs charset="0" panose="020B0604020202020204" pitchFamily="34" typeface="Arial"/>
                      </a:endParaRPr>
                    </a:p>
                  </a:txBody>
                  <a:tcPr marB="42915" marL="85830" marR="85830" marT="42915">
                    <a:lnL>
                      <a:noFill/>
                    </a:lnL>
                    <a:lnR>
                      <a:noFill/>
                    </a:lnR>
                    <a:lnT>
                      <a:noFill/>
                    </a:lnT>
                    <a:lnB>
                      <a:noFill/>
                    </a:lnB>
                  </a:tcPr>
                </a:tc>
                <a:extLst>
                  <a:ext uri="{0D108BD9-81ED-4DB2-BD59-A6C34878D82A}">
                    <a16:rowId xmlns:a16="http://schemas.microsoft.com/office/drawing/2014/main" val="309482772"/>
                  </a:ext>
                </a:extLst>
              </a:tr>
            </a:tbl>
          </a:graphicData>
        </a:graphic>
      </p:graphicFrame>
      <p:cxnSp>
        <p:nvCxnSpPr>
          <p:cNvPr id="16" name="Straight Connector 15">
            <a:extLst>
              <a:ext uri="{FF2B5EF4-FFF2-40B4-BE49-F238E27FC236}">
                <a16:creationId xmlns:a16="http://schemas.microsoft.com/office/drawing/2014/main" id="{33AED831-BDB4-4AAD-8F39-9655AD72C75A}"/>
              </a:ext>
            </a:extLst>
          </p:cNvPr>
          <p:cNvCxnSpPr/>
          <p:nvPr/>
        </p:nvCxnSpPr>
        <p:spPr>
          <a:xfrm>
            <a:off x="391324" y="3053233"/>
            <a:ext cx="4103688" cy="0"/>
          </a:xfrm>
          <a:prstGeom prst="line">
            <a:avLst/>
          </a:prstGeom>
          <a:ln w="6350">
            <a:solidFill>
              <a:srgbClr val="412B69"/>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9B8FC84-73C6-424C-A4C6-93689F44FCBC}"/>
              </a:ext>
            </a:extLst>
          </p:cNvPr>
          <p:cNvCxnSpPr/>
          <p:nvPr/>
        </p:nvCxnSpPr>
        <p:spPr>
          <a:xfrm>
            <a:off x="391324" y="4047744"/>
            <a:ext cx="4103688" cy="0"/>
          </a:xfrm>
          <a:prstGeom prst="line">
            <a:avLst/>
          </a:prstGeom>
          <a:ln w="6350">
            <a:solidFill>
              <a:srgbClr val="412B69"/>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9882235-F0CD-4881-9788-E1D588CF678C}"/>
              </a:ext>
            </a:extLst>
          </p:cNvPr>
          <p:cNvCxnSpPr/>
          <p:nvPr/>
        </p:nvCxnSpPr>
        <p:spPr>
          <a:xfrm>
            <a:off x="391324" y="5194900"/>
            <a:ext cx="4103688" cy="0"/>
          </a:xfrm>
          <a:prstGeom prst="line">
            <a:avLst/>
          </a:prstGeom>
          <a:ln w="6350">
            <a:solidFill>
              <a:srgbClr val="412B69"/>
            </a:solidFill>
          </a:ln>
        </p:spPr>
        <p:style>
          <a:lnRef idx="1">
            <a:schemeClr val="accent1"/>
          </a:lnRef>
          <a:fillRef idx="0">
            <a:schemeClr val="accent1"/>
          </a:fillRef>
          <a:effectRef idx="0">
            <a:schemeClr val="accent1"/>
          </a:effectRef>
          <a:fontRef idx="minor">
            <a:schemeClr val="tx1"/>
          </a:fontRef>
        </p:style>
      </p:cxnSp>
      <p:graphicFrame>
        <p:nvGraphicFramePr>
          <p:cNvPr id="9" name="Диаграмма 13">
            <a:extLst>
              <a:ext uri="{FF2B5EF4-FFF2-40B4-BE49-F238E27FC236}">
                <a16:creationId xmlns:a16="http://schemas.microsoft.com/office/drawing/2014/main" id="{202FCB1B-8FE8-0300-28AC-CD907DBFCBA8}"/>
              </a:ext>
            </a:extLst>
          </p:cNvPr>
          <p:cNvGraphicFramePr>
            <a:graphicFrameLocks noGrp="1"/>
          </p:cNvGraphicFramePr>
          <p:nvPr>
            <p:ph idx="16" sz="quarter"/>
            <p:extLst>
              <p:ext uri="{D42A27DB-BD31-4B8C-83A1-F6EECF244321}">
                <p14:modId xmlns:p14="http://schemas.microsoft.com/office/powerpoint/2010/main" val="3023328158"/>
              </p:ext>
            </p:extLst>
          </p:nvPr>
        </p:nvGraphicFramePr>
        <p:xfrm>
          <a:off x="4645025" y="2250142"/>
          <a:ext cx="4103688" cy="4058582"/>
        </p:xfrm>
        <a:graphic>
          <a:graphicData uri="http://schemas.openxmlformats.org/drawingml/2006/chart">
            <c:chart xmlns:c="http://schemas.openxmlformats.org/drawingml/2006/chart" r:id="rId2"/>
          </a:graphicData>
        </a:graphic>
      </p:graphicFrame>
    </p:spTree>
  </p:cSld>
  <p:clrMapOvr>
    <a:masterClrMapping/>
  </p:clrMapOvr>
</p:sld>
</file>

<file path=ppt/slides/slide29.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graphicFrame>
        <p:nvGraphicFramePr>
          <p:cNvPr id="11" name="Объект 30">
            <a:extLst>
              <a:ext uri="{FF2B5EF4-FFF2-40B4-BE49-F238E27FC236}">
                <a16:creationId xmlns:a16="http://schemas.microsoft.com/office/drawing/2014/main" id="{5CA7BAE5-36AF-41EE-87F8-0281A730D082}"/>
              </a:ext>
            </a:extLst>
          </p:cNvPr>
          <p:cNvGraphicFramePr>
            <a:graphicFrameLocks noGrp="1"/>
          </p:cNvGraphicFramePr>
          <p:nvPr>
            <p:ph idx="15" sz="quarter"/>
            <p:extLst>
              <p:ext uri="{D42A27DB-BD31-4B8C-83A1-F6EECF244321}">
                <p14:modId xmlns:p14="http://schemas.microsoft.com/office/powerpoint/2010/main" val="1504498655"/>
              </p:ext>
            </p:extLst>
          </p:nvPr>
        </p:nvGraphicFramePr>
        <p:xfrm>
          <a:off x="395288" y="2093913"/>
          <a:ext cx="4103684" cy="782305"/>
        </p:xfrm>
        <a:graphic>
          <a:graphicData uri="http://schemas.openxmlformats.org/drawingml/2006/table">
            <a:tbl>
              <a:tblPr bandRow="1" firstRow="1"/>
              <a:tblGrid>
                <a:gridCol w="1025921">
                  <a:extLst>
                    <a:ext uri="{9D8B030D-6E8A-4147-A177-3AD203B41FA5}">
                      <a16:colId xmlns:a16="http://schemas.microsoft.com/office/drawing/2014/main" val="947764813"/>
                    </a:ext>
                  </a:extLst>
                </a:gridCol>
                <a:gridCol w="1025921">
                  <a:extLst>
                    <a:ext uri="{9D8B030D-6E8A-4147-A177-3AD203B41FA5}">
                      <a16:colId xmlns:a16="http://schemas.microsoft.com/office/drawing/2014/main" val="2003322319"/>
                    </a:ext>
                  </a:extLst>
                </a:gridCol>
                <a:gridCol w="1025921">
                  <a:extLst>
                    <a:ext uri="{9D8B030D-6E8A-4147-A177-3AD203B41FA5}">
                      <a16:colId xmlns:a16="http://schemas.microsoft.com/office/drawing/2014/main" val="2362422298"/>
                    </a:ext>
                  </a:extLst>
                </a:gridCol>
                <a:gridCol w="1025921">
                  <a:extLst>
                    <a:ext uri="{9D8B030D-6E8A-4147-A177-3AD203B41FA5}">
                      <a16:colId xmlns:a16="http://schemas.microsoft.com/office/drawing/2014/main" val="1787274669"/>
                    </a:ext>
                  </a:extLst>
                </a:gridCol>
              </a:tblGrid>
              <a:tr h="354487">
                <a:tc>
                  <a:txBody>
                    <a:bodyPr/>
                    <a:lstStyle/>
                    <a:p>
                      <a:pPr algn="ctr" marL="0" marR="0">
                        <a:lnSpc>
                          <a:spcPct val="107000"/>
                        </a:lnSpc>
                        <a:spcBef>
                          <a:spcPts val="0"/>
                        </a:spcBef>
                        <a:spcAft>
                          <a:spcPts val="0"/>
                        </a:spcAft>
                      </a:pPr>
                      <a:r>
                        <a:rPr b="1" dirty="0" kern="1200" lang="en-US" sz="2000">
                          <a:solidFill>
                            <a:srgbClr val="000000"/>
                          </a:solidFill>
                          <a:effectLst/>
                          <a:latin charset="0" panose="020B0604020202020204" pitchFamily="34" typeface="Arial"/>
                          <a:ea charset="0" panose="02020603050405020304" pitchFamily="18" typeface="Times New Roman"/>
                          <a:cs charset="0" panose="020B0604020202020204" pitchFamily="34" typeface="Arial"/>
                        </a:rPr>
                        <a:t>28.7</a:t>
                      </a:r>
                      <a:endParaRPr dirty="0" lang="ru-RU" sz="800">
                        <a:effectLst/>
                        <a:latin charset="0" panose="020B0604020202020204" pitchFamily="34" typeface="Arial"/>
                        <a:ea charset="0" panose="020F0502020204030204" pitchFamily="34" typeface="Calibri"/>
                        <a:cs charset="0" panose="020B0604020202020204" pitchFamily="34" typeface="Arial"/>
                      </a:endParaRPr>
                    </a:p>
                  </a:txBody>
                  <a:tcPr marB="42915" marL="85830" marR="85830" marT="42915">
                    <a:lnL>
                      <a:noFill/>
                    </a:lnL>
                    <a:lnR>
                      <a:noFill/>
                    </a:lnR>
                    <a:lnT>
                      <a:noFill/>
                    </a:lnT>
                    <a:lnB>
                      <a:noFill/>
                    </a:lnB>
                  </a:tcPr>
                </a:tc>
                <a:tc>
                  <a:txBody>
                    <a:bodyPr/>
                    <a:lstStyle/>
                    <a:p>
                      <a:pPr algn="ctr" defTabSz="685800" eaLnBrk="1" fontAlgn="auto" hangingPunct="1" indent="0" latinLnBrk="0" lvl="0" marL="0" marR="0" rtl="0">
                        <a:lnSpc>
                          <a:spcPct val="107000"/>
                        </a:lnSpc>
                        <a:spcBef>
                          <a:spcPts val="0"/>
                        </a:spcBef>
                        <a:spcAft>
                          <a:spcPts val="0"/>
                        </a:spcAft>
                        <a:buClrTx/>
                        <a:buSzTx/>
                        <a:buFontTx/>
                        <a:buNone/>
                        <a:tabLst/>
                        <a:defRPr/>
                      </a:pPr>
                      <a:r>
                        <a:rPr b="1" dirty="0" kern="1200" lang="en-US" sz="2000">
                          <a:solidFill>
                            <a:srgbClr val="000000"/>
                          </a:solidFill>
                          <a:effectLst/>
                          <a:latin charset="0" panose="020B0604020202020204" pitchFamily="34" typeface="Arial"/>
                          <a:ea charset="0" panose="020F0502020204030204" pitchFamily="34" typeface="Calibri"/>
                          <a:cs charset="0" panose="020B0604020202020204" pitchFamily="34" typeface="Arial"/>
                        </a:rPr>
                        <a:t>28.6</a:t>
                      </a:r>
                      <a:endParaRPr dirty="0" kern="1200" lang="ru-RU" sz="800">
                        <a:solidFill>
                          <a:schemeClr val="tx1"/>
                        </a:solidFill>
                        <a:effectLst/>
                        <a:latin charset="0" panose="020B0604020202020204" pitchFamily="34" typeface="Arial"/>
                        <a:ea charset="0" panose="020F0502020204030204" pitchFamily="34" typeface="Calibri"/>
                        <a:cs charset="0" panose="020B0604020202020204" pitchFamily="34" typeface="Arial"/>
                      </a:endParaRPr>
                    </a:p>
                  </a:txBody>
                  <a:tcPr marB="42915" marL="85830" marR="85830" marT="42915">
                    <a:lnL>
                      <a:noFill/>
                    </a:lnL>
                    <a:lnR>
                      <a:noFill/>
                    </a:lnR>
                    <a:lnT>
                      <a:noFill/>
                    </a:lnT>
                    <a:lnB>
                      <a:noFill/>
                    </a:lnB>
                  </a:tcPr>
                </a:tc>
                <a:tc>
                  <a:txBody>
                    <a:bodyPr/>
                    <a:lstStyle/>
                    <a:p>
                      <a:pPr algn="ctr" marL="0" marR="0">
                        <a:lnSpc>
                          <a:spcPct val="107000"/>
                        </a:lnSpc>
                        <a:spcBef>
                          <a:spcPts val="0"/>
                        </a:spcBef>
                        <a:spcAft>
                          <a:spcPts val="0"/>
                        </a:spcAft>
                      </a:pPr>
                      <a:r>
                        <a:rPr b="1" dirty="0" kern="1200" lang="en-US" sz="2000">
                          <a:solidFill>
                            <a:srgbClr val="000000"/>
                          </a:solidFill>
                          <a:effectLst/>
                          <a:latin charset="0" panose="020B0604020202020204" pitchFamily="34" typeface="Arial"/>
                          <a:ea charset="0" panose="02020603050405020304" pitchFamily="18" typeface="Times New Roman"/>
                          <a:cs charset="0" panose="020B0604020202020204" pitchFamily="34" typeface="Arial"/>
                        </a:rPr>
                        <a:t>21.0</a:t>
                      </a:r>
                      <a:endParaRPr dirty="0" lang="ru-RU" sz="800">
                        <a:effectLst/>
                        <a:latin charset="0" panose="020B0604020202020204" pitchFamily="34" typeface="Arial"/>
                        <a:ea charset="0" panose="020F0502020204030204" pitchFamily="34" typeface="Calibri"/>
                        <a:cs charset="0" panose="020B0604020202020204" pitchFamily="34" typeface="Arial"/>
                      </a:endParaRPr>
                    </a:p>
                  </a:txBody>
                  <a:tcPr marB="42915" marL="85830" marR="85830" marT="42915">
                    <a:lnL>
                      <a:noFill/>
                    </a:lnL>
                    <a:lnR>
                      <a:noFill/>
                    </a:lnR>
                    <a:lnT>
                      <a:noFill/>
                    </a:lnT>
                    <a:lnB>
                      <a:noFill/>
                    </a:lnB>
                  </a:tcPr>
                </a:tc>
                <a:tc>
                  <a:txBody>
                    <a:bodyPr/>
                    <a:lstStyle/>
                    <a:p>
                      <a:pPr algn="ctr" marL="0" marR="0">
                        <a:lnSpc>
                          <a:spcPct val="107000"/>
                        </a:lnSpc>
                        <a:spcBef>
                          <a:spcPts val="0"/>
                        </a:spcBef>
                        <a:spcAft>
                          <a:spcPts val="0"/>
                        </a:spcAft>
                      </a:pPr>
                      <a:r>
                        <a:rPr b="1" dirty="0" kern="1200" lang="en-US" sz="2000">
                          <a:solidFill>
                            <a:srgbClr val="000000"/>
                          </a:solidFill>
                          <a:effectLst/>
                          <a:latin charset="0" panose="020B0604020202020204" pitchFamily="34" typeface="Arial"/>
                          <a:ea charset="0" panose="02020603050405020304" pitchFamily="18" typeface="Times New Roman"/>
                          <a:cs charset="0" panose="020B0604020202020204" pitchFamily="34" typeface="Arial"/>
                        </a:rPr>
                        <a:t>27.0</a:t>
                      </a:r>
                      <a:endParaRPr dirty="0" lang="ru-RU" sz="800">
                        <a:effectLst/>
                        <a:latin charset="0" panose="020B0604020202020204" pitchFamily="34" typeface="Arial"/>
                        <a:ea charset="0" panose="020F0502020204030204" pitchFamily="34" typeface="Calibri"/>
                        <a:cs charset="0" panose="020B0604020202020204" pitchFamily="34" typeface="Arial"/>
                      </a:endParaRPr>
                    </a:p>
                  </a:txBody>
                  <a:tcPr marB="42915" marL="85830" marR="85830" marT="42915">
                    <a:lnL>
                      <a:noFill/>
                    </a:lnL>
                    <a:lnR>
                      <a:noFill/>
                    </a:lnR>
                    <a:lnT>
                      <a:noFill/>
                    </a:lnT>
                    <a:lnB>
                      <a:noFill/>
                    </a:lnB>
                  </a:tcPr>
                </a:tc>
                <a:extLst>
                  <a:ext uri="{0D108BD9-81ED-4DB2-BD59-A6C34878D82A}">
                    <a16:rowId xmlns:a16="http://schemas.microsoft.com/office/drawing/2014/main" val="3436573285"/>
                  </a:ext>
                </a:extLst>
              </a:tr>
              <a:tr h="394024">
                <a:tc>
                  <a:txBody>
                    <a:bodyPr/>
                    <a:lstStyle/>
                    <a:p>
                      <a:pPr algn="ctr" marL="0" marR="0">
                        <a:lnSpc>
                          <a:spcPct val="107000"/>
                        </a:lnSpc>
                        <a:spcBef>
                          <a:spcPts val="0"/>
                        </a:spcBef>
                        <a:spcAft>
                          <a:spcPts val="0"/>
                        </a:spcAft>
                      </a:pPr>
                      <a:r>
                        <a:rPr dirty="0" i="1" kern="1200" lang="en-US" sz="1000">
                          <a:solidFill>
                            <a:srgbClr val="000000"/>
                          </a:solidFill>
                          <a:effectLst/>
                          <a:latin charset="0" panose="020B0604020202020204" pitchFamily="34" typeface="Arial"/>
                          <a:ea charset="0" panose="02020603050405020304" pitchFamily="18" typeface="Times New Roman"/>
                          <a:cs charset="0" panose="020B0604020202020204" pitchFamily="34" typeface="Arial"/>
                        </a:rPr>
                        <a:t>Mean</a:t>
                      </a:r>
                      <a:endParaRPr dirty="0" i="1" lang="ru-RU" sz="600">
                        <a:effectLst/>
                        <a:latin charset="0" panose="020B0604020202020204" pitchFamily="34" typeface="Arial"/>
                        <a:ea charset="0" panose="020F0502020204030204" pitchFamily="34" typeface="Calibri"/>
                        <a:cs charset="0" panose="020B0604020202020204" pitchFamily="34" typeface="Arial"/>
                      </a:endParaRPr>
                    </a:p>
                  </a:txBody>
                  <a:tcPr marB="42915" marL="85830" marR="85830" marT="42915">
                    <a:lnL>
                      <a:noFill/>
                    </a:lnL>
                    <a:lnR>
                      <a:noFill/>
                    </a:lnR>
                    <a:lnT>
                      <a:noFill/>
                    </a:lnT>
                    <a:lnB>
                      <a:noFill/>
                    </a:lnB>
                  </a:tcPr>
                </a:tc>
                <a:tc>
                  <a:txBody>
                    <a:bodyPr/>
                    <a:lstStyle/>
                    <a:p>
                      <a:pPr algn="ctr" defTabSz="685800" eaLnBrk="1" fontAlgn="auto" hangingPunct="1" indent="0" latinLnBrk="0" lvl="0" marL="0" marR="0" rtl="0">
                        <a:lnSpc>
                          <a:spcPct val="107000"/>
                        </a:lnSpc>
                        <a:spcBef>
                          <a:spcPts val="0"/>
                        </a:spcBef>
                        <a:spcAft>
                          <a:spcPts val="0"/>
                        </a:spcAft>
                        <a:buClrTx/>
                        <a:buSzTx/>
                        <a:buFontTx/>
                        <a:buNone/>
                        <a:tabLst/>
                        <a:defRPr/>
                      </a:pPr>
                      <a:endParaRPr dirty="0" i="1" kern="1200" lang="ru-RU" sz="1000">
                        <a:solidFill>
                          <a:schemeClr val="tx1"/>
                        </a:solidFill>
                        <a:effectLst/>
                        <a:latin charset="0" panose="020B0604020202020204" pitchFamily="34" typeface="Arial"/>
                        <a:ea charset="0" panose="020F0502020204030204" pitchFamily="34" typeface="Calibri"/>
                        <a:cs charset="0" panose="020B0604020202020204" pitchFamily="34" typeface="Arial"/>
                      </a:endParaRPr>
                    </a:p>
                  </a:txBody>
                  <a:tcPr marB="42915" marL="85830" marR="85830" marT="42915">
                    <a:lnL>
                      <a:noFill/>
                    </a:lnL>
                    <a:lnR>
                      <a:noFill/>
                    </a:lnR>
                    <a:lnT>
                      <a:noFill/>
                    </a:lnT>
                    <a:lnB>
                      <a:noFill/>
                    </a:lnB>
                  </a:tcPr>
                </a:tc>
                <a:tc>
                  <a:txBody>
                    <a:bodyPr/>
                    <a:lstStyle/>
                    <a:p>
                      <a:pPr algn="ctr" marL="0" marR="0">
                        <a:lnSpc>
                          <a:spcPct val="107000"/>
                        </a:lnSpc>
                        <a:spcBef>
                          <a:spcPts val="0"/>
                        </a:spcBef>
                        <a:spcAft>
                          <a:spcPts val="0"/>
                        </a:spcAft>
                      </a:pPr>
                      <a:r>
                        <a:rPr dirty="0" i="1" kern="1200" lang="en-US" sz="1000">
                          <a:solidFill>
                            <a:srgbClr val="000000"/>
                          </a:solidFill>
                          <a:effectLst/>
                          <a:latin charset="0" panose="020B0604020202020204" pitchFamily="34" typeface="Arial"/>
                          <a:ea charset="0" panose="02020603050405020304" pitchFamily="18" typeface="Times New Roman"/>
                          <a:cs charset="0" panose="020B0604020202020204" pitchFamily="34" typeface="Arial"/>
                        </a:rPr>
                        <a:t>Mode</a:t>
                      </a:r>
                      <a:endParaRPr dirty="0" i="1" lang="ru-RU" sz="1000">
                        <a:effectLst/>
                        <a:latin charset="0" panose="020B0604020202020204" pitchFamily="34" typeface="Arial"/>
                        <a:ea charset="0" panose="020F0502020204030204" pitchFamily="34" typeface="Calibri"/>
                        <a:cs charset="0" panose="020B0604020202020204" pitchFamily="34" typeface="Arial"/>
                      </a:endParaRPr>
                    </a:p>
                  </a:txBody>
                  <a:tcPr marB="42915" marL="85830" marR="85830" marT="42915">
                    <a:lnL>
                      <a:noFill/>
                    </a:lnL>
                    <a:lnR>
                      <a:noFill/>
                    </a:lnR>
                    <a:lnT>
                      <a:noFill/>
                    </a:lnT>
                    <a:lnB>
                      <a:noFill/>
                    </a:lnB>
                  </a:tcPr>
                </a:tc>
                <a:tc>
                  <a:txBody>
                    <a:bodyPr/>
                    <a:lstStyle/>
                    <a:p>
                      <a:pPr algn="ctr" marL="0" marR="0">
                        <a:lnSpc>
                          <a:spcPct val="107000"/>
                        </a:lnSpc>
                        <a:spcBef>
                          <a:spcPts val="0"/>
                        </a:spcBef>
                        <a:spcAft>
                          <a:spcPts val="0"/>
                        </a:spcAft>
                      </a:pPr>
                      <a:r>
                        <a:rPr dirty="0" i="1" kern="1200" lang="en-US" sz="1000">
                          <a:solidFill>
                            <a:srgbClr val="000000"/>
                          </a:solidFill>
                          <a:effectLst/>
                          <a:latin charset="0" panose="020B0604020202020204" pitchFamily="34" typeface="Arial"/>
                          <a:ea charset="0" panose="02020603050405020304" pitchFamily="18" typeface="Times New Roman"/>
                          <a:cs charset="0" panose="020B0604020202020204" pitchFamily="34" typeface="Arial"/>
                        </a:rPr>
                        <a:t>Median</a:t>
                      </a:r>
                      <a:endParaRPr dirty="0" i="1" lang="ru-RU" sz="600">
                        <a:effectLst/>
                        <a:latin charset="0" panose="020B0604020202020204" pitchFamily="34" typeface="Arial"/>
                        <a:ea charset="0" panose="020F0502020204030204" pitchFamily="34" typeface="Calibri"/>
                        <a:cs charset="0" panose="020B0604020202020204" pitchFamily="34" typeface="Arial"/>
                      </a:endParaRPr>
                    </a:p>
                  </a:txBody>
                  <a:tcPr marB="42915" marL="85830" marR="85830" marT="42915">
                    <a:lnL>
                      <a:noFill/>
                    </a:lnL>
                    <a:lnR>
                      <a:noFill/>
                    </a:lnR>
                    <a:lnT>
                      <a:noFill/>
                    </a:lnT>
                    <a:lnB>
                      <a:noFill/>
                    </a:lnB>
                  </a:tcPr>
                </a:tc>
                <a:extLst>
                  <a:ext uri="{0D108BD9-81ED-4DB2-BD59-A6C34878D82A}">
                    <a16:rowId xmlns:a16="http://schemas.microsoft.com/office/drawing/2014/main" val="2085305069"/>
                  </a:ext>
                </a:extLst>
              </a:tr>
            </a:tbl>
          </a:graphicData>
        </a:graphic>
      </p:graphicFrame>
      <p:sp>
        <p:nvSpPr>
          <p:cNvPr id="5" name="Text Placeholder 4">
            <a:extLst>
              <a:ext uri="{FF2B5EF4-FFF2-40B4-BE49-F238E27FC236}">
                <a16:creationId xmlns:a16="http://schemas.microsoft.com/office/drawing/2014/main" id="{6B2CF869-7562-4CDA-971E-4B02632C0618}"/>
              </a:ext>
            </a:extLst>
          </p:cNvPr>
          <p:cNvSpPr>
            <a:spLocks noGrp="1"/>
          </p:cNvSpPr>
          <p:nvPr>
            <p:ph idx="10" sz="quarter" type="body"/>
          </p:nvPr>
        </p:nvSpPr>
        <p:spPr/>
        <p:txBody>
          <a:bodyPr/>
          <a:lstStyle/>
          <a:p>
            <a:pPr>
              <a:defRPr/>
            </a:pPr>
            <a:r>
              <a:rPr b="true" lang="en-AU"/>
              <a:t>Text of this question: </a:t>
            </a:r>
            <a:r>
              <a:rPr lang="en-AU"/>
              <a:t>How old are you (in years)?
</a:t>
            </a:r>
            <a:r>
              <a:rPr lang="en-AU"/>
              <a:t>Total N in survey: 99; Participants who saw the question: 99; Participants who answered the question: 99</a:t>
            </a:r>
            <a:endParaRPr dirty="0" lang="en-AU">
              <a:latin charset="0" panose="020B0604020202020204" pitchFamily="34" typeface="Arial"/>
              <a:cs charset="0" panose="020B0604020202020204" pitchFamily="34" typeface="Arial"/>
            </a:endParaRPr>
          </a:p>
        </p:txBody>
      </p:sp>
      <p:sp>
        <p:nvSpPr>
          <p:cNvPr id="6" name="Text Placeholder 5">
            <a:extLst>
              <a:ext uri="{FF2B5EF4-FFF2-40B4-BE49-F238E27FC236}">
                <a16:creationId xmlns:a16="http://schemas.microsoft.com/office/drawing/2014/main" id="{DCD8CC7B-DCE9-48A6-B8A6-08715849EF64}"/>
              </a:ext>
            </a:extLst>
          </p:cNvPr>
          <p:cNvSpPr>
            <a:spLocks noGrp="1"/>
          </p:cNvSpPr>
          <p:nvPr>
            <p:ph idx="13" sz="quarter" type="body"/>
          </p:nvPr>
        </p:nvSpPr>
        <p:spPr/>
        <p:txBody>
          <a:bodyPr/>
          <a:lstStyle/>
          <a:p>
            <a:r>
              <a:rPr b="1" dirty="0" lang="en-US">
                <a:latin charset="0" panose="020B0604020202020204" pitchFamily="34" typeface="Arial"/>
                <a:cs charset="0" panose="020B0604020202020204" pitchFamily="34" typeface="Arial"/>
              </a:rPr>
              <a:t>Descriptive statistics</a:t>
            </a:r>
            <a:endParaRPr dirty="0" lang="ru-RU">
              <a:latin charset="0" panose="020B0604020202020204" pitchFamily="34" typeface="Arial"/>
              <a:cs charset="0" panose="020B0604020202020204" pitchFamily="34" typeface="Arial"/>
            </a:endParaRPr>
          </a:p>
        </p:txBody>
      </p:sp>
      <p:sp>
        <p:nvSpPr>
          <p:cNvPr id="7" name="Text Placeholder 6">
            <a:extLst>
              <a:ext uri="{FF2B5EF4-FFF2-40B4-BE49-F238E27FC236}">
                <a16:creationId xmlns:a16="http://schemas.microsoft.com/office/drawing/2014/main" id="{0CE6BE03-A6F8-494F-B4DC-E21F163FFF7A}"/>
              </a:ext>
            </a:extLst>
          </p:cNvPr>
          <p:cNvSpPr>
            <a:spLocks noGrp="1"/>
          </p:cNvSpPr>
          <p:nvPr>
            <p:ph idx="14" sz="quarter" type="body"/>
          </p:nvPr>
        </p:nvSpPr>
        <p:spPr/>
        <p:txBody>
          <a:bodyPr/>
          <a:lstStyle/>
          <a:p>
            <a:r>
              <a:rPr dirty="0" lang="en-US">
                <a:latin charset="0" panose="020B0604020202020204" pitchFamily="34" typeface="Arial"/>
                <a:cs charset="0" panose="020B0604020202020204" pitchFamily="34" typeface="Arial"/>
              </a:rPr>
              <a:t>Distribution of ratings</a:t>
            </a:r>
            <a:endParaRPr dirty="0" lang="ru-RU">
              <a:latin charset="0" panose="020B0604020202020204" pitchFamily="34" typeface="Arial"/>
              <a:cs charset="0" panose="020B0604020202020204" pitchFamily="34" typeface="Arial"/>
            </a:endParaRPr>
          </a:p>
        </p:txBody>
      </p:sp>
      <p:sp>
        <p:nvSpPr>
          <p:cNvPr id="2" name="Текст 1">
            <a:extLst>
              <a:ext uri="{FF2B5EF4-FFF2-40B4-BE49-F238E27FC236}">
                <a16:creationId xmlns:a16="http://schemas.microsoft.com/office/drawing/2014/main" id="{0891871E-19B0-2D05-DF9F-A661EB067D5F}"/>
              </a:ext>
            </a:extLst>
          </p:cNvPr>
          <p:cNvSpPr>
            <a:spLocks noGrp="1"/>
          </p:cNvSpPr>
          <p:nvPr>
            <p:ph idx="17" sz="quarter" type="body"/>
          </p:nvPr>
        </p:nvSpPr>
        <p:spPr>
          <a:xfrm>
            <a:off x="395288" y="1243658"/>
            <a:ext cx="2520000" cy="216000"/>
          </a:xfrm>
        </p:spPr>
        <p:txBody>
          <a:bodyPr/>
          <a:lstStyle/>
          <a:p>
            <a:pPr>
              <a:defRPr/>
            </a:pPr>
            <a:r>
              <a:rPr cap="none" dirty="0" lang="en-US"/>
              <a:t>All responses (N = 99)</a:t>
            </a:r>
            <a:endParaRPr cap="none" dirty="0" lang="ru-RU"/>
          </a:p>
        </p:txBody>
      </p:sp>
      <p:sp>
        <p:nvSpPr>
          <p:cNvPr id="4" name="Title 3">
            <a:extLst>
              <a:ext uri="{FF2B5EF4-FFF2-40B4-BE49-F238E27FC236}">
                <a16:creationId xmlns:a16="http://schemas.microsoft.com/office/drawing/2014/main" id="{930B74F8-26CE-4485-977A-D3BA8312A304}"/>
              </a:ext>
            </a:extLst>
          </p:cNvPr>
          <p:cNvSpPr>
            <a:spLocks noGrp="1"/>
          </p:cNvSpPr>
          <p:nvPr>
            <p:ph type="title"/>
          </p:nvPr>
        </p:nvSpPr>
        <p:spPr/>
        <p:txBody>
          <a:bodyPr/>
          <a:lstStyle/>
          <a:p>
            <a:pPr>
              <a:defRPr/>
            </a:pPr>
            <a:r>
              <a:rPr b="true" lang="en-AU"/>
              <a:t>Q4: </a:t>
            </a:r>
            <a:r>
              <a:rPr lang="en-AU"/>
              <a:t>_ Age (write-in)
</a:t>
            </a:r>
            <a:r>
              <a:rPr i="true" lang="en-AU"/>
              <a:t>Number</a:t>
            </a:r>
            <a:endParaRPr dirty="0" lang="en-US">
              <a:latin charset="0" panose="020B0604020202020204" pitchFamily="34" typeface="Arial"/>
              <a:cs charset="0" panose="020B0604020202020204" pitchFamily="34" typeface="Arial"/>
            </a:endParaRPr>
          </a:p>
        </p:txBody>
      </p:sp>
      <p:sp>
        <p:nvSpPr>
          <p:cNvPr id="10" name="TextBox 9">
            <a:extLst>
              <a:ext uri="{FF2B5EF4-FFF2-40B4-BE49-F238E27FC236}">
                <a16:creationId xmlns:a16="http://schemas.microsoft.com/office/drawing/2014/main" id="{CD96D5BE-78CE-4F49-97A8-F7E3478781DC}"/>
              </a:ext>
            </a:extLst>
          </p:cNvPr>
          <p:cNvSpPr txBox="1"/>
          <p:nvPr/>
        </p:nvSpPr>
        <p:spPr>
          <a:xfrm>
            <a:off x="4645024" y="2067112"/>
            <a:ext cx="2231231" cy="246221"/>
          </a:xfrm>
          <a:prstGeom prst="rect">
            <a:avLst/>
          </a:prstGeom>
          <a:noFill/>
        </p:spPr>
        <p:txBody>
          <a:bodyPr lIns="0" wrap="square">
            <a:spAutoFit/>
          </a:bodyPr>
          <a:lstStyle/>
          <a:p>
            <a:r>
              <a:rPr b="1" dirty="0" lang="en-AU" sz="1000">
                <a:latin charset="0" panose="020B0604020202020204" pitchFamily="34" typeface="Arial"/>
                <a:cs charset="0" panose="020B0604020202020204" pitchFamily="34" typeface="Arial"/>
              </a:rPr>
              <a:t>Percentage of responses</a:t>
            </a:r>
          </a:p>
        </p:txBody>
      </p:sp>
      <p:graphicFrame>
        <p:nvGraphicFramePr>
          <p:cNvPr id="12" name="Объект 32">
            <a:extLst>
              <a:ext uri="{FF2B5EF4-FFF2-40B4-BE49-F238E27FC236}">
                <a16:creationId xmlns:a16="http://schemas.microsoft.com/office/drawing/2014/main" id="{C76DCCC2-F621-48AE-BD52-CE47B1EE2E7E}"/>
              </a:ext>
            </a:extLst>
          </p:cNvPr>
          <p:cNvGraphicFramePr>
            <a:graphicFrameLocks/>
          </p:cNvGraphicFramePr>
          <p:nvPr/>
        </p:nvGraphicFramePr>
        <p:xfrm>
          <a:off x="407868" y="5226809"/>
          <a:ext cx="4164132" cy="572093"/>
        </p:xfrm>
        <a:graphic>
          <a:graphicData uri="http://schemas.openxmlformats.org/drawingml/2006/table">
            <a:tbl>
              <a:tblPr bandRow="1" firstRow="1"/>
              <a:tblGrid>
                <a:gridCol w="1041033">
                  <a:extLst>
                    <a:ext uri="{9D8B030D-6E8A-4147-A177-3AD203B41FA5}">
                      <a16:colId xmlns:a16="http://schemas.microsoft.com/office/drawing/2014/main" val="2710386983"/>
                    </a:ext>
                  </a:extLst>
                </a:gridCol>
                <a:gridCol w="1041033">
                  <a:extLst>
                    <a:ext uri="{9D8B030D-6E8A-4147-A177-3AD203B41FA5}">
                      <a16:colId xmlns:a16="http://schemas.microsoft.com/office/drawing/2014/main" val="2159314179"/>
                    </a:ext>
                  </a:extLst>
                </a:gridCol>
                <a:gridCol w="1041033">
                  <a:extLst>
                    <a:ext uri="{9D8B030D-6E8A-4147-A177-3AD203B41FA5}">
                      <a16:colId xmlns:a16="http://schemas.microsoft.com/office/drawing/2014/main" val="2333096563"/>
                    </a:ext>
                  </a:extLst>
                </a:gridCol>
                <a:gridCol w="1041033">
                  <a:extLst>
                    <a:ext uri="{9D8B030D-6E8A-4147-A177-3AD203B41FA5}">
                      <a16:colId xmlns:a16="http://schemas.microsoft.com/office/drawing/2014/main" val="3825687357"/>
                    </a:ext>
                  </a:extLst>
                </a:gridCol>
              </a:tblGrid>
              <a:tr h="228333">
                <a:tc>
                  <a:txBody>
                    <a:bodyPr/>
                    <a:lstStyle/>
                    <a:p>
                      <a:pPr algn="ctr" marL="0" marR="0">
                        <a:lnSpc>
                          <a:spcPct val="107000"/>
                        </a:lnSpc>
                        <a:spcBef>
                          <a:spcPts val="0"/>
                        </a:spcBef>
                        <a:spcAft>
                          <a:spcPts val="0"/>
                        </a:spcAft>
                      </a:pPr>
                      <a:r>
                        <a:rPr b="1" dirty="0" kern="1200" lang="en-US" sz="2000">
                          <a:solidFill>
                            <a:srgbClr val="000000"/>
                          </a:solidFill>
                          <a:effectLst/>
                          <a:latin charset="0" panose="020B0604020202020204" pitchFamily="34" typeface="Arial"/>
                          <a:ea charset="0" panose="02020603050405020304" pitchFamily="18" typeface="Times New Roman"/>
                          <a:cs charset="0" panose="020B0604020202020204" pitchFamily="34" typeface="Arial"/>
                        </a:rPr>
                        <a:t>-∞</a:t>
                      </a:r>
                      <a:endParaRPr dirty="0" lang="ru-RU" sz="2000">
                        <a:effectLst/>
                        <a:latin charset="0" panose="020B0604020202020204" pitchFamily="34" typeface="Arial"/>
                        <a:ea charset="0" panose="020F0502020204030204" pitchFamily="34" typeface="Calibri"/>
                        <a:cs charset="0" panose="020B0604020202020204" pitchFamily="34" typeface="Arial"/>
                      </a:endParaRPr>
                    </a:p>
                  </a:txBody>
                  <a:tcPr marB="22452" marL="44904" marR="44904" marT="22452">
                    <a:lnL>
                      <a:noFill/>
                    </a:lnL>
                    <a:lnR>
                      <a:noFill/>
                    </a:lnR>
                    <a:lnT>
                      <a:noFill/>
                    </a:lnT>
                    <a:lnB>
                      <a:noFill/>
                    </a:lnB>
                  </a:tcPr>
                </a:tc>
                <a:tc>
                  <a:txBody>
                    <a:bodyPr/>
                    <a:lstStyle/>
                    <a:p>
                      <a:pPr algn="ctr" defTabSz="685800" eaLnBrk="1" fontAlgn="auto" hangingPunct="1" indent="0" latinLnBrk="0" lvl="0" marL="0" marR="0" rtl="0">
                        <a:lnSpc>
                          <a:spcPct val="107000"/>
                        </a:lnSpc>
                        <a:spcBef>
                          <a:spcPts val="0"/>
                        </a:spcBef>
                        <a:spcAft>
                          <a:spcPts val="0"/>
                        </a:spcAft>
                        <a:buClrTx/>
                        <a:buSzTx/>
                        <a:buFontTx/>
                        <a:buNone/>
                        <a:tabLst/>
                        <a:defRPr/>
                      </a:pPr>
                      <a:r>
                        <a:rPr b="1" dirty="0" kern="1200" lang="en-US" sz="2000">
                          <a:solidFill>
                            <a:srgbClr val="000000"/>
                          </a:solidFill>
                          <a:effectLst/>
                          <a:latin charset="0" panose="020B0604020202020204" pitchFamily="34" typeface="Arial"/>
                          <a:ea charset="0" panose="02020603050405020304" pitchFamily="18" typeface="Times New Roman"/>
                          <a:cs charset="0" panose="020B0604020202020204" pitchFamily="34" typeface="Arial"/>
                        </a:rPr>
                        <a:t>16.0</a:t>
                      </a:r>
                      <a:endParaRPr dirty="0" kern="1200" lang="ru-RU" sz="2000">
                        <a:solidFill>
                          <a:schemeClr val="tx1"/>
                        </a:solidFill>
                        <a:effectLst/>
                        <a:latin charset="0" panose="020B0604020202020204" pitchFamily="34" typeface="Arial"/>
                        <a:ea charset="0" panose="020F0502020204030204" pitchFamily="34" typeface="Calibri"/>
                        <a:cs charset="0" panose="020B0604020202020204" pitchFamily="34" typeface="Arial"/>
                      </a:endParaRPr>
                    </a:p>
                  </a:txBody>
                  <a:tcPr marB="22452" marL="44904" marR="44904" marT="22452">
                    <a:lnL>
                      <a:noFill/>
                    </a:lnL>
                    <a:lnR>
                      <a:noFill/>
                    </a:lnR>
                    <a:lnT>
                      <a:noFill/>
                    </a:lnT>
                    <a:lnB>
                      <a:noFill/>
                    </a:lnB>
                  </a:tcPr>
                </a:tc>
                <a:tc>
                  <a:txBody>
                    <a:bodyPr/>
                    <a:lstStyle/>
                    <a:p>
                      <a:pPr algn="ctr" defTabSz="685800" eaLnBrk="1" fontAlgn="auto" hangingPunct="1" indent="0" latinLnBrk="0" lvl="0" marL="0" marR="0" rtl="0">
                        <a:lnSpc>
                          <a:spcPct val="107000"/>
                        </a:lnSpc>
                        <a:spcBef>
                          <a:spcPts val="0"/>
                        </a:spcBef>
                        <a:spcAft>
                          <a:spcPts val="0"/>
                        </a:spcAft>
                        <a:buClrTx/>
                        <a:buSzTx/>
                        <a:buFontTx/>
                        <a:buNone/>
                        <a:tabLst/>
                        <a:defRPr/>
                      </a:pPr>
                      <a:r>
                        <a:rPr b="1" kern="1200" lang="en-US" sz="2000">
                          <a:solidFill>
                            <a:srgbClr val="000000"/>
                          </a:solidFill>
                          <a:effectLst/>
                          <a:latin charset="0" panose="020B0604020202020204" pitchFamily="34" typeface="Arial"/>
                          <a:ea charset="0" panose="02020603050405020304" pitchFamily="18" typeface="Times New Roman"/>
                          <a:cs charset="0" panose="020B0604020202020204" pitchFamily="34" typeface="Arial"/>
                        </a:rPr>
                        <a:t>52.0</a:t>
                      </a:r>
                      <a:endParaRPr dirty="0" kern="1200" lang="ru-RU" sz="2000">
                        <a:solidFill>
                          <a:schemeClr val="tx1"/>
                        </a:solidFill>
                        <a:effectLst/>
                        <a:latin charset="0" panose="020B0604020202020204" pitchFamily="34" typeface="Arial"/>
                        <a:ea charset="0" panose="020F0502020204030204" pitchFamily="34" typeface="Calibri"/>
                        <a:cs charset="0" panose="020B0604020202020204" pitchFamily="34" typeface="Arial"/>
                      </a:endParaRPr>
                    </a:p>
                  </a:txBody>
                  <a:tcPr marB="22452" marL="44904" marR="44904" marT="22452">
                    <a:lnL>
                      <a:noFill/>
                    </a:lnL>
                    <a:lnR>
                      <a:noFill/>
                    </a:lnR>
                    <a:lnT>
                      <a:noFill/>
                    </a:lnT>
                    <a:lnB>
                      <a:noFill/>
                    </a:lnB>
                  </a:tcPr>
                </a:tc>
                <a:tc>
                  <a:txBody>
                    <a:bodyPr/>
                    <a:lstStyle/>
                    <a:p>
                      <a:pPr algn="ctr" marL="0" marR="0">
                        <a:lnSpc>
                          <a:spcPct val="107000"/>
                        </a:lnSpc>
                        <a:spcBef>
                          <a:spcPts val="0"/>
                        </a:spcBef>
                        <a:spcAft>
                          <a:spcPts val="0"/>
                        </a:spcAft>
                      </a:pPr>
                      <a:r>
                        <a:rPr b="1" dirty="0" kern="1200" lang="en-US" sz="2000">
                          <a:solidFill>
                            <a:srgbClr val="000000"/>
                          </a:solidFill>
                          <a:effectLst/>
                          <a:latin charset="0" panose="020B0604020202020204" pitchFamily="34" typeface="Arial"/>
                          <a:ea charset="0" panose="02020603050405020304" pitchFamily="18" typeface="Times New Roman"/>
                          <a:cs charset="0" panose="020B0604020202020204" pitchFamily="34" typeface="Arial"/>
                        </a:rPr>
                        <a:t>∞</a:t>
                      </a:r>
                      <a:endParaRPr dirty="0" lang="ru-RU" sz="2000">
                        <a:effectLst/>
                        <a:latin charset="0" panose="020B0604020202020204" pitchFamily="34" typeface="Arial"/>
                        <a:ea charset="0" panose="020F0502020204030204" pitchFamily="34" typeface="Calibri"/>
                        <a:cs charset="0" panose="020B0604020202020204" pitchFamily="34" typeface="Arial"/>
                      </a:endParaRPr>
                    </a:p>
                  </a:txBody>
                  <a:tcPr marB="22452" marL="44904" marR="44904" marT="22452">
                    <a:lnL>
                      <a:noFill/>
                    </a:lnL>
                    <a:lnR>
                      <a:noFill/>
                    </a:lnR>
                    <a:lnT>
                      <a:noFill/>
                    </a:lnT>
                    <a:lnB>
                      <a:noFill/>
                    </a:lnB>
                  </a:tcPr>
                </a:tc>
                <a:extLst>
                  <a:ext uri="{0D108BD9-81ED-4DB2-BD59-A6C34878D82A}">
                    <a16:rowId xmlns:a16="http://schemas.microsoft.com/office/drawing/2014/main" val="1762795730"/>
                  </a:ext>
                </a:extLst>
              </a:tr>
              <a:tr h="224738">
                <a:tc>
                  <a:txBody>
                    <a:bodyPr/>
                    <a:lstStyle/>
                    <a:p>
                      <a:pPr algn="ctr" marL="0" marR="0">
                        <a:lnSpc>
                          <a:spcPct val="107000"/>
                        </a:lnSpc>
                        <a:spcBef>
                          <a:spcPts val="0"/>
                        </a:spcBef>
                        <a:spcAft>
                          <a:spcPts val="0"/>
                        </a:spcAft>
                      </a:pPr>
                      <a:r>
                        <a:rPr dirty="0" i="1" kern="1200" lang="en-US" sz="1000">
                          <a:solidFill>
                            <a:srgbClr val="000000"/>
                          </a:solidFill>
                          <a:effectLst/>
                          <a:latin charset="0" panose="020B0604020202020204" pitchFamily="34" typeface="Arial"/>
                          <a:ea charset="0" panose="02020603050405020304" pitchFamily="18" typeface="Times New Roman"/>
                          <a:cs charset="0" panose="020B0604020202020204" pitchFamily="34" typeface="Arial"/>
                        </a:rPr>
                        <a:t>From</a:t>
                      </a:r>
                      <a:endParaRPr dirty="0" i="1" lang="ru-RU" sz="1000">
                        <a:effectLst/>
                        <a:latin charset="0" panose="020B0604020202020204" pitchFamily="34" typeface="Arial"/>
                        <a:ea charset="0" panose="020F0502020204030204" pitchFamily="34" typeface="Calibri"/>
                        <a:cs charset="0" panose="020B0604020202020204" pitchFamily="34" typeface="Arial"/>
                      </a:endParaRPr>
                    </a:p>
                  </a:txBody>
                  <a:tcPr marB="22452" marL="44904" marR="44904" marT="22452">
                    <a:lnL>
                      <a:noFill/>
                    </a:lnL>
                    <a:lnR>
                      <a:noFill/>
                    </a:lnR>
                    <a:lnT>
                      <a:noFill/>
                    </a:lnT>
                    <a:lnB>
                      <a:noFill/>
                    </a:lnB>
                  </a:tcPr>
                </a:tc>
                <a:tc>
                  <a:txBody>
                    <a:bodyPr/>
                    <a:lstStyle/>
                    <a:p>
                      <a:pPr algn="ctr" marL="0" marR="0">
                        <a:lnSpc>
                          <a:spcPct val="107000"/>
                        </a:lnSpc>
                        <a:spcBef>
                          <a:spcPts val="0"/>
                        </a:spcBef>
                        <a:spcAft>
                          <a:spcPts val="0"/>
                        </a:spcAft>
                      </a:pPr>
                      <a:r>
                        <a:rPr dirty="0" i="1" kern="1200" lang="en-US" sz="1000">
                          <a:solidFill>
                            <a:srgbClr val="000000"/>
                          </a:solidFill>
                          <a:effectLst/>
                          <a:latin charset="0" panose="020B0604020202020204" pitchFamily="34" typeface="Arial"/>
                          <a:ea charset="0" panose="02020603050405020304" pitchFamily="18" typeface="Times New Roman"/>
                          <a:cs charset="0" panose="020B0604020202020204" pitchFamily="34" typeface="Arial"/>
                        </a:rPr>
                        <a:t>Minimum</a:t>
                      </a:r>
                      <a:endParaRPr dirty="0" i="1" lang="ru-RU" sz="1000">
                        <a:effectLst/>
                        <a:latin charset="0" panose="020B0604020202020204" pitchFamily="34" typeface="Arial"/>
                        <a:ea charset="0" panose="020F0502020204030204" pitchFamily="34" typeface="Calibri"/>
                        <a:cs charset="0" panose="020B0604020202020204" pitchFamily="34" typeface="Arial"/>
                      </a:endParaRPr>
                    </a:p>
                  </a:txBody>
                  <a:tcPr marB="22452" marL="44904" marR="44904" marT="22452">
                    <a:lnL>
                      <a:noFill/>
                    </a:lnL>
                    <a:lnR>
                      <a:noFill/>
                    </a:lnR>
                    <a:lnT>
                      <a:noFill/>
                    </a:lnT>
                    <a:lnB>
                      <a:noFill/>
                    </a:lnB>
                  </a:tcPr>
                </a:tc>
                <a:tc>
                  <a:txBody>
                    <a:bodyPr/>
                    <a:lstStyle/>
                    <a:p>
                      <a:pPr algn="ctr" marL="0" marR="0">
                        <a:lnSpc>
                          <a:spcPct val="107000"/>
                        </a:lnSpc>
                        <a:spcBef>
                          <a:spcPts val="0"/>
                        </a:spcBef>
                        <a:spcAft>
                          <a:spcPts val="0"/>
                        </a:spcAft>
                      </a:pPr>
                      <a:r>
                        <a:rPr dirty="0" i="1" kern="1200" lang="en-US" sz="1000">
                          <a:solidFill>
                            <a:srgbClr val="000000"/>
                          </a:solidFill>
                          <a:effectLst/>
                          <a:latin charset="0" panose="020B0604020202020204" pitchFamily="34" typeface="Arial"/>
                          <a:ea charset="0" panose="02020603050405020304" pitchFamily="18" typeface="Times New Roman"/>
                          <a:cs charset="0" panose="020B0604020202020204" pitchFamily="34" typeface="Arial"/>
                        </a:rPr>
                        <a:t>Maximum</a:t>
                      </a:r>
                      <a:endParaRPr dirty="0" i="1" lang="ru-RU" sz="1000">
                        <a:effectLst/>
                        <a:latin charset="0" panose="020B0604020202020204" pitchFamily="34" typeface="Arial"/>
                        <a:ea charset="0" panose="020F0502020204030204" pitchFamily="34" typeface="Calibri"/>
                        <a:cs charset="0" panose="020B0604020202020204" pitchFamily="34" typeface="Arial"/>
                      </a:endParaRPr>
                    </a:p>
                  </a:txBody>
                  <a:tcPr marB="22452" marL="44904" marR="44904" marT="22452">
                    <a:lnL>
                      <a:noFill/>
                    </a:lnL>
                    <a:lnR>
                      <a:noFill/>
                    </a:lnR>
                    <a:lnT>
                      <a:noFill/>
                    </a:lnT>
                    <a:lnB>
                      <a:noFill/>
                    </a:lnB>
                  </a:tcPr>
                </a:tc>
                <a:tc>
                  <a:txBody>
                    <a:bodyPr/>
                    <a:lstStyle/>
                    <a:p>
                      <a:pPr algn="ctr" marL="0" marR="0">
                        <a:lnSpc>
                          <a:spcPct val="107000"/>
                        </a:lnSpc>
                        <a:spcBef>
                          <a:spcPts val="0"/>
                        </a:spcBef>
                        <a:spcAft>
                          <a:spcPts val="0"/>
                        </a:spcAft>
                      </a:pPr>
                      <a:r>
                        <a:rPr dirty="0" i="1" kern="1200" lang="en-US" sz="1000">
                          <a:solidFill>
                            <a:srgbClr val="000000"/>
                          </a:solidFill>
                          <a:effectLst/>
                          <a:latin charset="0" panose="020B0604020202020204" pitchFamily="34" typeface="Arial"/>
                          <a:ea charset="0" panose="02020603050405020304" pitchFamily="18" typeface="Times New Roman"/>
                          <a:cs charset="0" panose="020B0604020202020204" pitchFamily="34" typeface="Arial"/>
                        </a:rPr>
                        <a:t>To</a:t>
                      </a:r>
                      <a:endParaRPr dirty="0" i="1" lang="ru-RU" sz="1000">
                        <a:effectLst/>
                        <a:latin charset="0" panose="020B0604020202020204" pitchFamily="34" typeface="Arial"/>
                        <a:ea charset="0" panose="020F0502020204030204" pitchFamily="34" typeface="Calibri"/>
                        <a:cs charset="0" panose="020B0604020202020204" pitchFamily="34" typeface="Arial"/>
                      </a:endParaRPr>
                    </a:p>
                  </a:txBody>
                  <a:tcPr marB="22452" marL="44904" marR="44904" marT="22452">
                    <a:lnL>
                      <a:noFill/>
                    </a:lnL>
                    <a:lnR>
                      <a:noFill/>
                    </a:lnR>
                    <a:lnT>
                      <a:noFill/>
                    </a:lnT>
                    <a:lnB>
                      <a:noFill/>
                    </a:lnB>
                  </a:tcPr>
                </a:tc>
                <a:extLst>
                  <a:ext uri="{0D108BD9-81ED-4DB2-BD59-A6C34878D82A}">
                    <a16:rowId xmlns:a16="http://schemas.microsoft.com/office/drawing/2014/main" val="514320769"/>
                  </a:ext>
                </a:extLst>
              </a:tr>
            </a:tbl>
          </a:graphicData>
        </a:graphic>
      </p:graphicFrame>
      <p:graphicFrame>
        <p:nvGraphicFramePr>
          <p:cNvPr id="14" name="Объект 30">
            <a:extLst>
              <a:ext uri="{FF2B5EF4-FFF2-40B4-BE49-F238E27FC236}">
                <a16:creationId xmlns:a16="http://schemas.microsoft.com/office/drawing/2014/main" id="{FBEF03D6-9292-4367-8E21-7768FA27471D}"/>
              </a:ext>
            </a:extLst>
          </p:cNvPr>
          <p:cNvGraphicFramePr>
            <a:graphicFrameLocks/>
          </p:cNvGraphicFramePr>
          <p:nvPr/>
        </p:nvGraphicFramePr>
        <p:xfrm>
          <a:off x="389341" y="3712143"/>
          <a:ext cx="4099725" cy="625305"/>
        </p:xfrm>
        <a:graphic>
          <a:graphicData uri="http://schemas.openxmlformats.org/drawingml/2006/table">
            <a:tbl>
              <a:tblPr bandRow="1" firstRow="1"/>
              <a:tblGrid>
                <a:gridCol w="4099725">
                  <a:extLst>
                    <a:ext uri="{9D8B030D-6E8A-4147-A177-3AD203B41FA5}">
                      <a16:colId xmlns:a16="http://schemas.microsoft.com/office/drawing/2014/main" val="3677657383"/>
                    </a:ext>
                  </a:extLst>
                </a:gridCol>
              </a:tblGrid>
              <a:tr h="164958">
                <a:tc>
                  <a:txBody>
                    <a:bodyPr/>
                    <a:lstStyle/>
                    <a:p>
                      <a:pPr algn="ctr" marL="0" marR="0">
                        <a:lnSpc>
                          <a:spcPct val="107000"/>
                        </a:lnSpc>
                        <a:spcBef>
                          <a:spcPts val="0"/>
                        </a:spcBef>
                        <a:spcAft>
                          <a:spcPts val="0"/>
                        </a:spcAft>
                      </a:pPr>
                      <a:r>
                        <a:rPr b="1" dirty="0" kern="1200" lang="en-US" sz="2000">
                          <a:solidFill>
                            <a:srgbClr val="000000"/>
                          </a:solidFill>
                          <a:effectLst/>
                          <a:latin charset="0" panose="020B0604020202020204" pitchFamily="34" typeface="Arial"/>
                          <a:ea charset="0" panose="02020603050405020304" pitchFamily="18" typeface="Times New Roman"/>
                          <a:cs charset="0" panose="020B0604020202020204" pitchFamily="34" typeface="Arial"/>
                        </a:rPr>
                        <a:t>8.1</a:t>
                      </a:r>
                      <a:endParaRPr dirty="0" lang="ru-RU" sz="800">
                        <a:effectLst/>
                        <a:latin charset="0" panose="020B0604020202020204" pitchFamily="34" typeface="Arial"/>
                        <a:ea charset="0" panose="020F0502020204030204" pitchFamily="34" typeface="Calibri"/>
                        <a:cs charset="0" panose="020B0604020202020204" pitchFamily="34" typeface="Arial"/>
                      </a:endParaRPr>
                    </a:p>
                  </a:txBody>
                  <a:tcPr marB="42915" marL="85830" marR="85830" marT="42915">
                    <a:lnL>
                      <a:noFill/>
                    </a:lnL>
                    <a:lnR>
                      <a:noFill/>
                    </a:lnR>
                    <a:lnT>
                      <a:noFill/>
                    </a:lnT>
                    <a:lnB>
                      <a:noFill/>
                    </a:lnB>
                  </a:tcPr>
                </a:tc>
                <a:extLst>
                  <a:ext uri="{0D108BD9-81ED-4DB2-BD59-A6C34878D82A}">
                    <a16:rowId xmlns:a16="http://schemas.microsoft.com/office/drawing/2014/main" val="856909807"/>
                  </a:ext>
                </a:extLst>
              </a:tr>
              <a:tr h="232089">
                <a:tc>
                  <a:txBody>
                    <a:bodyPr/>
                    <a:lstStyle/>
                    <a:p>
                      <a:pPr algn="ctr" marL="0" marR="0">
                        <a:lnSpc>
                          <a:spcPct val="107000"/>
                        </a:lnSpc>
                        <a:spcBef>
                          <a:spcPts val="0"/>
                        </a:spcBef>
                        <a:spcAft>
                          <a:spcPts val="0"/>
                        </a:spcAft>
                      </a:pPr>
                      <a:r>
                        <a:rPr dirty="0" i="1" kern="1200" lang="en-US" sz="1000">
                          <a:solidFill>
                            <a:srgbClr val="000000"/>
                          </a:solidFill>
                          <a:effectLst/>
                          <a:latin charset="0" panose="020B0604020202020204" pitchFamily="34" typeface="Arial"/>
                          <a:ea charset="0" panose="02020603050405020304" pitchFamily="18" typeface="Times New Roman"/>
                          <a:cs charset="0" panose="020B0604020202020204" pitchFamily="34" typeface="Arial"/>
                        </a:rPr>
                        <a:t>Standard Deviation</a:t>
                      </a:r>
                      <a:endParaRPr dirty="0" i="1" lang="ru-RU" sz="600">
                        <a:effectLst/>
                        <a:latin charset="0" panose="020B0604020202020204" pitchFamily="34" typeface="Arial"/>
                        <a:ea charset="0" panose="020F0502020204030204" pitchFamily="34" typeface="Calibri"/>
                        <a:cs charset="0" panose="020B0604020202020204" pitchFamily="34" typeface="Arial"/>
                      </a:endParaRPr>
                    </a:p>
                  </a:txBody>
                  <a:tcPr marB="42915" marL="85830" marR="85830" marT="42915">
                    <a:lnL>
                      <a:noFill/>
                    </a:lnL>
                    <a:lnR>
                      <a:noFill/>
                    </a:lnR>
                    <a:lnT>
                      <a:noFill/>
                    </a:lnT>
                    <a:lnB>
                      <a:noFill/>
                    </a:lnB>
                  </a:tcPr>
                </a:tc>
                <a:extLst>
                  <a:ext uri="{0D108BD9-81ED-4DB2-BD59-A6C34878D82A}">
                    <a16:rowId xmlns:a16="http://schemas.microsoft.com/office/drawing/2014/main" val="309482772"/>
                  </a:ext>
                </a:extLst>
              </a:tr>
            </a:tbl>
          </a:graphicData>
        </a:graphic>
      </p:graphicFrame>
      <p:cxnSp>
        <p:nvCxnSpPr>
          <p:cNvPr id="16" name="Straight Connector 15">
            <a:extLst>
              <a:ext uri="{FF2B5EF4-FFF2-40B4-BE49-F238E27FC236}">
                <a16:creationId xmlns:a16="http://schemas.microsoft.com/office/drawing/2014/main" id="{33AED831-BDB4-4AAD-8F39-9655AD72C75A}"/>
              </a:ext>
            </a:extLst>
          </p:cNvPr>
          <p:cNvCxnSpPr/>
          <p:nvPr/>
        </p:nvCxnSpPr>
        <p:spPr>
          <a:xfrm>
            <a:off x="395287" y="3356992"/>
            <a:ext cx="4103688" cy="0"/>
          </a:xfrm>
          <a:prstGeom prst="line">
            <a:avLst/>
          </a:prstGeom>
          <a:ln w="6350">
            <a:solidFill>
              <a:srgbClr val="412B69"/>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9B8FC84-73C6-424C-A4C6-93689F44FCBC}"/>
              </a:ext>
            </a:extLst>
          </p:cNvPr>
          <p:cNvCxnSpPr/>
          <p:nvPr/>
        </p:nvCxnSpPr>
        <p:spPr>
          <a:xfrm>
            <a:off x="387360" y="4725144"/>
            <a:ext cx="4103688" cy="0"/>
          </a:xfrm>
          <a:prstGeom prst="line">
            <a:avLst/>
          </a:prstGeom>
          <a:ln w="6350">
            <a:solidFill>
              <a:srgbClr val="412B69"/>
            </a:solidFill>
          </a:ln>
        </p:spPr>
        <p:style>
          <a:lnRef idx="1">
            <a:schemeClr val="accent1"/>
          </a:lnRef>
          <a:fillRef idx="0">
            <a:schemeClr val="accent1"/>
          </a:fillRef>
          <a:effectRef idx="0">
            <a:schemeClr val="accent1"/>
          </a:effectRef>
          <a:fontRef idx="minor">
            <a:schemeClr val="tx1"/>
          </a:fontRef>
        </p:style>
      </p:cxnSp>
      <p:graphicFrame>
        <p:nvGraphicFramePr>
          <p:cNvPr id="37" name="Объект 36">
            <a:extLst>
              <a:ext uri="{FF2B5EF4-FFF2-40B4-BE49-F238E27FC236}">
                <a16:creationId xmlns:a16="http://schemas.microsoft.com/office/drawing/2014/main" id="{615F01EE-5737-B7D9-B0E1-4FBDAC0566AB}"/>
              </a:ext>
            </a:extLst>
          </p:cNvPr>
          <p:cNvGraphicFramePr>
            <a:graphicFrameLocks noGrp="1"/>
          </p:cNvGraphicFramePr>
          <p:nvPr>
            <p:ph idx="16" sz="quarter"/>
            <p:extLst>
              <p:ext uri="{D42A27DB-BD31-4B8C-83A1-F6EECF244321}">
                <p14:modId xmlns:p14="http://schemas.microsoft.com/office/powerpoint/2010/main" val="2302282890"/>
              </p:ext>
            </p:extLst>
          </p:nvPr>
        </p:nvGraphicFramePr>
        <p:xfrm>
          <a:off x="4645025" y="2313333"/>
          <a:ext cx="4103688" cy="3995392"/>
        </p:xfrm>
        <a:graphic>
          <a:graphicData uri="http://schemas.openxmlformats.org/drawingml/2006/chart">
            <c:chart xmlns:c="http://schemas.openxmlformats.org/drawingml/2006/chart" r:id="rId2"/>
          </a:graphicData>
        </a:graphic>
      </p:graphicFrame>
      <p:sp>
        <p:nvSpPr>
          <p:cNvPr id="34" name="Text Placeholder 2">
            <a:extLst>
              <a:ext uri="{FF2B5EF4-FFF2-40B4-BE49-F238E27FC236}">
                <a16:creationId xmlns:a16="http://schemas.microsoft.com/office/drawing/2014/main" id="{E9B9DF3B-131F-86B5-D693-F9286C20CDAA}"/>
              </a:ext>
            </a:extLst>
          </p:cNvPr>
          <p:cNvSpPr txBox="1">
            <a:spLocks/>
          </p:cNvSpPr>
          <p:nvPr/>
        </p:nvSpPr>
        <p:spPr>
          <a:xfrm>
            <a:off x="1343025" y="2150893"/>
            <a:ext cx="1334291" cy="572083"/>
          </a:xfrm>
          <a:prstGeom prst="rect">
            <a:avLst/>
          </a:prstGeom>
        </p:spPr>
        <p:txBody>
          <a:bodyPr anchor="b" bIns="45720" lIns="0" rIns="91440" rtlCol="0" tIns="45720" vert="horz">
            <a:noAutofit/>
          </a:bodyPr>
          <a:lstStyle>
            <a:lvl1pPr algn="l" defTabSz="742927" eaLnBrk="1" hangingPunct="1" indent="0" latinLnBrk="0" marL="0" rtl="0">
              <a:lnSpc>
                <a:spcPct val="100000"/>
              </a:lnSpc>
              <a:spcBef>
                <a:spcPts val="0"/>
              </a:spcBef>
              <a:buFont charset="0" panose="020B0604020202020204" pitchFamily="34" typeface="Arial"/>
              <a:buNone/>
              <a:defRPr kern="1200" sz="867">
                <a:solidFill>
                  <a:schemeClr val="tx1"/>
                </a:solidFill>
                <a:latin charset="0" panose="020B0604020202020204" pitchFamily="34" typeface="Arial"/>
                <a:ea typeface="+mn-ea"/>
                <a:cs charset="0" panose="020B0604020202020204" pitchFamily="34" typeface="Arial"/>
              </a:defRPr>
            </a:lvl1pPr>
            <a:lvl2pPr algn="l" defTabSz="742927" eaLnBrk="1" hangingPunct="1" indent="0" latinLnBrk="0" marL="371464" rtl="0">
              <a:lnSpc>
                <a:spcPct val="100000"/>
              </a:lnSpc>
              <a:spcBef>
                <a:spcPts val="406"/>
              </a:spcBef>
              <a:buFont charset="0" panose="020F0502020204030204" pitchFamily="34" typeface="Calibri"/>
              <a:buNone/>
              <a:defRPr kern="1200" sz="867">
                <a:solidFill>
                  <a:schemeClr val="tx1"/>
                </a:solidFill>
                <a:latin charset="0" panose="020B0604020202020204" pitchFamily="34" typeface="Arial"/>
                <a:ea typeface="+mn-ea"/>
                <a:cs charset="0" panose="020B0604020202020204" pitchFamily="34" typeface="Arial"/>
              </a:defRPr>
            </a:lvl2pPr>
            <a:lvl3pPr algn="l" defTabSz="742927" eaLnBrk="1" hangingPunct="1" indent="0" latinLnBrk="0" marL="742927" rtl="0">
              <a:lnSpc>
                <a:spcPct val="100000"/>
              </a:lnSpc>
              <a:spcBef>
                <a:spcPts val="406"/>
              </a:spcBef>
              <a:buFont charset="0" panose="020F0502020204030204" pitchFamily="34" typeface="Calibri"/>
              <a:buNone/>
              <a:defRPr kern="1200" sz="867">
                <a:solidFill>
                  <a:schemeClr val="tx1"/>
                </a:solidFill>
                <a:latin charset="0" panose="020B0604020202020204" pitchFamily="34" typeface="Arial"/>
                <a:ea typeface="+mn-ea"/>
                <a:cs charset="0" panose="020B0604020202020204" pitchFamily="34" typeface="Arial"/>
              </a:defRPr>
            </a:lvl3pPr>
            <a:lvl4pPr algn="l" defTabSz="742927" eaLnBrk="1" hangingPunct="1" indent="0" latinLnBrk="0" marL="1114391" rtl="0">
              <a:lnSpc>
                <a:spcPct val="100000"/>
              </a:lnSpc>
              <a:spcBef>
                <a:spcPts val="406"/>
              </a:spcBef>
              <a:buFont charset="0" panose="020B0604020202020204" pitchFamily="34" typeface="Arial"/>
              <a:buNone/>
              <a:defRPr kern="1200" sz="867">
                <a:solidFill>
                  <a:schemeClr val="tx1"/>
                </a:solidFill>
                <a:latin charset="0" panose="020B0604020202020204" pitchFamily="34" typeface="Arial"/>
                <a:ea typeface="+mn-ea"/>
                <a:cs charset="0" panose="020B0604020202020204" pitchFamily="34" typeface="Arial"/>
              </a:defRPr>
            </a:lvl4pPr>
            <a:lvl5pPr algn="l" defTabSz="742927" eaLnBrk="1" hangingPunct="1" indent="0" latinLnBrk="0" marL="1485854" rtl="0">
              <a:lnSpc>
                <a:spcPct val="100000"/>
              </a:lnSpc>
              <a:spcBef>
                <a:spcPts val="406"/>
              </a:spcBef>
              <a:buFont charset="0" panose="020B0604020202020204" pitchFamily="34" typeface="Arial"/>
              <a:buNone/>
              <a:defRPr kern="1200" sz="867">
                <a:solidFill>
                  <a:schemeClr val="tx1"/>
                </a:solidFill>
                <a:latin charset="0" panose="020B0604020202020204" pitchFamily="34" typeface="Arial"/>
                <a:ea typeface="+mn-ea"/>
                <a:cs charset="0" panose="020B0604020202020204" pitchFamily="34" typeface="Arial"/>
              </a:defRPr>
            </a:lvl5pPr>
            <a:lvl6pPr algn="l" defTabSz="742927" eaLnBrk="1" hangingPunct="1" indent="-185732" latinLnBrk="0" marL="2043050" rtl="0">
              <a:lnSpc>
                <a:spcPct val="90000"/>
              </a:lnSpc>
              <a:spcBef>
                <a:spcPts val="406"/>
              </a:spcBef>
              <a:buFont charset="0" panose="020B0604020202020204" pitchFamily="34" typeface="Arial"/>
              <a:buChar char="•"/>
              <a:defRPr kern="1200" sz="1462">
                <a:solidFill>
                  <a:schemeClr val="tx1"/>
                </a:solidFill>
                <a:latin typeface="+mn-lt"/>
                <a:ea typeface="+mn-ea"/>
                <a:cs typeface="+mn-cs"/>
              </a:defRPr>
            </a:lvl6pPr>
            <a:lvl7pPr algn="l" defTabSz="742927" eaLnBrk="1" hangingPunct="1" indent="-185732" latinLnBrk="0" marL="2414513" rtl="0">
              <a:lnSpc>
                <a:spcPct val="90000"/>
              </a:lnSpc>
              <a:spcBef>
                <a:spcPts val="406"/>
              </a:spcBef>
              <a:buFont charset="0" panose="020B0604020202020204" pitchFamily="34" typeface="Arial"/>
              <a:buChar char="•"/>
              <a:defRPr kern="1200" sz="1462">
                <a:solidFill>
                  <a:schemeClr val="tx1"/>
                </a:solidFill>
                <a:latin typeface="+mn-lt"/>
                <a:ea typeface="+mn-ea"/>
                <a:cs typeface="+mn-cs"/>
              </a:defRPr>
            </a:lvl7pPr>
            <a:lvl8pPr algn="l" defTabSz="742927" eaLnBrk="1" hangingPunct="1" indent="-185732" latinLnBrk="0" marL="2785977" rtl="0">
              <a:lnSpc>
                <a:spcPct val="90000"/>
              </a:lnSpc>
              <a:spcBef>
                <a:spcPts val="406"/>
              </a:spcBef>
              <a:buFont charset="0" panose="020B0604020202020204" pitchFamily="34" typeface="Arial"/>
              <a:buChar char="•"/>
              <a:defRPr kern="1200" sz="1462">
                <a:solidFill>
                  <a:schemeClr val="tx1"/>
                </a:solidFill>
                <a:latin typeface="+mn-lt"/>
                <a:ea typeface="+mn-ea"/>
                <a:cs typeface="+mn-cs"/>
              </a:defRPr>
            </a:lvl8pPr>
            <a:lvl9pPr algn="l" defTabSz="742927" eaLnBrk="1" hangingPunct="1" indent="-185732" latinLnBrk="0" marL="3157440" rtl="0">
              <a:lnSpc>
                <a:spcPct val="90000"/>
              </a:lnSpc>
              <a:spcBef>
                <a:spcPts val="406"/>
              </a:spcBef>
              <a:buFont charset="0" panose="020B0604020202020204" pitchFamily="34" typeface="Arial"/>
              <a:buChar char="•"/>
              <a:defRPr kern="1200" sz="1462">
                <a:solidFill>
                  <a:schemeClr val="tx1"/>
                </a:solidFill>
                <a:latin typeface="+mn-lt"/>
                <a:ea typeface="+mn-ea"/>
                <a:cs typeface="+mn-cs"/>
              </a:defRPr>
            </a:lvl9pPr>
          </a:lstStyle>
          <a:p>
            <a:r>
              <a:rPr dirty="0" lang="en-GB" sz="1000">
                <a:hlinkClick r:id="rId3"/>
              </a:rPr>
              <a:t>10%winsorized_mean</a:t>
            </a:r>
            <a:endParaRPr dirty="0" lang="en-GB" sz="1000"/>
          </a:p>
        </p:txBody>
      </p:sp>
    </p:spTree>
  </p:cSld>
  <p:clrMapOvr>
    <a:masterClrMapping/>
  </p:clrMapOvr>
</p:sld>
</file>

<file path=ppt/slides/slide3.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0B5CCEE0-176C-F01A-B9B4-9DC395EC2BF1}"/>
              </a:ext>
            </a:extLst>
          </p:cNvPr>
          <p:cNvSpPr>
            <a:spLocks noGrp="1"/>
          </p:cNvSpPr>
          <p:nvPr>
            <p:ph idx="16" sz="quarter"/>
          </p:nvPr>
        </p:nvSpPr>
        <p:spPr>
          <a:xfrm>
            <a:off x="4643598" y="3550919"/>
            <a:ext cx="4103688" cy="2754278"/>
          </a:xfrm>
        </p:spPr>
        <p:txBody>
          <a:bodyPr/>
          <a:lstStyle/>
          <a:p>
            <a:pPr>
              <a:spcBef>
                <a:spcPts val="600"/>
              </a:spcBef>
            </a:pPr>
            <a:r>
              <a:rPr b="1" dirty="0" lang="en-GB" sz="1000"/>
              <a:t>Brand preferences</a:t>
            </a:r>
            <a:r>
              <a:rPr dirty="0" lang="en-GB" sz="1000"/>
              <a:t>: This chart shows preferences for different combinations of features within each brand. </a:t>
            </a:r>
          </a:p>
          <a:p>
            <a:pPr>
              <a:spcBef>
                <a:spcPts val="600"/>
              </a:spcBef>
            </a:pPr>
            <a:r>
              <a:rPr b="1" dirty="0" lang="en-GB" sz="1000"/>
              <a:t>Count analysis of preferences for levels</a:t>
            </a:r>
            <a:r>
              <a:rPr dirty="0" lang="en-GB" sz="1000"/>
              <a:t>: the percentage of times alternatives that contain this level were chosen out of the times they were shown to respondents. This is a simplified way of analysing level preferences, and it is inferior to the "Average preferences for levels" view.</a:t>
            </a:r>
          </a:p>
          <a:p>
            <a:pPr>
              <a:spcBef>
                <a:spcPts val="600"/>
              </a:spcBef>
            </a:pPr>
            <a:r>
              <a:rPr b="1" dirty="0" lang="en-GB" sz="1000"/>
              <a:t>Distribution of preferences for levels</a:t>
            </a:r>
            <a:r>
              <a:rPr dirty="0" lang="en-GB" sz="1000"/>
              <a:t>: distribution of preferences for different levels (within each attribute) across consumers</a:t>
            </a:r>
          </a:p>
          <a:p>
            <a:pPr>
              <a:spcBef>
                <a:spcPts val="600"/>
              </a:spcBef>
            </a:pPr>
            <a:r>
              <a:rPr b="1" dirty="0" lang="en-GB" sz="1000"/>
              <a:t>Ranked list of some product concepts</a:t>
            </a:r>
            <a:r>
              <a:rPr dirty="0" lang="en-GB" sz="1000"/>
              <a:t>: a list of some (but very often not all — because they can count in millions) potential combinations of attribute levels and prices that represent product concepts.</a:t>
            </a:r>
          </a:p>
          <a:p>
            <a:pPr>
              <a:spcBef>
                <a:spcPts val="600"/>
              </a:spcBef>
            </a:pPr>
            <a:r>
              <a:rPr b="1" dirty="0" lang="en-GB" sz="1000"/>
              <a:t>Goodness of fit</a:t>
            </a:r>
            <a:r>
              <a:rPr dirty="0" lang="en-GB" sz="1000"/>
              <a:t>: assesses how well your survey report describes the respondents’ answers.</a:t>
            </a:r>
          </a:p>
          <a:p>
            <a:pPr indent="0" marL="0">
              <a:spcBef>
                <a:spcPts val="600"/>
              </a:spcBef>
              <a:buNone/>
            </a:pPr>
            <a:endParaRPr dirty="0" lang="en-AU" sz="1000"/>
          </a:p>
        </p:txBody>
      </p:sp>
      <p:sp>
        <p:nvSpPr>
          <p:cNvPr id="3" name="Text Placeholder 2">
            <a:extLst>
              <a:ext uri="{FF2B5EF4-FFF2-40B4-BE49-F238E27FC236}">
                <a16:creationId xmlns:a16="http://schemas.microsoft.com/office/drawing/2014/main" id="{973F4487-4B90-41E1-80CE-09C93FFE403B}"/>
              </a:ext>
            </a:extLst>
          </p:cNvPr>
          <p:cNvSpPr>
            <a:spLocks noGrp="1"/>
          </p:cNvSpPr>
          <p:nvPr>
            <p:ph idx="10" sz="quarter" type="body"/>
          </p:nvPr>
        </p:nvSpPr>
        <p:spPr>
          <a:xfrm>
            <a:off x="395287" y="6505804"/>
            <a:ext cx="6617987" cy="215900"/>
          </a:xfrm>
        </p:spPr>
        <p:txBody>
          <a:bodyPr/>
          <a:lstStyle/>
          <a:p>
            <a:r>
              <a:rPr dirty="0" lang="en-GB" noProof="0">
                <a:latin charset="0" panose="020B0604020202020204" pitchFamily="34" typeface="Arial"/>
                <a:cs charset="0" panose="020B0604020202020204" pitchFamily="34" typeface="Arial"/>
              </a:rPr>
              <a:t>To see more about Conjointly’s Brand-Specific Conjoint please visit: </a:t>
            </a:r>
            <a:r>
              <a:rPr dirty="0" lang="en-GB" noProof="0">
                <a:latin charset="0" panose="020B0604020202020204" pitchFamily="34" typeface="Arial"/>
                <a:cs charset="0" panose="020B0604020202020204" pitchFamily="34" typeface="Arial"/>
                <a:hlinkClick r:id="rId2"/>
              </a:rPr>
              <a:t>https://conjointly.com/products/brand-specific-conjoint/</a:t>
            </a:r>
            <a:endParaRPr dirty="0" lang="en-GB" noProof="0">
              <a:latin charset="0" panose="020B0604020202020204" pitchFamily="34" typeface="Arial"/>
              <a:cs charset="0" panose="020B0604020202020204" pitchFamily="34" typeface="Arial"/>
            </a:endParaRPr>
          </a:p>
          <a:p>
            <a:r>
              <a:rPr dirty="0" lang="en-GB" noProof="0">
                <a:latin charset="0" panose="020B0604020202020204" pitchFamily="34" typeface="Arial"/>
                <a:cs charset="0" panose="020B0604020202020204" pitchFamily="34" typeface="Arial"/>
              </a:rPr>
              <a:t>To see more about preference score and partworth utility please visit </a:t>
            </a:r>
            <a:r>
              <a:rPr dirty="0" lang="en-GB" noProof="0">
                <a:latin charset="0" panose="020B0604020202020204" pitchFamily="34" typeface="Arial"/>
                <a:cs charset="0" panose="020B0604020202020204" pitchFamily="34" typeface="Arial"/>
                <a:hlinkClick r:id="rId3"/>
              </a:rPr>
              <a:t>https://conjointly.com/guides/how-to-interpret-partworth-utilities/</a:t>
            </a:r>
            <a:r>
              <a:rPr dirty="0" lang="en-GB" noProof="0">
                <a:latin charset="0" panose="020B0604020202020204" pitchFamily="34" typeface="Arial"/>
                <a:cs charset="0" panose="020B0604020202020204" pitchFamily="34" typeface="Arial"/>
              </a:rPr>
              <a:t> </a:t>
            </a:r>
          </a:p>
        </p:txBody>
      </p:sp>
      <p:sp>
        <p:nvSpPr>
          <p:cNvPr id="4" name="Text Placeholder 3">
            <a:extLst>
              <a:ext uri="{FF2B5EF4-FFF2-40B4-BE49-F238E27FC236}">
                <a16:creationId xmlns:a16="http://schemas.microsoft.com/office/drawing/2014/main" id="{2024633B-E096-7D0D-7BBE-26D13889F951}"/>
              </a:ext>
            </a:extLst>
          </p:cNvPr>
          <p:cNvSpPr>
            <a:spLocks noGrp="1"/>
          </p:cNvSpPr>
          <p:nvPr>
            <p:ph idx="13" sz="quarter" type="body"/>
          </p:nvPr>
        </p:nvSpPr>
        <p:spPr>
          <a:xfrm>
            <a:off x="393861" y="3113388"/>
            <a:ext cx="4103687" cy="333457"/>
          </a:xfrm>
        </p:spPr>
        <p:txBody>
          <a:bodyPr/>
          <a:lstStyle/>
          <a:p>
            <a:r>
              <a:rPr dirty="0" lang="en-AU"/>
              <a:t>Primary outputs</a:t>
            </a:r>
          </a:p>
        </p:txBody>
      </p:sp>
      <p:sp>
        <p:nvSpPr>
          <p:cNvPr id="8" name="Text Placeholder 7">
            <a:extLst>
              <a:ext uri="{FF2B5EF4-FFF2-40B4-BE49-F238E27FC236}">
                <a16:creationId xmlns:a16="http://schemas.microsoft.com/office/drawing/2014/main" id="{B332ABEC-F06E-4AFB-9697-7B003F72C2DD}"/>
              </a:ext>
            </a:extLst>
          </p:cNvPr>
          <p:cNvSpPr>
            <a:spLocks noGrp="1"/>
          </p:cNvSpPr>
          <p:nvPr>
            <p:ph idx="14" sz="quarter" type="body"/>
          </p:nvPr>
        </p:nvSpPr>
        <p:spPr>
          <a:xfrm>
            <a:off x="4643598" y="3113389"/>
            <a:ext cx="4103688" cy="333456"/>
          </a:xfrm>
        </p:spPr>
        <p:txBody>
          <a:bodyPr/>
          <a:lstStyle/>
          <a:p>
            <a:r>
              <a:rPr dirty="0" lang="en-AU"/>
              <a:t>Additional outputs</a:t>
            </a:r>
          </a:p>
        </p:txBody>
      </p:sp>
      <p:sp>
        <p:nvSpPr>
          <p:cNvPr id="15" name="Text Placeholder 14">
            <a:extLst>
              <a:ext uri="{FF2B5EF4-FFF2-40B4-BE49-F238E27FC236}">
                <a16:creationId xmlns:a16="http://schemas.microsoft.com/office/drawing/2014/main" id="{E0E2B91C-8618-4B4B-7799-215BE5CED862}"/>
              </a:ext>
            </a:extLst>
          </p:cNvPr>
          <p:cNvSpPr>
            <a:spLocks noGrp="1"/>
          </p:cNvSpPr>
          <p:nvPr>
            <p:ph idx="17" sz="quarter" type="body"/>
          </p:nvPr>
        </p:nvSpPr>
        <p:spPr>
          <a:xfrm>
            <a:off x="395288" y="1243658"/>
            <a:ext cx="2632584" cy="216000"/>
          </a:xfrm>
        </p:spPr>
        <p:txBody>
          <a:bodyPr/>
          <a:lstStyle/>
          <a:p>
            <a:r>
              <a:rPr cap="none" dirty="0" lang="en-AU"/>
              <a:t>Methodological background</a:t>
            </a:r>
          </a:p>
        </p:txBody>
      </p:sp>
      <p:sp>
        <p:nvSpPr>
          <p:cNvPr id="2" name="Title 1">
            <a:extLst>
              <a:ext uri="{FF2B5EF4-FFF2-40B4-BE49-F238E27FC236}">
                <a16:creationId xmlns:a16="http://schemas.microsoft.com/office/drawing/2014/main" id="{9F05B7DA-6E5C-490F-8EA9-11F3C85A0B20}"/>
              </a:ext>
            </a:extLst>
          </p:cNvPr>
          <p:cNvSpPr>
            <a:spLocks noGrp="1"/>
          </p:cNvSpPr>
          <p:nvPr>
            <p:ph type="title"/>
          </p:nvPr>
        </p:nvSpPr>
        <p:spPr/>
        <p:txBody>
          <a:bodyPr/>
          <a:lstStyle/>
          <a:p>
            <a:r>
              <a:rPr b="1" dirty="0" lang="en-GB" noProof="0">
                <a:latin charset="0" panose="020B0604020202020204" pitchFamily="34" typeface="Arial"/>
                <a:cs charset="0" panose="020B0604020202020204" pitchFamily="34" typeface="Arial"/>
              </a:rPr>
              <a:t>Brand-Specific Conjoint analysis: </a:t>
            </a:r>
            <a:br>
              <a:rPr b="1" dirty="0" lang="en-GB" noProof="0">
                <a:latin charset="0" panose="020B0604020202020204" pitchFamily="34" typeface="Arial"/>
                <a:cs charset="0" panose="020B0604020202020204" pitchFamily="34" typeface="Arial"/>
              </a:rPr>
            </a:br>
            <a:r>
              <a:rPr dirty="0" lang="en-GB" noProof="0">
                <a:latin charset="0" panose="020B0604020202020204" pitchFamily="34" typeface="Arial"/>
                <a:cs charset="0" panose="020B0604020202020204" pitchFamily="34" typeface="Arial"/>
              </a:rPr>
              <a:t>Methodology and standard outputs</a:t>
            </a:r>
          </a:p>
        </p:txBody>
      </p:sp>
      <p:sp>
        <p:nvSpPr>
          <p:cNvPr id="14" name="Content Placeholder 8">
            <a:extLst>
              <a:ext uri="{FF2B5EF4-FFF2-40B4-BE49-F238E27FC236}">
                <a16:creationId xmlns:a16="http://schemas.microsoft.com/office/drawing/2014/main" id="{830EB396-B3D3-42BE-A077-4683EF33F613}"/>
              </a:ext>
            </a:extLst>
          </p:cNvPr>
          <p:cNvSpPr txBox="1">
            <a:spLocks/>
          </p:cNvSpPr>
          <p:nvPr/>
        </p:nvSpPr>
        <p:spPr>
          <a:xfrm>
            <a:off x="395284" y="2805255"/>
            <a:ext cx="8353423" cy="296572"/>
          </a:xfrm>
          <a:prstGeom prst="rect">
            <a:avLst/>
          </a:prstGeom>
        </p:spPr>
        <p:txBody>
          <a:bodyPr anchor="t" bIns="45720" lIns="91440" rIns="91440" rtlCol="0" tIns="45720" vert="horz">
            <a:noAutofit/>
          </a:bodyPr>
          <a:lst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charset="0" panose="020B0604030504040204" pitchFamily="34" typeface="Verdana"/>
                <a:ea charset="0" panose="020B0604030504040204" pitchFamily="34" typeface="Verdana"/>
                <a:cs charset="0" panose="020B0604030504040204" pitchFamily="34" typeface="Verdana"/>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charset="0" panose="020B0604030504040204" pitchFamily="34" typeface="Verdana"/>
                <a:ea charset="0" panose="020B0604030504040204" pitchFamily="34" typeface="Verdana"/>
                <a:cs charset="0" panose="020B0604030504040204" pitchFamily="34" typeface="Verdana"/>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charset="0" panose="020B0604030504040204" pitchFamily="34" typeface="Verdana"/>
                <a:ea charset="0" panose="020B0604030504040204" pitchFamily="34" typeface="Verdana"/>
                <a:cs charset="0" panose="020B0604030504040204" pitchFamily="34" typeface="Verdana"/>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charset="0" panose="020B0604030504040204" pitchFamily="34" typeface="Verdana"/>
                <a:ea charset="0" panose="020B0604030504040204" pitchFamily="34" typeface="Verdana"/>
                <a:cs charset="0" panose="020B0604030504040204" pitchFamily="34" typeface="Verdana"/>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charset="0" panose="020B0604030504040204" pitchFamily="34" typeface="Verdana"/>
                <a:ea charset="0" panose="020B0604030504040204" pitchFamily="34" typeface="Verdana"/>
                <a:cs charset="0" panose="020B0604030504040204" pitchFamily="34" typeface="Verdana"/>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a:lstStyle>
          <a:p>
            <a:pPr indent="0" marL="0">
              <a:lnSpc>
                <a:spcPct val="100000"/>
              </a:lnSpc>
              <a:spcBef>
                <a:spcPts val="1800"/>
              </a:spcBef>
              <a:buNone/>
            </a:pPr>
            <a:endParaRPr b="1" dirty="0" lang="en-US" sz="1400">
              <a:solidFill>
                <a:srgbClr val="000000"/>
              </a:solidFill>
              <a:latin charset="0" panose="020B0604020202020204" pitchFamily="34" typeface="Arial"/>
              <a:cs charset="0" panose="020B0604020202020204" pitchFamily="34" typeface="Arial"/>
            </a:endParaRPr>
          </a:p>
        </p:txBody>
      </p:sp>
      <p:graphicFrame>
        <p:nvGraphicFramePr>
          <p:cNvPr id="13" name="Chart 12">
            <a:extLst>
              <a:ext uri="{FF2B5EF4-FFF2-40B4-BE49-F238E27FC236}">
                <a16:creationId xmlns:a16="http://schemas.microsoft.com/office/drawing/2014/main" id="{F3330226-0513-4D1B-A04A-01B1E25C9192}"/>
              </a:ext>
            </a:extLst>
          </p:cNvPr>
          <p:cNvGraphicFramePr/>
          <p:nvPr/>
        </p:nvGraphicFramePr>
        <p:xfrm>
          <a:off x="2233421" y="3478642"/>
          <a:ext cx="2151442" cy="1331065"/>
        </p:xfrm>
        <a:graphic>
          <a:graphicData uri="http://schemas.openxmlformats.org/drawingml/2006/chart">
            <c:chart xmlns:c="http://schemas.openxmlformats.org/drawingml/2006/chart" r:id="rId4"/>
          </a:graphicData>
        </a:graphic>
      </p:graphicFrame>
      <p:graphicFrame>
        <p:nvGraphicFramePr>
          <p:cNvPr id="18" name="Chart 17">
            <a:extLst>
              <a:ext uri="{FF2B5EF4-FFF2-40B4-BE49-F238E27FC236}">
                <a16:creationId xmlns:a16="http://schemas.microsoft.com/office/drawing/2014/main" id="{A8E0A286-25D2-4C1C-897D-A1C663CB6413}"/>
              </a:ext>
            </a:extLst>
          </p:cNvPr>
          <p:cNvGraphicFramePr/>
          <p:nvPr/>
        </p:nvGraphicFramePr>
        <p:xfrm>
          <a:off x="2233421" y="4913244"/>
          <a:ext cx="2151442" cy="1391953"/>
        </p:xfrm>
        <a:graphic>
          <a:graphicData uri="http://schemas.openxmlformats.org/drawingml/2006/chart">
            <c:chart xmlns:c="http://schemas.openxmlformats.org/drawingml/2006/chart" r:id="rId5"/>
          </a:graphicData>
        </a:graphic>
      </p:graphicFrame>
      <p:sp>
        <p:nvSpPr>
          <p:cNvPr id="23" name="Speech Bubble: Rectangle 11">
            <a:extLst>
              <a:ext uri="{FF2B5EF4-FFF2-40B4-BE49-F238E27FC236}">
                <a16:creationId xmlns:a16="http://schemas.microsoft.com/office/drawing/2014/main" id="{974A74BD-1D3B-4A36-A630-95B3D9F3FE5B}"/>
              </a:ext>
            </a:extLst>
          </p:cNvPr>
          <p:cNvSpPr/>
          <p:nvPr/>
        </p:nvSpPr>
        <p:spPr>
          <a:xfrm>
            <a:off x="546386" y="3521425"/>
            <a:ext cx="1687035" cy="1199605"/>
          </a:xfrm>
          <a:prstGeom prst="wedgeRectCallout">
            <a:avLst>
              <a:gd fmla="val 19700" name="adj1"/>
              <a:gd fmla="val -49273" name="adj2"/>
            </a:avLst>
          </a:prstGeom>
          <a:noFill/>
          <a:ln>
            <a:noFill/>
          </a:ln>
        </p:spPr>
        <p:style>
          <a:lnRef idx="2">
            <a:schemeClr val="accent4">
              <a:shade val="50000"/>
            </a:schemeClr>
          </a:lnRef>
          <a:fillRef idx="1">
            <a:schemeClr val="accent4"/>
          </a:fillRef>
          <a:effectRef idx="0">
            <a:schemeClr val="accent4"/>
          </a:effectRef>
          <a:fontRef idx="minor">
            <a:schemeClr val="lt1"/>
          </a:fontRef>
        </p:style>
        <p:txBody>
          <a:bodyPr anchor="ctr" rtlCol="0"/>
          <a:lstStyle/>
          <a:p>
            <a:pPr>
              <a:lnSpc>
                <a:spcPct val="125000"/>
              </a:lnSpc>
              <a:spcBef>
                <a:spcPts val="600"/>
              </a:spcBef>
            </a:pPr>
            <a:r>
              <a:rPr b="1" dirty="0" lang="en-US" sz="1000">
                <a:solidFill>
                  <a:schemeClr val="accent1"/>
                </a:solidFill>
                <a:latin charset="0" panose="020B0604020202020204" pitchFamily="34" typeface="Arial"/>
                <a:cs charset="0" panose="020B0604020202020204" pitchFamily="34" typeface="Arial"/>
              </a:rPr>
              <a:t>Attribute importance</a:t>
            </a:r>
            <a:r>
              <a:rPr b="1" dirty="0" lang="en-US" sz="1000">
                <a:solidFill>
                  <a:schemeClr val="dk1"/>
                </a:solidFill>
                <a:latin charset="0" panose="020B0604020202020204" pitchFamily="34" typeface="Arial"/>
                <a:cs charset="0" panose="020B0604020202020204" pitchFamily="34" typeface="Arial"/>
              </a:rPr>
              <a:t>: </a:t>
            </a:r>
            <a:r>
              <a:rPr dirty="0" lang="en-US" sz="1000">
                <a:solidFill>
                  <a:schemeClr val="dk1"/>
                </a:solidFill>
                <a:latin charset="0" panose="020B0604020202020204" pitchFamily="34" typeface="Arial"/>
                <a:cs charset="0" panose="020B0604020202020204" pitchFamily="34" typeface="Arial"/>
              </a:rPr>
              <a:t>How important is each attribute relative to the other attributes, across consumers?</a:t>
            </a:r>
          </a:p>
        </p:txBody>
      </p:sp>
      <p:sp>
        <p:nvSpPr>
          <p:cNvPr id="27" name="Speech Bubble: Rectangle 11">
            <a:extLst>
              <a:ext uri="{FF2B5EF4-FFF2-40B4-BE49-F238E27FC236}">
                <a16:creationId xmlns:a16="http://schemas.microsoft.com/office/drawing/2014/main" id="{ABB8CF6B-8503-456D-94D8-5F414ADBC32E}"/>
              </a:ext>
            </a:extLst>
          </p:cNvPr>
          <p:cNvSpPr/>
          <p:nvPr/>
        </p:nvSpPr>
        <p:spPr>
          <a:xfrm>
            <a:off x="546386" y="4832346"/>
            <a:ext cx="1687035" cy="1199605"/>
          </a:xfrm>
          <a:prstGeom prst="wedgeRectCallout">
            <a:avLst>
              <a:gd fmla="val 19700" name="adj1"/>
              <a:gd fmla="val -49273" name="adj2"/>
            </a:avLst>
          </a:prstGeom>
          <a:noFill/>
          <a:ln>
            <a:noFill/>
          </a:ln>
        </p:spPr>
        <p:style>
          <a:lnRef idx="2">
            <a:schemeClr val="accent4">
              <a:shade val="50000"/>
            </a:schemeClr>
          </a:lnRef>
          <a:fillRef idx="1">
            <a:schemeClr val="accent4"/>
          </a:fillRef>
          <a:effectRef idx="0">
            <a:schemeClr val="accent4"/>
          </a:effectRef>
          <a:fontRef idx="minor">
            <a:schemeClr val="lt1"/>
          </a:fontRef>
        </p:style>
        <p:txBody>
          <a:bodyPr anchor="ctr" rtlCol="0"/>
          <a:lstStyle/>
          <a:p>
            <a:pPr>
              <a:lnSpc>
                <a:spcPct val="125000"/>
              </a:lnSpc>
              <a:spcBef>
                <a:spcPts val="600"/>
              </a:spcBef>
            </a:pPr>
            <a:r>
              <a:rPr b="1" dirty="0" lang="en-US" sz="1000">
                <a:solidFill>
                  <a:schemeClr val="accent1"/>
                </a:solidFill>
                <a:latin charset="0" panose="020B0604020202020204" pitchFamily="34" typeface="Arial"/>
                <a:cs charset="0" panose="020B0604020202020204" pitchFamily="34" typeface="Arial"/>
              </a:rPr>
              <a:t>Preference for levels</a:t>
            </a:r>
            <a:r>
              <a:rPr b="1" dirty="0" lang="en-US" sz="1000">
                <a:solidFill>
                  <a:schemeClr val="dk1"/>
                </a:solidFill>
                <a:latin charset="0" panose="020B0604020202020204" pitchFamily="34" typeface="Arial"/>
                <a:cs charset="0" panose="020B0604020202020204" pitchFamily="34" typeface="Arial"/>
              </a:rPr>
              <a:t>: </a:t>
            </a:r>
            <a:r>
              <a:rPr dirty="0" lang="en-US" sz="1000">
                <a:solidFill>
                  <a:schemeClr val="dk1"/>
                </a:solidFill>
                <a:latin charset="0" panose="020B0604020202020204" pitchFamily="34" typeface="Arial"/>
                <a:cs charset="0" panose="020B0604020202020204" pitchFamily="34" typeface="Arial"/>
              </a:rPr>
              <a:t>Considering the average consumer, what levels do they prefer?</a:t>
            </a:r>
          </a:p>
        </p:txBody>
      </p:sp>
      <p:sp>
        <p:nvSpPr>
          <p:cNvPr id="17" name="TextBox 16">
            <a:extLst>
              <a:ext uri="{FF2B5EF4-FFF2-40B4-BE49-F238E27FC236}">
                <a16:creationId xmlns:a16="http://schemas.microsoft.com/office/drawing/2014/main" id="{429384F4-9DA2-AAA5-9230-C3E1F704851F}"/>
              </a:ext>
            </a:extLst>
          </p:cNvPr>
          <p:cNvSpPr txBox="1"/>
          <p:nvPr/>
        </p:nvSpPr>
        <p:spPr>
          <a:xfrm>
            <a:off x="393861" y="1591425"/>
            <a:ext cx="8353425" cy="302955"/>
          </a:xfrm>
          <a:prstGeom prst="round2DiagRect">
            <a:avLst>
              <a:gd fmla="val 50000" name="adj1"/>
              <a:gd fmla="val 0" name="adj2"/>
            </a:avLst>
          </a:prstGeom>
          <a:solidFill>
            <a:schemeClr val="accent1"/>
          </a:solidFill>
          <a:ln w="9525">
            <a:noFill/>
          </a:ln>
          <a:effectLst/>
        </p:spPr>
        <p:txBody>
          <a:bodyPr anchor="b" bIns="0" rtlCol="0" tIns="0" vert="horz" wrap="square">
            <a:spAutoFit/>
          </a:bodyPr>
          <a:lstStyle/>
          <a:p>
            <a:r>
              <a:rPr dirty="0" lang="en-AU" sz="1400">
                <a:solidFill>
                  <a:schemeClr val="bg1"/>
                </a:solidFill>
                <a:latin charset="0" panose="020B0604020202020204" pitchFamily="34" typeface="Arial"/>
                <a:cs charset="0" panose="020B0604020202020204" pitchFamily="34" typeface="Arial"/>
              </a:rPr>
              <a:t>What is </a:t>
            </a:r>
            <a:r>
              <a:rPr b="1" dirty="0" lang="en-AU" sz="1400">
                <a:solidFill>
                  <a:schemeClr val="bg1"/>
                </a:solidFill>
                <a:latin charset="0" panose="020B0604020202020204" pitchFamily="34" typeface="Arial"/>
                <a:cs charset="0" panose="020B0604020202020204" pitchFamily="34" typeface="Arial"/>
              </a:rPr>
              <a:t>Brand-Specific Conjoint analysis?</a:t>
            </a:r>
          </a:p>
        </p:txBody>
      </p:sp>
      <p:sp>
        <p:nvSpPr>
          <p:cNvPr id="19" name="TextBox 18">
            <a:extLst>
              <a:ext uri="{FF2B5EF4-FFF2-40B4-BE49-F238E27FC236}">
                <a16:creationId xmlns:a16="http://schemas.microsoft.com/office/drawing/2014/main" id="{804593DC-5601-6921-D803-D607473B126B}"/>
              </a:ext>
            </a:extLst>
          </p:cNvPr>
          <p:cNvSpPr txBox="1"/>
          <p:nvPr/>
        </p:nvSpPr>
        <p:spPr>
          <a:xfrm>
            <a:off x="395287" y="1953274"/>
            <a:ext cx="8353425" cy="1246495"/>
          </a:xfrm>
          <a:prstGeom prst="rect">
            <a:avLst/>
          </a:prstGeom>
          <a:noFill/>
        </p:spPr>
        <p:txBody>
          <a:bodyPr rtlCol="0" wrap="square">
            <a:spAutoFit/>
          </a:bodyPr>
          <a:lstStyle/>
          <a:p>
            <a:pPr>
              <a:spcBef>
                <a:spcPts val="600"/>
              </a:spcBef>
            </a:pPr>
            <a:r>
              <a:rPr b="1" dirty="0" lang="en-US" sz="1000">
                <a:latin charset="0" panose="020B0604020202020204" pitchFamily="34" typeface="Arial"/>
                <a:cs charset="0" panose="020B0604020202020204" pitchFamily="34" typeface="Arial"/>
              </a:rPr>
              <a:t>Brand-Specific Conjoint analysis </a:t>
            </a:r>
            <a:r>
              <a:rPr dirty="0" lang="en-US" sz="1000">
                <a:latin charset="0" panose="020B0604020202020204" pitchFamily="34" typeface="Arial"/>
                <a:cs charset="0" panose="020B0604020202020204" pitchFamily="34" typeface="Arial"/>
              </a:rPr>
              <a:t>is a </a:t>
            </a:r>
            <a:r>
              <a:rPr b="1" dirty="0" lang="en-US" sz="1000">
                <a:latin charset="0" panose="020B0604020202020204" pitchFamily="34" typeface="Arial"/>
                <a:cs charset="0" panose="020B0604020202020204" pitchFamily="34" typeface="Arial"/>
              </a:rPr>
              <a:t>product and price research method </a:t>
            </a:r>
            <a:r>
              <a:rPr dirty="0" lang="en-US" sz="1000">
                <a:latin charset="0" panose="020B0604020202020204" pitchFamily="34" typeface="Arial"/>
                <a:cs charset="0" panose="020B0604020202020204" pitchFamily="34" typeface="Arial"/>
              </a:rPr>
              <a:t>focused on uncovering customer preferences. Understanding preferences is crucial in selecting product features, assessing price sensitivity, and adopting new products and services. Conjoint analysis also provides valuable tools for forecasting market shares and product performance. “Brand-Specific” means that the levels and attributes tested varied by brand. </a:t>
            </a:r>
          </a:p>
          <a:p>
            <a:pPr>
              <a:spcBef>
                <a:spcPts val="600"/>
              </a:spcBef>
            </a:pPr>
            <a:r>
              <a:rPr dirty="0" lang="en-US" sz="1000">
                <a:latin charset="0" panose="020B0604020202020204" pitchFamily="34" typeface="Arial"/>
                <a:cs charset="0" panose="020B0604020202020204" pitchFamily="34" typeface="Arial"/>
              </a:rPr>
              <a:t>Respondents complete several choice tasks, in which they are asked to select which combination of levels they would most likely purchase. Their answers allow us to build a model that measures the relative preference for each level tested.</a:t>
            </a:r>
          </a:p>
          <a:p>
            <a:pPr algn="l"/>
            <a:endParaRPr dirty="0" err="1" lang="en-AU" sz="1000"/>
          </a:p>
        </p:txBody>
      </p:sp>
    </p:spTree>
  </p:cSld>
  <p:clrMapOvr>
    <a:masterClrMapping/>
  </p:clrMapOvr>
</p:sld>
</file>

<file path=ppt/slides/slide30.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graphicFrame>
        <p:nvGraphicFramePr>
          <p:cNvPr id="5" name="Диаграмма 14">
            <a:extLst>
              <a:ext uri="{FF2B5EF4-FFF2-40B4-BE49-F238E27FC236}">
                <a16:creationId xmlns:a16="http://schemas.microsoft.com/office/drawing/2014/main" id="{7D17E849-4A43-4416-82E7-338A6EB62C39}"/>
              </a:ext>
            </a:extLst>
          </p:cNvPr>
          <p:cNvGraphicFramePr>
            <a:graphicFrameLocks noGrp="1"/>
          </p:cNvGraphicFramePr>
          <p:nvPr>
            <p:ph idx="12" sz="quarter"/>
            <p:extLst>
              <p:ext uri="{D42A27DB-BD31-4B8C-83A1-F6EECF244321}">
                <p14:modId xmlns:p14="http://schemas.microsoft.com/office/powerpoint/2010/main" val="2814365851"/>
              </p:ext>
            </p:extLst>
          </p:nvPr>
        </p:nvGraphicFramePr>
        <p:xfrm>
          <a:off x="395288" y="1557338"/>
          <a:ext cx="8353425" cy="4751387"/>
        </p:xfrm>
        <a:graphic>
          <a:graphicData uri="http://schemas.openxmlformats.org/drawingml/2006/chart">
            <c:chart xmlns:c="http://schemas.openxmlformats.org/drawingml/2006/chart" r:id="rId2"/>
          </a:graphicData>
        </a:graphic>
      </p:graphicFrame>
      <p:sp>
        <p:nvSpPr>
          <p:cNvPr id="3" name="Заголовок 2">
            <a:extLst>
              <a:ext uri="{FF2B5EF4-FFF2-40B4-BE49-F238E27FC236}">
                <a16:creationId xmlns:a16="http://schemas.microsoft.com/office/drawing/2014/main" id="{6C6C1131-6420-46E5-87EF-572ACBDCCF86}"/>
              </a:ext>
            </a:extLst>
          </p:cNvPr>
          <p:cNvSpPr>
            <a:spLocks noGrp="1"/>
          </p:cNvSpPr>
          <p:nvPr>
            <p:ph type="title"/>
          </p:nvPr>
        </p:nvSpPr>
        <p:spPr/>
        <p:txBody>
          <a:bodyPr/>
          <a:lstStyle/>
          <a:p>
            <a:pPr>
              <a:defRPr/>
            </a:pPr>
            <a:r>
              <a:rPr b="true" lang="en-AU"/>
              <a:t>Q5: </a:t>
            </a:r>
            <a:r>
              <a:rPr lang="en-AU"/>
              <a:t>_ Gender
</a:t>
            </a:r>
            <a:r>
              <a:rPr i="true" lang="en-AU"/>
              <a:t>Multiple choice</a:t>
            </a:r>
            <a:endParaRPr dirty="0" lang="en-US">
              <a:latin charset="0" panose="020B0604020202020204" pitchFamily="34" typeface="Arial"/>
              <a:cs charset="0" panose="020B0604020202020204" pitchFamily="34" typeface="Arial"/>
            </a:endParaRPr>
          </a:p>
        </p:txBody>
      </p:sp>
      <p:sp>
        <p:nvSpPr>
          <p:cNvPr id="4" name="Текст 3">
            <a:extLst>
              <a:ext uri="{FF2B5EF4-FFF2-40B4-BE49-F238E27FC236}">
                <a16:creationId xmlns:a16="http://schemas.microsoft.com/office/drawing/2014/main" id="{FB957FEE-BE41-4386-9B0C-AD8D43BD40BC}"/>
              </a:ext>
            </a:extLst>
          </p:cNvPr>
          <p:cNvSpPr>
            <a:spLocks noGrp="1"/>
          </p:cNvSpPr>
          <p:nvPr>
            <p:ph idx="10" sz="quarter" type="body"/>
          </p:nvPr>
        </p:nvSpPr>
        <p:spPr/>
        <p:txBody>
          <a:bodyPr/>
          <a:lstStyle/>
          <a:p>
            <a:pPr>
              <a:defRPr/>
            </a:pPr>
            <a:r>
              <a:rPr b="true" lang="en-AU"/>
              <a:t>Text of this question: </a:t>
            </a:r>
            <a:r>
              <a:rPr lang="en-AU"/>
              <a:t>What is your gender?
</a:t>
            </a:r>
            <a:r>
              <a:rPr lang="en-AU"/>
              <a:t>Total N in survey: 99; Participants who saw the question: 99; Participants who answered the question: 99</a:t>
            </a:r>
            <a:endParaRPr dirty="0" lang="en-AU">
              <a:latin charset="0" panose="020B0604020202020204" pitchFamily="34" typeface="Arial"/>
              <a:cs charset="0" panose="020B0604020202020204" pitchFamily="34" typeface="Arial"/>
            </a:endParaRPr>
          </a:p>
        </p:txBody>
      </p:sp>
      <p:sp>
        <p:nvSpPr>
          <p:cNvPr id="2" name="Текст 1">
            <a:extLst>
              <a:ext uri="{FF2B5EF4-FFF2-40B4-BE49-F238E27FC236}">
                <a16:creationId xmlns:a16="http://schemas.microsoft.com/office/drawing/2014/main" id="{835B73D2-A297-E38E-4429-0F3135D0BCC2}"/>
              </a:ext>
            </a:extLst>
          </p:cNvPr>
          <p:cNvSpPr>
            <a:spLocks noGrp="1"/>
          </p:cNvSpPr>
          <p:nvPr>
            <p:ph idx="17" sz="quarter" type="body"/>
          </p:nvPr>
        </p:nvSpPr>
        <p:spPr>
          <a:xfrm>
            <a:off x="395288" y="1243658"/>
            <a:ext cx="2520000" cy="216000"/>
          </a:xfrm>
        </p:spPr>
        <p:txBody>
          <a:bodyPr/>
          <a:lstStyle/>
          <a:p>
            <a:pPr>
              <a:defRPr/>
            </a:pPr>
            <a:r>
              <a:rPr cap="none" dirty="0" lang="en-US"/>
              <a:t>All responses (N = 99)</a:t>
            </a:r>
            <a:endParaRPr cap="none" dirty="0" lang="ru-RU"/>
          </a:p>
        </p:txBody>
      </p:sp>
    </p:spTree>
  </p:cSld>
  <p:clrMapOvr>
    <a:masterClrMapping/>
  </p:clrMapOvr>
</p:sld>
</file>

<file path=ppt/slides/slide4.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graphicFrame>
        <p:nvGraphicFramePr>
          <p:cNvPr id="7" name="Объект 6">
            <a:extLst>
              <a:ext uri="{FF2B5EF4-FFF2-40B4-BE49-F238E27FC236}">
                <a16:creationId xmlns:a16="http://schemas.microsoft.com/office/drawing/2014/main" id="{A66626C3-A567-404B-AAB5-DE78BC1C8E0E}"/>
              </a:ext>
            </a:extLst>
          </p:cNvPr>
          <p:cNvGraphicFramePr>
            <a:graphicFrameLocks noGrp="1"/>
          </p:cNvGraphicFramePr>
          <p:nvPr>
            <p:ph idx="12" sz="quarter"/>
            <p:extLst>
              <p:ext uri="{D42A27DB-BD31-4B8C-83A1-F6EECF244321}">
                <p14:modId xmlns:p14="http://schemas.microsoft.com/office/powerpoint/2010/main" val="923854947"/>
              </p:ext>
            </p:extLst>
          </p:nvPr>
        </p:nvGraphicFramePr>
        <p:xfrm>
          <a:off x="395288" y="1557338"/>
          <a:ext cx="8353424" cy="509760"/>
        </p:xfrm>
        <a:graphic>
          <a:graphicData uri="http://schemas.openxmlformats.org/drawingml/2006/table">
            <a:tbl>
              <a:tblPr firstRow="1"/>
              <a:tblGrid>
                <a:gridCol w="1670685">
                  <a:extLst>
                    <a:ext uri="{9D8B030D-6E8A-4147-A177-3AD203B41FA5}">
                      <a16:colId xmlns:a16="http://schemas.microsoft.com/office/drawing/2014/main" val="1604334698"/>
                    </a:ext>
                  </a:extLst>
                </a:gridCol>
                <a:gridCol w="1670685">
                  <a:extLst>
                    <a:ext uri="{9D8B030D-6E8A-4147-A177-3AD203B41FA5}">
                      <a16:colId xmlns:a16="http://schemas.microsoft.com/office/drawing/2014/main" val="348361885"/>
                    </a:ext>
                  </a:extLst>
                </a:gridCol>
                <a:gridCol w="1670685"/>
                <a:gridCol w="1670685"/>
                <a:gridCol w="1670685"/>
              </a:tblGrid>
              <a:tr h="0">
                <a:tc>
                  <a:txBody>
                    <a:bodyPr/>
                    <a:lstStyle/>
                    <a:p>
                      <a:pPr algn="l" fontAlgn="ctr" rtl="0"/>
                      <a:r>
                        <a:rPr b="true" dirty="0" i="0" lang="en-AU" strike="noStrike" sz="1200" u="none">
                          <a:solidFill>
                            <a:srgbClr val="000000"/>
                          </a:solidFill>
                          <a:effectLst/>
                          <a:latin charset="0" panose="020B0604020202020204" pitchFamily="34" typeface="Arial"/>
                        </a:rPr>
                        <a:t/>
                      </a:r>
                    </a:p>
                  </a:txBody>
                  <a:tcPr anchor="ctr" marB="36000" marL="36000" marR="36000" marT="36000">
                    <a:lnL algn="ctr" cap="flat" cmpd="sng" w="6350">
                      <a:solidFill>
                        <a:srgbClr val="000000"/>
                      </a:solidFill>
                      <a:prstDash val="solid"/>
                      <a:round/>
                      <a:headEnd len="med" type="none" w="med"/>
                      <a:tailEnd len="med" type="none" w="med"/>
                    </a:lnL>
                    <a:lnR algn="ctr" cap="flat" cmpd="sng" w="6350">
                      <a:solidFill>
                        <a:srgbClr val="000000"/>
                      </a:solidFill>
                      <a:prstDash val="solid"/>
                      <a:round/>
                      <a:headEnd len="med" type="none" w="med"/>
                      <a:tailEnd len="med" type="none" w="med"/>
                    </a:lnR>
                    <a:lnT algn="ctr" cap="flat" cmpd="sng" w="6350">
                      <a:solidFill>
                        <a:srgbClr val="000000"/>
                      </a:solidFill>
                      <a:prstDash val="solid"/>
                      <a:round/>
                      <a:headEnd len="med" type="none" w="med"/>
                      <a:tailEnd len="med" type="none" w="med"/>
                    </a:lnT>
                    <a:lnB algn="ctr" cap="flat" cmpd="sng" w="6350">
                      <a:solidFill>
                        <a:srgbClr val="000000"/>
                      </a:solidFill>
                      <a:prstDash val="solid"/>
                      <a:round/>
                      <a:headEnd len="med" type="none" w="med"/>
                      <a:tailEnd len="med" type="none" w="med"/>
                    </a:lnB>
                  </a:tcPr>
                </a:tc>
                <a:tc>
                  <a:txBody>
                    <a:bodyPr/>
                    <a:lstStyle/>
                    <a:p>
                      <a:pPr algn="ctr" fontAlgn="ctr" rtl="0"/>
                      <a:r>
                        <a:rPr b="true" dirty="0" i="0" lang="ru-RU" strike="noStrike" sz="1200" u="none">
                          <a:solidFill>
                            <a:srgbClr val="000000"/>
                          </a:solidFill>
                          <a:effectLst/>
                          <a:latin charset="0" panose="020B0604020202020204" pitchFamily="34" typeface="Arial"/>
                        </a:rPr>
                        <a:t>Landrange Hoover</a:t>
                      </a:r>
                    </a:p>
                  </a:txBody>
                  <a:tcPr anchor="ctr" marB="36000" marL="36000" marR="36000" marT="36000">
                    <a:lnL algn="ctr" cap="flat" cmpd="sng" w="6350">
                      <a:solidFill>
                        <a:srgbClr val="000000"/>
                      </a:solidFill>
                      <a:prstDash val="solid"/>
                      <a:round/>
                      <a:headEnd len="med" type="none" w="med"/>
                      <a:tailEnd len="med" type="none" w="med"/>
                    </a:lnL>
                    <a:lnR algn="ctr" cap="flat" cmpd="sng" w="6350">
                      <a:solidFill>
                        <a:srgbClr val="000000"/>
                      </a:solidFill>
                      <a:prstDash val="solid"/>
                      <a:round/>
                      <a:headEnd len="med" type="none" w="med"/>
                      <a:tailEnd len="med" type="none" w="med"/>
                    </a:lnR>
                    <a:lnT algn="ctr" cap="flat" cmpd="sng" w="6350">
                      <a:solidFill>
                        <a:srgbClr val="000000"/>
                      </a:solidFill>
                      <a:prstDash val="solid"/>
                      <a:round/>
                      <a:headEnd len="med" type="none" w="med"/>
                      <a:tailEnd len="med" type="none" w="med"/>
                    </a:lnT>
                    <a:lnB algn="ctr" cap="flat" cmpd="sng" w="6350">
                      <a:solidFill>
                        <a:srgbClr val="000000"/>
                      </a:solidFill>
                      <a:prstDash val="solid"/>
                      <a:round/>
                      <a:headEnd len="med" type="none" w="med"/>
                      <a:tailEnd len="med" type="none" w="med"/>
                    </a:lnB>
                  </a:tcPr>
                </a:tc>
                <a:tc>
                  <a:txBody>
                    <a:bodyPr anchor="t" rtlCol="false"/>
                    <a:lstStyle/>
                    <a:p>
                      <a:pPr algn="ctr">
                        <a:defRPr/>
                      </a:pPr>
                      <a:r>
                        <a:rPr b="true" lang="en-US" sz="1200">
                          <a:solidFill>
                            <a:srgbClr val="000000"/>
                          </a:solidFill>
                          <a:latin typeface="Arial"/>
                        </a:rPr>
                        <a:t>Maruda Maru II</a:t>
                      </a:r>
                      <a:endParaRPr lang="en-US" sz="1100"/>
                    </a:p>
                  </a:txBody>
                  <a:tcPr anchor="ctr" marB="35560" marL="35560" marR="35560" marT="35560" vert="horz">
                    <a:lnL algn="ctr" cap="flat" cmpd="sng" w="6350">
                      <a:solidFill>
                        <a:srgbClr val="000000"/>
                      </a:solidFill>
                      <a:prstDash val="solid"/>
                      <a:round/>
                      <a:headEnd len="med" type="none" w="med"/>
                      <a:tailEnd len="med" type="none" w="med"/>
                    </a:lnL>
                    <a:lnR algn="ctr" cap="flat" cmpd="sng" w="6350">
                      <a:solidFill>
                        <a:srgbClr val="000000"/>
                      </a:solidFill>
                      <a:prstDash val="solid"/>
                      <a:round/>
                      <a:headEnd len="med" type="none" w="med"/>
                      <a:tailEnd len="med" type="none" w="med"/>
                    </a:lnR>
                    <a:lnT algn="ctr" cap="flat" cmpd="sng" w="6350">
                      <a:solidFill>
                        <a:srgbClr val="000000"/>
                      </a:solidFill>
                      <a:prstDash val="solid"/>
                      <a:round/>
                      <a:headEnd len="med" type="none" w="med"/>
                      <a:tailEnd len="med" type="none" w="med"/>
                    </a:lnT>
                    <a:lnB algn="ctr" cap="flat" cmpd="sng" w="6350">
                      <a:solidFill>
                        <a:srgbClr val="000000"/>
                      </a:solidFill>
                      <a:prstDash val="solid"/>
                      <a:round/>
                      <a:headEnd len="med" type="none" w="med"/>
                      <a:tailEnd len="med" type="none" w="med"/>
                    </a:lnB>
                  </a:tcPr>
                </a:tc>
                <a:tc>
                  <a:txBody>
                    <a:bodyPr anchor="t" rtlCol="false"/>
                    <a:lstStyle/>
                    <a:p>
                      <a:pPr algn="ctr">
                        <a:defRPr/>
                      </a:pPr>
                      <a:r>
                        <a:rPr b="true" lang="en-US" sz="1200">
                          <a:solidFill>
                            <a:srgbClr val="000000"/>
                          </a:solidFill>
                          <a:latin typeface="Arial"/>
                        </a:rPr>
                        <a:t>Kea Rocketta</a:t>
                      </a:r>
                      <a:endParaRPr lang="en-US" sz="1100"/>
                    </a:p>
                  </a:txBody>
                  <a:tcPr anchor="ctr" marB="35560" marL="35560" marR="35560" marT="35560" vert="horz">
                    <a:lnL algn="ctr" cap="flat" cmpd="sng" w="6350">
                      <a:solidFill>
                        <a:srgbClr val="000000"/>
                      </a:solidFill>
                      <a:prstDash val="solid"/>
                      <a:round/>
                      <a:headEnd len="med" type="none" w="med"/>
                      <a:tailEnd len="med" type="none" w="med"/>
                    </a:lnL>
                    <a:lnR algn="ctr" cap="flat" cmpd="sng" w="6350">
                      <a:solidFill>
                        <a:srgbClr val="000000"/>
                      </a:solidFill>
                      <a:prstDash val="solid"/>
                      <a:round/>
                      <a:headEnd len="med" type="none" w="med"/>
                      <a:tailEnd len="med" type="none" w="med"/>
                    </a:lnR>
                    <a:lnT algn="ctr" cap="flat" cmpd="sng" w="6350">
                      <a:solidFill>
                        <a:srgbClr val="000000"/>
                      </a:solidFill>
                      <a:prstDash val="solid"/>
                      <a:round/>
                      <a:headEnd len="med" type="none" w="med"/>
                      <a:tailEnd len="med" type="none" w="med"/>
                    </a:lnT>
                    <a:lnB algn="ctr" cap="flat" cmpd="sng" w="6350">
                      <a:solidFill>
                        <a:srgbClr val="000000"/>
                      </a:solidFill>
                      <a:prstDash val="solid"/>
                      <a:round/>
                      <a:headEnd len="med" type="none" w="med"/>
                      <a:tailEnd len="med" type="none" w="med"/>
                    </a:lnB>
                  </a:tcPr>
                </a:tc>
                <a:tc>
                  <a:txBody>
                    <a:bodyPr anchor="t" rtlCol="false"/>
                    <a:lstStyle/>
                    <a:p>
                      <a:pPr algn="ctr">
                        <a:defRPr/>
                      </a:pPr>
                      <a:r>
                        <a:rPr b="true" lang="en-US" sz="1200">
                          <a:solidFill>
                            <a:srgbClr val="000000"/>
                          </a:solidFill>
                          <a:latin typeface="Arial"/>
                        </a:rPr>
                        <a:t>Ladina Klubnika</a:t>
                      </a:r>
                      <a:endParaRPr lang="en-US" sz="1100"/>
                    </a:p>
                  </a:txBody>
                  <a:tcPr anchor="ctr" marB="35560" marL="35560" marR="35560" marT="35560" vert="horz">
                    <a:lnL algn="ctr" cap="flat" cmpd="sng" w="6350">
                      <a:solidFill>
                        <a:srgbClr val="000000"/>
                      </a:solidFill>
                      <a:prstDash val="solid"/>
                      <a:round/>
                      <a:headEnd len="med" type="none" w="med"/>
                      <a:tailEnd len="med" type="none" w="med"/>
                    </a:lnL>
                    <a:lnR algn="ctr" cap="flat" cmpd="sng" w="6350">
                      <a:solidFill>
                        <a:srgbClr val="000000"/>
                      </a:solidFill>
                      <a:prstDash val="solid"/>
                      <a:round/>
                      <a:headEnd len="med" type="none" w="med"/>
                      <a:tailEnd len="med" type="none" w="med"/>
                    </a:lnR>
                    <a:lnT algn="ctr" cap="flat" cmpd="sng" w="6350">
                      <a:solidFill>
                        <a:srgbClr val="000000"/>
                      </a:solidFill>
                      <a:prstDash val="solid"/>
                      <a:round/>
                      <a:headEnd len="med" type="none" w="med"/>
                      <a:tailEnd len="med" type="none" w="med"/>
                    </a:lnT>
                    <a:lnB algn="ctr" cap="flat" cmpd="sng" w="6350">
                      <a:solidFill>
                        <a:srgbClr val="000000"/>
                      </a:solidFill>
                      <a:prstDash val="solid"/>
                      <a:round/>
                      <a:headEnd len="med" type="none" w="med"/>
                      <a:tailEnd len="med" type="none" w="med"/>
                    </a:lnB>
                  </a:tcPr>
                </a:tc>
                <a:extLst>
                  <a:ext uri="{0D108BD9-81ED-4DB2-BD59-A6C34878D82A}">
                    <a16:rowId xmlns:a16="http://schemas.microsoft.com/office/drawing/2014/main" val="858800448"/>
                  </a:ext>
                </a:extLst>
              </a:tr>
              <a:tr h="0">
                <a:tc>
                  <a:txBody>
                    <a:bodyPr/>
                    <a:lstStyle/>
                    <a:p>
                      <a:pPr algn="l" fontAlgn="ctr" rtl="0"/>
                      <a:r>
                        <a:rPr b="true" dirty="0" i="0" lang="en-AU" strike="noStrike" sz="1200" u="none">
                          <a:solidFill>
                            <a:srgbClr val="000000"/>
                          </a:solidFill>
                          <a:effectLst/>
                          <a:latin charset="0" panose="020B0604020202020204" pitchFamily="34" typeface="Arial"/>
                        </a:rPr>
                        <a:t>Median</a:t>
                      </a:r>
                    </a:p>
                  </a:txBody>
                  <a:tcPr anchor="ctr" marB="36000" marL="36000" marR="36000" marT="36000">
                    <a:lnL algn="ctr" cap="flat" cmpd="sng" w="6350">
                      <a:solidFill>
                        <a:srgbClr val="000000"/>
                      </a:solidFill>
                      <a:prstDash val="solid"/>
                      <a:round/>
                      <a:headEnd len="med" type="none" w="med"/>
                      <a:tailEnd len="med" type="none" w="med"/>
                    </a:lnL>
                    <a:lnR algn="ctr" cap="flat" cmpd="sng" w="6350">
                      <a:solidFill>
                        <a:srgbClr val="000000"/>
                      </a:solidFill>
                      <a:prstDash val="solid"/>
                      <a:round/>
                      <a:headEnd len="med" type="none" w="med"/>
                      <a:tailEnd len="med" type="none" w="med"/>
                    </a:lnR>
                    <a:lnT algn="ctr" cap="flat" cmpd="sng" w="6350">
                      <a:solidFill>
                        <a:srgbClr val="000000"/>
                      </a:solidFill>
                      <a:prstDash val="solid"/>
                      <a:round/>
                      <a:headEnd len="med" type="none" w="med"/>
                      <a:tailEnd len="med" type="none" w="med"/>
                    </a:lnT>
                    <a:lnB algn="ctr" cap="flat" cmpd="sng" w="6350">
                      <a:solidFill>
                        <a:srgbClr val="000000"/>
                      </a:solidFill>
                      <a:prstDash val="solid"/>
                      <a:round/>
                      <a:headEnd len="med" type="none" w="med"/>
                      <a:tailEnd len="med" type="none" w="med"/>
                    </a:lnB>
                    <a:solidFill>
                      <a:srgbClr val="FFFFFF"/>
                    </a:solidFill>
                  </a:tcPr>
                </a:tc>
                <a:tc>
                  <a:txBody>
                    <a:bodyPr/>
                    <a:lstStyle/>
                    <a:p>
                      <a:pPr algn="ctr" fontAlgn="ctr" rtl="0"/>
                      <a:r>
                        <a:rPr b="0" dirty="0" i="0" lang="ru-RU" strike="noStrike" sz="1200" u="none">
                          <a:solidFill>
                            <a:srgbClr val="000000"/>
                          </a:solidFill>
                          <a:effectLst/>
                          <a:latin charset="0" panose="020B0604020202020204" pitchFamily="34" typeface="Arial"/>
                        </a:rPr>
                        <a:t>21.7</a:t>
                      </a:r>
                      <a:endParaRPr b="0" dirty="0" i="0" lang="en-US" strike="noStrike" sz="1200" u="none">
                        <a:solidFill>
                          <a:srgbClr val="000000"/>
                        </a:solidFill>
                        <a:effectLst/>
                        <a:latin charset="0" panose="020B0604020202020204" pitchFamily="34" typeface="Arial"/>
                      </a:endParaRPr>
                    </a:p>
                  </a:txBody>
                  <a:tcPr anchor="ctr" marB="36000" marL="36000" marR="36000" marT="36000">
                    <a:lnL algn="ctr" cap="flat" cmpd="sng" w="6350">
                      <a:solidFill>
                        <a:srgbClr val="000000"/>
                      </a:solidFill>
                      <a:prstDash val="solid"/>
                      <a:round/>
                      <a:headEnd len="med" type="none" w="med"/>
                      <a:tailEnd len="med" type="none" w="med"/>
                    </a:lnL>
                    <a:lnR algn="ctr" cap="flat" cmpd="sng" w="6350">
                      <a:solidFill>
                        <a:srgbClr val="000000"/>
                      </a:solidFill>
                      <a:prstDash val="solid"/>
                      <a:round/>
                      <a:headEnd len="med" type="none" w="med"/>
                      <a:tailEnd len="med" type="none" w="med"/>
                    </a:lnR>
                    <a:lnT algn="ctr" cap="flat" cmpd="sng" w="6350">
                      <a:solidFill>
                        <a:srgbClr val="000000"/>
                      </a:solidFill>
                      <a:prstDash val="solid"/>
                      <a:round/>
                      <a:headEnd len="med" type="none" w="med"/>
                      <a:tailEnd len="med" type="none" w="med"/>
                    </a:lnT>
                    <a:lnB algn="ctr" cap="flat" cmpd="sng" w="6350">
                      <a:solidFill>
                        <a:srgbClr val="000000"/>
                      </a:solidFill>
                      <a:prstDash val="solid"/>
                      <a:round/>
                      <a:headEnd len="med" type="none" w="med"/>
                      <a:tailEnd len="med" type="none" w="med"/>
                    </a:lnB>
                    <a:solidFill>
                      <a:srgbClr val="FFFFFF"/>
                    </a:solidFill>
                  </a:tcPr>
                </a:tc>
                <a:tc>
                  <a:txBody>
                    <a:bodyPr anchor="t" rtlCol="false"/>
                    <a:lstStyle/>
                    <a:p>
                      <a:pPr algn="ctr">
                        <a:defRPr/>
                      </a:pPr>
                      <a:r>
                        <a:rPr lang="en-US" sz="1200">
                          <a:solidFill>
                            <a:srgbClr val="000000"/>
                          </a:solidFill>
                          <a:latin typeface="Arial"/>
                        </a:rPr>
                        <a:t>-14.9</a:t>
                      </a:r>
                      <a:endParaRPr lang="en-US" sz="1100"/>
                    </a:p>
                  </a:txBody>
                  <a:tcPr anchor="ctr" marB="35560" marL="35560" marR="35560" marT="35560" vert="horz">
                    <a:lnL algn="ctr" cap="flat" cmpd="sng" w="6350">
                      <a:solidFill>
                        <a:srgbClr val="000000"/>
                      </a:solidFill>
                      <a:prstDash val="solid"/>
                      <a:round/>
                      <a:headEnd len="med" type="none" w="med"/>
                      <a:tailEnd len="med" type="none" w="med"/>
                    </a:lnL>
                    <a:lnR algn="ctr" cap="flat" cmpd="sng" w="6350">
                      <a:solidFill>
                        <a:srgbClr val="000000"/>
                      </a:solidFill>
                      <a:prstDash val="solid"/>
                      <a:round/>
                      <a:headEnd len="med" type="none" w="med"/>
                      <a:tailEnd len="med" type="none" w="med"/>
                    </a:lnR>
                    <a:lnT algn="ctr" cap="flat" cmpd="sng" w="6350">
                      <a:solidFill>
                        <a:srgbClr val="000000"/>
                      </a:solidFill>
                      <a:prstDash val="solid"/>
                      <a:round/>
                      <a:headEnd len="med" type="none" w="med"/>
                      <a:tailEnd len="med" type="none" w="med"/>
                    </a:lnT>
                    <a:lnB algn="ctr" cap="flat" cmpd="sng" w="6350">
                      <a:solidFill>
                        <a:srgbClr val="000000"/>
                      </a:solidFill>
                      <a:prstDash val="solid"/>
                      <a:round/>
                      <a:headEnd len="med" type="none" w="med"/>
                      <a:tailEnd len="med" type="none" w="med"/>
                    </a:lnB>
                  </a:tcPr>
                </a:tc>
                <a:tc>
                  <a:txBody>
                    <a:bodyPr anchor="t" rtlCol="false"/>
                    <a:lstStyle/>
                    <a:p>
                      <a:pPr algn="ctr">
                        <a:defRPr/>
                      </a:pPr>
                      <a:r>
                        <a:rPr lang="en-US" sz="1200">
                          <a:solidFill>
                            <a:srgbClr val="000000"/>
                          </a:solidFill>
                          <a:latin typeface="Arial"/>
                        </a:rPr>
                        <a:t>-32.4</a:t>
                      </a:r>
                      <a:endParaRPr lang="en-US" sz="1100"/>
                    </a:p>
                  </a:txBody>
                  <a:tcPr anchor="ctr" marB="35560" marL="35560" marR="35560" marT="35560" vert="horz">
                    <a:lnL algn="ctr" cap="flat" cmpd="sng" w="6350">
                      <a:solidFill>
                        <a:srgbClr val="000000"/>
                      </a:solidFill>
                      <a:prstDash val="solid"/>
                      <a:round/>
                      <a:headEnd len="med" type="none" w="med"/>
                      <a:tailEnd len="med" type="none" w="med"/>
                    </a:lnL>
                    <a:lnR algn="ctr" cap="flat" cmpd="sng" w="6350">
                      <a:solidFill>
                        <a:srgbClr val="000000"/>
                      </a:solidFill>
                      <a:prstDash val="solid"/>
                      <a:round/>
                      <a:headEnd len="med" type="none" w="med"/>
                      <a:tailEnd len="med" type="none" w="med"/>
                    </a:lnR>
                    <a:lnT algn="ctr" cap="flat" cmpd="sng" w="6350">
                      <a:solidFill>
                        <a:srgbClr val="000000"/>
                      </a:solidFill>
                      <a:prstDash val="solid"/>
                      <a:round/>
                      <a:headEnd len="med" type="none" w="med"/>
                      <a:tailEnd len="med" type="none" w="med"/>
                    </a:lnT>
                    <a:lnB algn="ctr" cap="flat" cmpd="sng" w="6350">
                      <a:solidFill>
                        <a:srgbClr val="000000"/>
                      </a:solidFill>
                      <a:prstDash val="solid"/>
                      <a:round/>
                      <a:headEnd len="med" type="none" w="med"/>
                      <a:tailEnd len="med" type="none" w="med"/>
                    </a:lnB>
                  </a:tcPr>
                </a:tc>
                <a:tc>
                  <a:txBody>
                    <a:bodyPr anchor="t" rtlCol="false"/>
                    <a:lstStyle/>
                    <a:p>
                      <a:pPr algn="ctr">
                        <a:defRPr/>
                      </a:pPr>
                      <a:r>
                        <a:rPr lang="en-US" sz="1200">
                          <a:solidFill>
                            <a:srgbClr val="000000"/>
                          </a:solidFill>
                          <a:latin typeface="Arial"/>
                        </a:rPr>
                        <a:t>12.2</a:t>
                      </a:r>
                      <a:endParaRPr lang="en-US" sz="1100"/>
                    </a:p>
                  </a:txBody>
                  <a:tcPr anchor="ctr" marB="35560" marL="35560" marR="35560" marT="35560" vert="horz">
                    <a:lnL algn="ctr" cap="flat" cmpd="sng" w="6350">
                      <a:solidFill>
                        <a:srgbClr val="000000"/>
                      </a:solidFill>
                      <a:prstDash val="solid"/>
                      <a:round/>
                      <a:headEnd len="med" type="none" w="med"/>
                      <a:tailEnd len="med" type="none" w="med"/>
                    </a:lnL>
                    <a:lnR algn="ctr" cap="flat" cmpd="sng" w="6350">
                      <a:solidFill>
                        <a:srgbClr val="000000"/>
                      </a:solidFill>
                      <a:prstDash val="solid"/>
                      <a:round/>
                      <a:headEnd len="med" type="none" w="med"/>
                      <a:tailEnd len="med" type="none" w="med"/>
                    </a:lnR>
                    <a:lnT algn="ctr" cap="flat" cmpd="sng" w="6350">
                      <a:solidFill>
                        <a:srgbClr val="000000"/>
                      </a:solidFill>
                      <a:prstDash val="solid"/>
                      <a:round/>
                      <a:headEnd len="med" type="none" w="med"/>
                      <a:tailEnd len="med" type="none" w="med"/>
                    </a:lnT>
                    <a:lnB algn="ctr" cap="flat" cmpd="sng" w="6350">
                      <a:solidFill>
                        <a:srgbClr val="000000"/>
                      </a:solidFill>
                      <a:prstDash val="solid"/>
                      <a:round/>
                      <a:headEnd len="med" type="none" w="med"/>
                      <a:tailEnd len="med" type="none" w="med"/>
                    </a:lnB>
                  </a:tcPr>
                </a:tc>
                <a:extLst>
                  <a:ext uri="{0D108BD9-81ED-4DB2-BD59-A6C34878D82A}">
                    <a16:rowId xmlns:a16="http://schemas.microsoft.com/office/drawing/2014/main" val="1120866208"/>
                  </a:ext>
                </a:extLst>
              </a:tr>
              <a:tr h="101600">
                <a:tc>
                  <a:txBody>
                    <a:bodyPr anchor="t" rtlCol="false"/>
                    <a:lstStyle/>
                    <a:p>
                      <a:pPr algn="l">
                        <a:defRPr/>
                      </a:pPr>
                      <a:r>
                        <a:rPr b="true" lang="en-US" sz="1200">
                          <a:solidFill>
                            <a:srgbClr val="000000"/>
                          </a:solidFill>
                          <a:latin typeface="Arial"/>
                        </a:rPr>
                        <a:t>Value</a:t>
                      </a:r>
                      <a:endParaRPr lang="en-US" sz="1100"/>
                    </a:p>
                  </a:txBody>
                  <a:tcPr anchor="ctr" marB="35560" marL="35560" marR="35560" marT="35560" vert="horz">
                    <a:lnL algn="ctr" cap="flat" cmpd="sng" w="6350">
                      <a:solidFill>
                        <a:srgbClr val="000000"/>
                      </a:solidFill>
                      <a:prstDash val="solid"/>
                      <a:round/>
                      <a:headEnd len="med" type="none" w="med"/>
                      <a:tailEnd len="med" type="none" w="med"/>
                    </a:lnL>
                    <a:lnR algn="ctr" cap="flat" cmpd="sng" w="6350">
                      <a:solidFill>
                        <a:srgbClr val="000000"/>
                      </a:solidFill>
                      <a:prstDash val="solid"/>
                      <a:round/>
                      <a:headEnd len="med" type="none" w="med"/>
                      <a:tailEnd len="med" type="none" w="med"/>
                    </a:lnR>
                    <a:lnT algn="ctr" cap="flat" cmpd="sng" w="6350">
                      <a:solidFill>
                        <a:srgbClr val="000000"/>
                      </a:solidFill>
                      <a:prstDash val="solid"/>
                      <a:round/>
                      <a:headEnd len="med" type="none" w="med"/>
                      <a:tailEnd len="med" type="none" w="med"/>
                    </a:lnT>
                    <a:lnB algn="ctr" cap="flat" cmpd="sng" w="6350">
                      <a:solidFill>
                        <a:srgbClr val="000000"/>
                      </a:solidFill>
                      <a:prstDash val="solid"/>
                      <a:round/>
                      <a:headEnd len="med" type="none" w="med"/>
                      <a:tailEnd len="med" type="none" w="med"/>
                    </a:lnB>
                  </a:tcPr>
                </a:tc>
                <a:tc>
                  <a:txBody>
                    <a:bodyPr anchor="t" rtlCol="false"/>
                    <a:lstStyle/>
                    <a:p>
                      <a:pPr algn="ctr">
                        <a:defRPr/>
                      </a:pPr>
                      <a:r>
                        <a:rPr lang="en-US" sz="1200">
                          <a:solidFill>
                            <a:srgbClr val="000000"/>
                          </a:solidFill>
                          <a:latin typeface="Arial"/>
                        </a:rPr>
                        <a:t>-12.3</a:t>
                      </a:r>
                      <a:endParaRPr lang="en-US" sz="1100"/>
                    </a:p>
                  </a:txBody>
                  <a:tcPr anchor="ctr" marB="35560" marL="35560" marR="35560" marT="35560" vert="horz">
                    <a:lnL algn="ctr" cap="flat" cmpd="sng" w="6350">
                      <a:solidFill>
                        <a:srgbClr val="000000"/>
                      </a:solidFill>
                      <a:prstDash val="solid"/>
                      <a:round/>
                      <a:headEnd len="med" type="none" w="med"/>
                      <a:tailEnd len="med" type="none" w="med"/>
                    </a:lnL>
                    <a:lnR algn="ctr" cap="flat" cmpd="sng" w="6350">
                      <a:solidFill>
                        <a:srgbClr val="000000"/>
                      </a:solidFill>
                      <a:prstDash val="solid"/>
                      <a:round/>
                      <a:headEnd len="med" type="none" w="med"/>
                      <a:tailEnd len="med" type="none" w="med"/>
                    </a:lnR>
                    <a:lnT algn="ctr" cap="flat" cmpd="sng" w="6350">
                      <a:solidFill>
                        <a:srgbClr val="000000"/>
                      </a:solidFill>
                      <a:prstDash val="solid"/>
                      <a:round/>
                      <a:headEnd len="med" type="none" w="med"/>
                      <a:tailEnd len="med" type="none" w="med"/>
                    </a:lnT>
                    <a:lnB algn="ctr" cap="flat" cmpd="sng" w="6350">
                      <a:solidFill>
                        <a:srgbClr val="000000"/>
                      </a:solidFill>
                      <a:prstDash val="solid"/>
                      <a:round/>
                      <a:headEnd len="med" type="none" w="med"/>
                      <a:tailEnd len="med" type="none" w="med"/>
                    </a:lnB>
                  </a:tcPr>
                </a:tc>
                <a:tc>
                  <a:txBody>
                    <a:bodyPr anchor="t" rtlCol="false"/>
                    <a:lstStyle/>
                    <a:p>
                      <a:pPr algn="ctr">
                        <a:defRPr/>
                      </a:pPr>
                      <a:r>
                        <a:rPr lang="en-US" sz="1200">
                          <a:solidFill>
                            <a:srgbClr val="000000"/>
                          </a:solidFill>
                          <a:latin typeface="Arial"/>
                        </a:rPr>
                        <a:t>-59.5</a:t>
                      </a:r>
                      <a:endParaRPr lang="en-US" sz="1100"/>
                    </a:p>
                  </a:txBody>
                  <a:tcPr anchor="ctr" marB="35560" marL="35560" marR="35560" marT="35560" vert="horz">
                    <a:lnL algn="ctr" cap="flat" cmpd="sng" w="6350">
                      <a:solidFill>
                        <a:srgbClr val="000000"/>
                      </a:solidFill>
                      <a:prstDash val="solid"/>
                      <a:round/>
                      <a:headEnd len="med" type="none" w="med"/>
                      <a:tailEnd len="med" type="none" w="med"/>
                    </a:lnL>
                    <a:lnR algn="ctr" cap="flat" cmpd="sng" w="6350">
                      <a:solidFill>
                        <a:srgbClr val="000000"/>
                      </a:solidFill>
                      <a:prstDash val="solid"/>
                      <a:round/>
                      <a:headEnd len="med" type="none" w="med"/>
                      <a:tailEnd len="med" type="none" w="med"/>
                    </a:lnR>
                    <a:lnT algn="ctr" cap="flat" cmpd="sng" w="6350">
                      <a:solidFill>
                        <a:srgbClr val="000000"/>
                      </a:solidFill>
                      <a:prstDash val="solid"/>
                      <a:round/>
                      <a:headEnd len="med" type="none" w="med"/>
                      <a:tailEnd len="med" type="none" w="med"/>
                    </a:lnT>
                    <a:lnB algn="ctr" cap="flat" cmpd="sng" w="6350">
                      <a:solidFill>
                        <a:srgbClr val="000000"/>
                      </a:solidFill>
                      <a:prstDash val="solid"/>
                      <a:round/>
                      <a:headEnd len="med" type="none" w="med"/>
                      <a:tailEnd len="med" type="none" w="med"/>
                    </a:lnB>
                  </a:tcPr>
                </a:tc>
                <a:tc>
                  <a:txBody>
                    <a:bodyPr anchor="t" rtlCol="false"/>
                    <a:lstStyle/>
                    <a:p>
                      <a:pPr algn="ctr">
                        <a:defRPr/>
                      </a:pPr>
                      <a:r>
                        <a:rPr lang="en-US" sz="1200">
                          <a:solidFill>
                            <a:srgbClr val="000000"/>
                          </a:solidFill>
                          <a:latin typeface="Arial"/>
                        </a:rPr>
                        <a:t>-58.3</a:t>
                      </a:r>
                      <a:endParaRPr lang="en-US" sz="1100"/>
                    </a:p>
                  </a:txBody>
                  <a:tcPr anchor="ctr" marB="35560" marL="35560" marR="35560" marT="35560" vert="horz">
                    <a:lnL algn="ctr" cap="flat" cmpd="sng" w="6350">
                      <a:solidFill>
                        <a:srgbClr val="000000"/>
                      </a:solidFill>
                      <a:prstDash val="solid"/>
                      <a:round/>
                      <a:headEnd len="med" type="none" w="med"/>
                      <a:tailEnd len="med" type="none" w="med"/>
                    </a:lnL>
                    <a:lnR algn="ctr" cap="flat" cmpd="sng" w="6350">
                      <a:solidFill>
                        <a:srgbClr val="000000"/>
                      </a:solidFill>
                      <a:prstDash val="solid"/>
                      <a:round/>
                      <a:headEnd len="med" type="none" w="med"/>
                      <a:tailEnd len="med" type="none" w="med"/>
                    </a:lnR>
                    <a:lnT algn="ctr" cap="flat" cmpd="sng" w="6350">
                      <a:solidFill>
                        <a:srgbClr val="000000"/>
                      </a:solidFill>
                      <a:prstDash val="solid"/>
                      <a:round/>
                      <a:headEnd len="med" type="none" w="med"/>
                      <a:tailEnd len="med" type="none" w="med"/>
                    </a:lnT>
                    <a:lnB algn="ctr" cap="flat" cmpd="sng" w="6350">
                      <a:solidFill>
                        <a:srgbClr val="000000"/>
                      </a:solidFill>
                      <a:prstDash val="solid"/>
                      <a:round/>
                      <a:headEnd len="med" type="none" w="med"/>
                      <a:tailEnd len="med" type="none" w="med"/>
                    </a:lnB>
                  </a:tcPr>
                </a:tc>
                <a:tc>
                  <a:txBody>
                    <a:bodyPr anchor="t" rtlCol="false"/>
                    <a:lstStyle/>
                    <a:p>
                      <a:pPr algn="ctr">
                        <a:defRPr/>
                      </a:pPr>
                      <a:r>
                        <a:rPr lang="en-US" sz="1200">
                          <a:solidFill>
                            <a:srgbClr val="000000"/>
                          </a:solidFill>
                          <a:latin typeface="Arial"/>
                        </a:rPr>
                        <a:t>-32.2</a:t>
                      </a:r>
                      <a:endParaRPr lang="en-US" sz="1100"/>
                    </a:p>
                  </a:txBody>
                  <a:tcPr anchor="ctr" marB="35560" marL="35560" marR="35560" marT="35560" vert="horz">
                    <a:lnL algn="ctr" cap="flat" cmpd="sng" w="6350">
                      <a:solidFill>
                        <a:srgbClr val="000000"/>
                      </a:solidFill>
                      <a:prstDash val="solid"/>
                      <a:round/>
                      <a:headEnd len="med" type="none" w="med"/>
                      <a:tailEnd len="med" type="none" w="med"/>
                    </a:lnL>
                    <a:lnR algn="ctr" cap="flat" cmpd="sng" w="6350">
                      <a:solidFill>
                        <a:srgbClr val="000000"/>
                      </a:solidFill>
                      <a:prstDash val="solid"/>
                      <a:round/>
                      <a:headEnd len="med" type="none" w="med"/>
                      <a:tailEnd len="med" type="none" w="med"/>
                    </a:lnR>
                    <a:lnT algn="ctr" cap="flat" cmpd="sng" w="6350">
                      <a:solidFill>
                        <a:srgbClr val="000000"/>
                      </a:solidFill>
                      <a:prstDash val="solid"/>
                      <a:round/>
                      <a:headEnd len="med" type="none" w="med"/>
                      <a:tailEnd len="med" type="none" w="med"/>
                    </a:lnT>
                    <a:lnB algn="ctr" cap="flat" cmpd="sng" w="6350">
                      <a:solidFill>
                        <a:srgbClr val="000000"/>
                      </a:solidFill>
                      <a:prstDash val="solid"/>
                      <a:round/>
                      <a:headEnd len="med" type="none" w="med"/>
                      <a:tailEnd len="med" type="none" w="med"/>
                    </a:lnB>
                  </a:tcPr>
                </a:tc>
              </a:tr>
              <a:tr h="101600">
                <a:tc>
                  <a:txBody>
                    <a:bodyPr anchor="t" rtlCol="false"/>
                    <a:lstStyle/>
                    <a:p>
                      <a:pPr algn="l">
                        <a:defRPr/>
                      </a:pPr>
                      <a:r>
                        <a:rPr b="true" lang="en-US" sz="1200">
                          <a:solidFill>
                            <a:srgbClr val="000000"/>
                          </a:solidFill>
                          <a:latin typeface="Arial"/>
                        </a:rPr>
                        <a:t>Value</a:t>
                      </a:r>
                      <a:endParaRPr lang="en-US" sz="1100"/>
                    </a:p>
                  </a:txBody>
                  <a:tcPr anchor="ctr" marB="35560" marL="35560" marR="35560" marT="35560" vert="horz">
                    <a:lnL algn="ctr" cap="flat" cmpd="sng" w="6350">
                      <a:solidFill>
                        <a:srgbClr val="000000"/>
                      </a:solidFill>
                      <a:prstDash val="solid"/>
                      <a:round/>
                      <a:headEnd len="med" type="none" w="med"/>
                      <a:tailEnd len="med" type="none" w="med"/>
                    </a:lnL>
                    <a:lnR algn="ctr" cap="flat" cmpd="sng" w="6350">
                      <a:solidFill>
                        <a:srgbClr val="000000"/>
                      </a:solidFill>
                      <a:prstDash val="solid"/>
                      <a:round/>
                      <a:headEnd len="med" type="none" w="med"/>
                      <a:tailEnd len="med" type="none" w="med"/>
                    </a:lnR>
                    <a:lnT algn="ctr" cap="flat" cmpd="sng" w="6350">
                      <a:solidFill>
                        <a:srgbClr val="000000"/>
                      </a:solidFill>
                      <a:prstDash val="solid"/>
                      <a:round/>
                      <a:headEnd len="med" type="none" w="med"/>
                      <a:tailEnd len="med" type="none" w="med"/>
                    </a:lnT>
                    <a:lnB algn="ctr" cap="flat" cmpd="sng" w="6350">
                      <a:solidFill>
                        <a:srgbClr val="000000"/>
                      </a:solidFill>
                      <a:prstDash val="solid"/>
                      <a:round/>
                      <a:headEnd len="med" type="none" w="med"/>
                      <a:tailEnd len="med" type="none" w="med"/>
                    </a:lnB>
                  </a:tcPr>
                </a:tc>
                <a:tc>
                  <a:txBody>
                    <a:bodyPr anchor="t" rtlCol="false"/>
                    <a:lstStyle/>
                    <a:p>
                      <a:pPr algn="ctr">
                        <a:defRPr/>
                      </a:pPr>
                      <a:r>
                        <a:rPr lang="en-US" sz="1200">
                          <a:solidFill>
                            <a:srgbClr val="000000"/>
                          </a:solidFill>
                          <a:latin typeface="Arial"/>
                        </a:rPr>
                        <a:t>8.2</a:t>
                      </a:r>
                      <a:endParaRPr lang="en-US" sz="1100"/>
                    </a:p>
                  </a:txBody>
                  <a:tcPr anchor="ctr" marB="35560" marL="35560" marR="35560" marT="35560" vert="horz">
                    <a:lnL algn="ctr" cap="flat" cmpd="sng" w="6350">
                      <a:solidFill>
                        <a:srgbClr val="000000"/>
                      </a:solidFill>
                      <a:prstDash val="solid"/>
                      <a:round/>
                      <a:headEnd len="med" type="none" w="med"/>
                      <a:tailEnd len="med" type="none" w="med"/>
                    </a:lnL>
                    <a:lnR algn="ctr" cap="flat" cmpd="sng" w="6350">
                      <a:solidFill>
                        <a:srgbClr val="000000"/>
                      </a:solidFill>
                      <a:prstDash val="solid"/>
                      <a:round/>
                      <a:headEnd len="med" type="none" w="med"/>
                      <a:tailEnd len="med" type="none" w="med"/>
                    </a:lnR>
                    <a:lnT algn="ctr" cap="flat" cmpd="sng" w="6350">
                      <a:solidFill>
                        <a:srgbClr val="000000"/>
                      </a:solidFill>
                      <a:prstDash val="solid"/>
                      <a:round/>
                      <a:headEnd len="med" type="none" w="med"/>
                      <a:tailEnd len="med" type="none" w="med"/>
                    </a:lnT>
                    <a:lnB algn="ctr" cap="flat" cmpd="sng" w="6350">
                      <a:solidFill>
                        <a:srgbClr val="000000"/>
                      </a:solidFill>
                      <a:prstDash val="solid"/>
                      <a:round/>
                      <a:headEnd len="med" type="none" w="med"/>
                      <a:tailEnd len="med" type="none" w="med"/>
                    </a:lnB>
                  </a:tcPr>
                </a:tc>
                <a:tc>
                  <a:txBody>
                    <a:bodyPr anchor="t" rtlCol="false"/>
                    <a:lstStyle/>
                    <a:p>
                      <a:pPr algn="ctr">
                        <a:defRPr/>
                      </a:pPr>
                      <a:r>
                        <a:rPr lang="en-US" sz="1200">
                          <a:solidFill>
                            <a:srgbClr val="000000"/>
                          </a:solidFill>
                          <a:latin typeface="Arial"/>
                        </a:rPr>
                        <a:t>-45.0</a:t>
                      </a:r>
                      <a:endParaRPr lang="en-US" sz="1100"/>
                    </a:p>
                  </a:txBody>
                  <a:tcPr anchor="ctr" marB="35560" marL="35560" marR="35560" marT="35560" vert="horz">
                    <a:lnL algn="ctr" cap="flat" cmpd="sng" w="6350">
                      <a:solidFill>
                        <a:srgbClr val="000000"/>
                      </a:solidFill>
                      <a:prstDash val="solid"/>
                      <a:round/>
                      <a:headEnd len="med" type="none" w="med"/>
                      <a:tailEnd len="med" type="none" w="med"/>
                    </a:lnL>
                    <a:lnR algn="ctr" cap="flat" cmpd="sng" w="6350">
                      <a:solidFill>
                        <a:srgbClr val="000000"/>
                      </a:solidFill>
                      <a:prstDash val="solid"/>
                      <a:round/>
                      <a:headEnd len="med" type="none" w="med"/>
                      <a:tailEnd len="med" type="none" w="med"/>
                    </a:lnR>
                    <a:lnT algn="ctr" cap="flat" cmpd="sng" w="6350">
                      <a:solidFill>
                        <a:srgbClr val="000000"/>
                      </a:solidFill>
                      <a:prstDash val="solid"/>
                      <a:round/>
                      <a:headEnd len="med" type="none" w="med"/>
                      <a:tailEnd len="med" type="none" w="med"/>
                    </a:lnT>
                    <a:lnB algn="ctr" cap="flat" cmpd="sng" w="6350">
                      <a:solidFill>
                        <a:srgbClr val="000000"/>
                      </a:solidFill>
                      <a:prstDash val="solid"/>
                      <a:round/>
                      <a:headEnd len="med" type="none" w="med"/>
                      <a:tailEnd len="med" type="none" w="med"/>
                    </a:lnB>
                  </a:tcPr>
                </a:tc>
                <a:tc>
                  <a:txBody>
                    <a:bodyPr anchor="t" rtlCol="false"/>
                    <a:lstStyle/>
                    <a:p>
                      <a:pPr algn="ctr">
                        <a:defRPr/>
                      </a:pPr>
                      <a:r>
                        <a:rPr lang="en-US" sz="1200">
                          <a:solidFill>
                            <a:srgbClr val="000000"/>
                          </a:solidFill>
                          <a:latin typeface="Arial"/>
                        </a:rPr>
                        <a:t>-32.4</a:t>
                      </a:r>
                      <a:endParaRPr lang="en-US" sz="1100"/>
                    </a:p>
                  </a:txBody>
                  <a:tcPr anchor="ctr" marB="35560" marL="35560" marR="35560" marT="35560" vert="horz">
                    <a:lnL algn="ctr" cap="flat" cmpd="sng" w="6350">
                      <a:solidFill>
                        <a:srgbClr val="000000"/>
                      </a:solidFill>
                      <a:prstDash val="solid"/>
                      <a:round/>
                      <a:headEnd len="med" type="none" w="med"/>
                      <a:tailEnd len="med" type="none" w="med"/>
                    </a:lnL>
                    <a:lnR algn="ctr" cap="flat" cmpd="sng" w="6350">
                      <a:solidFill>
                        <a:srgbClr val="000000"/>
                      </a:solidFill>
                      <a:prstDash val="solid"/>
                      <a:round/>
                      <a:headEnd len="med" type="none" w="med"/>
                      <a:tailEnd len="med" type="none" w="med"/>
                    </a:lnR>
                    <a:lnT algn="ctr" cap="flat" cmpd="sng" w="6350">
                      <a:solidFill>
                        <a:srgbClr val="000000"/>
                      </a:solidFill>
                      <a:prstDash val="solid"/>
                      <a:round/>
                      <a:headEnd len="med" type="none" w="med"/>
                      <a:tailEnd len="med" type="none" w="med"/>
                    </a:lnT>
                    <a:lnB algn="ctr" cap="flat" cmpd="sng" w="6350">
                      <a:solidFill>
                        <a:srgbClr val="000000"/>
                      </a:solidFill>
                      <a:prstDash val="solid"/>
                      <a:round/>
                      <a:headEnd len="med" type="none" w="med"/>
                      <a:tailEnd len="med" type="none" w="med"/>
                    </a:lnB>
                  </a:tcPr>
                </a:tc>
                <a:tc>
                  <a:txBody>
                    <a:bodyPr anchor="t" rtlCol="false"/>
                    <a:lstStyle/>
                    <a:p>
                      <a:pPr algn="ctr">
                        <a:defRPr/>
                      </a:pPr>
                      <a:r>
                        <a:rPr lang="en-US" sz="1200">
                          <a:solidFill>
                            <a:srgbClr val="000000"/>
                          </a:solidFill>
                          <a:latin typeface="Arial"/>
                        </a:rPr>
                        <a:t>-18.8</a:t>
                      </a:r>
                      <a:endParaRPr lang="en-US" sz="1100"/>
                    </a:p>
                  </a:txBody>
                  <a:tcPr anchor="ctr" marB="35560" marL="35560" marR="35560" marT="35560" vert="horz">
                    <a:lnL algn="ctr" cap="flat" cmpd="sng" w="6350">
                      <a:solidFill>
                        <a:srgbClr val="000000"/>
                      </a:solidFill>
                      <a:prstDash val="solid"/>
                      <a:round/>
                      <a:headEnd len="med" type="none" w="med"/>
                      <a:tailEnd len="med" type="none" w="med"/>
                    </a:lnL>
                    <a:lnR algn="ctr" cap="flat" cmpd="sng" w="6350">
                      <a:solidFill>
                        <a:srgbClr val="000000"/>
                      </a:solidFill>
                      <a:prstDash val="solid"/>
                      <a:round/>
                      <a:headEnd len="med" type="none" w="med"/>
                      <a:tailEnd len="med" type="none" w="med"/>
                    </a:lnR>
                    <a:lnT algn="ctr" cap="flat" cmpd="sng" w="6350">
                      <a:solidFill>
                        <a:srgbClr val="000000"/>
                      </a:solidFill>
                      <a:prstDash val="solid"/>
                      <a:round/>
                      <a:headEnd len="med" type="none" w="med"/>
                      <a:tailEnd len="med" type="none" w="med"/>
                    </a:lnT>
                    <a:lnB algn="ctr" cap="flat" cmpd="sng" w="6350">
                      <a:solidFill>
                        <a:srgbClr val="000000"/>
                      </a:solidFill>
                      <a:prstDash val="solid"/>
                      <a:round/>
                      <a:headEnd len="med" type="none" w="med"/>
                      <a:tailEnd len="med" type="none" w="med"/>
                    </a:lnB>
                  </a:tcPr>
                </a:tc>
              </a:tr>
              <a:tr h="101600">
                <a:tc>
                  <a:txBody>
                    <a:bodyPr anchor="t" rtlCol="false"/>
                    <a:lstStyle/>
                    <a:p>
                      <a:pPr algn="l">
                        <a:defRPr/>
                      </a:pPr>
                      <a:r>
                        <a:rPr b="true" lang="en-US" sz="1200">
                          <a:solidFill>
                            <a:srgbClr val="000000"/>
                          </a:solidFill>
                          <a:latin typeface="Arial"/>
                        </a:rPr>
                        <a:t>Value</a:t>
                      </a:r>
                      <a:endParaRPr lang="en-US" sz="1100"/>
                    </a:p>
                  </a:txBody>
                  <a:tcPr anchor="ctr" marB="35560" marL="35560" marR="35560" marT="35560" vert="horz">
                    <a:lnL algn="ctr" cap="flat" cmpd="sng" w="6350">
                      <a:solidFill>
                        <a:srgbClr val="000000"/>
                      </a:solidFill>
                      <a:prstDash val="solid"/>
                      <a:round/>
                      <a:headEnd len="med" type="none" w="med"/>
                      <a:tailEnd len="med" type="none" w="med"/>
                    </a:lnL>
                    <a:lnR algn="ctr" cap="flat" cmpd="sng" w="6350">
                      <a:solidFill>
                        <a:srgbClr val="000000"/>
                      </a:solidFill>
                      <a:prstDash val="solid"/>
                      <a:round/>
                      <a:headEnd len="med" type="none" w="med"/>
                      <a:tailEnd len="med" type="none" w="med"/>
                    </a:lnR>
                    <a:lnT algn="ctr" cap="flat" cmpd="sng" w="6350">
                      <a:solidFill>
                        <a:srgbClr val="000000"/>
                      </a:solidFill>
                      <a:prstDash val="solid"/>
                      <a:round/>
                      <a:headEnd len="med" type="none" w="med"/>
                      <a:tailEnd len="med" type="none" w="med"/>
                    </a:lnT>
                    <a:lnB algn="ctr" cap="flat" cmpd="sng" w="6350">
                      <a:solidFill>
                        <a:srgbClr val="000000"/>
                      </a:solidFill>
                      <a:prstDash val="solid"/>
                      <a:round/>
                      <a:headEnd len="med" type="none" w="med"/>
                      <a:tailEnd len="med" type="none" w="med"/>
                    </a:lnB>
                  </a:tcPr>
                </a:tc>
                <a:tc>
                  <a:txBody>
                    <a:bodyPr anchor="t" rtlCol="false"/>
                    <a:lstStyle/>
                    <a:p>
                      <a:pPr algn="ctr">
                        <a:defRPr/>
                      </a:pPr>
                      <a:r>
                        <a:rPr lang="en-US" sz="1200">
                          <a:solidFill>
                            <a:srgbClr val="000000"/>
                          </a:solidFill>
                          <a:latin typeface="Arial"/>
                        </a:rPr>
                        <a:t>16.3</a:t>
                      </a:r>
                      <a:endParaRPr lang="en-US" sz="1100"/>
                    </a:p>
                  </a:txBody>
                  <a:tcPr anchor="ctr" marB="35560" marL="35560" marR="35560" marT="35560" vert="horz">
                    <a:lnL algn="ctr" cap="flat" cmpd="sng" w="6350">
                      <a:solidFill>
                        <a:srgbClr val="000000"/>
                      </a:solidFill>
                      <a:prstDash val="solid"/>
                      <a:round/>
                      <a:headEnd len="med" type="none" w="med"/>
                      <a:tailEnd len="med" type="none" w="med"/>
                    </a:lnL>
                    <a:lnR algn="ctr" cap="flat" cmpd="sng" w="6350">
                      <a:solidFill>
                        <a:srgbClr val="000000"/>
                      </a:solidFill>
                      <a:prstDash val="solid"/>
                      <a:round/>
                      <a:headEnd len="med" type="none" w="med"/>
                      <a:tailEnd len="med" type="none" w="med"/>
                    </a:lnR>
                    <a:lnT algn="ctr" cap="flat" cmpd="sng" w="6350">
                      <a:solidFill>
                        <a:srgbClr val="000000"/>
                      </a:solidFill>
                      <a:prstDash val="solid"/>
                      <a:round/>
                      <a:headEnd len="med" type="none" w="med"/>
                      <a:tailEnd len="med" type="none" w="med"/>
                    </a:lnT>
                    <a:lnB algn="ctr" cap="flat" cmpd="sng" w="6350">
                      <a:solidFill>
                        <a:srgbClr val="000000"/>
                      </a:solidFill>
                      <a:prstDash val="solid"/>
                      <a:round/>
                      <a:headEnd len="med" type="none" w="med"/>
                      <a:tailEnd len="med" type="none" w="med"/>
                    </a:lnB>
                  </a:tcPr>
                </a:tc>
                <a:tc>
                  <a:txBody>
                    <a:bodyPr anchor="t" rtlCol="false"/>
                    <a:lstStyle/>
                    <a:p>
                      <a:pPr algn="ctr">
                        <a:defRPr/>
                      </a:pPr>
                      <a:r>
                        <a:rPr lang="en-US" sz="1200">
                          <a:solidFill>
                            <a:srgbClr val="000000"/>
                          </a:solidFill>
                          <a:latin typeface="Arial"/>
                        </a:rPr>
                        <a:t>-43.2</a:t>
                      </a:r>
                      <a:endParaRPr lang="en-US" sz="1100"/>
                    </a:p>
                  </a:txBody>
                  <a:tcPr anchor="ctr" marB="35560" marL="35560" marR="35560" marT="35560" vert="horz">
                    <a:lnL algn="ctr" cap="flat" cmpd="sng" w="6350">
                      <a:solidFill>
                        <a:srgbClr val="000000"/>
                      </a:solidFill>
                      <a:prstDash val="solid"/>
                      <a:round/>
                      <a:headEnd len="med" type="none" w="med"/>
                      <a:tailEnd len="med" type="none" w="med"/>
                    </a:lnL>
                    <a:lnR algn="ctr" cap="flat" cmpd="sng" w="6350">
                      <a:solidFill>
                        <a:srgbClr val="000000"/>
                      </a:solidFill>
                      <a:prstDash val="solid"/>
                      <a:round/>
                      <a:headEnd len="med" type="none" w="med"/>
                      <a:tailEnd len="med" type="none" w="med"/>
                    </a:lnR>
                    <a:lnT algn="ctr" cap="flat" cmpd="sng" w="6350">
                      <a:solidFill>
                        <a:srgbClr val="000000"/>
                      </a:solidFill>
                      <a:prstDash val="solid"/>
                      <a:round/>
                      <a:headEnd len="med" type="none" w="med"/>
                      <a:tailEnd len="med" type="none" w="med"/>
                    </a:lnT>
                    <a:lnB algn="ctr" cap="flat" cmpd="sng" w="6350">
                      <a:solidFill>
                        <a:srgbClr val="000000"/>
                      </a:solidFill>
                      <a:prstDash val="solid"/>
                      <a:round/>
                      <a:headEnd len="med" type="none" w="med"/>
                      <a:tailEnd len="med" type="none" w="med"/>
                    </a:lnB>
                  </a:tcPr>
                </a:tc>
                <a:tc>
                  <a:txBody>
                    <a:bodyPr anchor="t" rtlCol="false"/>
                    <a:lstStyle/>
                    <a:p>
                      <a:pPr algn="ctr">
                        <a:defRPr/>
                      </a:pPr>
                      <a:r>
                        <a:rPr lang="en-US" sz="1200">
                          <a:solidFill>
                            <a:srgbClr val="000000"/>
                          </a:solidFill>
                          <a:latin typeface="Arial"/>
                        </a:rPr>
                        <a:t>-12.2</a:t>
                      </a:r>
                      <a:endParaRPr lang="en-US" sz="1100"/>
                    </a:p>
                  </a:txBody>
                  <a:tcPr anchor="ctr" marB="35560" marL="35560" marR="35560" marT="35560" vert="horz">
                    <a:lnL algn="ctr" cap="flat" cmpd="sng" w="6350">
                      <a:solidFill>
                        <a:srgbClr val="000000"/>
                      </a:solidFill>
                      <a:prstDash val="solid"/>
                      <a:round/>
                      <a:headEnd len="med" type="none" w="med"/>
                      <a:tailEnd len="med" type="none" w="med"/>
                    </a:lnL>
                    <a:lnR algn="ctr" cap="flat" cmpd="sng" w="6350">
                      <a:solidFill>
                        <a:srgbClr val="000000"/>
                      </a:solidFill>
                      <a:prstDash val="solid"/>
                      <a:round/>
                      <a:headEnd len="med" type="none" w="med"/>
                      <a:tailEnd len="med" type="none" w="med"/>
                    </a:lnR>
                    <a:lnT algn="ctr" cap="flat" cmpd="sng" w="6350">
                      <a:solidFill>
                        <a:srgbClr val="000000"/>
                      </a:solidFill>
                      <a:prstDash val="solid"/>
                      <a:round/>
                      <a:headEnd len="med" type="none" w="med"/>
                      <a:tailEnd len="med" type="none" w="med"/>
                    </a:lnT>
                    <a:lnB algn="ctr" cap="flat" cmpd="sng" w="6350">
                      <a:solidFill>
                        <a:srgbClr val="000000"/>
                      </a:solidFill>
                      <a:prstDash val="solid"/>
                      <a:round/>
                      <a:headEnd len="med" type="none" w="med"/>
                      <a:tailEnd len="med" type="none" w="med"/>
                    </a:lnB>
                  </a:tcPr>
                </a:tc>
                <a:tc>
                  <a:txBody>
                    <a:bodyPr anchor="t" rtlCol="false"/>
                    <a:lstStyle/>
                    <a:p>
                      <a:pPr algn="ctr">
                        <a:defRPr/>
                      </a:pPr>
                      <a:r>
                        <a:rPr lang="en-US" sz="1200">
                          <a:solidFill>
                            <a:srgbClr val="000000"/>
                          </a:solidFill>
                          <a:latin typeface="Arial"/>
                        </a:rPr>
                        <a:t>-6.4</a:t>
                      </a:r>
                      <a:endParaRPr lang="en-US" sz="1100"/>
                    </a:p>
                  </a:txBody>
                  <a:tcPr anchor="ctr" marB="35560" marL="35560" marR="35560" marT="35560" vert="horz">
                    <a:lnL algn="ctr" cap="flat" cmpd="sng" w="6350">
                      <a:solidFill>
                        <a:srgbClr val="000000"/>
                      </a:solidFill>
                      <a:prstDash val="solid"/>
                      <a:round/>
                      <a:headEnd len="med" type="none" w="med"/>
                      <a:tailEnd len="med" type="none" w="med"/>
                    </a:lnL>
                    <a:lnR algn="ctr" cap="flat" cmpd="sng" w="6350">
                      <a:solidFill>
                        <a:srgbClr val="000000"/>
                      </a:solidFill>
                      <a:prstDash val="solid"/>
                      <a:round/>
                      <a:headEnd len="med" type="none" w="med"/>
                      <a:tailEnd len="med" type="none" w="med"/>
                    </a:lnR>
                    <a:lnT algn="ctr" cap="flat" cmpd="sng" w="6350">
                      <a:solidFill>
                        <a:srgbClr val="000000"/>
                      </a:solidFill>
                      <a:prstDash val="solid"/>
                      <a:round/>
                      <a:headEnd len="med" type="none" w="med"/>
                      <a:tailEnd len="med" type="none" w="med"/>
                    </a:lnT>
                    <a:lnB algn="ctr" cap="flat" cmpd="sng" w="6350">
                      <a:solidFill>
                        <a:srgbClr val="000000"/>
                      </a:solidFill>
                      <a:prstDash val="solid"/>
                      <a:round/>
                      <a:headEnd len="med" type="none" w="med"/>
                      <a:tailEnd len="med" type="none" w="med"/>
                    </a:lnB>
                  </a:tcPr>
                </a:tc>
              </a:tr>
              <a:tr h="101600">
                <a:tc>
                  <a:txBody>
                    <a:bodyPr anchor="t" rtlCol="false"/>
                    <a:lstStyle/>
                    <a:p>
                      <a:pPr algn="l">
                        <a:defRPr/>
                      </a:pPr>
                      <a:r>
                        <a:rPr b="true" lang="en-US" sz="1200">
                          <a:solidFill>
                            <a:srgbClr val="000000"/>
                          </a:solidFill>
                          <a:latin typeface="Arial"/>
                        </a:rPr>
                        <a:t>Value</a:t>
                      </a:r>
                      <a:endParaRPr lang="en-US" sz="1100"/>
                    </a:p>
                  </a:txBody>
                  <a:tcPr anchor="ctr" marB="35560" marL="35560" marR="35560" marT="35560" vert="horz">
                    <a:lnL algn="ctr" cap="flat" cmpd="sng" w="6350">
                      <a:solidFill>
                        <a:srgbClr val="000000"/>
                      </a:solidFill>
                      <a:prstDash val="solid"/>
                      <a:round/>
                      <a:headEnd len="med" type="none" w="med"/>
                      <a:tailEnd len="med" type="none" w="med"/>
                    </a:lnL>
                    <a:lnR algn="ctr" cap="flat" cmpd="sng" w="6350">
                      <a:solidFill>
                        <a:srgbClr val="000000"/>
                      </a:solidFill>
                      <a:prstDash val="solid"/>
                      <a:round/>
                      <a:headEnd len="med" type="none" w="med"/>
                      <a:tailEnd len="med" type="none" w="med"/>
                    </a:lnR>
                    <a:lnT algn="ctr" cap="flat" cmpd="sng" w="6350">
                      <a:solidFill>
                        <a:srgbClr val="000000"/>
                      </a:solidFill>
                      <a:prstDash val="solid"/>
                      <a:round/>
                      <a:headEnd len="med" type="none" w="med"/>
                      <a:tailEnd len="med" type="none" w="med"/>
                    </a:lnT>
                    <a:lnB algn="ctr" cap="flat" cmpd="sng" w="6350">
                      <a:solidFill>
                        <a:srgbClr val="000000"/>
                      </a:solidFill>
                      <a:prstDash val="solid"/>
                      <a:round/>
                      <a:headEnd len="med" type="none" w="med"/>
                      <a:tailEnd len="med" type="none" w="med"/>
                    </a:lnB>
                  </a:tcPr>
                </a:tc>
                <a:tc>
                  <a:txBody>
                    <a:bodyPr anchor="t" rtlCol="false"/>
                    <a:lstStyle/>
                    <a:p>
                      <a:pPr algn="ctr">
                        <a:defRPr/>
                      </a:pPr>
                      <a:r>
                        <a:rPr lang="en-US" sz="1200">
                          <a:solidFill>
                            <a:srgbClr val="000000"/>
                          </a:solidFill>
                          <a:latin typeface="Arial"/>
                        </a:rPr>
                        <a:t>27.1</a:t>
                      </a:r>
                      <a:endParaRPr lang="en-US" sz="1100"/>
                    </a:p>
                  </a:txBody>
                  <a:tcPr anchor="ctr" marB="35560" marL="35560" marR="35560" marT="35560" vert="horz">
                    <a:lnL algn="ctr" cap="flat" cmpd="sng" w="6350">
                      <a:solidFill>
                        <a:srgbClr val="000000"/>
                      </a:solidFill>
                      <a:prstDash val="solid"/>
                      <a:round/>
                      <a:headEnd len="med" type="none" w="med"/>
                      <a:tailEnd len="med" type="none" w="med"/>
                    </a:lnL>
                    <a:lnR algn="ctr" cap="flat" cmpd="sng" w="6350">
                      <a:solidFill>
                        <a:srgbClr val="000000"/>
                      </a:solidFill>
                      <a:prstDash val="solid"/>
                      <a:round/>
                      <a:headEnd len="med" type="none" w="med"/>
                      <a:tailEnd len="med" type="none" w="med"/>
                    </a:lnR>
                    <a:lnT algn="ctr" cap="flat" cmpd="sng" w="6350">
                      <a:solidFill>
                        <a:srgbClr val="000000"/>
                      </a:solidFill>
                      <a:prstDash val="solid"/>
                      <a:round/>
                      <a:headEnd len="med" type="none" w="med"/>
                      <a:tailEnd len="med" type="none" w="med"/>
                    </a:lnT>
                    <a:lnB algn="ctr" cap="flat" cmpd="sng" w="6350">
                      <a:solidFill>
                        <a:srgbClr val="000000"/>
                      </a:solidFill>
                      <a:prstDash val="solid"/>
                      <a:round/>
                      <a:headEnd len="med" type="none" w="med"/>
                      <a:tailEnd len="med" type="none" w="med"/>
                    </a:lnB>
                  </a:tcPr>
                </a:tc>
                <a:tc>
                  <a:txBody>
                    <a:bodyPr anchor="t" rtlCol="false"/>
                    <a:lstStyle/>
                    <a:p>
                      <a:pPr algn="ctr">
                        <a:defRPr/>
                      </a:pPr>
                      <a:r>
                        <a:rPr lang="en-US" sz="1200">
                          <a:solidFill>
                            <a:srgbClr val="000000"/>
                          </a:solidFill>
                          <a:latin typeface="Arial"/>
                        </a:rPr>
                        <a:t>-28.7</a:t>
                      </a:r>
                      <a:endParaRPr lang="en-US" sz="1100"/>
                    </a:p>
                  </a:txBody>
                  <a:tcPr anchor="ctr" marB="35560" marL="35560" marR="35560" marT="35560" vert="horz">
                    <a:lnL algn="ctr" cap="flat" cmpd="sng" w="6350">
                      <a:solidFill>
                        <a:srgbClr val="000000"/>
                      </a:solidFill>
                      <a:prstDash val="solid"/>
                      <a:round/>
                      <a:headEnd len="med" type="none" w="med"/>
                      <a:tailEnd len="med" type="none" w="med"/>
                    </a:lnL>
                    <a:lnR algn="ctr" cap="flat" cmpd="sng" w="6350">
                      <a:solidFill>
                        <a:srgbClr val="000000"/>
                      </a:solidFill>
                      <a:prstDash val="solid"/>
                      <a:round/>
                      <a:headEnd len="med" type="none" w="med"/>
                      <a:tailEnd len="med" type="none" w="med"/>
                    </a:lnR>
                    <a:lnT algn="ctr" cap="flat" cmpd="sng" w="6350">
                      <a:solidFill>
                        <a:srgbClr val="000000"/>
                      </a:solidFill>
                      <a:prstDash val="solid"/>
                      <a:round/>
                      <a:headEnd len="med" type="none" w="med"/>
                      <a:tailEnd len="med" type="none" w="med"/>
                    </a:lnT>
                    <a:lnB algn="ctr" cap="flat" cmpd="sng" w="6350">
                      <a:solidFill>
                        <a:srgbClr val="000000"/>
                      </a:solidFill>
                      <a:prstDash val="solid"/>
                      <a:round/>
                      <a:headEnd len="med" type="none" w="med"/>
                      <a:tailEnd len="med" type="none" w="med"/>
                    </a:lnB>
                  </a:tcPr>
                </a:tc>
                <a:tc>
                  <a:txBody>
                    <a:bodyPr anchor="t" rtlCol="false"/>
                    <a:lstStyle/>
                    <a:p>
                      <a:pPr algn="ctr">
                        <a:defRPr/>
                      </a:pPr>
                      <a:r>
                        <a:rPr lang="en-US" sz="1200">
                          <a:solidFill>
                            <a:srgbClr val="000000"/>
                          </a:solidFill>
                          <a:latin typeface="Arial"/>
                        </a:rPr>
                        <a:t/>
                      </a:r>
                      <a:endParaRPr lang="en-US" sz="1100"/>
                    </a:p>
                  </a:txBody>
                  <a:tcPr anchor="ctr" marB="35560" marL="35560" marR="35560" marT="35560" vert="horz">
                    <a:lnL algn="ctr" cap="flat" cmpd="sng" w="6350">
                      <a:solidFill>
                        <a:srgbClr val="000000"/>
                      </a:solidFill>
                      <a:prstDash val="solid"/>
                      <a:round/>
                      <a:headEnd len="med" type="none" w="med"/>
                      <a:tailEnd len="med" type="none" w="med"/>
                    </a:lnL>
                    <a:lnR algn="ctr" cap="flat" cmpd="sng" w="6350">
                      <a:solidFill>
                        <a:srgbClr val="000000"/>
                      </a:solidFill>
                      <a:prstDash val="solid"/>
                      <a:round/>
                      <a:headEnd len="med" type="none" w="med"/>
                      <a:tailEnd len="med" type="none" w="med"/>
                    </a:lnR>
                    <a:lnT algn="ctr" cap="flat" cmpd="sng" w="6350">
                      <a:solidFill>
                        <a:srgbClr val="000000"/>
                      </a:solidFill>
                      <a:prstDash val="solid"/>
                      <a:round/>
                      <a:headEnd len="med" type="none" w="med"/>
                      <a:tailEnd len="med" type="none" w="med"/>
                    </a:lnT>
                    <a:lnB algn="ctr" cap="flat" cmpd="sng" w="6350">
                      <a:solidFill>
                        <a:srgbClr val="000000"/>
                      </a:solidFill>
                      <a:prstDash val="solid"/>
                      <a:round/>
                      <a:headEnd len="med" type="none" w="med"/>
                      <a:tailEnd len="med" type="none" w="med"/>
                    </a:lnB>
                  </a:tcPr>
                </a:tc>
                <a:tc>
                  <a:txBody>
                    <a:bodyPr anchor="t" rtlCol="false"/>
                    <a:lstStyle/>
                    <a:p>
                      <a:pPr algn="ctr">
                        <a:defRPr/>
                      </a:pPr>
                      <a:r>
                        <a:rPr lang="en-US" sz="1200">
                          <a:solidFill>
                            <a:srgbClr val="000000"/>
                          </a:solidFill>
                          <a:latin typeface="Arial"/>
                        </a:rPr>
                        <a:t>7.0</a:t>
                      </a:r>
                      <a:endParaRPr lang="en-US" sz="1100"/>
                    </a:p>
                  </a:txBody>
                  <a:tcPr anchor="ctr" marB="35560" marL="35560" marR="35560" marT="35560" vert="horz">
                    <a:lnL algn="ctr" cap="flat" cmpd="sng" w="6350">
                      <a:solidFill>
                        <a:srgbClr val="000000"/>
                      </a:solidFill>
                      <a:prstDash val="solid"/>
                      <a:round/>
                      <a:headEnd len="med" type="none" w="med"/>
                      <a:tailEnd len="med" type="none" w="med"/>
                    </a:lnL>
                    <a:lnR algn="ctr" cap="flat" cmpd="sng" w="6350">
                      <a:solidFill>
                        <a:srgbClr val="000000"/>
                      </a:solidFill>
                      <a:prstDash val="solid"/>
                      <a:round/>
                      <a:headEnd len="med" type="none" w="med"/>
                      <a:tailEnd len="med" type="none" w="med"/>
                    </a:lnR>
                    <a:lnT algn="ctr" cap="flat" cmpd="sng" w="6350">
                      <a:solidFill>
                        <a:srgbClr val="000000"/>
                      </a:solidFill>
                      <a:prstDash val="solid"/>
                      <a:round/>
                      <a:headEnd len="med" type="none" w="med"/>
                      <a:tailEnd len="med" type="none" w="med"/>
                    </a:lnT>
                    <a:lnB algn="ctr" cap="flat" cmpd="sng" w="6350">
                      <a:solidFill>
                        <a:srgbClr val="000000"/>
                      </a:solidFill>
                      <a:prstDash val="solid"/>
                      <a:round/>
                      <a:headEnd len="med" type="none" w="med"/>
                      <a:tailEnd len="med" type="none" w="med"/>
                    </a:lnB>
                  </a:tcPr>
                </a:tc>
              </a:tr>
              <a:tr h="101600">
                <a:tc>
                  <a:txBody>
                    <a:bodyPr anchor="t" rtlCol="false"/>
                    <a:lstStyle/>
                    <a:p>
                      <a:pPr algn="l">
                        <a:defRPr/>
                      </a:pPr>
                      <a:r>
                        <a:rPr b="true" lang="en-US" sz="1200">
                          <a:solidFill>
                            <a:srgbClr val="000000"/>
                          </a:solidFill>
                          <a:latin typeface="Arial"/>
                        </a:rPr>
                        <a:t>Value</a:t>
                      </a:r>
                      <a:endParaRPr lang="en-US" sz="1100"/>
                    </a:p>
                  </a:txBody>
                  <a:tcPr anchor="ctr" marB="35560" marL="35560" marR="35560" marT="35560" vert="horz">
                    <a:lnL algn="ctr" cap="flat" cmpd="sng" w="6350">
                      <a:solidFill>
                        <a:srgbClr val="000000"/>
                      </a:solidFill>
                      <a:prstDash val="solid"/>
                      <a:round/>
                      <a:headEnd len="med" type="none" w="med"/>
                      <a:tailEnd len="med" type="none" w="med"/>
                    </a:lnL>
                    <a:lnR algn="ctr" cap="flat" cmpd="sng" w="6350">
                      <a:solidFill>
                        <a:srgbClr val="000000"/>
                      </a:solidFill>
                      <a:prstDash val="solid"/>
                      <a:round/>
                      <a:headEnd len="med" type="none" w="med"/>
                      <a:tailEnd len="med" type="none" w="med"/>
                    </a:lnR>
                    <a:lnT algn="ctr" cap="flat" cmpd="sng" w="6350">
                      <a:solidFill>
                        <a:srgbClr val="000000"/>
                      </a:solidFill>
                      <a:prstDash val="solid"/>
                      <a:round/>
                      <a:headEnd len="med" type="none" w="med"/>
                      <a:tailEnd len="med" type="none" w="med"/>
                    </a:lnT>
                    <a:lnB algn="ctr" cap="flat" cmpd="sng" w="6350">
                      <a:solidFill>
                        <a:srgbClr val="000000"/>
                      </a:solidFill>
                      <a:prstDash val="solid"/>
                      <a:round/>
                      <a:headEnd len="med" type="none" w="med"/>
                      <a:tailEnd len="med" type="none" w="med"/>
                    </a:lnB>
                  </a:tcPr>
                </a:tc>
                <a:tc>
                  <a:txBody>
                    <a:bodyPr anchor="t" rtlCol="false"/>
                    <a:lstStyle/>
                    <a:p>
                      <a:pPr algn="ctr">
                        <a:defRPr/>
                      </a:pPr>
                      <a:r>
                        <a:rPr lang="en-US" sz="1200">
                          <a:solidFill>
                            <a:srgbClr val="000000"/>
                          </a:solidFill>
                          <a:latin typeface="Arial"/>
                        </a:rPr>
                        <a:t>36.8</a:t>
                      </a:r>
                      <a:endParaRPr lang="en-US" sz="1100"/>
                    </a:p>
                  </a:txBody>
                  <a:tcPr anchor="ctr" marB="35560" marL="35560" marR="35560" marT="35560" vert="horz">
                    <a:lnL algn="ctr" cap="flat" cmpd="sng" w="6350">
                      <a:solidFill>
                        <a:srgbClr val="000000"/>
                      </a:solidFill>
                      <a:prstDash val="solid"/>
                      <a:round/>
                      <a:headEnd len="med" type="none" w="med"/>
                      <a:tailEnd len="med" type="none" w="med"/>
                    </a:lnL>
                    <a:lnR algn="ctr" cap="flat" cmpd="sng" w="6350">
                      <a:solidFill>
                        <a:srgbClr val="000000"/>
                      </a:solidFill>
                      <a:prstDash val="solid"/>
                      <a:round/>
                      <a:headEnd len="med" type="none" w="med"/>
                      <a:tailEnd len="med" type="none" w="med"/>
                    </a:lnR>
                    <a:lnT algn="ctr" cap="flat" cmpd="sng" w="6350">
                      <a:solidFill>
                        <a:srgbClr val="000000"/>
                      </a:solidFill>
                      <a:prstDash val="solid"/>
                      <a:round/>
                      <a:headEnd len="med" type="none" w="med"/>
                      <a:tailEnd len="med" type="none" w="med"/>
                    </a:lnT>
                    <a:lnB algn="ctr" cap="flat" cmpd="sng" w="6350">
                      <a:solidFill>
                        <a:srgbClr val="000000"/>
                      </a:solidFill>
                      <a:prstDash val="solid"/>
                      <a:round/>
                      <a:headEnd len="med" type="none" w="med"/>
                      <a:tailEnd len="med" type="none" w="med"/>
                    </a:lnB>
                  </a:tcPr>
                </a:tc>
                <a:tc>
                  <a:txBody>
                    <a:bodyPr anchor="t" rtlCol="false"/>
                    <a:lstStyle/>
                    <a:p>
                      <a:pPr algn="ctr">
                        <a:defRPr/>
                      </a:pPr>
                      <a:r>
                        <a:rPr lang="en-US" sz="1200">
                          <a:solidFill>
                            <a:srgbClr val="000000"/>
                          </a:solidFill>
                          <a:latin typeface="Arial"/>
                        </a:rPr>
                        <a:t>-1.1</a:t>
                      </a:r>
                      <a:endParaRPr lang="en-US" sz="1100"/>
                    </a:p>
                  </a:txBody>
                  <a:tcPr anchor="ctr" marB="35560" marL="35560" marR="35560" marT="35560" vert="horz">
                    <a:lnL algn="ctr" cap="flat" cmpd="sng" w="6350">
                      <a:solidFill>
                        <a:srgbClr val="000000"/>
                      </a:solidFill>
                      <a:prstDash val="solid"/>
                      <a:round/>
                      <a:headEnd len="med" type="none" w="med"/>
                      <a:tailEnd len="med" type="none" w="med"/>
                    </a:lnL>
                    <a:lnR algn="ctr" cap="flat" cmpd="sng" w="6350">
                      <a:solidFill>
                        <a:srgbClr val="000000"/>
                      </a:solidFill>
                      <a:prstDash val="solid"/>
                      <a:round/>
                      <a:headEnd len="med" type="none" w="med"/>
                      <a:tailEnd len="med" type="none" w="med"/>
                    </a:lnR>
                    <a:lnT algn="ctr" cap="flat" cmpd="sng" w="6350">
                      <a:solidFill>
                        <a:srgbClr val="000000"/>
                      </a:solidFill>
                      <a:prstDash val="solid"/>
                      <a:round/>
                      <a:headEnd len="med" type="none" w="med"/>
                      <a:tailEnd len="med" type="none" w="med"/>
                    </a:lnT>
                    <a:lnB algn="ctr" cap="flat" cmpd="sng" w="6350">
                      <a:solidFill>
                        <a:srgbClr val="000000"/>
                      </a:solidFill>
                      <a:prstDash val="solid"/>
                      <a:round/>
                      <a:headEnd len="med" type="none" w="med"/>
                      <a:tailEnd len="med" type="none" w="med"/>
                    </a:lnB>
                  </a:tcPr>
                </a:tc>
                <a:tc>
                  <a:txBody>
                    <a:bodyPr anchor="t" rtlCol="false"/>
                    <a:lstStyle/>
                    <a:p>
                      <a:pPr algn="ctr">
                        <a:defRPr/>
                      </a:pPr>
                      <a:r>
                        <a:rPr lang="en-US" sz="1200">
                          <a:solidFill>
                            <a:srgbClr val="000000"/>
                          </a:solidFill>
                          <a:latin typeface="Arial"/>
                        </a:rPr>
                        <a:t/>
                      </a:r>
                      <a:endParaRPr lang="en-US" sz="1100"/>
                    </a:p>
                  </a:txBody>
                  <a:tcPr anchor="ctr" marB="35560" marL="35560" marR="35560" marT="35560" vert="horz">
                    <a:lnL algn="ctr" cap="flat" cmpd="sng" w="6350">
                      <a:solidFill>
                        <a:srgbClr val="000000"/>
                      </a:solidFill>
                      <a:prstDash val="solid"/>
                      <a:round/>
                      <a:headEnd len="med" type="none" w="med"/>
                      <a:tailEnd len="med" type="none" w="med"/>
                    </a:lnL>
                    <a:lnR algn="ctr" cap="flat" cmpd="sng" w="6350">
                      <a:solidFill>
                        <a:srgbClr val="000000"/>
                      </a:solidFill>
                      <a:prstDash val="solid"/>
                      <a:round/>
                      <a:headEnd len="med" type="none" w="med"/>
                      <a:tailEnd len="med" type="none" w="med"/>
                    </a:lnR>
                    <a:lnT algn="ctr" cap="flat" cmpd="sng" w="6350">
                      <a:solidFill>
                        <a:srgbClr val="000000"/>
                      </a:solidFill>
                      <a:prstDash val="solid"/>
                      <a:round/>
                      <a:headEnd len="med" type="none" w="med"/>
                      <a:tailEnd len="med" type="none" w="med"/>
                    </a:lnT>
                    <a:lnB algn="ctr" cap="flat" cmpd="sng" w="6350">
                      <a:solidFill>
                        <a:srgbClr val="000000"/>
                      </a:solidFill>
                      <a:prstDash val="solid"/>
                      <a:round/>
                      <a:headEnd len="med" type="none" w="med"/>
                      <a:tailEnd len="med" type="none" w="med"/>
                    </a:lnB>
                  </a:tcPr>
                </a:tc>
                <a:tc>
                  <a:txBody>
                    <a:bodyPr anchor="t" rtlCol="false"/>
                    <a:lstStyle/>
                    <a:p>
                      <a:pPr algn="ctr">
                        <a:defRPr/>
                      </a:pPr>
                      <a:r>
                        <a:rPr lang="en-US" sz="1200">
                          <a:solidFill>
                            <a:srgbClr val="000000"/>
                          </a:solidFill>
                          <a:latin typeface="Arial"/>
                        </a:rPr>
                        <a:t>17.4</a:t>
                      </a:r>
                      <a:endParaRPr lang="en-US" sz="1100"/>
                    </a:p>
                  </a:txBody>
                  <a:tcPr anchor="ctr" marB="35560" marL="35560" marR="35560" marT="35560" vert="horz">
                    <a:lnL algn="ctr" cap="flat" cmpd="sng" w="6350">
                      <a:solidFill>
                        <a:srgbClr val="000000"/>
                      </a:solidFill>
                      <a:prstDash val="solid"/>
                      <a:round/>
                      <a:headEnd len="med" type="none" w="med"/>
                      <a:tailEnd len="med" type="none" w="med"/>
                    </a:lnL>
                    <a:lnR algn="ctr" cap="flat" cmpd="sng" w="6350">
                      <a:solidFill>
                        <a:srgbClr val="000000"/>
                      </a:solidFill>
                      <a:prstDash val="solid"/>
                      <a:round/>
                      <a:headEnd len="med" type="none" w="med"/>
                      <a:tailEnd len="med" type="none" w="med"/>
                    </a:lnR>
                    <a:lnT algn="ctr" cap="flat" cmpd="sng" w="6350">
                      <a:solidFill>
                        <a:srgbClr val="000000"/>
                      </a:solidFill>
                      <a:prstDash val="solid"/>
                      <a:round/>
                      <a:headEnd len="med" type="none" w="med"/>
                      <a:tailEnd len="med" type="none" w="med"/>
                    </a:lnT>
                    <a:lnB algn="ctr" cap="flat" cmpd="sng" w="6350">
                      <a:solidFill>
                        <a:srgbClr val="000000"/>
                      </a:solidFill>
                      <a:prstDash val="solid"/>
                      <a:round/>
                      <a:headEnd len="med" type="none" w="med"/>
                      <a:tailEnd len="med" type="none" w="med"/>
                    </a:lnB>
                  </a:tcPr>
                </a:tc>
              </a:tr>
              <a:tr h="101600">
                <a:tc>
                  <a:txBody>
                    <a:bodyPr anchor="t" rtlCol="false"/>
                    <a:lstStyle/>
                    <a:p>
                      <a:pPr algn="l">
                        <a:defRPr/>
                      </a:pPr>
                      <a:r>
                        <a:rPr b="true" lang="en-US" sz="1200">
                          <a:solidFill>
                            <a:srgbClr val="000000"/>
                          </a:solidFill>
                          <a:latin typeface="Arial"/>
                        </a:rPr>
                        <a:t>Value</a:t>
                      </a:r>
                      <a:endParaRPr lang="en-US" sz="1100"/>
                    </a:p>
                  </a:txBody>
                  <a:tcPr anchor="ctr" marB="35560" marL="35560" marR="35560" marT="35560" vert="horz">
                    <a:lnL algn="ctr" cap="flat" cmpd="sng" w="6350">
                      <a:solidFill>
                        <a:srgbClr val="000000"/>
                      </a:solidFill>
                      <a:prstDash val="solid"/>
                      <a:round/>
                      <a:headEnd len="med" type="none" w="med"/>
                      <a:tailEnd len="med" type="none" w="med"/>
                    </a:lnL>
                    <a:lnR algn="ctr" cap="flat" cmpd="sng" w="6350">
                      <a:solidFill>
                        <a:srgbClr val="000000"/>
                      </a:solidFill>
                      <a:prstDash val="solid"/>
                      <a:round/>
                      <a:headEnd len="med" type="none" w="med"/>
                      <a:tailEnd len="med" type="none" w="med"/>
                    </a:lnR>
                    <a:lnT algn="ctr" cap="flat" cmpd="sng" w="6350">
                      <a:solidFill>
                        <a:srgbClr val="000000"/>
                      </a:solidFill>
                      <a:prstDash val="solid"/>
                      <a:round/>
                      <a:headEnd len="med" type="none" w="med"/>
                      <a:tailEnd len="med" type="none" w="med"/>
                    </a:lnT>
                    <a:lnB algn="ctr" cap="flat" cmpd="sng" w="6350">
                      <a:solidFill>
                        <a:srgbClr val="000000"/>
                      </a:solidFill>
                      <a:prstDash val="solid"/>
                      <a:round/>
                      <a:headEnd len="med" type="none" w="med"/>
                      <a:tailEnd len="med" type="none" w="med"/>
                    </a:lnB>
                  </a:tcPr>
                </a:tc>
                <a:tc>
                  <a:txBody>
                    <a:bodyPr anchor="t" rtlCol="false"/>
                    <a:lstStyle/>
                    <a:p>
                      <a:pPr algn="ctr">
                        <a:defRPr/>
                      </a:pPr>
                      <a:r>
                        <a:rPr lang="en-US" sz="1200">
                          <a:solidFill>
                            <a:srgbClr val="000000"/>
                          </a:solidFill>
                          <a:latin typeface="Arial"/>
                        </a:rPr>
                        <a:t>55.8</a:t>
                      </a:r>
                      <a:endParaRPr lang="en-US" sz="1100"/>
                    </a:p>
                  </a:txBody>
                  <a:tcPr anchor="ctr" marB="35560" marL="35560" marR="35560" marT="35560" vert="horz">
                    <a:lnL algn="ctr" cap="flat" cmpd="sng" w="6350">
                      <a:solidFill>
                        <a:srgbClr val="000000"/>
                      </a:solidFill>
                      <a:prstDash val="solid"/>
                      <a:round/>
                      <a:headEnd len="med" type="none" w="med"/>
                      <a:tailEnd len="med" type="none" w="med"/>
                    </a:lnL>
                    <a:lnR algn="ctr" cap="flat" cmpd="sng" w="6350">
                      <a:solidFill>
                        <a:srgbClr val="000000"/>
                      </a:solidFill>
                      <a:prstDash val="solid"/>
                      <a:round/>
                      <a:headEnd len="med" type="none" w="med"/>
                      <a:tailEnd len="med" type="none" w="med"/>
                    </a:lnR>
                    <a:lnT algn="ctr" cap="flat" cmpd="sng" w="6350">
                      <a:solidFill>
                        <a:srgbClr val="000000"/>
                      </a:solidFill>
                      <a:prstDash val="solid"/>
                      <a:round/>
                      <a:headEnd len="med" type="none" w="med"/>
                      <a:tailEnd len="med" type="none" w="med"/>
                    </a:lnT>
                    <a:lnB algn="ctr" cap="flat" cmpd="sng" w="6350">
                      <a:solidFill>
                        <a:srgbClr val="000000"/>
                      </a:solidFill>
                      <a:prstDash val="solid"/>
                      <a:round/>
                      <a:headEnd len="med" type="none" w="med"/>
                      <a:tailEnd len="med" type="none" w="med"/>
                    </a:lnB>
                  </a:tcPr>
                </a:tc>
                <a:tc>
                  <a:txBody>
                    <a:bodyPr anchor="t" rtlCol="false"/>
                    <a:lstStyle/>
                    <a:p>
                      <a:pPr algn="ctr">
                        <a:defRPr/>
                      </a:pPr>
                      <a:r>
                        <a:rPr lang="en-US" sz="1200">
                          <a:solidFill>
                            <a:srgbClr val="000000"/>
                          </a:solidFill>
                          <a:latin typeface="Arial"/>
                        </a:rPr>
                        <a:t>13.4</a:t>
                      </a:r>
                      <a:endParaRPr lang="en-US" sz="1100"/>
                    </a:p>
                  </a:txBody>
                  <a:tcPr anchor="ctr" marB="35560" marL="35560" marR="35560" marT="35560" vert="horz">
                    <a:lnL algn="ctr" cap="flat" cmpd="sng" w="6350">
                      <a:solidFill>
                        <a:srgbClr val="000000"/>
                      </a:solidFill>
                      <a:prstDash val="solid"/>
                      <a:round/>
                      <a:headEnd len="med" type="none" w="med"/>
                      <a:tailEnd len="med" type="none" w="med"/>
                    </a:lnL>
                    <a:lnR algn="ctr" cap="flat" cmpd="sng" w="6350">
                      <a:solidFill>
                        <a:srgbClr val="000000"/>
                      </a:solidFill>
                      <a:prstDash val="solid"/>
                      <a:round/>
                      <a:headEnd len="med" type="none" w="med"/>
                      <a:tailEnd len="med" type="none" w="med"/>
                    </a:lnR>
                    <a:lnT algn="ctr" cap="flat" cmpd="sng" w="6350">
                      <a:solidFill>
                        <a:srgbClr val="000000"/>
                      </a:solidFill>
                      <a:prstDash val="solid"/>
                      <a:round/>
                      <a:headEnd len="med" type="none" w="med"/>
                      <a:tailEnd len="med" type="none" w="med"/>
                    </a:lnT>
                    <a:lnB algn="ctr" cap="flat" cmpd="sng" w="6350">
                      <a:solidFill>
                        <a:srgbClr val="000000"/>
                      </a:solidFill>
                      <a:prstDash val="solid"/>
                      <a:round/>
                      <a:headEnd len="med" type="none" w="med"/>
                      <a:tailEnd len="med" type="none" w="med"/>
                    </a:lnB>
                  </a:tcPr>
                </a:tc>
                <a:tc>
                  <a:txBody>
                    <a:bodyPr anchor="t" rtlCol="false"/>
                    <a:lstStyle/>
                    <a:p>
                      <a:pPr algn="ctr">
                        <a:defRPr/>
                      </a:pPr>
                      <a:r>
                        <a:rPr lang="en-US" sz="1200">
                          <a:solidFill>
                            <a:srgbClr val="000000"/>
                          </a:solidFill>
                          <a:latin typeface="Arial"/>
                        </a:rPr>
                        <a:t/>
                      </a:r>
                      <a:endParaRPr lang="en-US" sz="1100"/>
                    </a:p>
                  </a:txBody>
                  <a:tcPr anchor="ctr" marB="35560" marL="35560" marR="35560" marT="35560" vert="horz">
                    <a:lnL algn="ctr" cap="flat" cmpd="sng" w="6350">
                      <a:solidFill>
                        <a:srgbClr val="000000"/>
                      </a:solidFill>
                      <a:prstDash val="solid"/>
                      <a:round/>
                      <a:headEnd len="med" type="none" w="med"/>
                      <a:tailEnd len="med" type="none" w="med"/>
                    </a:lnL>
                    <a:lnR algn="ctr" cap="flat" cmpd="sng" w="6350">
                      <a:solidFill>
                        <a:srgbClr val="000000"/>
                      </a:solidFill>
                      <a:prstDash val="solid"/>
                      <a:round/>
                      <a:headEnd len="med" type="none" w="med"/>
                      <a:tailEnd len="med" type="none" w="med"/>
                    </a:lnR>
                    <a:lnT algn="ctr" cap="flat" cmpd="sng" w="6350">
                      <a:solidFill>
                        <a:srgbClr val="000000"/>
                      </a:solidFill>
                      <a:prstDash val="solid"/>
                      <a:round/>
                      <a:headEnd len="med" type="none" w="med"/>
                      <a:tailEnd len="med" type="none" w="med"/>
                    </a:lnT>
                    <a:lnB algn="ctr" cap="flat" cmpd="sng" w="6350">
                      <a:solidFill>
                        <a:srgbClr val="000000"/>
                      </a:solidFill>
                      <a:prstDash val="solid"/>
                      <a:round/>
                      <a:headEnd len="med" type="none" w="med"/>
                      <a:tailEnd len="med" type="none" w="med"/>
                    </a:lnB>
                  </a:tcPr>
                </a:tc>
                <a:tc>
                  <a:txBody>
                    <a:bodyPr anchor="t" rtlCol="false"/>
                    <a:lstStyle/>
                    <a:p>
                      <a:pPr algn="ctr">
                        <a:defRPr/>
                      </a:pPr>
                      <a:r>
                        <a:rPr lang="en-US" sz="1200">
                          <a:solidFill>
                            <a:srgbClr val="000000"/>
                          </a:solidFill>
                          <a:latin typeface="Arial"/>
                        </a:rPr>
                        <a:t>27.0</a:t>
                      </a:r>
                      <a:endParaRPr lang="en-US" sz="1100"/>
                    </a:p>
                  </a:txBody>
                  <a:tcPr anchor="ctr" marB="35560" marL="35560" marR="35560" marT="35560" vert="horz">
                    <a:lnL algn="ctr" cap="flat" cmpd="sng" w="6350">
                      <a:solidFill>
                        <a:srgbClr val="000000"/>
                      </a:solidFill>
                      <a:prstDash val="solid"/>
                      <a:round/>
                      <a:headEnd len="med" type="none" w="med"/>
                      <a:tailEnd len="med" type="none" w="med"/>
                    </a:lnL>
                    <a:lnR algn="ctr" cap="flat" cmpd="sng" w="6350">
                      <a:solidFill>
                        <a:srgbClr val="000000"/>
                      </a:solidFill>
                      <a:prstDash val="solid"/>
                      <a:round/>
                      <a:headEnd len="med" type="none" w="med"/>
                      <a:tailEnd len="med" type="none" w="med"/>
                    </a:lnR>
                    <a:lnT algn="ctr" cap="flat" cmpd="sng" w="6350">
                      <a:solidFill>
                        <a:srgbClr val="000000"/>
                      </a:solidFill>
                      <a:prstDash val="solid"/>
                      <a:round/>
                      <a:headEnd len="med" type="none" w="med"/>
                      <a:tailEnd len="med" type="none" w="med"/>
                    </a:lnT>
                    <a:lnB algn="ctr" cap="flat" cmpd="sng" w="6350">
                      <a:solidFill>
                        <a:srgbClr val="000000"/>
                      </a:solidFill>
                      <a:prstDash val="solid"/>
                      <a:round/>
                      <a:headEnd len="med" type="none" w="med"/>
                      <a:tailEnd len="med" type="none" w="med"/>
                    </a:lnB>
                  </a:tcPr>
                </a:tc>
              </a:tr>
              <a:tr h="101600">
                <a:tc>
                  <a:txBody>
                    <a:bodyPr anchor="t" rtlCol="false"/>
                    <a:lstStyle/>
                    <a:p>
                      <a:pPr algn="l">
                        <a:defRPr/>
                      </a:pPr>
                      <a:r>
                        <a:rPr b="true" lang="en-US" sz="1200">
                          <a:solidFill>
                            <a:srgbClr val="000000"/>
                          </a:solidFill>
                          <a:latin typeface="Arial"/>
                        </a:rPr>
                        <a:t>Value</a:t>
                      </a:r>
                      <a:endParaRPr lang="en-US" sz="1100"/>
                    </a:p>
                  </a:txBody>
                  <a:tcPr anchor="ctr" marB="35560" marL="35560" marR="35560" marT="35560" vert="horz">
                    <a:lnL algn="ctr" cap="flat" cmpd="sng" w="6350">
                      <a:solidFill>
                        <a:srgbClr val="000000"/>
                      </a:solidFill>
                      <a:prstDash val="solid"/>
                      <a:round/>
                      <a:headEnd len="med" type="none" w="med"/>
                      <a:tailEnd len="med" type="none" w="med"/>
                    </a:lnL>
                    <a:lnR algn="ctr" cap="flat" cmpd="sng" w="6350">
                      <a:solidFill>
                        <a:srgbClr val="000000"/>
                      </a:solidFill>
                      <a:prstDash val="solid"/>
                      <a:round/>
                      <a:headEnd len="med" type="none" w="med"/>
                      <a:tailEnd len="med" type="none" w="med"/>
                    </a:lnR>
                    <a:lnT algn="ctr" cap="flat" cmpd="sng" w="6350">
                      <a:solidFill>
                        <a:srgbClr val="000000"/>
                      </a:solidFill>
                      <a:prstDash val="solid"/>
                      <a:round/>
                      <a:headEnd len="med" type="none" w="med"/>
                      <a:tailEnd len="med" type="none" w="med"/>
                    </a:lnT>
                    <a:lnB algn="ctr" cap="flat" cmpd="sng" w="6350">
                      <a:solidFill>
                        <a:srgbClr val="000000"/>
                      </a:solidFill>
                      <a:prstDash val="solid"/>
                      <a:round/>
                      <a:headEnd len="med" type="none" w="med"/>
                      <a:tailEnd len="med" type="none" w="med"/>
                    </a:lnB>
                  </a:tcPr>
                </a:tc>
                <a:tc>
                  <a:txBody>
                    <a:bodyPr anchor="t" rtlCol="false"/>
                    <a:lstStyle/>
                    <a:p>
                      <a:pPr algn="ctr">
                        <a:defRPr/>
                      </a:pPr>
                      <a:r>
                        <a:rPr lang="en-US" sz="1200">
                          <a:solidFill>
                            <a:srgbClr val="000000"/>
                          </a:solidFill>
                          <a:latin typeface="Arial"/>
                        </a:rPr>
                        <a:t/>
                      </a:r>
                      <a:endParaRPr lang="en-US" sz="1100"/>
                    </a:p>
                  </a:txBody>
                  <a:tcPr anchor="ctr" marB="35560" marL="35560" marR="35560" marT="35560" vert="horz">
                    <a:lnL algn="ctr" cap="flat" cmpd="sng" w="6350">
                      <a:solidFill>
                        <a:srgbClr val="000000"/>
                      </a:solidFill>
                      <a:prstDash val="solid"/>
                      <a:round/>
                      <a:headEnd len="med" type="none" w="med"/>
                      <a:tailEnd len="med" type="none" w="med"/>
                    </a:lnL>
                    <a:lnR algn="ctr" cap="flat" cmpd="sng" w="6350">
                      <a:solidFill>
                        <a:srgbClr val="000000"/>
                      </a:solidFill>
                      <a:prstDash val="solid"/>
                      <a:round/>
                      <a:headEnd len="med" type="none" w="med"/>
                      <a:tailEnd len="med" type="none" w="med"/>
                    </a:lnR>
                    <a:lnT algn="ctr" cap="flat" cmpd="sng" w="6350">
                      <a:solidFill>
                        <a:srgbClr val="000000"/>
                      </a:solidFill>
                      <a:prstDash val="solid"/>
                      <a:round/>
                      <a:headEnd len="med" type="none" w="med"/>
                      <a:tailEnd len="med" type="none" w="med"/>
                    </a:lnT>
                    <a:lnB algn="ctr" cap="flat" cmpd="sng" w="6350">
                      <a:solidFill>
                        <a:srgbClr val="000000"/>
                      </a:solidFill>
                      <a:prstDash val="solid"/>
                      <a:round/>
                      <a:headEnd len="med" type="none" w="med"/>
                      <a:tailEnd len="med" type="none" w="med"/>
                    </a:lnB>
                  </a:tcPr>
                </a:tc>
                <a:tc>
                  <a:txBody>
                    <a:bodyPr anchor="t" rtlCol="false"/>
                    <a:lstStyle/>
                    <a:p>
                      <a:pPr algn="ctr">
                        <a:defRPr/>
                      </a:pPr>
                      <a:r>
                        <a:rPr lang="en-US" sz="1200">
                          <a:solidFill>
                            <a:srgbClr val="000000"/>
                          </a:solidFill>
                          <a:latin typeface="Arial"/>
                        </a:rPr>
                        <a:t>15.2</a:t>
                      </a:r>
                      <a:endParaRPr lang="en-US" sz="1100"/>
                    </a:p>
                  </a:txBody>
                  <a:tcPr anchor="ctr" marB="35560" marL="35560" marR="35560" marT="35560" vert="horz">
                    <a:lnL algn="ctr" cap="flat" cmpd="sng" w="6350">
                      <a:solidFill>
                        <a:srgbClr val="000000"/>
                      </a:solidFill>
                      <a:prstDash val="solid"/>
                      <a:round/>
                      <a:headEnd len="med" type="none" w="med"/>
                      <a:tailEnd len="med" type="none" w="med"/>
                    </a:lnL>
                    <a:lnR algn="ctr" cap="flat" cmpd="sng" w="6350">
                      <a:solidFill>
                        <a:srgbClr val="000000"/>
                      </a:solidFill>
                      <a:prstDash val="solid"/>
                      <a:round/>
                      <a:headEnd len="med" type="none" w="med"/>
                      <a:tailEnd len="med" type="none" w="med"/>
                    </a:lnR>
                    <a:lnT algn="ctr" cap="flat" cmpd="sng" w="6350">
                      <a:solidFill>
                        <a:srgbClr val="000000"/>
                      </a:solidFill>
                      <a:prstDash val="solid"/>
                      <a:round/>
                      <a:headEnd len="med" type="none" w="med"/>
                      <a:tailEnd len="med" type="none" w="med"/>
                    </a:lnT>
                    <a:lnB algn="ctr" cap="flat" cmpd="sng" w="6350">
                      <a:solidFill>
                        <a:srgbClr val="000000"/>
                      </a:solidFill>
                      <a:prstDash val="solid"/>
                      <a:round/>
                      <a:headEnd len="med" type="none" w="med"/>
                      <a:tailEnd len="med" type="none" w="med"/>
                    </a:lnB>
                  </a:tcPr>
                </a:tc>
                <a:tc>
                  <a:txBody>
                    <a:bodyPr anchor="t" rtlCol="false"/>
                    <a:lstStyle/>
                    <a:p>
                      <a:pPr algn="ctr">
                        <a:defRPr/>
                      </a:pPr>
                      <a:r>
                        <a:rPr lang="en-US" sz="1200">
                          <a:solidFill>
                            <a:srgbClr val="000000"/>
                          </a:solidFill>
                          <a:latin typeface="Arial"/>
                        </a:rPr>
                        <a:t/>
                      </a:r>
                      <a:endParaRPr lang="en-US" sz="1100"/>
                    </a:p>
                  </a:txBody>
                  <a:tcPr anchor="ctr" marB="35560" marL="35560" marR="35560" marT="35560" vert="horz">
                    <a:lnL algn="ctr" cap="flat" cmpd="sng" w="6350">
                      <a:solidFill>
                        <a:srgbClr val="000000"/>
                      </a:solidFill>
                      <a:prstDash val="solid"/>
                      <a:round/>
                      <a:headEnd len="med" type="none" w="med"/>
                      <a:tailEnd len="med" type="none" w="med"/>
                    </a:lnL>
                    <a:lnR algn="ctr" cap="flat" cmpd="sng" w="6350">
                      <a:solidFill>
                        <a:srgbClr val="000000"/>
                      </a:solidFill>
                      <a:prstDash val="solid"/>
                      <a:round/>
                      <a:headEnd len="med" type="none" w="med"/>
                      <a:tailEnd len="med" type="none" w="med"/>
                    </a:lnR>
                    <a:lnT algn="ctr" cap="flat" cmpd="sng" w="6350">
                      <a:solidFill>
                        <a:srgbClr val="000000"/>
                      </a:solidFill>
                      <a:prstDash val="solid"/>
                      <a:round/>
                      <a:headEnd len="med" type="none" w="med"/>
                      <a:tailEnd len="med" type="none" w="med"/>
                    </a:lnT>
                    <a:lnB algn="ctr" cap="flat" cmpd="sng" w="6350">
                      <a:solidFill>
                        <a:srgbClr val="000000"/>
                      </a:solidFill>
                      <a:prstDash val="solid"/>
                      <a:round/>
                      <a:headEnd len="med" type="none" w="med"/>
                      <a:tailEnd len="med" type="none" w="med"/>
                    </a:lnB>
                  </a:tcPr>
                </a:tc>
                <a:tc>
                  <a:txBody>
                    <a:bodyPr anchor="t" rtlCol="false"/>
                    <a:lstStyle/>
                    <a:p>
                      <a:pPr algn="ctr">
                        <a:defRPr/>
                      </a:pPr>
                      <a:r>
                        <a:rPr lang="en-US" sz="1200">
                          <a:solidFill>
                            <a:srgbClr val="000000"/>
                          </a:solidFill>
                          <a:latin typeface="Arial"/>
                        </a:rPr>
                        <a:t>43.3</a:t>
                      </a:r>
                      <a:endParaRPr lang="en-US" sz="1100"/>
                    </a:p>
                  </a:txBody>
                  <a:tcPr anchor="ctr" marB="35560" marL="35560" marR="35560" marT="35560" vert="horz">
                    <a:lnL algn="ctr" cap="flat" cmpd="sng" w="6350">
                      <a:solidFill>
                        <a:srgbClr val="000000"/>
                      </a:solidFill>
                      <a:prstDash val="solid"/>
                      <a:round/>
                      <a:headEnd len="med" type="none" w="med"/>
                      <a:tailEnd len="med" type="none" w="med"/>
                    </a:lnL>
                    <a:lnR algn="ctr" cap="flat" cmpd="sng" w="6350">
                      <a:solidFill>
                        <a:srgbClr val="000000"/>
                      </a:solidFill>
                      <a:prstDash val="solid"/>
                      <a:round/>
                      <a:headEnd len="med" type="none" w="med"/>
                      <a:tailEnd len="med" type="none" w="med"/>
                    </a:lnR>
                    <a:lnT algn="ctr" cap="flat" cmpd="sng" w="6350">
                      <a:solidFill>
                        <a:srgbClr val="000000"/>
                      </a:solidFill>
                      <a:prstDash val="solid"/>
                      <a:round/>
                      <a:headEnd len="med" type="none" w="med"/>
                      <a:tailEnd len="med" type="none" w="med"/>
                    </a:lnT>
                    <a:lnB algn="ctr" cap="flat" cmpd="sng" w="6350">
                      <a:solidFill>
                        <a:srgbClr val="000000"/>
                      </a:solidFill>
                      <a:prstDash val="solid"/>
                      <a:round/>
                      <a:headEnd len="med" type="none" w="med"/>
                      <a:tailEnd len="med" type="none" w="med"/>
                    </a:lnB>
                  </a:tcPr>
                </a:tc>
              </a:tr>
              <a:tr h="101600">
                <a:tc>
                  <a:txBody>
                    <a:bodyPr anchor="t" rtlCol="false"/>
                    <a:lstStyle/>
                    <a:p>
                      <a:pPr algn="l">
                        <a:defRPr/>
                      </a:pPr>
                      <a:r>
                        <a:rPr b="true" lang="en-US" sz="1200">
                          <a:solidFill>
                            <a:srgbClr val="000000"/>
                          </a:solidFill>
                          <a:latin typeface="Arial"/>
                        </a:rPr>
                        <a:t>Value</a:t>
                      </a:r>
                      <a:endParaRPr lang="en-US" sz="1100"/>
                    </a:p>
                  </a:txBody>
                  <a:tcPr anchor="ctr" marB="35560" marL="35560" marR="35560" marT="35560" vert="horz">
                    <a:lnL algn="ctr" cap="flat" cmpd="sng" w="6350">
                      <a:solidFill>
                        <a:srgbClr val="000000"/>
                      </a:solidFill>
                      <a:prstDash val="solid"/>
                      <a:round/>
                      <a:headEnd len="med" type="none" w="med"/>
                      <a:tailEnd len="med" type="none" w="med"/>
                    </a:lnL>
                    <a:lnR algn="ctr" cap="flat" cmpd="sng" w="6350">
                      <a:solidFill>
                        <a:srgbClr val="000000"/>
                      </a:solidFill>
                      <a:prstDash val="solid"/>
                      <a:round/>
                      <a:headEnd len="med" type="none" w="med"/>
                      <a:tailEnd len="med" type="none" w="med"/>
                    </a:lnR>
                    <a:lnT algn="ctr" cap="flat" cmpd="sng" w="6350">
                      <a:solidFill>
                        <a:srgbClr val="000000"/>
                      </a:solidFill>
                      <a:prstDash val="solid"/>
                      <a:round/>
                      <a:headEnd len="med" type="none" w="med"/>
                      <a:tailEnd len="med" type="none" w="med"/>
                    </a:lnT>
                    <a:lnB algn="ctr" cap="flat" cmpd="sng" w="6350">
                      <a:solidFill>
                        <a:srgbClr val="000000"/>
                      </a:solidFill>
                      <a:prstDash val="solid"/>
                      <a:round/>
                      <a:headEnd len="med" type="none" w="med"/>
                      <a:tailEnd len="med" type="none" w="med"/>
                    </a:lnB>
                  </a:tcPr>
                </a:tc>
                <a:tc>
                  <a:txBody>
                    <a:bodyPr anchor="t" rtlCol="false"/>
                    <a:lstStyle/>
                    <a:p>
                      <a:pPr algn="ctr">
                        <a:defRPr/>
                      </a:pPr>
                      <a:r>
                        <a:rPr lang="en-US" sz="1200">
                          <a:solidFill>
                            <a:srgbClr val="000000"/>
                          </a:solidFill>
                          <a:latin typeface="Arial"/>
                        </a:rPr>
                        <a:t/>
                      </a:r>
                      <a:endParaRPr lang="en-US" sz="1100"/>
                    </a:p>
                  </a:txBody>
                  <a:tcPr anchor="ctr" marB="35560" marL="35560" marR="35560" marT="35560" vert="horz">
                    <a:lnL algn="ctr" cap="flat" cmpd="sng" w="6350">
                      <a:solidFill>
                        <a:srgbClr val="000000"/>
                      </a:solidFill>
                      <a:prstDash val="solid"/>
                      <a:round/>
                      <a:headEnd len="med" type="none" w="med"/>
                      <a:tailEnd len="med" type="none" w="med"/>
                    </a:lnL>
                    <a:lnR algn="ctr" cap="flat" cmpd="sng" w="6350">
                      <a:solidFill>
                        <a:srgbClr val="000000"/>
                      </a:solidFill>
                      <a:prstDash val="solid"/>
                      <a:round/>
                      <a:headEnd len="med" type="none" w="med"/>
                      <a:tailEnd len="med" type="none" w="med"/>
                    </a:lnR>
                    <a:lnT algn="ctr" cap="flat" cmpd="sng" w="6350">
                      <a:solidFill>
                        <a:srgbClr val="000000"/>
                      </a:solidFill>
                      <a:prstDash val="solid"/>
                      <a:round/>
                      <a:headEnd len="med" type="none" w="med"/>
                      <a:tailEnd len="med" type="none" w="med"/>
                    </a:lnT>
                    <a:lnB algn="ctr" cap="flat" cmpd="sng" w="6350">
                      <a:solidFill>
                        <a:srgbClr val="000000"/>
                      </a:solidFill>
                      <a:prstDash val="solid"/>
                      <a:round/>
                      <a:headEnd len="med" type="none" w="med"/>
                      <a:tailEnd len="med" type="none" w="med"/>
                    </a:lnB>
                  </a:tcPr>
                </a:tc>
                <a:tc>
                  <a:txBody>
                    <a:bodyPr anchor="t" rtlCol="false"/>
                    <a:lstStyle/>
                    <a:p>
                      <a:pPr algn="ctr">
                        <a:defRPr/>
                      </a:pPr>
                      <a:r>
                        <a:rPr lang="en-US" sz="1200">
                          <a:solidFill>
                            <a:srgbClr val="000000"/>
                          </a:solidFill>
                          <a:latin typeface="Arial"/>
                        </a:rPr>
                        <a:t>29.7</a:t>
                      </a:r>
                      <a:endParaRPr lang="en-US" sz="1100"/>
                    </a:p>
                  </a:txBody>
                  <a:tcPr anchor="ctr" marB="35560" marL="35560" marR="35560" marT="35560" vert="horz">
                    <a:lnL algn="ctr" cap="flat" cmpd="sng" w="6350">
                      <a:solidFill>
                        <a:srgbClr val="000000"/>
                      </a:solidFill>
                      <a:prstDash val="solid"/>
                      <a:round/>
                      <a:headEnd len="med" type="none" w="med"/>
                      <a:tailEnd len="med" type="none" w="med"/>
                    </a:lnL>
                    <a:lnR algn="ctr" cap="flat" cmpd="sng" w="6350">
                      <a:solidFill>
                        <a:srgbClr val="000000"/>
                      </a:solidFill>
                      <a:prstDash val="solid"/>
                      <a:round/>
                      <a:headEnd len="med" type="none" w="med"/>
                      <a:tailEnd len="med" type="none" w="med"/>
                    </a:lnR>
                    <a:lnT algn="ctr" cap="flat" cmpd="sng" w="6350">
                      <a:solidFill>
                        <a:srgbClr val="000000"/>
                      </a:solidFill>
                      <a:prstDash val="solid"/>
                      <a:round/>
                      <a:headEnd len="med" type="none" w="med"/>
                      <a:tailEnd len="med" type="none" w="med"/>
                    </a:lnT>
                    <a:lnB algn="ctr" cap="flat" cmpd="sng" w="6350">
                      <a:solidFill>
                        <a:srgbClr val="000000"/>
                      </a:solidFill>
                      <a:prstDash val="solid"/>
                      <a:round/>
                      <a:headEnd len="med" type="none" w="med"/>
                      <a:tailEnd len="med" type="none" w="med"/>
                    </a:lnB>
                  </a:tcPr>
                </a:tc>
                <a:tc>
                  <a:txBody>
                    <a:bodyPr anchor="t" rtlCol="false"/>
                    <a:lstStyle/>
                    <a:p>
                      <a:pPr algn="ctr">
                        <a:defRPr/>
                      </a:pPr>
                      <a:r>
                        <a:rPr lang="en-US" sz="1200">
                          <a:solidFill>
                            <a:srgbClr val="000000"/>
                          </a:solidFill>
                          <a:latin typeface="Arial"/>
                        </a:rPr>
                        <a:t/>
                      </a:r>
                      <a:endParaRPr lang="en-US" sz="1100"/>
                    </a:p>
                  </a:txBody>
                  <a:tcPr anchor="ctr" marB="35560" marL="35560" marR="35560" marT="35560" vert="horz">
                    <a:lnL algn="ctr" cap="flat" cmpd="sng" w="6350">
                      <a:solidFill>
                        <a:srgbClr val="000000"/>
                      </a:solidFill>
                      <a:prstDash val="solid"/>
                      <a:round/>
                      <a:headEnd len="med" type="none" w="med"/>
                      <a:tailEnd len="med" type="none" w="med"/>
                    </a:lnL>
                    <a:lnR algn="ctr" cap="flat" cmpd="sng" w="6350">
                      <a:solidFill>
                        <a:srgbClr val="000000"/>
                      </a:solidFill>
                      <a:prstDash val="solid"/>
                      <a:round/>
                      <a:headEnd len="med" type="none" w="med"/>
                      <a:tailEnd len="med" type="none" w="med"/>
                    </a:lnR>
                    <a:lnT algn="ctr" cap="flat" cmpd="sng" w="6350">
                      <a:solidFill>
                        <a:srgbClr val="000000"/>
                      </a:solidFill>
                      <a:prstDash val="solid"/>
                      <a:round/>
                      <a:headEnd len="med" type="none" w="med"/>
                      <a:tailEnd len="med" type="none" w="med"/>
                    </a:lnT>
                    <a:lnB algn="ctr" cap="flat" cmpd="sng" w="6350">
                      <a:solidFill>
                        <a:srgbClr val="000000"/>
                      </a:solidFill>
                      <a:prstDash val="solid"/>
                      <a:round/>
                      <a:headEnd len="med" type="none" w="med"/>
                      <a:tailEnd len="med" type="none" w="med"/>
                    </a:lnB>
                  </a:tcPr>
                </a:tc>
                <a:tc>
                  <a:txBody>
                    <a:bodyPr anchor="t" rtlCol="false"/>
                    <a:lstStyle/>
                    <a:p>
                      <a:pPr algn="ctr">
                        <a:defRPr/>
                      </a:pPr>
                      <a:r>
                        <a:rPr lang="en-US" sz="1200">
                          <a:solidFill>
                            <a:srgbClr val="000000"/>
                          </a:solidFill>
                          <a:latin typeface="Arial"/>
                        </a:rPr>
                        <a:t>52.8</a:t>
                      </a:r>
                      <a:endParaRPr lang="en-US" sz="1100"/>
                    </a:p>
                  </a:txBody>
                  <a:tcPr anchor="ctr" marB="35560" marL="35560" marR="35560" marT="35560" vert="horz">
                    <a:lnL algn="ctr" cap="flat" cmpd="sng" w="6350">
                      <a:solidFill>
                        <a:srgbClr val="000000"/>
                      </a:solidFill>
                      <a:prstDash val="solid"/>
                      <a:round/>
                      <a:headEnd len="med" type="none" w="med"/>
                      <a:tailEnd len="med" type="none" w="med"/>
                    </a:lnL>
                    <a:lnR algn="ctr" cap="flat" cmpd="sng" w="6350">
                      <a:solidFill>
                        <a:srgbClr val="000000"/>
                      </a:solidFill>
                      <a:prstDash val="solid"/>
                      <a:round/>
                      <a:headEnd len="med" type="none" w="med"/>
                      <a:tailEnd len="med" type="none" w="med"/>
                    </a:lnR>
                    <a:lnT algn="ctr" cap="flat" cmpd="sng" w="6350">
                      <a:solidFill>
                        <a:srgbClr val="000000"/>
                      </a:solidFill>
                      <a:prstDash val="solid"/>
                      <a:round/>
                      <a:headEnd len="med" type="none" w="med"/>
                      <a:tailEnd len="med" type="none" w="med"/>
                    </a:lnT>
                    <a:lnB algn="ctr" cap="flat" cmpd="sng" w="6350">
                      <a:solidFill>
                        <a:srgbClr val="000000"/>
                      </a:solidFill>
                      <a:prstDash val="solid"/>
                      <a:round/>
                      <a:headEnd len="med" type="none" w="med"/>
                      <a:tailEnd len="med" type="none" w="med"/>
                    </a:lnB>
                  </a:tcPr>
                </a:tc>
              </a:tr>
            </a:tbl>
          </a:graphicData>
        </a:graphic>
      </p:graphicFrame>
      <p:sp>
        <p:nvSpPr>
          <p:cNvPr id="3" name="Заголовок 2">
            <a:extLst>
              <a:ext uri="{FF2B5EF4-FFF2-40B4-BE49-F238E27FC236}">
                <a16:creationId xmlns:a16="http://schemas.microsoft.com/office/drawing/2014/main" id="{4592AEB8-F9C5-4C59-B58A-EA22E3AC4DCD}"/>
              </a:ext>
            </a:extLst>
          </p:cNvPr>
          <p:cNvSpPr>
            <a:spLocks noGrp="1"/>
          </p:cNvSpPr>
          <p:nvPr>
            <p:ph type="title"/>
          </p:nvPr>
        </p:nvSpPr>
        <p:spPr/>
        <p:txBody>
          <a:bodyPr/>
          <a:lstStyle/>
          <a:p>
            <a:pPr>
              <a:defRPr/>
            </a:pPr>
            <a:r>
              <a:rPr lang="en-AU"/>
              <a:t>Brand preferences</a:t>
            </a:r>
            <a:endParaRPr b="1" dirty="0" lang="en-US">
              <a:latin charset="0" panose="020B0604020202020204" pitchFamily="34" typeface="Arial"/>
              <a:cs charset="0" panose="020B0604020202020204" pitchFamily="34" typeface="Arial"/>
            </a:endParaRPr>
          </a:p>
        </p:txBody>
      </p:sp>
      <p:sp>
        <p:nvSpPr>
          <p:cNvPr id="4" name="Текст 3">
            <a:extLst>
              <a:ext uri="{FF2B5EF4-FFF2-40B4-BE49-F238E27FC236}">
                <a16:creationId xmlns:a16="http://schemas.microsoft.com/office/drawing/2014/main" id="{6EB4BA91-0506-4C96-A8A2-952F4BEF03F5}"/>
              </a:ext>
            </a:extLst>
          </p:cNvPr>
          <p:cNvSpPr>
            <a:spLocks noGrp="1"/>
          </p:cNvSpPr>
          <p:nvPr>
            <p:ph idx="10" sz="quarter" type="body"/>
          </p:nvPr>
        </p:nvSpPr>
        <p:spPr/>
        <p:txBody>
          <a:bodyPr/>
          <a:lstStyle/>
          <a:p>
            <a:pPr>
              <a:defRPr/>
            </a:pPr>
            <a:r>
              <a:rPr lang="en-AU"/>
              <a:t>
</a:t>
            </a:r>
            <a:endParaRPr b="1" dirty="0" i="0" lang="en-US">
              <a:solidFill>
                <a:srgbClr val="333333"/>
              </a:solidFill>
              <a:effectLst/>
              <a:latin charset="0" panose="020B0604020202020204" pitchFamily="34" typeface="Arial"/>
            </a:endParaRPr>
          </a:p>
        </p:txBody>
      </p:sp>
      <p:sp>
        <p:nvSpPr>
          <p:cNvPr id="2" name="Текст 1">
            <a:extLst>
              <a:ext uri="{FF2B5EF4-FFF2-40B4-BE49-F238E27FC236}">
                <a16:creationId xmlns:a16="http://schemas.microsoft.com/office/drawing/2014/main" id="{216BA263-C33A-91CA-40D4-1A3321BB8C99}"/>
              </a:ext>
            </a:extLst>
          </p:cNvPr>
          <p:cNvSpPr>
            <a:spLocks noGrp="1"/>
          </p:cNvSpPr>
          <p:nvPr>
            <p:ph idx="17" sz="quarter" type="body"/>
          </p:nvPr>
        </p:nvSpPr>
        <p:spPr>
          <a:xfrm>
            <a:off x="395288" y="1243658"/>
            <a:ext cx="2520000" cy="216000"/>
          </a:xfrm>
        </p:spPr>
        <p:txBody>
          <a:bodyPr/>
          <a:lstStyle/>
          <a:p>
            <a:pPr>
              <a:defRPr/>
            </a:pPr>
            <a:r>
              <a:rPr cap="none" dirty="0" lang="en-US"/>
              <a:t>All responses (N = 99)</a:t>
            </a:r>
            <a:endParaRPr cap="none" dirty="0" lang="ru-RU"/>
          </a:p>
        </p:txBody>
      </p:sp>
    </p:spTree>
  </p:cSld>
  <p:clrMapOvr>
    <a:masterClrMapping/>
  </p:clrMapOvr>
</p:sld>
</file>

<file path=ppt/slides/slide5.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graphicFrame>
        <p:nvGraphicFramePr>
          <p:cNvPr id="10" name="Объект 11">
            <a:extLst>
              <a:ext uri="{FF2B5EF4-FFF2-40B4-BE49-F238E27FC236}">
                <a16:creationId xmlns:a16="http://schemas.microsoft.com/office/drawing/2014/main" id="{A2B96D3D-9FB6-4EF3-81B7-4A6E837A3AFF}"/>
              </a:ext>
            </a:extLst>
          </p:cNvPr>
          <p:cNvGraphicFramePr>
            <a:graphicFrameLocks noGrp="1"/>
          </p:cNvGraphicFramePr>
          <p:nvPr>
            <p:ph idx="12" sz="quarter"/>
            <p:extLst>
              <p:ext uri="{D42A27DB-BD31-4B8C-83A1-F6EECF244321}">
                <p14:modId xmlns:p14="http://schemas.microsoft.com/office/powerpoint/2010/main" val="513031"/>
              </p:ext>
            </p:extLst>
          </p:nvPr>
        </p:nvGraphicFramePr>
        <p:xfrm>
          <a:off x="395288" y="1557338"/>
          <a:ext cx="8353425" cy="4751387"/>
        </p:xfrm>
        <a:graphic>
          <a:graphicData uri="http://schemas.openxmlformats.org/drawingml/2006/chart">
            <c:chart xmlns:c="http://schemas.openxmlformats.org/drawingml/2006/chart" r:id="rId2"/>
          </a:graphicData>
        </a:graphic>
      </p:graphicFrame>
      <p:sp>
        <p:nvSpPr>
          <p:cNvPr id="3" name="Title 2">
            <a:extLst>
              <a:ext uri="{FF2B5EF4-FFF2-40B4-BE49-F238E27FC236}">
                <a16:creationId xmlns:a16="http://schemas.microsoft.com/office/drawing/2014/main" id="{4158815A-AB58-4555-92A6-8A2078BCD984}"/>
              </a:ext>
            </a:extLst>
          </p:cNvPr>
          <p:cNvSpPr>
            <a:spLocks noGrp="1"/>
          </p:cNvSpPr>
          <p:nvPr>
            <p:ph type="title"/>
          </p:nvPr>
        </p:nvSpPr>
        <p:spPr/>
        <p:txBody>
          <a:bodyPr/>
          <a:lstStyle/>
          <a:p>
            <a:pPr>
              <a:defRPr/>
            </a:pPr>
            <a:r>
              <a:rPr dirty="0" lang="en-AU">
                <a:latin charset="0" panose="020B0604020202020204" pitchFamily="34" typeface="Arial"/>
                <a:cs charset="0" panose="020B0604020202020204" pitchFamily="34" typeface="Arial"/>
              </a:rPr>
              <a:t>Attribute importance: 
Landrange Hoover</a:t>
            </a:r>
            <a:endParaRPr/>
          </a:p>
        </p:txBody>
      </p:sp>
      <p:sp>
        <p:nvSpPr>
          <p:cNvPr id="4" name="Text Placeholder 3">
            <a:extLst>
              <a:ext uri="{FF2B5EF4-FFF2-40B4-BE49-F238E27FC236}">
                <a16:creationId xmlns:a16="http://schemas.microsoft.com/office/drawing/2014/main" id="{D442E351-6313-4426-A7A1-4C4C766418CA}"/>
              </a:ext>
            </a:extLst>
          </p:cNvPr>
          <p:cNvSpPr>
            <a:spLocks noGrp="1"/>
          </p:cNvSpPr>
          <p:nvPr>
            <p:ph idx="10" sz="quarter" type="body"/>
          </p:nvPr>
        </p:nvSpPr>
        <p:spPr/>
        <p:txBody>
          <a:bodyPr/>
          <a:lstStyle/>
          <a:p>
            <a:r>
              <a:rPr dirty="0" lang="en-AU">
                <a:latin charset="0" panose="020B0604020202020204" pitchFamily="34" typeface="Arial"/>
                <a:cs charset="0" panose="020B0604020202020204" pitchFamily="34" typeface="Arial"/>
              </a:rPr>
              <a:t>Relative importance by attribute</a:t>
            </a:r>
            <a:r>
              <a:rPr dirty="0" lang="ru-RU">
                <a:latin charset="0" panose="020B0604020202020204" pitchFamily="34" typeface="Arial"/>
                <a:cs charset="0" panose="020B0604020202020204" pitchFamily="34" typeface="Arial"/>
              </a:rPr>
              <a:t> </a:t>
            </a:r>
            <a:r>
              <a:rPr b="0" dirty="0" i="0" lang="en-GB">
                <a:solidFill>
                  <a:srgbClr val="212529"/>
                </a:solidFill>
                <a:effectLst/>
                <a:latin charset="0" panose="020B0604020202020204" pitchFamily="34" typeface="Arial"/>
                <a:cs charset="0" panose="020B0604020202020204" pitchFamily="34" typeface="Arial"/>
              </a:rPr>
              <a:t>shows its importance relative to others.</a:t>
            </a:r>
            <a:r>
              <a:rPr b="0" dirty="0" i="0" lang="ru-RU">
                <a:solidFill>
                  <a:srgbClr val="212529"/>
                </a:solidFill>
                <a:effectLst/>
                <a:latin charset="0" panose="020B0604020202020204" pitchFamily="34" typeface="Arial"/>
                <a:cs charset="0" panose="020B0604020202020204" pitchFamily="34" typeface="Arial"/>
              </a:rPr>
              <a:t> </a:t>
            </a:r>
            <a:r>
              <a:rPr b="0" dirty="0" i="0" lang="en-AU">
                <a:solidFill>
                  <a:srgbClr val="212529"/>
                </a:solidFill>
                <a:effectLst/>
                <a:latin charset="0" panose="020B0604020202020204" pitchFamily="34" typeface="Arial"/>
                <a:cs charset="0" panose="020B0604020202020204" pitchFamily="34" typeface="Arial"/>
              </a:rPr>
              <a:t>Learn more on </a:t>
            </a:r>
            <a:r>
              <a:rPr b="0" dirty="0" i="0" lang="en-AU">
                <a:solidFill>
                  <a:srgbClr val="212529"/>
                </a:solidFill>
                <a:effectLst/>
                <a:latin charset="0" panose="020B0604020202020204" pitchFamily="34" typeface="Arial"/>
                <a:cs charset="0" panose="020B0604020202020204" pitchFamily="34" typeface="Arial"/>
                <a:hlinkClick r:id="rId3"/>
              </a:rPr>
              <a:t>https://conjointly.com/guides/how-to-interpret-partworth-utilities/</a:t>
            </a:r>
            <a:r>
              <a:rPr b="0" dirty="0" i="0" lang="en-AU">
                <a:solidFill>
                  <a:srgbClr val="212529"/>
                </a:solidFill>
                <a:effectLst/>
                <a:latin charset="0" panose="020B0604020202020204" pitchFamily="34" typeface="Arial"/>
                <a:cs charset="0" panose="020B0604020202020204" pitchFamily="34" typeface="Arial"/>
              </a:rPr>
              <a:t> </a:t>
            </a:r>
            <a:endParaRPr dirty="0" lang="en-AU">
              <a:latin charset="0" panose="020B0604020202020204" pitchFamily="34" typeface="Arial"/>
              <a:cs charset="0" panose="020B0604020202020204" pitchFamily="34" typeface="Arial"/>
            </a:endParaRPr>
          </a:p>
        </p:txBody>
      </p:sp>
      <p:sp>
        <p:nvSpPr>
          <p:cNvPr id="2" name="Текст 1">
            <a:extLst>
              <a:ext uri="{FF2B5EF4-FFF2-40B4-BE49-F238E27FC236}">
                <a16:creationId xmlns:a16="http://schemas.microsoft.com/office/drawing/2014/main" id="{D654EC7C-53FA-2801-3C2D-BFEFD43EE3EC}"/>
              </a:ext>
            </a:extLst>
          </p:cNvPr>
          <p:cNvSpPr>
            <a:spLocks noGrp="1"/>
          </p:cNvSpPr>
          <p:nvPr>
            <p:ph idx="17" sz="quarter" type="body"/>
          </p:nvPr>
        </p:nvSpPr>
        <p:spPr>
          <a:xfrm>
            <a:off x="395288" y="1243658"/>
            <a:ext cx="2520000" cy="216000"/>
          </a:xfrm>
        </p:spPr>
        <p:txBody>
          <a:bodyPr/>
          <a:lstStyle/>
          <a:p>
            <a:pPr>
              <a:defRPr/>
            </a:pPr>
            <a:r>
              <a:rPr cap="none" dirty="0" lang="en-US"/>
              <a:t>All responses (N = 99)</a:t>
            </a:r>
            <a:endParaRPr cap="none" dirty="0" lang="ru-RU"/>
          </a:p>
        </p:txBody>
      </p:sp>
    </p:spTree>
  </p:cSld>
  <p:clrMapOvr>
    <a:masterClrMapping/>
  </p:clrMapOvr>
</p:sld>
</file>

<file path=ppt/slides/slide6.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graphicFrame>
        <p:nvGraphicFramePr>
          <p:cNvPr id="10" name="Объект 11">
            <a:extLst>
              <a:ext uri="{FF2B5EF4-FFF2-40B4-BE49-F238E27FC236}">
                <a16:creationId xmlns:a16="http://schemas.microsoft.com/office/drawing/2014/main" id="{A2B96D3D-9FB6-4EF3-81B7-4A6E837A3AFF}"/>
              </a:ext>
            </a:extLst>
          </p:cNvPr>
          <p:cNvGraphicFramePr>
            <a:graphicFrameLocks noGrp="1"/>
          </p:cNvGraphicFramePr>
          <p:nvPr>
            <p:ph idx="12" sz="quarter"/>
            <p:extLst>
              <p:ext uri="{D42A27DB-BD31-4B8C-83A1-F6EECF244321}">
                <p14:modId xmlns:p14="http://schemas.microsoft.com/office/powerpoint/2010/main" val="513031"/>
              </p:ext>
            </p:extLst>
          </p:nvPr>
        </p:nvGraphicFramePr>
        <p:xfrm>
          <a:off x="395288" y="1557338"/>
          <a:ext cx="8353425" cy="4751387"/>
        </p:xfrm>
        <a:graphic>
          <a:graphicData uri="http://schemas.openxmlformats.org/drawingml/2006/chart">
            <c:chart xmlns:c="http://schemas.openxmlformats.org/drawingml/2006/chart" r:id="rId2"/>
          </a:graphicData>
        </a:graphic>
      </p:graphicFrame>
      <p:sp>
        <p:nvSpPr>
          <p:cNvPr id="3" name="Title 2">
            <a:extLst>
              <a:ext uri="{FF2B5EF4-FFF2-40B4-BE49-F238E27FC236}">
                <a16:creationId xmlns:a16="http://schemas.microsoft.com/office/drawing/2014/main" id="{4158815A-AB58-4555-92A6-8A2078BCD984}"/>
              </a:ext>
            </a:extLst>
          </p:cNvPr>
          <p:cNvSpPr>
            <a:spLocks noGrp="1"/>
          </p:cNvSpPr>
          <p:nvPr>
            <p:ph type="title"/>
          </p:nvPr>
        </p:nvSpPr>
        <p:spPr/>
        <p:txBody>
          <a:bodyPr/>
          <a:lstStyle/>
          <a:p>
            <a:pPr>
              <a:defRPr/>
            </a:pPr>
            <a:r>
              <a:rPr dirty="0" lang="en-AU">
                <a:latin charset="0" panose="020B0604020202020204" pitchFamily="34" typeface="Arial"/>
                <a:cs charset="0" panose="020B0604020202020204" pitchFamily="34" typeface="Arial"/>
              </a:rPr>
              <a:t>Attribute importance: 
Maruda Maru II</a:t>
            </a:r>
            <a:endParaRPr/>
          </a:p>
        </p:txBody>
      </p:sp>
      <p:sp>
        <p:nvSpPr>
          <p:cNvPr id="4" name="Text Placeholder 3">
            <a:extLst>
              <a:ext uri="{FF2B5EF4-FFF2-40B4-BE49-F238E27FC236}">
                <a16:creationId xmlns:a16="http://schemas.microsoft.com/office/drawing/2014/main" id="{D442E351-6313-4426-A7A1-4C4C766418CA}"/>
              </a:ext>
            </a:extLst>
          </p:cNvPr>
          <p:cNvSpPr>
            <a:spLocks noGrp="1"/>
          </p:cNvSpPr>
          <p:nvPr>
            <p:ph idx="10" sz="quarter" type="body"/>
          </p:nvPr>
        </p:nvSpPr>
        <p:spPr/>
        <p:txBody>
          <a:bodyPr/>
          <a:lstStyle/>
          <a:p>
            <a:r>
              <a:rPr dirty="0" lang="en-AU">
                <a:latin charset="0" panose="020B0604020202020204" pitchFamily="34" typeface="Arial"/>
                <a:cs charset="0" panose="020B0604020202020204" pitchFamily="34" typeface="Arial"/>
              </a:rPr>
              <a:t>Relative importance by attribute</a:t>
            </a:r>
            <a:r>
              <a:rPr dirty="0" lang="ru-RU">
                <a:latin charset="0" panose="020B0604020202020204" pitchFamily="34" typeface="Arial"/>
                <a:cs charset="0" panose="020B0604020202020204" pitchFamily="34" typeface="Arial"/>
              </a:rPr>
              <a:t> </a:t>
            </a:r>
            <a:r>
              <a:rPr b="0" dirty="0" i="0" lang="en-GB">
                <a:solidFill>
                  <a:srgbClr val="212529"/>
                </a:solidFill>
                <a:effectLst/>
                <a:latin charset="0" panose="020B0604020202020204" pitchFamily="34" typeface="Arial"/>
                <a:cs charset="0" panose="020B0604020202020204" pitchFamily="34" typeface="Arial"/>
              </a:rPr>
              <a:t>shows its importance relative to others.</a:t>
            </a:r>
            <a:r>
              <a:rPr b="0" dirty="0" i="0" lang="ru-RU">
                <a:solidFill>
                  <a:srgbClr val="212529"/>
                </a:solidFill>
                <a:effectLst/>
                <a:latin charset="0" panose="020B0604020202020204" pitchFamily="34" typeface="Arial"/>
                <a:cs charset="0" panose="020B0604020202020204" pitchFamily="34" typeface="Arial"/>
              </a:rPr>
              <a:t> </a:t>
            </a:r>
            <a:r>
              <a:rPr b="0" dirty="0" i="0" lang="en-AU">
                <a:solidFill>
                  <a:srgbClr val="212529"/>
                </a:solidFill>
                <a:effectLst/>
                <a:latin charset="0" panose="020B0604020202020204" pitchFamily="34" typeface="Arial"/>
                <a:cs charset="0" panose="020B0604020202020204" pitchFamily="34" typeface="Arial"/>
              </a:rPr>
              <a:t>Learn more on </a:t>
            </a:r>
            <a:r>
              <a:rPr b="0" dirty="0" i="0" lang="en-AU">
                <a:solidFill>
                  <a:srgbClr val="212529"/>
                </a:solidFill>
                <a:effectLst/>
                <a:latin charset="0" panose="020B0604020202020204" pitchFamily="34" typeface="Arial"/>
                <a:cs charset="0" panose="020B0604020202020204" pitchFamily="34" typeface="Arial"/>
                <a:hlinkClick r:id="rId3"/>
              </a:rPr>
              <a:t>https://conjointly.com/guides/how-to-interpret-partworth-utilities/</a:t>
            </a:r>
            <a:r>
              <a:rPr b="0" dirty="0" i="0" lang="en-AU">
                <a:solidFill>
                  <a:srgbClr val="212529"/>
                </a:solidFill>
                <a:effectLst/>
                <a:latin charset="0" panose="020B0604020202020204" pitchFamily="34" typeface="Arial"/>
                <a:cs charset="0" panose="020B0604020202020204" pitchFamily="34" typeface="Arial"/>
              </a:rPr>
              <a:t> </a:t>
            </a:r>
            <a:endParaRPr dirty="0" lang="en-AU">
              <a:latin charset="0" panose="020B0604020202020204" pitchFamily="34" typeface="Arial"/>
              <a:cs charset="0" panose="020B0604020202020204" pitchFamily="34" typeface="Arial"/>
            </a:endParaRPr>
          </a:p>
        </p:txBody>
      </p:sp>
      <p:sp>
        <p:nvSpPr>
          <p:cNvPr id="2" name="Текст 1">
            <a:extLst>
              <a:ext uri="{FF2B5EF4-FFF2-40B4-BE49-F238E27FC236}">
                <a16:creationId xmlns:a16="http://schemas.microsoft.com/office/drawing/2014/main" id="{D654EC7C-53FA-2801-3C2D-BFEFD43EE3EC}"/>
              </a:ext>
            </a:extLst>
          </p:cNvPr>
          <p:cNvSpPr>
            <a:spLocks noGrp="1"/>
          </p:cNvSpPr>
          <p:nvPr>
            <p:ph idx="17" sz="quarter" type="body"/>
          </p:nvPr>
        </p:nvSpPr>
        <p:spPr>
          <a:xfrm>
            <a:off x="395288" y="1243658"/>
            <a:ext cx="2520000" cy="216000"/>
          </a:xfrm>
        </p:spPr>
        <p:txBody>
          <a:bodyPr/>
          <a:lstStyle/>
          <a:p>
            <a:pPr>
              <a:defRPr/>
            </a:pPr>
            <a:r>
              <a:rPr cap="none" dirty="0" lang="en-US"/>
              <a:t>All responses (N = 99)</a:t>
            </a:r>
            <a:endParaRPr cap="none" dirty="0" lang="ru-RU"/>
          </a:p>
        </p:txBody>
      </p:sp>
    </p:spTree>
  </p:cSld>
  <p:clrMapOvr>
    <a:masterClrMapping/>
  </p:clrMapOvr>
</p:sld>
</file>

<file path=ppt/slides/slide7.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graphicFrame>
        <p:nvGraphicFramePr>
          <p:cNvPr id="10" name="Объект 11">
            <a:extLst>
              <a:ext uri="{FF2B5EF4-FFF2-40B4-BE49-F238E27FC236}">
                <a16:creationId xmlns:a16="http://schemas.microsoft.com/office/drawing/2014/main" id="{A2B96D3D-9FB6-4EF3-81B7-4A6E837A3AFF}"/>
              </a:ext>
            </a:extLst>
          </p:cNvPr>
          <p:cNvGraphicFramePr>
            <a:graphicFrameLocks noGrp="1"/>
          </p:cNvGraphicFramePr>
          <p:nvPr>
            <p:ph idx="12" sz="quarter"/>
            <p:extLst>
              <p:ext uri="{D42A27DB-BD31-4B8C-83A1-F6EECF244321}">
                <p14:modId xmlns:p14="http://schemas.microsoft.com/office/powerpoint/2010/main" val="513031"/>
              </p:ext>
            </p:extLst>
          </p:nvPr>
        </p:nvGraphicFramePr>
        <p:xfrm>
          <a:off x="395288" y="1557338"/>
          <a:ext cx="8353425" cy="4751387"/>
        </p:xfrm>
        <a:graphic>
          <a:graphicData uri="http://schemas.openxmlformats.org/drawingml/2006/chart">
            <c:chart xmlns:c="http://schemas.openxmlformats.org/drawingml/2006/chart" r:id="rId2"/>
          </a:graphicData>
        </a:graphic>
      </p:graphicFrame>
      <p:sp>
        <p:nvSpPr>
          <p:cNvPr id="3" name="Title 2">
            <a:extLst>
              <a:ext uri="{FF2B5EF4-FFF2-40B4-BE49-F238E27FC236}">
                <a16:creationId xmlns:a16="http://schemas.microsoft.com/office/drawing/2014/main" id="{4158815A-AB58-4555-92A6-8A2078BCD984}"/>
              </a:ext>
            </a:extLst>
          </p:cNvPr>
          <p:cNvSpPr>
            <a:spLocks noGrp="1"/>
          </p:cNvSpPr>
          <p:nvPr>
            <p:ph type="title"/>
          </p:nvPr>
        </p:nvSpPr>
        <p:spPr/>
        <p:txBody>
          <a:bodyPr/>
          <a:lstStyle/>
          <a:p>
            <a:pPr>
              <a:defRPr/>
            </a:pPr>
            <a:r>
              <a:rPr dirty="0" lang="en-AU">
                <a:latin charset="0" panose="020B0604020202020204" pitchFamily="34" typeface="Arial"/>
                <a:cs charset="0" panose="020B0604020202020204" pitchFamily="34" typeface="Arial"/>
              </a:rPr>
              <a:t>Attribute importance: 
Kea Rocketta</a:t>
            </a:r>
            <a:endParaRPr/>
          </a:p>
        </p:txBody>
      </p:sp>
      <p:sp>
        <p:nvSpPr>
          <p:cNvPr id="4" name="Text Placeholder 3">
            <a:extLst>
              <a:ext uri="{FF2B5EF4-FFF2-40B4-BE49-F238E27FC236}">
                <a16:creationId xmlns:a16="http://schemas.microsoft.com/office/drawing/2014/main" id="{D442E351-6313-4426-A7A1-4C4C766418CA}"/>
              </a:ext>
            </a:extLst>
          </p:cNvPr>
          <p:cNvSpPr>
            <a:spLocks noGrp="1"/>
          </p:cNvSpPr>
          <p:nvPr>
            <p:ph idx="10" sz="quarter" type="body"/>
          </p:nvPr>
        </p:nvSpPr>
        <p:spPr/>
        <p:txBody>
          <a:bodyPr/>
          <a:lstStyle/>
          <a:p>
            <a:r>
              <a:rPr dirty="0" lang="en-AU">
                <a:latin charset="0" panose="020B0604020202020204" pitchFamily="34" typeface="Arial"/>
                <a:cs charset="0" panose="020B0604020202020204" pitchFamily="34" typeface="Arial"/>
              </a:rPr>
              <a:t>Relative importance by attribute</a:t>
            </a:r>
            <a:r>
              <a:rPr dirty="0" lang="ru-RU">
                <a:latin charset="0" panose="020B0604020202020204" pitchFamily="34" typeface="Arial"/>
                <a:cs charset="0" panose="020B0604020202020204" pitchFamily="34" typeface="Arial"/>
              </a:rPr>
              <a:t> </a:t>
            </a:r>
            <a:r>
              <a:rPr b="0" dirty="0" i="0" lang="en-GB">
                <a:solidFill>
                  <a:srgbClr val="212529"/>
                </a:solidFill>
                <a:effectLst/>
                <a:latin charset="0" panose="020B0604020202020204" pitchFamily="34" typeface="Arial"/>
                <a:cs charset="0" panose="020B0604020202020204" pitchFamily="34" typeface="Arial"/>
              </a:rPr>
              <a:t>shows its importance relative to others.</a:t>
            </a:r>
            <a:r>
              <a:rPr b="0" dirty="0" i="0" lang="ru-RU">
                <a:solidFill>
                  <a:srgbClr val="212529"/>
                </a:solidFill>
                <a:effectLst/>
                <a:latin charset="0" panose="020B0604020202020204" pitchFamily="34" typeface="Arial"/>
                <a:cs charset="0" panose="020B0604020202020204" pitchFamily="34" typeface="Arial"/>
              </a:rPr>
              <a:t> </a:t>
            </a:r>
            <a:r>
              <a:rPr b="0" dirty="0" i="0" lang="en-AU">
                <a:solidFill>
                  <a:srgbClr val="212529"/>
                </a:solidFill>
                <a:effectLst/>
                <a:latin charset="0" panose="020B0604020202020204" pitchFamily="34" typeface="Arial"/>
                <a:cs charset="0" panose="020B0604020202020204" pitchFamily="34" typeface="Arial"/>
              </a:rPr>
              <a:t>Learn more on </a:t>
            </a:r>
            <a:r>
              <a:rPr b="0" dirty="0" i="0" lang="en-AU">
                <a:solidFill>
                  <a:srgbClr val="212529"/>
                </a:solidFill>
                <a:effectLst/>
                <a:latin charset="0" panose="020B0604020202020204" pitchFamily="34" typeface="Arial"/>
                <a:cs charset="0" panose="020B0604020202020204" pitchFamily="34" typeface="Arial"/>
                <a:hlinkClick r:id="rId3"/>
              </a:rPr>
              <a:t>https://conjointly.com/guides/how-to-interpret-partworth-utilities/</a:t>
            </a:r>
            <a:r>
              <a:rPr b="0" dirty="0" i="0" lang="en-AU">
                <a:solidFill>
                  <a:srgbClr val="212529"/>
                </a:solidFill>
                <a:effectLst/>
                <a:latin charset="0" panose="020B0604020202020204" pitchFamily="34" typeface="Arial"/>
                <a:cs charset="0" panose="020B0604020202020204" pitchFamily="34" typeface="Arial"/>
              </a:rPr>
              <a:t> </a:t>
            </a:r>
            <a:endParaRPr dirty="0" lang="en-AU">
              <a:latin charset="0" panose="020B0604020202020204" pitchFamily="34" typeface="Arial"/>
              <a:cs charset="0" panose="020B0604020202020204" pitchFamily="34" typeface="Arial"/>
            </a:endParaRPr>
          </a:p>
        </p:txBody>
      </p:sp>
      <p:sp>
        <p:nvSpPr>
          <p:cNvPr id="2" name="Текст 1">
            <a:extLst>
              <a:ext uri="{FF2B5EF4-FFF2-40B4-BE49-F238E27FC236}">
                <a16:creationId xmlns:a16="http://schemas.microsoft.com/office/drawing/2014/main" id="{D654EC7C-53FA-2801-3C2D-BFEFD43EE3EC}"/>
              </a:ext>
            </a:extLst>
          </p:cNvPr>
          <p:cNvSpPr>
            <a:spLocks noGrp="1"/>
          </p:cNvSpPr>
          <p:nvPr>
            <p:ph idx="17" sz="quarter" type="body"/>
          </p:nvPr>
        </p:nvSpPr>
        <p:spPr>
          <a:xfrm>
            <a:off x="395288" y="1243658"/>
            <a:ext cx="2520000" cy="216000"/>
          </a:xfrm>
        </p:spPr>
        <p:txBody>
          <a:bodyPr/>
          <a:lstStyle/>
          <a:p>
            <a:pPr>
              <a:defRPr/>
            </a:pPr>
            <a:r>
              <a:rPr cap="none" dirty="0" lang="en-US"/>
              <a:t>All responses (N = 99)</a:t>
            </a:r>
            <a:endParaRPr cap="none" dirty="0" lang="ru-RU"/>
          </a:p>
        </p:txBody>
      </p:sp>
    </p:spTree>
  </p:cSld>
  <p:clrMapOvr>
    <a:masterClrMapping/>
  </p:clrMapOvr>
</p:sld>
</file>

<file path=ppt/slides/slide8.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graphicFrame>
        <p:nvGraphicFramePr>
          <p:cNvPr id="10" name="Объект 11">
            <a:extLst>
              <a:ext uri="{FF2B5EF4-FFF2-40B4-BE49-F238E27FC236}">
                <a16:creationId xmlns:a16="http://schemas.microsoft.com/office/drawing/2014/main" id="{A2B96D3D-9FB6-4EF3-81B7-4A6E837A3AFF}"/>
              </a:ext>
            </a:extLst>
          </p:cNvPr>
          <p:cNvGraphicFramePr>
            <a:graphicFrameLocks noGrp="1"/>
          </p:cNvGraphicFramePr>
          <p:nvPr>
            <p:ph idx="12" sz="quarter"/>
            <p:extLst>
              <p:ext uri="{D42A27DB-BD31-4B8C-83A1-F6EECF244321}">
                <p14:modId xmlns:p14="http://schemas.microsoft.com/office/powerpoint/2010/main" val="513031"/>
              </p:ext>
            </p:extLst>
          </p:nvPr>
        </p:nvGraphicFramePr>
        <p:xfrm>
          <a:off x="395288" y="1557338"/>
          <a:ext cx="8353425" cy="4751387"/>
        </p:xfrm>
        <a:graphic>
          <a:graphicData uri="http://schemas.openxmlformats.org/drawingml/2006/chart">
            <c:chart xmlns:c="http://schemas.openxmlformats.org/drawingml/2006/chart" r:id="rId2"/>
          </a:graphicData>
        </a:graphic>
      </p:graphicFrame>
      <p:sp>
        <p:nvSpPr>
          <p:cNvPr id="3" name="Title 2">
            <a:extLst>
              <a:ext uri="{FF2B5EF4-FFF2-40B4-BE49-F238E27FC236}">
                <a16:creationId xmlns:a16="http://schemas.microsoft.com/office/drawing/2014/main" id="{4158815A-AB58-4555-92A6-8A2078BCD984}"/>
              </a:ext>
            </a:extLst>
          </p:cNvPr>
          <p:cNvSpPr>
            <a:spLocks noGrp="1"/>
          </p:cNvSpPr>
          <p:nvPr>
            <p:ph type="title"/>
          </p:nvPr>
        </p:nvSpPr>
        <p:spPr/>
        <p:txBody>
          <a:bodyPr/>
          <a:lstStyle/>
          <a:p>
            <a:pPr>
              <a:defRPr/>
            </a:pPr>
            <a:r>
              <a:rPr dirty="0" lang="en-AU">
                <a:latin charset="0" panose="020B0604020202020204" pitchFamily="34" typeface="Arial"/>
                <a:cs charset="0" panose="020B0604020202020204" pitchFamily="34" typeface="Arial"/>
              </a:rPr>
              <a:t>Attribute importance: 
Ladina Klubnika</a:t>
            </a:r>
            <a:endParaRPr/>
          </a:p>
        </p:txBody>
      </p:sp>
      <p:sp>
        <p:nvSpPr>
          <p:cNvPr id="4" name="Text Placeholder 3">
            <a:extLst>
              <a:ext uri="{FF2B5EF4-FFF2-40B4-BE49-F238E27FC236}">
                <a16:creationId xmlns:a16="http://schemas.microsoft.com/office/drawing/2014/main" id="{D442E351-6313-4426-A7A1-4C4C766418CA}"/>
              </a:ext>
            </a:extLst>
          </p:cNvPr>
          <p:cNvSpPr>
            <a:spLocks noGrp="1"/>
          </p:cNvSpPr>
          <p:nvPr>
            <p:ph idx="10" sz="quarter" type="body"/>
          </p:nvPr>
        </p:nvSpPr>
        <p:spPr/>
        <p:txBody>
          <a:bodyPr/>
          <a:lstStyle/>
          <a:p>
            <a:r>
              <a:rPr dirty="0" lang="en-AU">
                <a:latin charset="0" panose="020B0604020202020204" pitchFamily="34" typeface="Arial"/>
                <a:cs charset="0" panose="020B0604020202020204" pitchFamily="34" typeface="Arial"/>
              </a:rPr>
              <a:t>Relative importance by attribute</a:t>
            </a:r>
            <a:r>
              <a:rPr dirty="0" lang="ru-RU">
                <a:latin charset="0" panose="020B0604020202020204" pitchFamily="34" typeface="Arial"/>
                <a:cs charset="0" panose="020B0604020202020204" pitchFamily="34" typeface="Arial"/>
              </a:rPr>
              <a:t> </a:t>
            </a:r>
            <a:r>
              <a:rPr b="0" dirty="0" i="0" lang="en-GB">
                <a:solidFill>
                  <a:srgbClr val="212529"/>
                </a:solidFill>
                <a:effectLst/>
                <a:latin charset="0" panose="020B0604020202020204" pitchFamily="34" typeface="Arial"/>
                <a:cs charset="0" panose="020B0604020202020204" pitchFamily="34" typeface="Arial"/>
              </a:rPr>
              <a:t>shows its importance relative to others.</a:t>
            </a:r>
            <a:r>
              <a:rPr b="0" dirty="0" i="0" lang="ru-RU">
                <a:solidFill>
                  <a:srgbClr val="212529"/>
                </a:solidFill>
                <a:effectLst/>
                <a:latin charset="0" panose="020B0604020202020204" pitchFamily="34" typeface="Arial"/>
                <a:cs charset="0" panose="020B0604020202020204" pitchFamily="34" typeface="Arial"/>
              </a:rPr>
              <a:t> </a:t>
            </a:r>
            <a:r>
              <a:rPr b="0" dirty="0" i="0" lang="en-AU">
                <a:solidFill>
                  <a:srgbClr val="212529"/>
                </a:solidFill>
                <a:effectLst/>
                <a:latin charset="0" panose="020B0604020202020204" pitchFamily="34" typeface="Arial"/>
                <a:cs charset="0" panose="020B0604020202020204" pitchFamily="34" typeface="Arial"/>
              </a:rPr>
              <a:t>Learn more on </a:t>
            </a:r>
            <a:r>
              <a:rPr b="0" dirty="0" i="0" lang="en-AU">
                <a:solidFill>
                  <a:srgbClr val="212529"/>
                </a:solidFill>
                <a:effectLst/>
                <a:latin charset="0" panose="020B0604020202020204" pitchFamily="34" typeface="Arial"/>
                <a:cs charset="0" panose="020B0604020202020204" pitchFamily="34" typeface="Arial"/>
                <a:hlinkClick r:id="rId3"/>
              </a:rPr>
              <a:t>https://conjointly.com/guides/how-to-interpret-partworth-utilities/</a:t>
            </a:r>
            <a:r>
              <a:rPr b="0" dirty="0" i="0" lang="en-AU">
                <a:solidFill>
                  <a:srgbClr val="212529"/>
                </a:solidFill>
                <a:effectLst/>
                <a:latin charset="0" panose="020B0604020202020204" pitchFamily="34" typeface="Arial"/>
                <a:cs charset="0" panose="020B0604020202020204" pitchFamily="34" typeface="Arial"/>
              </a:rPr>
              <a:t> </a:t>
            </a:r>
            <a:endParaRPr dirty="0" lang="en-AU">
              <a:latin charset="0" panose="020B0604020202020204" pitchFamily="34" typeface="Arial"/>
              <a:cs charset="0" panose="020B0604020202020204" pitchFamily="34" typeface="Arial"/>
            </a:endParaRPr>
          </a:p>
        </p:txBody>
      </p:sp>
      <p:sp>
        <p:nvSpPr>
          <p:cNvPr id="2" name="Текст 1">
            <a:extLst>
              <a:ext uri="{FF2B5EF4-FFF2-40B4-BE49-F238E27FC236}">
                <a16:creationId xmlns:a16="http://schemas.microsoft.com/office/drawing/2014/main" id="{D654EC7C-53FA-2801-3C2D-BFEFD43EE3EC}"/>
              </a:ext>
            </a:extLst>
          </p:cNvPr>
          <p:cNvSpPr>
            <a:spLocks noGrp="1"/>
          </p:cNvSpPr>
          <p:nvPr>
            <p:ph idx="17" sz="quarter" type="body"/>
          </p:nvPr>
        </p:nvSpPr>
        <p:spPr>
          <a:xfrm>
            <a:off x="395288" y="1243658"/>
            <a:ext cx="2520000" cy="216000"/>
          </a:xfrm>
        </p:spPr>
        <p:txBody>
          <a:bodyPr/>
          <a:lstStyle/>
          <a:p>
            <a:pPr>
              <a:defRPr/>
            </a:pPr>
            <a:r>
              <a:rPr cap="none" dirty="0" lang="en-US"/>
              <a:t>All responses (N = 99)</a:t>
            </a:r>
            <a:endParaRPr cap="none" dirty="0" lang="ru-RU"/>
          </a:p>
        </p:txBody>
      </p:sp>
    </p:spTree>
  </p:cSld>
  <p:clrMapOvr>
    <a:masterClrMapping/>
  </p:clrMapOvr>
</p:sld>
</file>

<file path=ppt/slides/slide9.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DFE052-B001-46DB-9441-A3FA312F1182}"/>
              </a:ext>
            </a:extLst>
          </p:cNvPr>
          <p:cNvSpPr>
            <a:spLocks noGrp="1"/>
          </p:cNvSpPr>
          <p:nvPr>
            <p:ph type="title"/>
          </p:nvPr>
        </p:nvSpPr>
        <p:spPr/>
        <p:txBody>
          <a:bodyPr/>
          <a:lstStyle/>
          <a:p>
            <a:pPr>
              <a:defRPr/>
            </a:pPr>
            <a:r>
              <a:rPr b="0" dirty="0" i="0" lang="en-AU">
                <a:effectLst/>
              </a:rPr>
              <a:t>Preferences for levels: 
Average preferences for levels: Landrange Hoover</a:t>
            </a:r>
            <a:endParaRPr dirty="0" lang="en-AU"/>
          </a:p>
        </p:txBody>
      </p:sp>
      <p:sp>
        <p:nvSpPr>
          <p:cNvPr id="4" name="Text Placeholder 3">
            <a:extLst>
              <a:ext uri="{FF2B5EF4-FFF2-40B4-BE49-F238E27FC236}">
                <a16:creationId xmlns:a16="http://schemas.microsoft.com/office/drawing/2014/main" id="{6E5956D4-28FA-40A1-B728-5334821D4508}"/>
              </a:ext>
            </a:extLst>
          </p:cNvPr>
          <p:cNvSpPr>
            <a:spLocks noGrp="1"/>
          </p:cNvSpPr>
          <p:nvPr>
            <p:ph idx="10" sz="quarter" type="body"/>
          </p:nvPr>
        </p:nvSpPr>
        <p:spPr/>
        <p:txBody>
          <a:bodyPr/>
          <a:lstStyle/>
          <a:p>
            <a:r>
              <a:rPr dirty="0" lang="en-GB">
                <a:latin typeface="+mj-lt"/>
              </a:rPr>
              <a:t>Levels that are strongly preferred by customers are assigned higher scores, levels that perform poorly (in comparison) are assigned lower scores. </a:t>
            </a:r>
            <a:r>
              <a:rPr b="0" dirty="0" i="0" lang="en-AU">
                <a:solidFill>
                  <a:srgbClr val="212529"/>
                </a:solidFill>
                <a:effectLst/>
                <a:latin typeface="+mj-lt"/>
              </a:rPr>
              <a:t>Learn more on </a:t>
            </a:r>
            <a:r>
              <a:rPr b="0" dirty="0" i="0" lang="en-AU">
                <a:solidFill>
                  <a:srgbClr val="212529"/>
                </a:solidFill>
                <a:effectLst/>
                <a:latin typeface="+mj-lt"/>
                <a:hlinkClick r:id="rId2"/>
              </a:rPr>
              <a:t>https://conjointly.com/guides/how-to-interpret-partworth-utilities/</a:t>
            </a:r>
            <a:r>
              <a:rPr b="0" dirty="0" i="0" lang="en-AU">
                <a:solidFill>
                  <a:srgbClr val="212529"/>
                </a:solidFill>
                <a:effectLst/>
                <a:latin typeface="+mj-lt"/>
              </a:rPr>
              <a:t> </a:t>
            </a:r>
            <a:endParaRPr dirty="0" lang="en-AU">
              <a:latin typeface="+mj-lt"/>
            </a:endParaRPr>
          </a:p>
        </p:txBody>
      </p:sp>
      <p:sp>
        <p:nvSpPr>
          <p:cNvPr id="2" name="Текст 1">
            <a:extLst>
              <a:ext uri="{FF2B5EF4-FFF2-40B4-BE49-F238E27FC236}">
                <a16:creationId xmlns:a16="http://schemas.microsoft.com/office/drawing/2014/main" id="{A77D7E26-3FF9-11CD-FB8E-28E55767D430}"/>
              </a:ext>
            </a:extLst>
          </p:cNvPr>
          <p:cNvSpPr>
            <a:spLocks noGrp="1"/>
          </p:cNvSpPr>
          <p:nvPr>
            <p:ph idx="17" sz="quarter" type="body"/>
          </p:nvPr>
        </p:nvSpPr>
        <p:spPr>
          <a:xfrm>
            <a:off x="395288" y="1243658"/>
            <a:ext cx="2520000" cy="216000"/>
          </a:xfrm>
        </p:spPr>
        <p:txBody>
          <a:bodyPr/>
          <a:lstStyle/>
          <a:p>
            <a:pPr>
              <a:defRPr/>
            </a:pPr>
            <a:r>
              <a:rPr cap="none" dirty="0" lang="en-US"/>
              <a:t>All responses (N = 99)</a:t>
            </a:r>
            <a:endParaRPr cap="none" dirty="0" lang="ru-RU"/>
          </a:p>
        </p:txBody>
      </p:sp>
      <p:graphicFrame>
        <p:nvGraphicFramePr>
          <p:cNvPr id="10" name="Объект 9">
            <a:extLst>
              <a:ext uri="{FF2B5EF4-FFF2-40B4-BE49-F238E27FC236}">
                <a16:creationId xmlns:a16="http://schemas.microsoft.com/office/drawing/2014/main" id="{F4DD1F9F-7B44-3665-83CB-66BA3A73DEBC}"/>
              </a:ext>
            </a:extLst>
          </p:cNvPr>
          <p:cNvGraphicFramePr>
            <a:graphicFrameLocks noGrp="1"/>
          </p:cNvGraphicFramePr>
          <p:nvPr>
            <p:ph idx="12" sz="quarter"/>
            <p:extLst>
              <p:ext uri="{D42A27DB-BD31-4B8C-83A1-F6EECF244321}">
                <p14:modId xmlns:p14="http://schemas.microsoft.com/office/powerpoint/2010/main" val="102403758"/>
              </p:ext>
            </p:extLst>
          </p:nvPr>
        </p:nvGraphicFramePr>
        <p:xfrm>
          <a:off x="395288" y="1557338"/>
          <a:ext cx="8353425" cy="4751387"/>
        </p:xfrm>
        <a:graphic>
          <a:graphicData uri="http://schemas.openxmlformats.org/drawingml/2006/chart">
            <c:chart xmlns:c="http://schemas.openxmlformats.org/drawingml/2006/chart" r:id="rId3"/>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Conjoint.ly Template 4.3 (NEW)">
  <a:themeElements>
    <a:clrScheme name="Custom 1">
      <a:dk1>
        <a:sysClr val="windowText" lastClr="000000"/>
      </a:dk1>
      <a:lt1>
        <a:sysClr val="window" lastClr="FFFFFF"/>
      </a:lt1>
      <a:dk2>
        <a:srgbClr val="412B69"/>
      </a:dk2>
      <a:lt2>
        <a:srgbClr val="E3DED1"/>
      </a:lt2>
      <a:accent1>
        <a:srgbClr val="043CF7"/>
      </a:accent1>
      <a:accent2>
        <a:srgbClr val="14A807"/>
      </a:accent2>
      <a:accent3>
        <a:srgbClr val="FC4A74"/>
      </a:accent3>
      <a:accent4>
        <a:srgbClr val="04B8F1"/>
      </a:accent4>
      <a:accent5>
        <a:srgbClr val="FF6B00"/>
      </a:accent5>
      <a:accent6>
        <a:srgbClr val="AFEC00"/>
      </a:accent6>
      <a:hlink>
        <a:srgbClr val="06AED5"/>
      </a:hlink>
      <a:folHlink>
        <a:srgbClr val="086788"/>
      </a:folHlink>
    </a:clrScheme>
    <a:fontScheme name="Arial">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6350">
          <a:solidFill>
            <a:srgbClr val="412B69"/>
          </a:solidFill>
        </a:ln>
      </a:spPr>
      <a:bodyPr rtlCol="0" anchor="ctr"/>
      <a:lstStyle>
        <a:defPPr algn="ctr">
          <a:defRPr sz="14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412B69"/>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sz="1400" dirty="0" err="1" smtClean="0"/>
        </a:defPPr>
      </a:lstStyle>
    </a:txDef>
  </a:objectDefaults>
  <a:extraClrSchemeLst/>
  <a:extLst>
    <a:ext uri="{05A4C25C-085E-4340-85A3-A5531E510DB2}">
      <thm15:themeFamily xmlns:thm15="http://schemas.microsoft.com/office/thememl/2012/main" name="Blank" id="{6C5F4A19-5DD5-42CB-8F45-1BB1DE59580E}" vid="{C470E497-A975-4F21-A9D5-35FEF873FE2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195</Words>
  <Application>Microsoft Office PowerPoint</Application>
  <PresentationFormat>Экран (4:3)</PresentationFormat>
  <Paragraphs>14</Paragraphs>
  <Slides>2</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vt:i4>
      </vt:variant>
    </vt:vector>
  </HeadingPairs>
  <TitlesOfParts>
    <vt:vector size="6" baseType="lpstr">
      <vt:lpstr>Arial</vt:lpstr>
      <vt:lpstr>Arial</vt:lpstr>
      <vt:lpstr>Calibri</vt:lpstr>
      <vt:lpstr>1_Conjoint.ly Template 4.3 (NEW)</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2022-09-19T04:03:49Z</dcterms:created>
  <dcterms:modified xsi:type="dcterms:W3CDTF">2023-02-24T00:49:42Z</dcterms:modified>
  <cp:revision>1</cp:revision>
</cp:coreProperties>
</file>