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svg+xml" Extension="svg"/>
  <Default ContentType="application/vnd.openxmlformats-officedocument.spreadsheetml.sheet" Extension="xlsx"/>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drawingml.chart+xml" PartName="/ppt/charts/chart1.xml"/>
  <Override ContentType="application/vnd.openxmlformats-officedocument.drawingml.chart+xml" PartName="/ppt/charts/chart2.xml"/>
  <Override ContentType="application/vnd.openxmlformats-officedocument.drawingml.chart+xml" PartName="/ppt/charts/chart3.xml"/>
  <Override ContentType="application/vnd.openxmlformats-officedocument.drawingml.chart+xml" PartName="/ppt/charts/chart4.xml"/>
  <Override ContentType="application/vnd.openxmlformats-officedocument.drawingml.chart+xml" PartName="/ppt/charts/chart5.xml"/>
  <Override ContentType="application/vnd.openxmlformats-officedocument.drawingml.chart+xml" PartName="/ppt/charts/chart6.xml"/>
  <Override ContentType="application/vnd.openxmlformats-officedocument.drawingml.chart+xml" PartName="/ppt/charts/chart7.xml"/>
  <Override ContentType="application/vnd.openxmlformats-officedocument.drawingml.chart+xml" PartName="/ppt/charts/chart8.xml"/>
  <Override ContentType="application/vnd.openxmlformats-officedocument.drawingml.chart+xml" PartName="/ppt/charts/chart9.xml"/>
  <Override ContentType="application/vnd.openxmlformats-officedocument.drawingml.chart+xml" PartName="/ppt/charts/chart10.xml"/>
  <Override ContentType="application/vnd.openxmlformats-officedocument.presentationml.commentAuthors+xml" PartName="/ppt/commentAuthors.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notesMasterIdLst>
    <p:notesMasterId r:id="rId4"/>
  </p:notesMasterIdLst>
  <p:sldIdLst>
    <p:sldId id="257" r:id="rId2"/>
    <p:sldId id="2244" r:id="rId10"/>
    <p:sldId id="2245" r:id="rId11"/>
    <p:sldId id="2246" r:id="rId12"/>
    <p:sldId id="2247" r:id="rId13"/>
    <p:sldId id="2248" r:id="rId14"/>
    <p:sldId id="2243"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Автор"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CF7"/>
    <a:srgbClr val="14A807"/>
    <a:srgbClr val="FEB7C7"/>
    <a:srgbClr val="D2E4F3"/>
    <a:srgbClr val="FFBFB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79" d="100"/>
          <a:sy n="79" d="100"/>
        </p:scale>
        <p:origin x="90" y="648"/>
      </p:cViewPr>
      <p:guideLst/>
    </p:cSldViewPr>
  </p:slideViewPr>
  <p:notesTextViewPr>
    <p:cViewPr>
      <p:scale>
        <a:sx n="1" d="1"/>
        <a:sy n="1" d="1"/>
      </p:scale>
      <p:origin x="0" y="0"/>
    </p:cViewPr>
  </p:notesTextViewPr>
  <p:gridSpacing cx="72008" cy="72008"/>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2" Target="slides/slide1.xml" Type="http://schemas.openxmlformats.org/officeDocument/2006/relationships/slide"/><Relationship Id="rId3" Target="slides/slide2.xml" Type="http://schemas.openxmlformats.org/officeDocument/2006/relationships/slide"/><Relationship Id="rId4" Target="notesMasters/notesMaster1.xml" Type="http://schemas.openxmlformats.org/officeDocument/2006/relationships/notesMaster"/><Relationship Id="rId5" Target="commentAuthors.xml" Type="http://schemas.openxmlformats.org/officeDocument/2006/relationships/commentAuthors"/><Relationship Id="rId6" Target="presProps.xml" Type="http://schemas.openxmlformats.org/officeDocument/2006/relationships/presProps"/><Relationship Id="rId7" Target="viewProps.xml" Type="http://schemas.openxmlformats.org/officeDocument/2006/relationships/viewProps"/><Relationship Id="rId8" Target="theme/theme1.xml" Type="http://schemas.openxmlformats.org/officeDocument/2006/relationships/theme"/><Relationship Id="rId9" Target="tableStyles.xml" Type="http://schemas.openxmlformats.org/officeDocument/2006/relationships/tableStyles"/></Relationships>
</file>

<file path=ppt/charts/_rels/chart1.xml.rels><?xml version="1.0" encoding="UTF-8" standalone="no"?><Relationships xmlns="http://schemas.openxmlformats.org/package/2006/relationships"><Relationship Id="rId1" Target="../embeddings/Microsoft_Excel_Worksheet1.xlsx" Type="http://schemas.openxmlformats.org/officeDocument/2006/relationships/package"/></Relationships>
</file>

<file path=ppt/charts/_rels/chart10.xml.rels><?xml version="1.0" encoding="UTF-8" standalone="no"?><Relationships xmlns="http://schemas.openxmlformats.org/package/2006/relationships"><Relationship Id="rId1" Target="../embeddings/Microsoft_Excel_Worksheet10.xlsx" Type="http://schemas.openxmlformats.org/officeDocument/2006/relationships/package"/></Relationships>
</file>

<file path=ppt/charts/_rels/chart2.xml.rels><?xml version="1.0" encoding="UTF-8" standalone="no"?><Relationships xmlns="http://schemas.openxmlformats.org/package/2006/relationships"><Relationship Id="rId1" Target="../embeddings/Microsoft_Excel_Worksheet2.xlsx" Type="http://schemas.openxmlformats.org/officeDocument/2006/relationships/package"/></Relationships>
</file>

<file path=ppt/charts/_rels/chart3.xml.rels><?xml version="1.0" encoding="UTF-8" standalone="no"?><Relationships xmlns="http://schemas.openxmlformats.org/package/2006/relationships"><Relationship Id="rId1" Target="../embeddings/Microsoft_Excel_Worksheet3.xlsx" Type="http://schemas.openxmlformats.org/officeDocument/2006/relationships/package"/></Relationships>
</file>

<file path=ppt/charts/_rels/chart4.xml.rels><?xml version="1.0" encoding="UTF-8" standalone="no"?><Relationships xmlns="http://schemas.openxmlformats.org/package/2006/relationships"><Relationship Id="rId1" Target="../embeddings/Microsoft_Excel_Worksheet4.xlsx" Type="http://schemas.openxmlformats.org/officeDocument/2006/relationships/package"/></Relationships>
</file>

<file path=ppt/charts/_rels/chart5.xml.rels><?xml version="1.0" encoding="UTF-8" standalone="no"?><Relationships xmlns="http://schemas.openxmlformats.org/package/2006/relationships"><Relationship Id="rId1" Target="../embeddings/Microsoft_Excel_Worksheet5.xlsx" Type="http://schemas.openxmlformats.org/officeDocument/2006/relationships/package"/></Relationships>
</file>

<file path=ppt/charts/_rels/chart6.xml.rels><?xml version="1.0" encoding="UTF-8" standalone="no"?><Relationships xmlns="http://schemas.openxmlformats.org/package/2006/relationships"><Relationship Id="rId1" Target="../embeddings/Microsoft_Excel_Worksheet6.xlsx" Type="http://schemas.openxmlformats.org/officeDocument/2006/relationships/package"/></Relationships>
</file>

<file path=ppt/charts/_rels/chart7.xml.rels><?xml version="1.0" encoding="UTF-8" standalone="no"?><Relationships xmlns="http://schemas.openxmlformats.org/package/2006/relationships"><Relationship Id="rId1" Target="../embeddings/Microsoft_Excel_Worksheet7.xlsx" Type="http://schemas.openxmlformats.org/officeDocument/2006/relationships/package"/></Relationships>
</file>

<file path=ppt/charts/_rels/chart8.xml.rels><?xml version="1.0" encoding="UTF-8" standalone="no"?><Relationships xmlns="http://schemas.openxmlformats.org/package/2006/relationships"><Relationship Id="rId1" Target="../embeddings/Microsoft_Excel_Worksheet8.xlsx" Type="http://schemas.openxmlformats.org/officeDocument/2006/relationships/package"/></Relationships>
</file>

<file path=ppt/charts/_rels/chart9.xml.rels><?xml version="1.0" encoding="UTF-8" standalone="no"?><Relationships xmlns="http://schemas.openxmlformats.org/package/2006/relationships"><Relationship Id="rId1" Target="../embeddings/Microsoft_Excel_Worksheet9.xlsx" Type="http://schemas.openxmlformats.org/officeDocument/2006/relationships/package"/></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374757023428936"/>
          <c:y val="6.1387596980978197E-2"/>
          <c:w val="0.3689539388001164"/>
          <c:h val="0.75777817011190274"/>
        </c:manualLayout>
      </c:layout>
      <c:barChart>
        <c:barDir val="bar"/>
        <c:grouping val="clustered"/>
        <c:varyColors val="0"/>
        <c:ser>
          <c:idx val="0"/>
          <c:order val="0"/>
          <c:tx>
            <c:strRef>
              <c:f>Sheet1!$B$1</c:f>
              <c:strCache>
                <c:ptCount val="1"/>
                <c:pt idx="0">
                  <c:v>Attribute importance</c:v>
                </c:pt>
              </c:strCache>
            </c:strRef>
          </c:tx>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6-06B8-4A44-A4CB-E41F1D916011}"/>
              </c:ext>
            </c:extLst>
          </c:dPt>
          <c:dPt>
            <c:idx val="1"/>
            <c:invertIfNegative val="0"/>
            <c:bubble3D val="0"/>
            <c:spPr>
              <a:solidFill>
                <a:schemeClr val="accent4"/>
              </a:solidFill>
              <a:ln>
                <a:noFill/>
              </a:ln>
              <a:effectLst/>
            </c:spPr>
            <c:extLst>
              <c:ext xmlns:c16="http://schemas.microsoft.com/office/drawing/2014/chart" uri="{C3380CC4-5D6E-409C-BE32-E72D297353CC}">
                <c16:uniqueId val="{00000005-06B8-4A44-A4CB-E41F1D916011}"/>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4-06B8-4A44-A4CB-E41F1D916011}"/>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3-06B8-4A44-A4CB-E41F1D916011}"/>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2-06B8-4A44-A4CB-E41F1D91601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Size</c:v>
                </c:pt>
                <c:pt idx="1">
                  <c:v>Brand</c:v>
                </c:pt>
                <c:pt idx="2">
                  <c:v>Flavor</c:v>
                </c:pt>
                <c:pt idx="3">
                  <c:v>Pack design</c:v>
                </c:pt>
                <c:pt idx="4">
                  <c:v>Price</c:v>
                </c:pt>
              </c:strCache>
            </c:strRef>
          </c:cat>
          <c:val>
            <c:numRef>
              <c:f>Sheet1!$B$2:$B$6</c:f>
              <c:numCache>
                <c:formatCode>0%</c:formatCode>
                <c:ptCount val="5"/>
                <c:pt idx="0">
                  <c:v>7.0000000000000007E-2</c:v>
                </c:pt>
                <c:pt idx="1">
                  <c:v>0.08</c:v>
                </c:pt>
                <c:pt idx="2">
                  <c:v>0.15</c:v>
                </c:pt>
                <c:pt idx="3">
                  <c:v>0.3</c:v>
                </c:pt>
                <c:pt idx="4">
                  <c:v>0.4</c:v>
                </c:pt>
              </c:numCache>
            </c:numRef>
          </c:val>
          <c:extLst>
            <c:ext xmlns:c16="http://schemas.microsoft.com/office/drawing/2014/chart" uri="{C3380CC4-5D6E-409C-BE32-E72D297353CC}">
              <c16:uniqueId val="{00000000-06B8-4A44-A4CB-E41F1D916011}"/>
            </c:ext>
          </c:extLst>
        </c:ser>
        <c:dLbls>
          <c:dLblPos val="outEnd"/>
          <c:showLegendKey val="0"/>
          <c:showVal val="1"/>
          <c:showCatName val="0"/>
          <c:showSerName val="0"/>
          <c:showPercent val="0"/>
          <c:showBubbleSize val="0"/>
        </c:dLbls>
        <c:gapWidth val="50"/>
        <c:axId val="707322608"/>
        <c:axId val="707322936"/>
      </c:barChart>
      <c:catAx>
        <c:axId val="707322608"/>
        <c:scaling>
          <c:orientation val="minMax"/>
        </c:scaling>
        <c:delete val="0"/>
        <c:axPos val="l"/>
        <c:title>
          <c:tx>
            <c:rich>
              <a:bodyPr rot="-5400000" spcFirstLastPara="1" vertOverflow="ellipsis" vert="horz" wrap="square" anchor="ctr" anchorCtr="1"/>
              <a:lstStyle/>
              <a:p>
                <a:pPr>
                  <a:defRPr sz="900" b="0" i="1" u="none" strike="noStrike" kern="1200" baseline="0">
                    <a:solidFill>
                      <a:schemeClr val="tx1"/>
                    </a:solidFill>
                    <a:latin typeface="+mn-lt"/>
                    <a:ea typeface="+mn-ea"/>
                    <a:cs typeface="+mn-cs"/>
                  </a:defRPr>
                </a:pPr>
                <a:r>
                  <a:rPr lang="en-US" i="1" dirty="0">
                    <a:solidFill>
                      <a:schemeClr val="tx1"/>
                    </a:solidFill>
                  </a:rPr>
                  <a:t>Attributes </a:t>
                </a:r>
              </a:p>
            </c:rich>
          </c:tx>
          <c:layout>
            <c:manualLayout>
              <c:xMode val="edge"/>
              <c:yMode val="edge"/>
              <c:x val="0"/>
              <c:y val="0.20599219422041748"/>
            </c:manualLayout>
          </c:layout>
          <c:overlay val="0"/>
          <c:spPr>
            <a:noFill/>
            <a:ln>
              <a:noFill/>
            </a:ln>
            <a:effectLst/>
          </c:spPr>
          <c:txPr>
            <a:bodyPr rot="-5400000" spcFirstLastPara="1" vertOverflow="ellipsis" vert="horz" wrap="square" anchor="ctr" anchorCtr="1"/>
            <a:lstStyle/>
            <a:p>
              <a:pPr>
                <a:defRPr sz="900" b="0" i="1" u="none" strike="noStrike" kern="1200" baseline="0">
                  <a:solidFill>
                    <a:schemeClr val="tx1"/>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900" b="0" i="0" u="none" strike="noStrike" kern="1200" baseline="0">
                <a:solidFill>
                  <a:schemeClr val="tx1"/>
                </a:solidFill>
                <a:latin typeface="+mn-lt"/>
                <a:ea typeface="+mn-ea"/>
                <a:cs typeface="+mn-cs"/>
              </a:defRPr>
            </a:pPr>
            <a:endParaRPr lang="ru-RU"/>
          </a:p>
        </c:txPr>
        <c:crossAx val="707322936"/>
        <c:crosses val="autoZero"/>
        <c:auto val="1"/>
        <c:lblAlgn val="ctr"/>
        <c:lblOffset val="100"/>
        <c:noMultiLvlLbl val="0"/>
      </c:catAx>
      <c:valAx>
        <c:axId val="707322936"/>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1" u="none" strike="noStrike" kern="1200" baseline="0">
                    <a:solidFill>
                      <a:schemeClr val="tx1"/>
                    </a:solidFill>
                    <a:latin typeface="+mn-lt"/>
                    <a:ea typeface="+mn-ea"/>
                    <a:cs typeface="+mn-cs"/>
                  </a:defRPr>
                </a:pPr>
                <a:r>
                  <a:rPr lang="en-US" i="1" dirty="0">
                    <a:solidFill>
                      <a:schemeClr val="tx1"/>
                    </a:solidFill>
                  </a:rPr>
                  <a:t>Relative</a:t>
                </a:r>
                <a:r>
                  <a:rPr lang="en-US" i="1" baseline="0" dirty="0">
                    <a:solidFill>
                      <a:schemeClr val="tx1"/>
                    </a:solidFill>
                  </a:rPr>
                  <a:t> a</a:t>
                </a:r>
                <a:r>
                  <a:rPr lang="en-US" i="1" dirty="0">
                    <a:solidFill>
                      <a:schemeClr val="tx1"/>
                    </a:solidFill>
                  </a:rPr>
                  <a:t>ttribute importance</a:t>
                </a:r>
              </a:p>
            </c:rich>
          </c:tx>
          <c:layout>
            <c:manualLayout>
              <c:xMode val="edge"/>
              <c:yMode val="edge"/>
              <c:x val="0.24119636969065397"/>
              <c:y val="0.8249657229361449"/>
            </c:manualLayout>
          </c:layout>
          <c:overlay val="0"/>
          <c:spPr>
            <a:noFill/>
            <a:ln>
              <a:noFill/>
            </a:ln>
            <a:effectLst/>
          </c:spPr>
          <c:txPr>
            <a:bodyPr rot="0" spcFirstLastPara="1" vertOverflow="ellipsis" vert="horz" wrap="square" anchor="ctr" anchorCtr="1"/>
            <a:lstStyle/>
            <a:p>
              <a:pPr>
                <a:defRPr sz="900" b="0" i="1" u="none" strike="noStrike" kern="1200" baseline="0">
                  <a:solidFill>
                    <a:schemeClr val="tx1"/>
                  </a:solidFill>
                  <a:latin typeface="+mn-lt"/>
                  <a:ea typeface="+mn-ea"/>
                  <a:cs typeface="+mn-cs"/>
                </a:defRPr>
              </a:pPr>
              <a:endParaRPr lang="ru-RU"/>
            </a:p>
          </c:txPr>
        </c:title>
        <c:numFmt formatCode="0%" sourceLinked="1"/>
        <c:majorTickMark val="none"/>
        <c:minorTickMark val="none"/>
        <c:tickLblPos val="nextTo"/>
        <c:crossAx val="707322608"/>
        <c:crosses val="autoZero"/>
        <c:crossBetween val="between"/>
      </c:valAx>
      <c:spPr>
        <a:noFill/>
        <a:ln>
          <a:noFill/>
        </a:ln>
        <a:effectLst/>
      </c:spPr>
    </c:plotArea>
    <c:plotVisOnly val="1"/>
    <c:dispBlanksAs val="gap"/>
    <c:showDLblsOverMax val="0"/>
  </c:chart>
  <c:spPr>
    <a:noFill/>
    <a:ln>
      <a:noFill/>
    </a:ln>
    <a:effectLst/>
  </c:spPr>
  <c:txPr>
    <a:bodyPr/>
    <a:lstStyle/>
    <a:p>
      <a:pPr>
        <a:defRPr sz="900">
          <a:solidFill>
            <a:schemeClr val="tx1"/>
          </a:solidFill>
          <a:latin typeface="+mn-lt"/>
        </a:defRPr>
      </a:pPr>
      <a:endParaRPr lang="ru-RU"/>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title>
      <c:tx>
        <c:rich>
          <a:bodyPr/>
          <a:lstStyle/>
          <a:p>
            <a:pPr>
              <a:defRPr sz="1000" b="true"/>
            </a:pPr>
            <a:r>
              <a:t>Revenue projections (assuming 1,000 units offered)</a:t>
            </a:r>
          </a:p>
        </c:rich>
      </c:tx>
      <c:layout>
        <c:manualLayout>
          <c:xMode val="edge"/>
          <c:x val="0.0063"/>
        </c:manualLayout>
      </c:layout>
      <c:overlay val="false"/>
    </c:title>
    <c:autoTitleDeleted val="true"/>
    <c:plotArea>
      <c:barChart>
        <c:barDir val="col"/>
        <c:grouping val="stacked"/>
        <c:varyColors val="false"/>
        <c:ser>
          <c:idx val="0"/>
          <c:order val="0"/>
          <c:tx>
            <c:v>Ladina Klubnika</c:v>
          </c:tx>
          <c:spPr>
            <a:solidFill>
              <a:srgbClr val="B71C1C"/>
            </a:solidFill>
          </c:spPr>
          <c:invertIfNegative val="false"/>
          <c:dLbls>
            <c:dLbl>
              <c:idx val="0"/>
              <c:spPr>
                <a:solidFill>
                  <a:srgbClr val="B71C1C"/>
                </a:solidFill>
              </c:spPr>
              <c:txPr>
                <a:bodyPr wrap="square"/>
                <a:p>
                  <a:pPr>
                    <a:defRPr>
                      <a:solidFill>
                        <a:srgbClr val="FFFFFF"/>
                      </a:solidFill>
                    </a:defRPr>
                  </a:pPr>
                </a:p>
              </c:txPr>
              <c:showLegendKey val="false"/>
              <c:showVal val="true"/>
              <c:showCatName val="false"/>
              <c:showSerName val="false"/>
              <c:showBubbleSize val="false"/>
            </c:dLbl>
            <c:dLbl>
              <c:idx val="1"/>
              <c:spPr>
                <a:solidFill>
                  <a:srgbClr val="B71C1C"/>
                </a:solidFill>
              </c:spPr>
              <c:txPr>
                <a:bodyPr wrap="square"/>
                <a:p>
                  <a:pPr>
                    <a:defRPr>
                      <a:solidFill>
                        <a:srgbClr val="FFFFFF"/>
                      </a:solidFill>
                    </a:defRPr>
                  </a:pPr>
                </a:p>
              </c:txPr>
              <c:showLegendKey val="false"/>
              <c:showVal val="true"/>
              <c:showCatName val="false"/>
              <c:showSerName val="false"/>
              <c:showBubbleSize val="false"/>
            </c:dLbl>
            <c:spPr>
              <a:ln>
                <a:noFill/>
              </a:ln>
            </c:spPr>
            <c:dLblPos val="ctr"/>
            <c:showLegendKey val="false"/>
            <c:showVal val="true"/>
            <c:showCatName val="false"/>
            <c:showSerName val="false"/>
            <c:showPercent val="false"/>
            <c:showBubbleSize val="false"/>
            <c:showLeaderLines val="false"/>
          </c:dLbls>
          <c:cat>
            <c:strLit>
              <c:ptCount val="2"/>
              <c:pt idx="0">
                <c:v>Ladina Klubnika [ Automatic Transmission]</c:v>
              </c:pt>
              <c:pt idx="1">
                <c:v>Ladina Klubnika [ Manual Transmission ]</c:v>
              </c:pt>
            </c:strLit>
          </c:cat>
          <c:val>
            <c:numLit>
              <c:formatCode>[&lt;-999]-$#.00, "K";[&gt;999]$#.00, "K";$0.00</c:formatCode>
              <c:ptCount val="2"/>
              <c:pt idx="0">
                <c:v>7723400.0</c:v>
              </c:pt>
              <c:pt idx="1">
                <c:v>4784000.0</c:v>
              </c:pt>
            </c:numLit>
          </c:val>
        </c:ser>
        <c:ser>
          <c:idx val="1"/>
          <c:order val="1"/>
          <c:tx>
            <c:v>Landrange Hoover</c:v>
          </c:tx>
          <c:spPr>
            <a:solidFill>
              <a:srgbClr val="1976D2"/>
            </a:solidFill>
          </c:spPr>
          <c:invertIfNegative val="false"/>
          <c:dLbls>
            <c:dLbl>
              <c:idx val="0"/>
              <c:spPr>
                <a:solidFill>
                  <a:srgbClr val="1976D2"/>
                </a:solidFill>
              </c:spPr>
              <c:txPr>
                <a:bodyPr wrap="square"/>
                <a:p>
                  <a:pPr>
                    <a:defRPr>
                      <a:solidFill>
                        <a:srgbClr val="FFFFFF"/>
                      </a:solidFill>
                    </a:defRPr>
                  </a:pPr>
                </a:p>
              </c:txPr>
              <c:showLegendKey val="false"/>
              <c:showVal val="true"/>
              <c:showCatName val="false"/>
              <c:showSerName val="false"/>
              <c:showBubbleSize val="false"/>
            </c:dLbl>
            <c:dLbl>
              <c:idx val="1"/>
              <c:spPr>
                <a:solidFill>
                  <a:srgbClr val="1976D2"/>
                </a:solidFill>
              </c:spPr>
              <c:txPr>
                <a:bodyPr wrap="square"/>
                <a:p>
                  <a:pPr>
                    <a:defRPr>
                      <a:solidFill>
                        <a:srgbClr val="FFFFFF"/>
                      </a:solidFill>
                    </a:defRPr>
                  </a:pPr>
                </a:p>
              </c:txPr>
              <c:showLegendKey val="false"/>
              <c:showVal val="true"/>
              <c:showCatName val="false"/>
              <c:showSerName val="false"/>
              <c:showBubbleSize val="false"/>
            </c:dLbl>
            <c:spPr>
              <a:ln>
                <a:noFill/>
              </a:ln>
            </c:spPr>
            <c:dLblPos val="ctr"/>
            <c:showLegendKey val="false"/>
            <c:showVal val="true"/>
            <c:showCatName val="false"/>
            <c:showSerName val="false"/>
            <c:showPercent val="false"/>
            <c:showBubbleSize val="false"/>
            <c:showLeaderLines val="false"/>
          </c:dLbls>
          <c:cat>
            <c:strLit>
              <c:ptCount val="2"/>
              <c:pt idx="0">
                <c:v>Ladina Klubnika [ Automatic Transmission]</c:v>
              </c:pt>
              <c:pt idx="1">
                <c:v>Ladina Klubnika [ Manual Transmission ]</c:v>
              </c:pt>
            </c:strLit>
          </c:cat>
          <c:val>
            <c:numLit>
              <c:formatCode>[&lt;-999]-$#.00, "K";[&gt;999]$#.00, "K";$0.00</c:formatCode>
              <c:ptCount val="2"/>
              <c:pt idx="0">
                <c:v>5023200.0</c:v>
              </c:pt>
              <c:pt idx="1">
                <c:v>8185700.0</c:v>
              </c:pt>
            </c:numLit>
          </c:val>
        </c:ser>
        <c:ser>
          <c:idx val="2"/>
          <c:order val="2"/>
          <c:tx>
            <c:v>Maruda Maru II</c:v>
          </c:tx>
          <c:spPr>
            <a:solidFill>
              <a:srgbClr val="0097A7"/>
            </a:solidFill>
          </c:spPr>
          <c:invertIfNegative val="false"/>
          <c:dLbls>
            <c:dLbl>
              <c:idx val="0"/>
              <c:spPr>
                <a:solidFill>
                  <a:srgbClr val="0097A7"/>
                </a:solidFill>
              </c:spPr>
              <c:txPr>
                <a:bodyPr wrap="square"/>
                <a:p>
                  <a:pPr>
                    <a:defRPr>
                      <a:solidFill>
                        <a:srgbClr val="FFFFFF"/>
                      </a:solidFill>
                    </a:defRPr>
                  </a:pPr>
                </a:p>
              </c:txPr>
              <c:showLegendKey val="false"/>
              <c:showVal val="true"/>
              <c:showCatName val="false"/>
              <c:showSerName val="false"/>
              <c:showBubbleSize val="false"/>
            </c:dLbl>
            <c:dLbl>
              <c:idx val="1"/>
              <c:spPr>
                <a:solidFill>
                  <a:srgbClr val="0097A7"/>
                </a:solidFill>
              </c:spPr>
              <c:txPr>
                <a:bodyPr wrap="square"/>
                <a:p>
                  <a:pPr>
                    <a:defRPr>
                      <a:solidFill>
                        <a:srgbClr val="FFFFFF"/>
                      </a:solidFill>
                    </a:defRPr>
                  </a:pPr>
                </a:p>
              </c:txPr>
              <c:showLegendKey val="false"/>
              <c:showVal val="true"/>
              <c:showCatName val="false"/>
              <c:showSerName val="false"/>
              <c:showBubbleSize val="false"/>
            </c:dLbl>
            <c:spPr>
              <a:ln>
                <a:noFill/>
              </a:ln>
            </c:spPr>
            <c:dLblPos val="ctr"/>
            <c:showLegendKey val="false"/>
            <c:showVal val="true"/>
            <c:showCatName val="false"/>
            <c:showSerName val="false"/>
            <c:showPercent val="false"/>
            <c:showBubbleSize val="false"/>
            <c:showLeaderLines val="false"/>
          </c:dLbls>
          <c:cat>
            <c:strLit>
              <c:ptCount val="2"/>
              <c:pt idx="0">
                <c:v>Ladina Klubnika [ Automatic Transmission]</c:v>
              </c:pt>
              <c:pt idx="1">
                <c:v>Ladina Klubnika [ Manual Transmission ]</c:v>
              </c:pt>
            </c:strLit>
          </c:cat>
          <c:val>
            <c:numLit>
              <c:formatCode>[&lt;-999]-$#.00, "K";[&gt;999]$#.00, "K";$0.00</c:formatCode>
              <c:ptCount val="2"/>
              <c:pt idx="0">
                <c:v>4890000.0</c:v>
              </c:pt>
              <c:pt idx="1">
                <c:v>3921000.0</c:v>
              </c:pt>
            </c:numLit>
          </c:val>
        </c:ser>
        <c:ser>
          <c:idx val="3"/>
          <c:order val="3"/>
          <c:tx>
            <c:v>Kea Roketta</c:v>
          </c:tx>
          <c:spPr>
            <a:solidFill>
              <a:srgbClr val="388E3C"/>
            </a:solidFill>
          </c:spPr>
          <c:invertIfNegative val="false"/>
          <c:dLbls>
            <c:dLbl>
              <c:idx val="0"/>
              <c:spPr>
                <a:solidFill>
                  <a:srgbClr val="388E3C"/>
                </a:solidFill>
              </c:spPr>
              <c:txPr>
                <a:bodyPr wrap="square"/>
                <a:p>
                  <a:pPr>
                    <a:defRPr>
                      <a:solidFill>
                        <a:srgbClr val="FFFFFF"/>
                      </a:solidFill>
                    </a:defRPr>
                  </a:pPr>
                </a:p>
              </c:txPr>
              <c:showLegendKey val="false"/>
              <c:showVal val="true"/>
              <c:showCatName val="false"/>
              <c:showSerName val="false"/>
              <c:showBubbleSize val="false"/>
            </c:dLbl>
            <c:dLbl>
              <c:idx val="1"/>
              <c:spPr>
                <a:solidFill>
                  <a:srgbClr val="388E3C"/>
                </a:solidFill>
              </c:spPr>
              <c:txPr>
                <a:bodyPr wrap="square"/>
                <a:p>
                  <a:pPr>
                    <a:defRPr>
                      <a:solidFill>
                        <a:srgbClr val="FFFFFF"/>
                      </a:solidFill>
                    </a:defRPr>
                  </a:pPr>
                </a:p>
              </c:txPr>
              <c:showLegendKey val="false"/>
              <c:showVal val="true"/>
              <c:showCatName val="false"/>
              <c:showSerName val="false"/>
              <c:showBubbleSize val="false"/>
            </c:dLbl>
            <c:spPr>
              <a:ln>
                <a:noFill/>
              </a:ln>
            </c:spPr>
            <c:dLblPos val="ctr"/>
            <c:showLegendKey val="false"/>
            <c:showVal val="true"/>
            <c:showCatName val="false"/>
            <c:showSerName val="false"/>
            <c:showPercent val="false"/>
            <c:showBubbleSize val="false"/>
            <c:showLeaderLines val="false"/>
          </c:dLbls>
          <c:cat>
            <c:strLit>
              <c:ptCount val="2"/>
              <c:pt idx="0">
                <c:v>Ladina Klubnika [ Automatic Transmission]</c:v>
              </c:pt>
              <c:pt idx="1">
                <c:v>Ladina Klubnika [ Manual Transmission ]</c:v>
              </c:pt>
            </c:strLit>
          </c:cat>
          <c:val>
            <c:numLit>
              <c:formatCode>[&lt;-999]-$#.00, "K";[&gt;999]$#.00, "K";$0.00</c:formatCode>
              <c:ptCount val="2"/>
              <c:pt idx="0">
                <c:v>2380500.0</c:v>
              </c:pt>
              <c:pt idx="1">
                <c:v>1853800.0</c:v>
              </c:pt>
            </c:numLit>
          </c:val>
        </c:ser>
        <c:ser>
          <c:idx val="4"/>
          <c:order val="4"/>
          <c:tx>
            <c:v>None of the above</c:v>
          </c:tx>
          <c:spPr>
            <a:solidFill>
              <a:srgbClr val="CFD8DC"/>
            </a:solidFill>
          </c:spPr>
          <c:invertIfNegative val="false"/>
          <c:dLbls>
            <c:dLbl>
              <c:idx val="0"/>
              <c:spPr>
                <a:solidFill>
                  <a:srgbClr val="CFD8DC"/>
                </a:solidFill>
              </c:spPr>
              <c:txPr>
                <a:bodyPr wrap="square"/>
                <a:p>
                  <a:pPr>
                    <a:defRPr>
                      <a:solidFill>
                        <a:srgbClr val="000000"/>
                      </a:solidFill>
                    </a:defRPr>
                  </a:pPr>
                </a:p>
              </c:txPr>
              <c:showLegendKey val="false"/>
              <c:showVal val="true"/>
              <c:showCatName val="false"/>
              <c:showSerName val="false"/>
              <c:showBubbleSize val="false"/>
            </c:dLbl>
            <c:dLbl>
              <c:idx val="1"/>
              <c:spPr>
                <a:solidFill>
                  <a:srgbClr val="CFD8DC"/>
                </a:solidFill>
              </c:spPr>
              <c:txPr>
                <a:bodyPr wrap="square"/>
                <a:p>
                  <a:pPr>
                    <a:defRPr>
                      <a:solidFill>
                        <a:srgbClr val="000000"/>
                      </a:solidFill>
                    </a:defRPr>
                  </a:pPr>
                </a:p>
              </c:txPr>
              <c:showLegendKey val="false"/>
              <c:showVal val="true"/>
              <c:showCatName val="false"/>
              <c:showSerName val="false"/>
              <c:showBubbleSize val="false"/>
            </c:dLbl>
            <c:spPr>
              <a:ln>
                <a:noFill/>
              </a:ln>
            </c:spPr>
            <c:dLblPos val="ctr"/>
            <c:showLegendKey val="false"/>
            <c:showVal val="true"/>
            <c:showCatName val="false"/>
            <c:showSerName val="false"/>
            <c:showPercent val="false"/>
            <c:showBubbleSize val="false"/>
            <c:showLeaderLines val="false"/>
          </c:dLbls>
          <c:cat>
            <c:strLit>
              <c:ptCount val="2"/>
              <c:pt idx="0">
                <c:v>Ladina Klubnika [ Automatic Transmission]</c:v>
              </c:pt>
              <c:pt idx="1">
                <c:v>Ladina Klubnika [ Manual Transmission ]</c:v>
              </c:pt>
            </c:strLit>
          </c:cat>
          <c:val>
            <c:numLit>
              <c:ptCount val="2"/>
            </c:numLit>
          </c:val>
        </c:ser>
        <c:dLbls>
          <c:dLblPos val="ctr"/>
          <c:showLegendKey val="false"/>
          <c:showVal val="true"/>
          <c:showCatName val="false"/>
          <c:showSerName val="false"/>
          <c:showPercent val="false"/>
          <c:showBubbleSize val="false"/>
        </c:dLbls>
        <c:gapWidth val="75"/>
        <c:overlap val="100"/>
        <c:axId val="871894745"/>
        <c:axId val="136501584"/>
      </c:barChart>
      <c:catAx>
        <c:axId val="871894745"/>
        <c:scaling>
          <c:orientation val="minMax"/>
        </c:scaling>
        <c:delete val="false"/>
        <c:axPos val="b"/>
        <c:majorTickMark val="none"/>
        <c:minorTickMark val="none"/>
        <c:tickLblPos val="low"/>
        <c:crossAx val="136501584"/>
        <c:crosses val="autoZero"/>
        <c:auto val="true"/>
        <c:lblAlgn val="ctr"/>
        <c:lblOffset val="100"/>
        <c:noMultiLvlLbl val="false"/>
      </c:catAx>
      <c:valAx>
        <c:axId val="136501584"/>
        <c:scaling>
          <c:orientation val="minMax"/>
        </c:scaling>
        <c:delete val="false"/>
        <c:axPos val="l"/>
        <c:majorGridlines>
          <c:spPr>
            <a:ln>
              <a:solidFill>
                <a:schemeClr val="tx1">
                  <a:lumMod val="15000"/>
                  <a:lumOff val="85000"/>
                </a:schemeClr>
              </a:solidFill>
            </a:ln>
          </c:spPr>
        </c:majorGridlines>
        <c:majorTickMark val="none"/>
        <c:minorTickMark val="none"/>
        <c:tickLblPos val="nextTo"/>
        <c:crossAx val="871894745"/>
        <c:crosses val="autoZero"/>
        <c:crossBetween val="between"/>
      </c:valAx>
    </c:plotArea>
    <c:legend>
      <c:legendPos val="b"/>
      <c:overlay val="false"/>
    </c:legend>
    <c:plotVisOnly val="true"/>
    <c:dispBlanksAs val="gap"/>
    <c:showDLblsOverMax val="false"/>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970603901941119"/>
          <c:y val="6.3240641027391006E-2"/>
          <c:w val="0.59171941423473184"/>
          <c:h val="0.72167020007141047"/>
        </c:manualLayout>
      </c:layout>
      <c:barChart>
        <c:barDir val="bar"/>
        <c:grouping val="clustered"/>
        <c:varyColors val="0"/>
        <c:ser>
          <c:idx val="0"/>
          <c:order val="0"/>
          <c:tx>
            <c:strRef>
              <c:f>Sheet1!$B$1</c:f>
              <c:strCache>
                <c:ptCount val="1"/>
                <c:pt idx="0">
                  <c:v>Attribute importance</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B-5013-4C90-A3E8-51821822D372}"/>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A-5013-4C90-A3E8-51821822D372}"/>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D-279B-495E-B7C2-82D406F7CE0B}"/>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F-279B-495E-B7C2-82D406F7CE0B}"/>
              </c:ext>
            </c:extLst>
          </c:dPt>
          <c:dPt>
            <c:idx val="6"/>
            <c:invertIfNegative val="0"/>
            <c:bubble3D val="0"/>
            <c:spPr>
              <a:solidFill>
                <a:schemeClr val="accent1"/>
              </a:solidFill>
              <a:ln>
                <a:noFill/>
              </a:ln>
              <a:effectLst/>
            </c:spPr>
            <c:extLst>
              <c:ext xmlns:c16="http://schemas.microsoft.com/office/drawing/2014/chart" uri="{C3380CC4-5D6E-409C-BE32-E72D297353CC}">
                <c16:uniqueId val="{00000011-279B-495E-B7C2-82D406F7CE0B}"/>
              </c:ext>
            </c:extLst>
          </c:dPt>
          <c:dPt>
            <c:idx val="7"/>
            <c:invertIfNegative val="0"/>
            <c:bubble3D val="0"/>
            <c:spPr>
              <a:solidFill>
                <a:srgbClr val="721917"/>
              </a:solidFill>
              <a:ln>
                <a:noFill/>
              </a:ln>
              <a:effectLst/>
            </c:spPr>
            <c:extLst>
              <c:ext xmlns:c16="http://schemas.microsoft.com/office/drawing/2014/chart" uri="{C3380CC4-5D6E-409C-BE32-E72D297353CC}">
                <c16:uniqueId val="{00000013-279B-495E-B7C2-82D406F7CE0B}"/>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8"/>
                <c:pt idx="0">
                  <c:v>16oz</c:v>
                </c:pt>
                <c:pt idx="1">
                  <c:v>12oz</c:v>
                </c:pt>
                <c:pt idx="2">
                  <c:v>Size</c:v>
                </c:pt>
                <c:pt idx="4">
                  <c:v>$9 </c:v>
                </c:pt>
                <c:pt idx="5">
                  <c:v>$7 </c:v>
                </c:pt>
                <c:pt idx="6">
                  <c:v>$5 </c:v>
                </c:pt>
                <c:pt idx="7">
                  <c:v>Price</c:v>
                </c:pt>
              </c:strCache>
            </c:strRef>
          </c:cat>
          <c:val>
            <c:numRef>
              <c:f>Sheet1!$B$2:$B$14</c:f>
              <c:numCache>
                <c:formatCode>0%</c:formatCode>
                <c:ptCount val="8"/>
                <c:pt idx="0">
                  <c:v>-0.2</c:v>
                </c:pt>
                <c:pt idx="1">
                  <c:v>0.2</c:v>
                </c:pt>
                <c:pt idx="4">
                  <c:v>-0.2</c:v>
                </c:pt>
                <c:pt idx="5">
                  <c:v>-0.1</c:v>
                </c:pt>
                <c:pt idx="6">
                  <c:v>0.3</c:v>
                </c:pt>
              </c:numCache>
            </c:numRef>
          </c:val>
          <c:extLst>
            <c:ext xmlns:c16="http://schemas.microsoft.com/office/drawing/2014/chart" uri="{C3380CC4-5D6E-409C-BE32-E72D297353CC}">
              <c16:uniqueId val="{00000000-06B8-4A44-A4CB-E41F1D916011}"/>
            </c:ext>
          </c:extLst>
        </c:ser>
        <c:dLbls>
          <c:dLblPos val="outEnd"/>
          <c:showLegendKey val="0"/>
          <c:showVal val="1"/>
          <c:showCatName val="0"/>
          <c:showSerName val="0"/>
          <c:showPercent val="0"/>
          <c:showBubbleSize val="0"/>
        </c:dLbls>
        <c:gapWidth val="20"/>
        <c:axId val="707322608"/>
        <c:axId val="707322936"/>
      </c:barChart>
      <c:catAx>
        <c:axId val="707322608"/>
        <c:scaling>
          <c:orientation val="minMax"/>
        </c:scaling>
        <c:delete val="0"/>
        <c:axPos val="l"/>
        <c:title>
          <c:tx>
            <c:rich>
              <a:bodyPr rot="-5400000" spcFirstLastPara="1" vertOverflow="ellipsis" vert="horz" wrap="square" anchor="ctr" anchorCtr="1"/>
              <a:lstStyle/>
              <a:p>
                <a:pPr>
                  <a:defRPr lang="en-GB" sz="900" b="0" i="1" u="none" strike="noStrike" kern="1200" baseline="0" dirty="0" smtClean="0">
                    <a:solidFill>
                      <a:schemeClr val="tx1"/>
                    </a:solidFill>
                    <a:latin typeface="+mn-lt"/>
                    <a:ea typeface="+mn-ea"/>
                    <a:cs typeface="+mn-cs"/>
                  </a:defRPr>
                </a:pPr>
                <a:r>
                  <a:rPr lang="en-GB" sz="900" b="0" i="1" u="none" strike="noStrike" kern="1200" baseline="0" dirty="0">
                    <a:solidFill>
                      <a:schemeClr val="tx1"/>
                    </a:solidFill>
                    <a:latin typeface="+mn-lt"/>
                    <a:ea typeface="+mn-ea"/>
                    <a:cs typeface="+mn-cs"/>
                  </a:rPr>
                  <a:t>Levels</a:t>
                </a:r>
              </a:p>
            </c:rich>
          </c:tx>
          <c:layout>
            <c:manualLayout>
              <c:xMode val="edge"/>
              <c:yMode val="edge"/>
              <c:x val="1.8119940021622708E-2"/>
              <c:y val="0.26664334212433899"/>
            </c:manualLayout>
          </c:layout>
          <c:overlay val="0"/>
          <c:spPr>
            <a:noFill/>
            <a:ln>
              <a:noFill/>
            </a:ln>
            <a:effectLst/>
          </c:spPr>
          <c:txPr>
            <a:bodyPr rot="-5400000" spcFirstLastPara="1" vertOverflow="ellipsis" vert="horz" wrap="square" anchor="ctr" anchorCtr="1"/>
            <a:lstStyle/>
            <a:p>
              <a:pPr>
                <a:defRPr lang="en-GB" sz="900" b="0" i="1" u="none" strike="noStrike" kern="1200" baseline="0" dirty="0" smtClean="0">
                  <a:solidFill>
                    <a:schemeClr val="tx1"/>
                  </a:solidFill>
                  <a:latin typeface="+mn-lt"/>
                  <a:ea typeface="+mn-ea"/>
                  <a:cs typeface="+mn-cs"/>
                </a:defRPr>
              </a:pPr>
              <a:endParaRPr lang="ru-RU"/>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900" b="0" i="0" u="none" strike="noStrike" kern="1200" baseline="0">
                <a:solidFill>
                  <a:schemeClr val="tx1"/>
                </a:solidFill>
                <a:latin typeface="+mn-lt"/>
                <a:ea typeface="+mn-ea"/>
                <a:cs typeface="+mn-cs"/>
              </a:defRPr>
            </a:pPr>
            <a:endParaRPr lang="ru-RU"/>
          </a:p>
        </c:txPr>
        <c:crossAx val="707322936"/>
        <c:crosses val="autoZero"/>
        <c:auto val="1"/>
        <c:lblAlgn val="ctr"/>
        <c:lblOffset val="100"/>
        <c:noMultiLvlLbl val="0"/>
      </c:catAx>
      <c:valAx>
        <c:axId val="707322936"/>
        <c:scaling>
          <c:orientation val="minMax"/>
          <c:min val="-0.4"/>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GB" sz="900" b="0" i="1" u="none" strike="noStrike" kern="1200" baseline="0" dirty="0" smtClean="0">
                    <a:solidFill>
                      <a:schemeClr val="tx1"/>
                    </a:solidFill>
                    <a:latin typeface="+mn-lt"/>
                    <a:ea typeface="+mn-ea"/>
                    <a:cs typeface="+mn-cs"/>
                  </a:defRPr>
                </a:pPr>
                <a:r>
                  <a:rPr lang="en-GB" sz="900" b="0" i="1" u="none" strike="noStrike" kern="1200" baseline="0" dirty="0">
                    <a:solidFill>
                      <a:schemeClr val="tx1"/>
                    </a:solidFill>
                    <a:latin typeface="+mn-lt"/>
                    <a:ea typeface="+mn-ea"/>
                    <a:cs typeface="+mn-cs"/>
                  </a:rPr>
                  <a:t>Relative level score</a:t>
                </a:r>
              </a:p>
            </c:rich>
          </c:tx>
          <c:layout>
            <c:manualLayout>
              <c:xMode val="edge"/>
              <c:yMode val="edge"/>
              <c:x val="0.35574419389414169"/>
              <c:y val="0.82140632621934806"/>
            </c:manualLayout>
          </c:layout>
          <c:overlay val="0"/>
          <c:spPr>
            <a:noFill/>
            <a:ln>
              <a:noFill/>
            </a:ln>
            <a:effectLst/>
          </c:spPr>
          <c:txPr>
            <a:bodyPr rot="0" spcFirstLastPara="1" vertOverflow="ellipsis" vert="horz" wrap="square" anchor="ctr" anchorCtr="1"/>
            <a:lstStyle/>
            <a:p>
              <a:pPr algn="ctr" rtl="0">
                <a:defRPr lang="en-GB" sz="900" b="0" i="1" u="none" strike="noStrike" kern="1200" baseline="0" dirty="0" smtClean="0">
                  <a:solidFill>
                    <a:schemeClr val="tx1"/>
                  </a:solidFill>
                  <a:latin typeface="+mn-lt"/>
                  <a:ea typeface="+mn-ea"/>
                  <a:cs typeface="+mn-cs"/>
                </a:defRPr>
              </a:pPr>
              <a:endParaRPr lang="ru-RU"/>
            </a:p>
          </c:txPr>
        </c:title>
        <c:numFmt formatCode="0%" sourceLinked="1"/>
        <c:majorTickMark val="none"/>
        <c:minorTickMark val="none"/>
        <c:tickLblPos val="low"/>
        <c:crossAx val="707322608"/>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sz="900">
          <a:solidFill>
            <a:schemeClr val="tx1"/>
          </a:solidFill>
          <a:latin typeface="+mn-lt"/>
        </a:defRPr>
      </a:pPr>
      <a:endParaRPr lang="ru-RU"/>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Revenue projections</a:t>
            </a:r>
          </a:p>
        </c:rich>
      </c:tx>
      <c:layout>
        <c:manualLayout>
          <c:xMode val="edge"/>
          <c:yMode val="edge"/>
          <c:x val="0.47615304306589384"/>
          <c:y val="4.1550498446664953E-2"/>
        </c:manualLayout>
      </c:layout>
      <c:overlay val="0"/>
    </c:title>
    <c:autoTitleDeleted val="0"/>
    <c:plotArea>
      <c:layout>
        <c:manualLayout>
          <c:layoutTarget val="inner"/>
          <c:xMode val="edge"/>
          <c:yMode val="edge"/>
          <c:x val="0.55378827195666191"/>
          <c:y val="0.19034701377267757"/>
          <c:w val="0.38176809816396229"/>
          <c:h val="0.5116164981863186"/>
        </c:manualLayout>
      </c:layout>
      <c:barChart>
        <c:barDir val="col"/>
        <c:grouping val="stacked"/>
        <c:varyColors val="0"/>
        <c:ser>
          <c:idx val="0"/>
          <c:order val="0"/>
          <c:tx>
            <c:strRef>
              <c:f>Sheet1!$B$1</c:f>
              <c:strCache>
                <c:ptCount val="1"/>
                <c:pt idx="0">
                  <c:v>Our company</c:v>
                </c:pt>
              </c:strCache>
            </c:strRef>
          </c:tx>
          <c:spPr>
            <a:solidFill>
              <a:schemeClr val="accent1"/>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Sheet1!$B$2:$B$4</c:f>
              <c:numCache>
                <c:formatCode>#,\K</c:formatCode>
                <c:ptCount val="2"/>
                <c:pt idx="0">
                  <c:v>15144.6828</c:v>
                </c:pt>
                <c:pt idx="1">
                  <c:v>11572.647000000001</c:v>
                </c:pt>
              </c:numCache>
              <c:extLst/>
            </c:numRef>
          </c:val>
          <c:extLst>
            <c:ext xmlns:c16="http://schemas.microsoft.com/office/drawing/2014/chart" uri="{C3380CC4-5D6E-409C-BE32-E72D297353CC}">
              <c16:uniqueId val="{00000000-F730-43FD-A8FA-C0A2767F3762}"/>
            </c:ext>
          </c:extLst>
        </c:ser>
        <c:ser>
          <c:idx val="1"/>
          <c:order val="1"/>
          <c:tx>
            <c:strRef>
              <c:f>Sheet1!$C$1</c:f>
              <c:strCache>
                <c:ptCount val="1"/>
                <c:pt idx="0">
                  <c:v>Competitor 1</c:v>
                </c:pt>
              </c:strCache>
            </c:strRef>
          </c:tx>
          <c:spPr>
            <a:solidFill>
              <a:schemeClr val="accent2"/>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Sheet1!$C$2:$C$4</c:f>
              <c:numCache>
                <c:formatCode>#,\K</c:formatCode>
                <c:ptCount val="2"/>
                <c:pt idx="0">
                  <c:v>3147.3816000000002</c:v>
                </c:pt>
                <c:pt idx="1">
                  <c:v>3248.9238</c:v>
                </c:pt>
              </c:numCache>
              <c:extLst/>
            </c:numRef>
          </c:val>
          <c:extLst>
            <c:ext xmlns:c16="http://schemas.microsoft.com/office/drawing/2014/chart" uri="{C3380CC4-5D6E-409C-BE32-E72D297353CC}">
              <c16:uniqueId val="{00000001-F730-43FD-A8FA-C0A2767F3762}"/>
            </c:ext>
          </c:extLst>
        </c:ser>
        <c:ser>
          <c:idx val="2"/>
          <c:order val="2"/>
          <c:tx>
            <c:strRef>
              <c:f>Sheet1!$D$1</c:f>
              <c:strCache>
                <c:ptCount val="1"/>
                <c:pt idx="0">
                  <c:v>Competitor 2</c:v>
                </c:pt>
              </c:strCache>
            </c:strRef>
          </c:tx>
          <c:spPr>
            <a:solidFill>
              <a:schemeClr val="accent3"/>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Sheet1!$D$2:$D$4</c:f>
              <c:numCache>
                <c:formatCode>#,\K</c:formatCode>
                <c:ptCount val="2"/>
                <c:pt idx="0">
                  <c:v>3757.078</c:v>
                </c:pt>
                <c:pt idx="1">
                  <c:v>3947.2035000000001</c:v>
                </c:pt>
              </c:numCache>
              <c:extLst/>
            </c:numRef>
          </c:val>
          <c:extLst>
            <c:ext xmlns:c16="http://schemas.microsoft.com/office/drawing/2014/chart" uri="{C3380CC4-5D6E-409C-BE32-E72D297353CC}">
              <c16:uniqueId val="{00000002-F730-43FD-A8FA-C0A2767F3762}"/>
            </c:ext>
          </c:extLst>
        </c:ser>
        <c:ser>
          <c:idx val="3"/>
          <c:order val="3"/>
          <c:tx>
            <c:strRef>
              <c:f>Sheet1!$E$1</c:f>
              <c:strCache>
                <c:ptCount val="1"/>
                <c:pt idx="0">
                  <c:v>Competitor 3</c:v>
                </c:pt>
              </c:strCache>
            </c:strRef>
          </c:tx>
          <c:spPr>
            <a:solidFill>
              <a:schemeClr val="accent5"/>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Sheet1!$E$2:$E$4</c:f>
              <c:numCache>
                <c:formatCode>#,\K</c:formatCode>
                <c:ptCount val="2"/>
                <c:pt idx="0">
                  <c:v>7731.6189999999997</c:v>
                </c:pt>
                <c:pt idx="1">
                  <c:v>13518.889300000001</c:v>
                </c:pt>
              </c:numCache>
              <c:extLst/>
            </c:numRef>
          </c:val>
          <c:extLst>
            <c:ext xmlns:c16="http://schemas.microsoft.com/office/drawing/2014/chart" uri="{C3380CC4-5D6E-409C-BE32-E72D297353CC}">
              <c16:uniqueId val="{00000003-F730-43FD-A8FA-C0A2767F3762}"/>
            </c:ext>
          </c:extLst>
        </c:ser>
        <c:ser>
          <c:idx val="4"/>
          <c:order val="4"/>
          <c:tx>
            <c:strRef>
              <c:f>Sheet1!$F$1</c:f>
              <c:strCache>
                <c:ptCount val="1"/>
                <c:pt idx="0">
                  <c:v>None of the above</c:v>
                </c:pt>
              </c:strCache>
            </c:strRef>
          </c:tx>
          <c:spPr>
            <a:solidFill>
              <a:srgbClr val="90A4AE"/>
            </a:solidFill>
          </c:spPr>
          <c:invertIfNegative val="0"/>
          <c:dLbls>
            <c:spPr>
              <a:ln>
                <a:noFill/>
              </a:ln>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Sheet1!$F$2:$F$4</c:f>
              <c:numCache>
                <c:formatCode>General</c:formatCode>
                <c:ptCount val="2"/>
              </c:numCache>
              <c:extLst/>
            </c:numRef>
          </c:val>
          <c:extLst>
            <c:ext xmlns:c16="http://schemas.microsoft.com/office/drawing/2014/chart" uri="{C3380CC4-5D6E-409C-BE32-E72D297353CC}">
              <c16:uniqueId val="{00000004-F730-43FD-A8FA-C0A2767F3762}"/>
            </c:ext>
          </c:extLst>
        </c:ser>
        <c:dLbls>
          <c:dLblPos val="ctr"/>
          <c:showLegendKey val="0"/>
          <c:showVal val="1"/>
          <c:showCatName val="0"/>
          <c:showSerName val="0"/>
          <c:showPercent val="0"/>
          <c:showBubbleSize val="0"/>
        </c:dLbls>
        <c:gapWidth val="20"/>
        <c:overlap val="100"/>
        <c:axId val="666293078"/>
        <c:axId val="358717581"/>
      </c:barChart>
      <c:catAx>
        <c:axId val="666293078"/>
        <c:scaling>
          <c:orientation val="minMax"/>
        </c:scaling>
        <c:delete val="0"/>
        <c:axPos val="b"/>
        <c:numFmt formatCode="General" sourceLinked="0"/>
        <c:majorTickMark val="none"/>
        <c:minorTickMark val="none"/>
        <c:tickLblPos val="low"/>
        <c:crossAx val="358717581"/>
        <c:crosses val="autoZero"/>
        <c:auto val="1"/>
        <c:lblAlgn val="ctr"/>
        <c:lblOffset val="100"/>
        <c:noMultiLvlLbl val="0"/>
      </c:catAx>
      <c:valAx>
        <c:axId val="358717581"/>
        <c:scaling>
          <c:orientation val="minMax"/>
        </c:scaling>
        <c:delete val="0"/>
        <c:axPos val="l"/>
        <c:majorGridlines>
          <c:spPr>
            <a:ln>
              <a:solidFill>
                <a:schemeClr val="tx1">
                  <a:lumMod val="15000"/>
                  <a:lumOff val="85000"/>
                </a:schemeClr>
              </a:solidFill>
            </a:ln>
          </c:spPr>
        </c:majorGridlines>
        <c:numFmt formatCode="[&lt;-999]\-\$#,&quot;K&quot;;[&gt;999]\$#,&quot;K&quot;;\$0" sourceLinked="0"/>
        <c:majorTickMark val="none"/>
        <c:minorTickMark val="none"/>
        <c:tickLblPos val="nextTo"/>
        <c:crossAx val="666293078"/>
        <c:crosses val="autoZero"/>
        <c:crossBetween val="between"/>
      </c:valAx>
    </c:plotArea>
    <c:legend>
      <c:legendPos val="b"/>
      <c:layout>
        <c:manualLayout>
          <c:xMode val="edge"/>
          <c:yMode val="edge"/>
          <c:x val="2.9245466763930576E-2"/>
          <c:y val="0.8318454086757503"/>
          <c:w val="0.93647094119767693"/>
          <c:h val="9.8150684279024542E-2"/>
        </c:manualLayout>
      </c:layout>
      <c:overlay val="0"/>
    </c:legend>
    <c:plotVisOnly val="1"/>
    <c:dispBlanksAs val="gap"/>
    <c:showDLblsOverMax val="0"/>
  </c:chart>
  <c:txPr>
    <a:bodyPr/>
    <a:lstStyle/>
    <a:p>
      <a:pPr>
        <a:defRPr sz="800"/>
      </a:pPr>
      <a:endParaRPr lang="ru-RU"/>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dirty="0"/>
              <a:t>Preference share</a:t>
            </a:r>
          </a:p>
        </c:rich>
      </c:tx>
      <c:layout>
        <c:manualLayout>
          <c:xMode val="edge"/>
          <c:yMode val="edge"/>
          <c:x val="6.3E-3"/>
        </c:manualLayout>
      </c:layout>
      <c:overlay val="0"/>
    </c:title>
    <c:autoTitleDeleted val="0"/>
    <c:plotArea>
      <c:layout>
        <c:manualLayout>
          <c:layoutTarget val="inner"/>
          <c:xMode val="edge"/>
          <c:yMode val="edge"/>
          <c:x val="0.21783332260658878"/>
          <c:y val="0.24390693610968289"/>
          <c:w val="0.7113701633995706"/>
          <c:h val="0.63616963748195643"/>
        </c:manualLayout>
      </c:layout>
      <c:barChart>
        <c:barDir val="col"/>
        <c:grouping val="stacked"/>
        <c:varyColors val="0"/>
        <c:ser>
          <c:idx val="0"/>
          <c:order val="0"/>
          <c:tx>
            <c:strRef>
              <c:f>Sheet1!$B$1</c:f>
              <c:strCache>
                <c:ptCount val="1"/>
                <c:pt idx="0">
                  <c:v>Our company</c:v>
                </c:pt>
              </c:strCache>
            </c:strRef>
          </c:tx>
          <c:spPr>
            <a:solidFill>
              <a:schemeClr val="accent1"/>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Sheet1!$B$2:$B$4</c:f>
              <c:numCache>
                <c:formatCode>0%</c:formatCode>
                <c:ptCount val="2"/>
                <c:pt idx="0">
                  <c:v>0.50480000000000003</c:v>
                </c:pt>
                <c:pt idx="1">
                  <c:v>0.38579999999999998</c:v>
                </c:pt>
              </c:numCache>
              <c:extLst/>
            </c:numRef>
          </c:val>
          <c:extLst>
            <c:ext xmlns:c16="http://schemas.microsoft.com/office/drawing/2014/chart" uri="{C3380CC4-5D6E-409C-BE32-E72D297353CC}">
              <c16:uniqueId val="{00000000-0646-4463-80C3-D585DD2045CF}"/>
            </c:ext>
          </c:extLst>
        </c:ser>
        <c:ser>
          <c:idx val="1"/>
          <c:order val="1"/>
          <c:tx>
            <c:strRef>
              <c:f>Sheet1!$C$1</c:f>
              <c:strCache>
                <c:ptCount val="1"/>
                <c:pt idx="0">
                  <c:v>Competitor 1</c:v>
                </c:pt>
              </c:strCache>
            </c:strRef>
          </c:tx>
          <c:spPr>
            <a:solidFill>
              <a:schemeClr val="accent2"/>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Sheet1!$C$2:$C$4</c:f>
              <c:numCache>
                <c:formatCode>0%</c:formatCode>
                <c:ptCount val="2"/>
                <c:pt idx="0">
                  <c:v>0.10489999999999999</c:v>
                </c:pt>
                <c:pt idx="1">
                  <c:v>0.10829999999999999</c:v>
                </c:pt>
              </c:numCache>
              <c:extLst/>
            </c:numRef>
          </c:val>
          <c:extLst>
            <c:ext xmlns:c16="http://schemas.microsoft.com/office/drawing/2014/chart" uri="{C3380CC4-5D6E-409C-BE32-E72D297353CC}">
              <c16:uniqueId val="{00000001-0646-4463-80C3-D585DD2045CF}"/>
            </c:ext>
          </c:extLst>
        </c:ser>
        <c:ser>
          <c:idx val="2"/>
          <c:order val="2"/>
          <c:tx>
            <c:strRef>
              <c:f>Sheet1!$D$1</c:f>
              <c:strCache>
                <c:ptCount val="1"/>
                <c:pt idx="0">
                  <c:v>Competitor 2</c:v>
                </c:pt>
              </c:strCache>
            </c:strRef>
          </c:tx>
          <c:spPr>
            <a:solidFill>
              <a:schemeClr val="accent3"/>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Sheet1!$D$2:$D$4</c:f>
              <c:numCache>
                <c:formatCode>0%</c:formatCode>
                <c:ptCount val="2"/>
                <c:pt idx="0">
                  <c:v>7.51E-2</c:v>
                </c:pt>
                <c:pt idx="1">
                  <c:v>7.8899999999999998E-2</c:v>
                </c:pt>
              </c:numCache>
              <c:extLst/>
            </c:numRef>
          </c:val>
          <c:extLst>
            <c:ext xmlns:c16="http://schemas.microsoft.com/office/drawing/2014/chart" uri="{C3380CC4-5D6E-409C-BE32-E72D297353CC}">
              <c16:uniqueId val="{00000002-0646-4463-80C3-D585DD2045CF}"/>
            </c:ext>
          </c:extLst>
        </c:ser>
        <c:ser>
          <c:idx val="3"/>
          <c:order val="3"/>
          <c:tx>
            <c:strRef>
              <c:f>Sheet1!$E$1</c:f>
              <c:strCache>
                <c:ptCount val="1"/>
                <c:pt idx="0">
                  <c:v>Competitor 3</c:v>
                </c:pt>
              </c:strCache>
            </c:strRef>
          </c:tx>
          <c:spPr>
            <a:solidFill>
              <a:schemeClr val="accent5"/>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Sheet1!$E$2:$E$4</c:f>
              <c:numCache>
                <c:formatCode>0%</c:formatCode>
                <c:ptCount val="2"/>
                <c:pt idx="0">
                  <c:v>0.1105</c:v>
                </c:pt>
                <c:pt idx="1">
                  <c:v>0.19309999999999999</c:v>
                </c:pt>
              </c:numCache>
              <c:extLst/>
            </c:numRef>
          </c:val>
          <c:extLst>
            <c:ext xmlns:c16="http://schemas.microsoft.com/office/drawing/2014/chart" uri="{C3380CC4-5D6E-409C-BE32-E72D297353CC}">
              <c16:uniqueId val="{00000003-0646-4463-80C3-D585DD2045CF}"/>
            </c:ext>
          </c:extLst>
        </c:ser>
        <c:ser>
          <c:idx val="4"/>
          <c:order val="4"/>
          <c:tx>
            <c:strRef>
              <c:f>Sheet1!$F$1</c:f>
              <c:strCache>
                <c:ptCount val="1"/>
                <c:pt idx="0">
                  <c:v>None of the above</c:v>
                </c:pt>
              </c:strCache>
            </c:strRef>
          </c:tx>
          <c:spPr>
            <a:solidFill>
              <a:schemeClr val="tx1">
                <a:lumMod val="50000"/>
                <a:lumOff val="50000"/>
              </a:schemeClr>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Sheet1!$F$2:$F$4</c:f>
              <c:numCache>
                <c:formatCode>0%</c:formatCode>
                <c:ptCount val="2"/>
                <c:pt idx="0">
                  <c:v>0.20469999999999999</c:v>
                </c:pt>
                <c:pt idx="1">
                  <c:v>0.2339</c:v>
                </c:pt>
              </c:numCache>
              <c:extLst/>
            </c:numRef>
          </c:val>
          <c:extLst>
            <c:ext xmlns:c16="http://schemas.microsoft.com/office/drawing/2014/chart" uri="{C3380CC4-5D6E-409C-BE32-E72D297353CC}">
              <c16:uniqueId val="{00000004-0646-4463-80C3-D585DD2045CF}"/>
            </c:ext>
          </c:extLst>
        </c:ser>
        <c:dLbls>
          <c:dLblPos val="ctr"/>
          <c:showLegendKey val="0"/>
          <c:showVal val="1"/>
          <c:showCatName val="0"/>
          <c:showSerName val="0"/>
          <c:showPercent val="0"/>
          <c:showBubbleSize val="0"/>
        </c:dLbls>
        <c:gapWidth val="20"/>
        <c:overlap val="100"/>
        <c:axId val="190832218"/>
        <c:axId val="472960903"/>
      </c:barChart>
      <c:catAx>
        <c:axId val="190832218"/>
        <c:scaling>
          <c:orientation val="minMax"/>
        </c:scaling>
        <c:delete val="0"/>
        <c:axPos val="b"/>
        <c:numFmt formatCode="General" sourceLinked="0"/>
        <c:majorTickMark val="none"/>
        <c:minorTickMark val="none"/>
        <c:tickLblPos val="low"/>
        <c:crossAx val="472960903"/>
        <c:crosses val="autoZero"/>
        <c:auto val="1"/>
        <c:lblAlgn val="ctr"/>
        <c:lblOffset val="100"/>
        <c:noMultiLvlLbl val="0"/>
      </c:catAx>
      <c:valAx>
        <c:axId val="472960903"/>
        <c:scaling>
          <c:orientation val="minMax"/>
          <c:max val="1"/>
        </c:scaling>
        <c:delete val="0"/>
        <c:axPos val="l"/>
        <c:majorGridlines>
          <c:spPr>
            <a:ln>
              <a:solidFill>
                <a:schemeClr val="tx1">
                  <a:lumMod val="15000"/>
                  <a:lumOff val="85000"/>
                </a:schemeClr>
              </a:solidFill>
            </a:ln>
          </c:spPr>
        </c:majorGridlines>
        <c:numFmt formatCode="0%" sourceLinked="0"/>
        <c:majorTickMark val="none"/>
        <c:minorTickMark val="none"/>
        <c:tickLblPos val="nextTo"/>
        <c:crossAx val="190832218"/>
        <c:crosses val="autoZero"/>
        <c:crossBetween val="between"/>
      </c:valAx>
    </c:plotArea>
    <c:plotVisOnly val="1"/>
    <c:dispBlanksAs val="gap"/>
    <c:showDLblsOverMax val="0"/>
  </c:chart>
  <c:txPr>
    <a:bodyPr/>
    <a:lstStyle/>
    <a:p>
      <a:pPr>
        <a:defRPr sz="800"/>
      </a:pPr>
      <a:endParaRPr lang="ru-RU"/>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title>
      <c:tx>
        <c:rich>
          <a:bodyPr/>
          <a:lstStyle/>
          <a:p>
            <a:pPr>
              <a:defRPr sz="1000" b="true"/>
            </a:pPr>
            <a:r>
              <a:t>Preference share</a:t>
            </a:r>
          </a:p>
        </c:rich>
      </c:tx>
      <c:layout>
        <c:manualLayout>
          <c:xMode val="edge"/>
          <c:x val="0.0063"/>
        </c:manualLayout>
      </c:layout>
      <c:overlay val="false"/>
    </c:title>
    <c:autoTitleDeleted val="true"/>
    <c:plotArea>
      <c:areaChart>
        <c:grouping val="percentStacked"/>
        <c:varyColors val="false"/>
        <c:ser>
          <c:idx val="0"/>
          <c:order val="0"/>
          <c:tx>
            <c:strRef>
              <c:strCache>
                <c:ptCount val="1"/>
                <c:pt idx="0">
                  <c:v>Ladina Klubnika</c:v>
                </c:pt>
              </c:strCache>
            </c:strRef>
          </c:tx>
          <c:spPr>
            <a:solidFill>
              <a:srgbClr val="B71C1C"/>
            </a:solidFill>
          </c:spPr>
          <c:dPt>
            <c:idx val="0"/>
            <c:bubble3D val="false"/>
          </c:dPt>
          <c:dPt>
            <c:idx val="1"/>
            <c:bubble3D val="false"/>
          </c:dPt>
          <c:dPt>
            <c:idx val="2"/>
            <c:bubble3D val="false"/>
          </c:dPt>
          <c:dPt>
            <c:idx val="3"/>
            <c:bubble3D val="false"/>
          </c:dPt>
          <c:dLbls>
            <c:txPr>
              <a:bodyPr>
                <a:spAutoFit/>
              </a:bodyPr>
              <a:lstStyle/>
              <a:p>
                <a:pPr>
                  <a:defRPr>
                    <a:solidFill>
                      <a:srgbClr val="FCFCFC"/>
                    </a:solidFill>
                  </a:defRPr>
                </a:pPr>
              </a:p>
            </c:txPr>
            <c:showLegendKey val="false"/>
            <c:showVal val="true"/>
            <c:showCatName val="false"/>
            <c:showSerName val="false"/>
            <c:showPercent val="false"/>
            <c:showBubbleSize val="false"/>
            <c:showLeaderLines val="false"/>
          </c:dLbls>
          <c:cat>
            <c:strRef>
              <c:strCache>
                <c:ptCount val="4"/>
                <c:pt idx="0">
                  <c:v>Baseline</c:v>
                </c:pt>
                <c:pt idx="1">
                  <c:v>Baseline — Ladina Klubnika [ $23,000 ]</c:v>
                </c:pt>
                <c:pt idx="2">
                  <c:v>Baseline — Ladina Klubnika [ $25,000 ]</c:v>
                </c:pt>
                <c:pt idx="3">
                  <c:v>Baseline — Ladina Klubnika [ $28,000 ]</c:v>
                </c:pt>
              </c:strCache>
            </c:strRef>
          </c:cat>
          <c:val>
            <c:numRef>
              <c:numCache>
                <c:formatCode>0.0%</c:formatCode>
                <c:ptCount val="4"/>
                <c:pt idx="0">
                  <c:v>0.3555</c:v>
                </c:pt>
                <c:pt idx="1">
                  <c:v>0.3358</c:v>
                </c:pt>
                <c:pt idx="2">
                  <c:v>0.2131</c:v>
                </c:pt>
                <c:pt idx="3">
                  <c:v>0.1544</c:v>
                </c:pt>
              </c:numCache>
            </c:numRef>
          </c:val>
        </c:ser>
        <c:ser>
          <c:idx val="1"/>
          <c:order val="1"/>
          <c:tx>
            <c:strRef>
              <c:strCache>
                <c:ptCount val="1"/>
                <c:pt idx="0">
                  <c:v>Landrange Hoover</c:v>
                </c:pt>
              </c:strCache>
            </c:strRef>
          </c:tx>
          <c:spPr>
            <a:solidFill>
              <a:srgbClr val="1976D2"/>
            </a:solidFill>
          </c:spPr>
          <c:dPt>
            <c:idx val="0"/>
            <c:bubble3D val="false"/>
          </c:dPt>
          <c:dPt>
            <c:idx val="1"/>
            <c:bubble3D val="false"/>
          </c:dPt>
          <c:dPt>
            <c:idx val="2"/>
            <c:bubble3D val="false"/>
          </c:dPt>
          <c:dPt>
            <c:idx val="3"/>
            <c:bubble3D val="false"/>
          </c:dPt>
          <c:dLbls>
            <c:txPr>
              <a:bodyPr>
                <a:spAutoFit/>
              </a:bodyPr>
              <a:lstStyle/>
              <a:p>
                <a:pPr>
                  <a:defRPr>
                    <a:solidFill>
                      <a:srgbClr val="FCFCFC"/>
                    </a:solidFill>
                  </a:defRPr>
                </a:pPr>
              </a:p>
            </c:txPr>
            <c:showLegendKey val="false"/>
            <c:showVal val="true"/>
            <c:showCatName val="false"/>
            <c:showSerName val="false"/>
            <c:showPercent val="false"/>
            <c:showBubbleSize val="false"/>
            <c:showLeaderLines val="false"/>
          </c:dLbls>
          <c:cat>
            <c:strRef>
              <c:strCache>
                <c:ptCount val="4"/>
                <c:pt idx="0">
                  <c:v>Baseline</c:v>
                </c:pt>
                <c:pt idx="1">
                  <c:v>Baseline — Ladina Klubnika [ $23,000 ]</c:v>
                </c:pt>
                <c:pt idx="2">
                  <c:v>Baseline — Ladina Klubnika [ $25,000 ]</c:v>
                </c:pt>
                <c:pt idx="3">
                  <c:v>Baseline — Ladina Klubnika [ $28,000 ]</c:v>
                </c:pt>
              </c:strCache>
            </c:strRef>
          </c:cat>
          <c:val>
            <c:numRef>
              <c:numCache>
                <c:formatCode>0.0%</c:formatCode>
                <c:ptCount val="4"/>
                <c:pt idx="0">
                  <c:v>0.2341</c:v>
                </c:pt>
                <c:pt idx="1">
                  <c:v>0.2184</c:v>
                </c:pt>
                <c:pt idx="2">
                  <c:v>0.3046</c:v>
                </c:pt>
                <c:pt idx="3">
                  <c:v>0.3353</c:v>
                </c:pt>
              </c:numCache>
            </c:numRef>
          </c:val>
        </c:ser>
        <c:ser>
          <c:idx val="2"/>
          <c:order val="2"/>
          <c:tx>
            <c:strRef>
              <c:strCache>
                <c:ptCount val="1"/>
                <c:pt idx="0">
                  <c:v>Maruda Maru II</c:v>
                </c:pt>
              </c:strCache>
            </c:strRef>
          </c:tx>
          <c:spPr>
            <a:solidFill>
              <a:srgbClr val="0097A7"/>
            </a:solidFill>
          </c:spPr>
          <c:dPt>
            <c:idx val="0"/>
            <c:bubble3D val="false"/>
          </c:dPt>
          <c:dPt>
            <c:idx val="1"/>
            <c:bubble3D val="false"/>
          </c:dPt>
          <c:dPt>
            <c:idx val="2"/>
            <c:bubble3D val="false"/>
          </c:dPt>
          <c:dPt>
            <c:idx val="3"/>
            <c:bubble3D val="false"/>
          </c:dPt>
          <c:dLbls>
            <c:txPr>
              <a:bodyPr>
                <a:spAutoFit/>
              </a:bodyPr>
              <a:lstStyle/>
              <a:p>
                <a:pPr>
                  <a:defRPr>
                    <a:solidFill>
                      <a:srgbClr val="FCFCFC"/>
                    </a:solidFill>
                  </a:defRPr>
                </a:pPr>
              </a:p>
            </c:txPr>
            <c:showLegendKey val="false"/>
            <c:showVal val="true"/>
            <c:showCatName val="false"/>
            <c:showSerName val="false"/>
            <c:showPercent val="false"/>
            <c:showBubbleSize val="false"/>
            <c:showLeaderLines val="false"/>
          </c:dLbls>
          <c:cat>
            <c:strRef>
              <c:strCache>
                <c:ptCount val="4"/>
                <c:pt idx="0">
                  <c:v>Baseline</c:v>
                </c:pt>
                <c:pt idx="1">
                  <c:v>Baseline — Ladina Klubnika [ $23,000 ]</c:v>
                </c:pt>
                <c:pt idx="2">
                  <c:v>Baseline — Ladina Klubnika [ $25,000 ]</c:v>
                </c:pt>
                <c:pt idx="3">
                  <c:v>Baseline — Ladina Klubnika [ $28,000 ]</c:v>
                </c:pt>
              </c:strCache>
            </c:strRef>
          </c:cat>
          <c:val>
            <c:numRef>
              <c:numCache>
                <c:formatCode>0.0%</c:formatCode>
                <c:ptCount val="4"/>
                <c:pt idx="0">
                  <c:v>0.1566</c:v>
                </c:pt>
                <c:pt idx="1">
                  <c:v>0.163</c:v>
                </c:pt>
                <c:pt idx="2">
                  <c:v>0.1647</c:v>
                </c:pt>
                <c:pt idx="3">
                  <c:v>0.1683</c:v>
                </c:pt>
              </c:numCache>
            </c:numRef>
          </c:val>
        </c:ser>
        <c:ser>
          <c:idx val="3"/>
          <c:order val="3"/>
          <c:tx>
            <c:strRef>
              <c:strCache>
                <c:ptCount val="1"/>
                <c:pt idx="0">
                  <c:v>Kea Roketta</c:v>
                </c:pt>
              </c:strCache>
            </c:strRef>
          </c:tx>
          <c:spPr>
            <a:solidFill>
              <a:srgbClr val="388E3C"/>
            </a:solidFill>
          </c:spPr>
          <c:dPt>
            <c:idx val="0"/>
            <c:bubble3D val="false"/>
          </c:dPt>
          <c:dPt>
            <c:idx val="1"/>
            <c:bubble3D val="false"/>
          </c:dPt>
          <c:dPt>
            <c:idx val="2"/>
            <c:bubble3D val="false"/>
          </c:dPt>
          <c:dPt>
            <c:idx val="3"/>
            <c:bubble3D val="false"/>
          </c:dPt>
          <c:dLbls>
            <c:txPr>
              <a:bodyPr>
                <a:spAutoFit/>
              </a:bodyPr>
              <a:lstStyle/>
              <a:p>
                <a:pPr>
                  <a:defRPr>
                    <a:solidFill>
                      <a:srgbClr val="FCFCFC"/>
                    </a:solidFill>
                  </a:defRPr>
                </a:pPr>
              </a:p>
            </c:txPr>
            <c:showLegendKey val="false"/>
            <c:showVal val="true"/>
            <c:showCatName val="false"/>
            <c:showSerName val="false"/>
            <c:showPercent val="false"/>
            <c:showBubbleSize val="false"/>
            <c:showLeaderLines val="false"/>
          </c:dLbls>
          <c:cat>
            <c:strRef>
              <c:strCache>
                <c:ptCount val="4"/>
                <c:pt idx="0">
                  <c:v>Baseline</c:v>
                </c:pt>
                <c:pt idx="1">
                  <c:v>Baseline — Ladina Klubnika [ $23,000 ]</c:v>
                </c:pt>
                <c:pt idx="2">
                  <c:v>Baseline — Ladina Klubnika [ $25,000 ]</c:v>
                </c:pt>
                <c:pt idx="3">
                  <c:v>Baseline — Ladina Klubnika [ $28,000 ]</c:v>
                </c:pt>
              </c:strCache>
            </c:strRef>
          </c:cat>
          <c:val>
            <c:numRef>
              <c:numCache>
                <c:formatCode>0.0%</c:formatCode>
                <c:ptCount val="4"/>
                <c:pt idx="0">
                  <c:v>0.0943</c:v>
                </c:pt>
                <c:pt idx="1">
                  <c:v>0.1035</c:v>
                </c:pt>
                <c:pt idx="2">
                  <c:v>0.1186</c:v>
                </c:pt>
                <c:pt idx="3">
                  <c:v>0.1212</c:v>
                </c:pt>
              </c:numCache>
            </c:numRef>
          </c:val>
        </c:ser>
        <c:ser>
          <c:idx val="4"/>
          <c:order val="4"/>
          <c:tx>
            <c:strRef>
              <c:strCache>
                <c:ptCount val="1"/>
                <c:pt idx="0">
                  <c:v>None of the above</c:v>
                </c:pt>
              </c:strCache>
            </c:strRef>
          </c:tx>
          <c:spPr>
            <a:solidFill>
              <a:srgbClr val="CFD8DC"/>
            </a:solidFill>
          </c:spPr>
          <c:dPt>
            <c:idx val="0"/>
            <c:bubble3D val="false"/>
          </c:dPt>
          <c:dPt>
            <c:idx val="1"/>
            <c:bubble3D val="false"/>
          </c:dPt>
          <c:dPt>
            <c:idx val="2"/>
            <c:bubble3D val="false"/>
          </c:dPt>
          <c:dPt>
            <c:idx val="3"/>
            <c:bubble3D val="false"/>
          </c:dPt>
          <c:dLbls>
            <c:showLegendKey val="false"/>
            <c:showVal val="true"/>
            <c:showCatName val="false"/>
            <c:showSerName val="false"/>
            <c:showPercent val="false"/>
            <c:showBubbleSize val="false"/>
            <c:showLeaderLines val="false"/>
          </c:dLbls>
          <c:cat>
            <c:strRef>
              <c:strCache>
                <c:ptCount val="4"/>
                <c:pt idx="0">
                  <c:v>Baseline</c:v>
                </c:pt>
                <c:pt idx="1">
                  <c:v>Baseline — Ladina Klubnika [ $23,000 ]</c:v>
                </c:pt>
                <c:pt idx="2">
                  <c:v>Baseline — Ladina Klubnika [ $25,000 ]</c:v>
                </c:pt>
                <c:pt idx="3">
                  <c:v>Baseline — Ladina Klubnika [ $28,000 ]</c:v>
                </c:pt>
              </c:strCache>
            </c:strRef>
          </c:cat>
          <c:val>
            <c:numRef>
              <c:numCache>
                <c:formatCode>0.0%</c:formatCode>
                <c:ptCount val="4"/>
                <c:pt idx="0">
                  <c:v>0.1594</c:v>
                </c:pt>
                <c:pt idx="1">
                  <c:v>0.1794</c:v>
                </c:pt>
                <c:pt idx="2">
                  <c:v>0.1989</c:v>
                </c:pt>
                <c:pt idx="3">
                  <c:v>0.2209</c:v>
                </c:pt>
              </c:numCache>
            </c:numRef>
          </c:val>
        </c:ser>
        <c:dLbls>
          <c:showLegendKey val="false"/>
          <c:showVal val="true"/>
          <c:showCatName val="false"/>
          <c:showSerName val="false"/>
          <c:showPercent val="false"/>
          <c:showBubbleSize val="false"/>
        </c:dLbls>
        <c:axId val="132560611"/>
        <c:axId val="334220372"/>
      </c:areaChart>
      <c:catAx>
        <c:axId val="132560611"/>
        <c:scaling>
          <c:orientation val="minMax"/>
        </c:scaling>
        <c:delete val="false"/>
        <c:axPos val="b"/>
        <c:majorTickMark val="out"/>
        <c:minorTickMark val="none"/>
        <c:tickLblPos val="nextTo"/>
        <c:crossAx val="334220372"/>
        <c:crosses val="autoZero"/>
        <c:auto val="true"/>
        <c:lblAlgn val="ctr"/>
        <c:lblOffset val="100"/>
        <c:noMultiLvlLbl val="false"/>
      </c:catAx>
      <c:valAx>
        <c:axId val="334220372"/>
        <c:scaling>
          <c:orientation val="minMax"/>
        </c:scaling>
        <c:delete val="false"/>
        <c:axPos val="l"/>
        <c:majorTickMark val="none"/>
        <c:minorTickMark val="none"/>
        <c:tickLblPos val="nextTo"/>
        <c:crossAx val="132560611"/>
        <c:crosses val="autoZero"/>
        <c:crossBetween val="midCat"/>
      </c:valAx>
    </c:plotArea>
    <c:legend>
      <c:legendPos val="b"/>
      <c:overlay val="false"/>
    </c:legend>
    <c:plotVisOnly val="true"/>
    <c:dispBlanksAs val="zero"/>
    <c:showDLblsOverMax val="false"/>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title>
      <c:tx>
        <c:rich>
          <a:bodyPr/>
          <a:lstStyle/>
          <a:p>
            <a:pPr>
              <a:defRPr sz="1000" b="true"/>
            </a:pPr>
            <a:r>
              <a:t>Revenue projections (assuming 1,000 units offered)</a:t>
            </a:r>
          </a:p>
        </c:rich>
      </c:tx>
      <c:layout>
        <c:manualLayout>
          <c:xMode val="edge"/>
          <c:x val="0.0063"/>
        </c:manualLayout>
      </c:layout>
      <c:overlay val="false"/>
    </c:title>
    <c:autoTitleDeleted val="true"/>
    <c:plotArea>
      <c:areaChart>
        <c:grouping val="stacked"/>
        <c:varyColors val="false"/>
        <c:ser>
          <c:idx val="0"/>
          <c:order val="0"/>
          <c:tx>
            <c:strRef>
              <c:strCache>
                <c:ptCount val="1"/>
                <c:pt idx="0">
                  <c:v>Ladina Klubnika</c:v>
                </c:pt>
              </c:strCache>
            </c:strRef>
          </c:tx>
          <c:spPr>
            <a:solidFill>
              <a:srgbClr val="B71C1C"/>
            </a:solidFill>
          </c:spPr>
          <c:dPt>
            <c:idx val="0"/>
            <c:bubble3D val="false"/>
          </c:dPt>
          <c:dPt>
            <c:idx val="1"/>
            <c:bubble3D val="false"/>
          </c:dPt>
          <c:dPt>
            <c:idx val="2"/>
            <c:bubble3D val="false"/>
          </c:dPt>
          <c:dPt>
            <c:idx val="3"/>
            <c:bubble3D val="false"/>
          </c:dPt>
          <c:dLbls>
            <c:txPr>
              <a:bodyPr>
                <a:spAutoFit/>
              </a:bodyPr>
              <a:lstStyle/>
              <a:p>
                <a:pPr>
                  <a:defRPr>
                    <a:solidFill>
                      <a:srgbClr val="FCFCFC"/>
                    </a:solidFill>
                  </a:defRPr>
                </a:pPr>
              </a:p>
            </c:txPr>
            <c:showLegendKey val="false"/>
            <c:showVal val="true"/>
            <c:showCatName val="false"/>
            <c:showSerName val="false"/>
            <c:showPercent val="false"/>
            <c:showBubbleSize val="false"/>
            <c:showLeaderLines val="false"/>
          </c:dLbls>
          <c:cat>
            <c:strRef>
              <c:strCache>
                <c:ptCount val="4"/>
                <c:pt idx="0">
                  <c:v>Baseline</c:v>
                </c:pt>
                <c:pt idx="1">
                  <c:v>Baseline — Ladina Klubnika [ $23,000 ]</c:v>
                </c:pt>
                <c:pt idx="2">
                  <c:v>Baseline — Ladina Klubnika [ $25,000 ]</c:v>
                </c:pt>
                <c:pt idx="3">
                  <c:v>Baseline — Ladina Klubnika [ $28,000 ]</c:v>
                </c:pt>
              </c:strCache>
            </c:strRef>
          </c:cat>
          <c:val>
            <c:numRef>
              <c:numCache>
                <c:formatCode>[&lt;-999]-$#.00, "K";[&gt;999]$#.00, "K";$0.00</c:formatCode>
                <c:ptCount val="4"/>
                <c:pt idx="0">
                  <c:v>6754500.0</c:v>
                </c:pt>
                <c:pt idx="1">
                  <c:v>7723400.0</c:v>
                </c:pt>
                <c:pt idx="2">
                  <c:v>5327500.0</c:v>
                </c:pt>
                <c:pt idx="3">
                  <c:v>4323200.0</c:v>
                </c:pt>
              </c:numCache>
            </c:numRef>
          </c:val>
        </c:ser>
        <c:ser>
          <c:idx val="1"/>
          <c:order val="1"/>
          <c:tx>
            <c:strRef>
              <c:strCache>
                <c:ptCount val="1"/>
                <c:pt idx="0">
                  <c:v>Landrange Hoover</c:v>
                </c:pt>
              </c:strCache>
            </c:strRef>
          </c:tx>
          <c:spPr>
            <a:solidFill>
              <a:srgbClr val="1976D2"/>
            </a:solidFill>
          </c:spPr>
          <c:dPt>
            <c:idx val="0"/>
            <c:bubble3D val="false"/>
          </c:dPt>
          <c:dPt>
            <c:idx val="1"/>
            <c:bubble3D val="false"/>
          </c:dPt>
          <c:dPt>
            <c:idx val="2"/>
            <c:bubble3D val="false"/>
          </c:dPt>
          <c:dPt>
            <c:idx val="3"/>
            <c:bubble3D val="false"/>
          </c:dPt>
          <c:dLbls>
            <c:txPr>
              <a:bodyPr>
                <a:spAutoFit/>
              </a:bodyPr>
              <a:lstStyle/>
              <a:p>
                <a:pPr>
                  <a:defRPr>
                    <a:solidFill>
                      <a:srgbClr val="FCFCFC"/>
                    </a:solidFill>
                  </a:defRPr>
                </a:pPr>
              </a:p>
            </c:txPr>
            <c:showLegendKey val="false"/>
            <c:showVal val="true"/>
            <c:showCatName val="false"/>
            <c:showSerName val="false"/>
            <c:showPercent val="false"/>
            <c:showBubbleSize val="false"/>
            <c:showLeaderLines val="false"/>
          </c:dLbls>
          <c:cat>
            <c:strRef>
              <c:strCache>
                <c:ptCount val="4"/>
                <c:pt idx="0">
                  <c:v>Baseline</c:v>
                </c:pt>
                <c:pt idx="1">
                  <c:v>Baseline — Ladina Klubnika [ $23,000 ]</c:v>
                </c:pt>
                <c:pt idx="2">
                  <c:v>Baseline — Ladina Klubnika [ $25,000 ]</c:v>
                </c:pt>
                <c:pt idx="3">
                  <c:v>Baseline — Ladina Klubnika [ $28,000 ]</c:v>
                </c:pt>
              </c:strCache>
            </c:strRef>
          </c:cat>
          <c:val>
            <c:numRef>
              <c:numCache>
                <c:formatCode>[&lt;-999]-$#.00, "K";[&gt;999]$#.00, "K";$0.00</c:formatCode>
                <c:ptCount val="4"/>
                <c:pt idx="0">
                  <c:v>5384300.0</c:v>
                </c:pt>
                <c:pt idx="1">
                  <c:v>5023200.0</c:v>
                </c:pt>
                <c:pt idx="2">
                  <c:v>7005800.0</c:v>
                </c:pt>
                <c:pt idx="3">
                  <c:v>7711900.0</c:v>
                </c:pt>
              </c:numCache>
            </c:numRef>
          </c:val>
        </c:ser>
        <c:ser>
          <c:idx val="2"/>
          <c:order val="2"/>
          <c:tx>
            <c:strRef>
              <c:strCache>
                <c:ptCount val="1"/>
                <c:pt idx="0">
                  <c:v>Maruda Maru II</c:v>
                </c:pt>
              </c:strCache>
            </c:strRef>
          </c:tx>
          <c:spPr>
            <a:solidFill>
              <a:srgbClr val="0097A7"/>
            </a:solidFill>
          </c:spPr>
          <c:dPt>
            <c:idx val="0"/>
            <c:bubble3D val="false"/>
          </c:dPt>
          <c:dPt>
            <c:idx val="1"/>
            <c:bubble3D val="false"/>
          </c:dPt>
          <c:dPt>
            <c:idx val="2"/>
            <c:bubble3D val="false"/>
          </c:dPt>
          <c:dPt>
            <c:idx val="3"/>
            <c:bubble3D val="false"/>
          </c:dPt>
          <c:dLbls>
            <c:txPr>
              <a:bodyPr>
                <a:spAutoFit/>
              </a:bodyPr>
              <a:lstStyle/>
              <a:p>
                <a:pPr>
                  <a:defRPr>
                    <a:solidFill>
                      <a:srgbClr val="FCFCFC"/>
                    </a:solidFill>
                  </a:defRPr>
                </a:pPr>
              </a:p>
            </c:txPr>
            <c:showLegendKey val="false"/>
            <c:showVal val="true"/>
            <c:showCatName val="false"/>
            <c:showSerName val="false"/>
            <c:showPercent val="false"/>
            <c:showBubbleSize val="false"/>
            <c:showLeaderLines val="false"/>
          </c:dLbls>
          <c:cat>
            <c:strRef>
              <c:strCache>
                <c:ptCount val="4"/>
                <c:pt idx="0">
                  <c:v>Baseline</c:v>
                </c:pt>
                <c:pt idx="1">
                  <c:v>Baseline — Ladina Klubnika [ $23,000 ]</c:v>
                </c:pt>
                <c:pt idx="2">
                  <c:v>Baseline — Ladina Klubnika [ $25,000 ]</c:v>
                </c:pt>
                <c:pt idx="3">
                  <c:v>Baseline — Ladina Klubnika [ $28,000 ]</c:v>
                </c:pt>
              </c:strCache>
            </c:strRef>
          </c:cat>
          <c:val>
            <c:numRef>
              <c:numCache>
                <c:formatCode>[&lt;-999]-$#.00, "K";[&gt;999]$#.00, "K";$0.00</c:formatCode>
                <c:ptCount val="4"/>
                <c:pt idx="0">
                  <c:v>4698000.0</c:v>
                </c:pt>
                <c:pt idx="1">
                  <c:v>4890000.0</c:v>
                </c:pt>
                <c:pt idx="2">
                  <c:v>4941000.0</c:v>
                </c:pt>
                <c:pt idx="3">
                  <c:v>5049000.0</c:v>
                </c:pt>
              </c:numCache>
            </c:numRef>
          </c:val>
        </c:ser>
        <c:ser>
          <c:idx val="3"/>
          <c:order val="3"/>
          <c:tx>
            <c:strRef>
              <c:strCache>
                <c:ptCount val="1"/>
                <c:pt idx="0">
                  <c:v>Kea Roketta</c:v>
                </c:pt>
              </c:strCache>
            </c:strRef>
          </c:tx>
          <c:spPr>
            <a:solidFill>
              <a:srgbClr val="388E3C"/>
            </a:solidFill>
          </c:spPr>
          <c:dPt>
            <c:idx val="0"/>
            <c:bubble3D val="false"/>
          </c:dPt>
          <c:dPt>
            <c:idx val="1"/>
            <c:bubble3D val="false"/>
          </c:dPt>
          <c:dPt>
            <c:idx val="2"/>
            <c:bubble3D val="false"/>
          </c:dPt>
          <c:dPt>
            <c:idx val="3"/>
            <c:bubble3D val="false"/>
          </c:dPt>
          <c:dLbls>
            <c:txPr>
              <a:bodyPr>
                <a:spAutoFit/>
              </a:bodyPr>
              <a:lstStyle/>
              <a:p>
                <a:pPr>
                  <a:defRPr>
                    <a:solidFill>
                      <a:srgbClr val="FCFCFC"/>
                    </a:solidFill>
                  </a:defRPr>
                </a:pPr>
              </a:p>
            </c:txPr>
            <c:showLegendKey val="false"/>
            <c:showVal val="true"/>
            <c:showCatName val="false"/>
            <c:showSerName val="false"/>
            <c:showPercent val="false"/>
            <c:showBubbleSize val="false"/>
            <c:showLeaderLines val="false"/>
          </c:dLbls>
          <c:cat>
            <c:strRef>
              <c:strCache>
                <c:ptCount val="4"/>
                <c:pt idx="0">
                  <c:v>Baseline</c:v>
                </c:pt>
                <c:pt idx="1">
                  <c:v>Baseline — Ladina Klubnika [ $23,000 ]</c:v>
                </c:pt>
                <c:pt idx="2">
                  <c:v>Baseline — Ladina Klubnika [ $25,000 ]</c:v>
                </c:pt>
                <c:pt idx="3">
                  <c:v>Baseline — Ladina Klubnika [ $28,000 ]</c:v>
                </c:pt>
              </c:strCache>
            </c:strRef>
          </c:cat>
          <c:val>
            <c:numRef>
              <c:numCache>
                <c:formatCode>[&lt;-999]-$#.00, "K";[&gt;999]$#.00, "K";$0.00</c:formatCode>
                <c:ptCount val="4"/>
                <c:pt idx="0">
                  <c:v>2168900.0</c:v>
                </c:pt>
                <c:pt idx="1">
                  <c:v>2380500.0</c:v>
                </c:pt>
                <c:pt idx="2">
                  <c:v>2727800.0</c:v>
                </c:pt>
                <c:pt idx="3">
                  <c:v>2787600.0</c:v>
                </c:pt>
              </c:numCache>
            </c:numRef>
          </c:val>
        </c:ser>
        <c:ser>
          <c:idx val="4"/>
          <c:order val="4"/>
          <c:tx>
            <c:strRef>
              <c:strCache>
                <c:ptCount val="1"/>
                <c:pt idx="0">
                  <c:v>None of the above</c:v>
                </c:pt>
              </c:strCache>
            </c:strRef>
          </c:tx>
          <c:spPr>
            <a:solidFill>
              <a:srgbClr val="CFD8DC"/>
            </a:solidFill>
          </c:spPr>
          <c:dPt>
            <c:idx val="0"/>
            <c:bubble3D val="false"/>
          </c:dPt>
          <c:dPt>
            <c:idx val="1"/>
            <c:bubble3D val="false"/>
          </c:dPt>
          <c:dPt>
            <c:idx val="2"/>
            <c:bubble3D val="false"/>
          </c:dPt>
          <c:dPt>
            <c:idx val="3"/>
            <c:bubble3D val="false"/>
          </c:dPt>
          <c:dLbls>
            <c:showLegendKey val="false"/>
            <c:showVal val="true"/>
            <c:showCatName val="false"/>
            <c:showSerName val="false"/>
            <c:showPercent val="false"/>
            <c:showBubbleSize val="false"/>
            <c:showLeaderLines val="false"/>
          </c:dLbls>
          <c:cat>
            <c:strRef>
              <c:strCache>
                <c:ptCount val="4"/>
                <c:pt idx="0">
                  <c:v>Baseline</c:v>
                </c:pt>
                <c:pt idx="1">
                  <c:v>Baseline — Ladina Klubnika [ $23,000 ]</c:v>
                </c:pt>
                <c:pt idx="2">
                  <c:v>Baseline — Ladina Klubnika [ $25,000 ]</c:v>
                </c:pt>
                <c:pt idx="3">
                  <c:v>Baseline — Ladina Klubnika [ $28,000 ]</c:v>
                </c:pt>
              </c:strCache>
            </c:strRef>
          </c:cat>
          <c:val>
            <c:numRef>
              <c:numCache>
                <c:ptCount val="4"/>
              </c:numCache>
            </c:numRef>
          </c:val>
        </c:ser>
        <c:dLbls>
          <c:showLegendKey val="false"/>
          <c:showVal val="true"/>
          <c:showCatName val="false"/>
          <c:showSerName val="false"/>
          <c:showPercent val="false"/>
          <c:showBubbleSize val="false"/>
        </c:dLbls>
        <c:axId val="904365378"/>
        <c:axId val="861466566"/>
      </c:areaChart>
      <c:catAx>
        <c:axId val="904365378"/>
        <c:scaling>
          <c:orientation val="minMax"/>
        </c:scaling>
        <c:delete val="false"/>
        <c:axPos val="b"/>
        <c:majorTickMark val="none"/>
        <c:minorTickMark val="none"/>
        <c:tickLblPos val="nextTo"/>
        <c:crossAx val="861466566"/>
        <c:crosses val="autoZero"/>
        <c:auto val="true"/>
        <c:lblAlgn val="ctr"/>
        <c:lblOffset val="100"/>
        <c:noMultiLvlLbl val="false"/>
      </c:catAx>
      <c:valAx>
        <c:axId val="861466566"/>
        <c:scaling>
          <c:orientation val="minMax"/>
        </c:scaling>
        <c:delete val="false"/>
        <c:axPos val="l"/>
        <c:numFmt formatCode="[&lt;-999]-$#.00, &quot;K&quot;;[&gt;999]$#.00, &quot;K&quot;;$0.00" sourceLinked="true"/>
        <c:majorTickMark val="none"/>
        <c:minorTickMark val="none"/>
        <c:tickLblPos val="nextTo"/>
        <c:crossAx val="904365378"/>
        <c:crosses val="autoZero"/>
        <c:crossBetween val="between"/>
      </c:valAx>
    </c:plotArea>
    <c:legend>
      <c:legendPos val="b"/>
      <c:overlay val="false"/>
    </c:legend>
    <c:plotVisOnly val="true"/>
    <c:dispBlanksAs val="zero"/>
    <c:showDLblsOverMax val="false"/>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Revenue projections</a:t>
            </a:r>
          </a:p>
        </c:rich>
      </c:tx>
      <c:layout>
        <c:manualLayout>
          <c:xMode val="edge"/>
          <c:yMode val="edge"/>
          <c:x val="0.47615304306589384"/>
          <c:y val="4.1550498446664953E-2"/>
        </c:manualLayout>
      </c:layout>
      <c:overlay val="0"/>
    </c:title>
    <c:autoTitleDeleted val="0"/>
    <c:plotArea>
      <c:layout>
        <c:manualLayout>
          <c:layoutTarget val="inner"/>
          <c:xMode val="edge"/>
          <c:yMode val="edge"/>
          <c:x val="0.55378827195666191"/>
          <c:y val="0.19034701377267757"/>
          <c:w val="0.38176809816396229"/>
          <c:h val="0.5116164981863186"/>
        </c:manualLayout>
      </c:layout>
      <c:barChart>
        <c:barDir val="col"/>
        <c:grouping val="stacked"/>
        <c:varyColors val="0"/>
        <c:ser>
          <c:idx val="0"/>
          <c:order val="0"/>
          <c:tx>
            <c:strRef>
              <c:f>Sheet1!$B$1</c:f>
              <c:strCache>
                <c:ptCount val="1"/>
                <c:pt idx="0">
                  <c:v>Our company</c:v>
                </c:pt>
              </c:strCache>
            </c:strRef>
          </c:tx>
          <c:spPr>
            <a:solidFill>
              <a:schemeClr val="accent1"/>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Sheet1!$B$2:$B$4</c:f>
              <c:numCache>
                <c:formatCode>#,\K</c:formatCode>
                <c:ptCount val="2"/>
                <c:pt idx="0">
                  <c:v>15144.6828</c:v>
                </c:pt>
                <c:pt idx="1">
                  <c:v>11572.647000000001</c:v>
                </c:pt>
              </c:numCache>
              <c:extLst/>
            </c:numRef>
          </c:val>
          <c:extLst>
            <c:ext xmlns:c16="http://schemas.microsoft.com/office/drawing/2014/chart" uri="{C3380CC4-5D6E-409C-BE32-E72D297353CC}">
              <c16:uniqueId val="{00000000-F730-43FD-A8FA-C0A2767F3762}"/>
            </c:ext>
          </c:extLst>
        </c:ser>
        <c:ser>
          <c:idx val="1"/>
          <c:order val="1"/>
          <c:tx>
            <c:strRef>
              <c:f>Sheet1!$C$1</c:f>
              <c:strCache>
                <c:ptCount val="1"/>
                <c:pt idx="0">
                  <c:v>Competitor 1</c:v>
                </c:pt>
              </c:strCache>
            </c:strRef>
          </c:tx>
          <c:spPr>
            <a:solidFill>
              <a:schemeClr val="accent2"/>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Sheet1!$C$2:$C$4</c:f>
              <c:numCache>
                <c:formatCode>#,\K</c:formatCode>
                <c:ptCount val="2"/>
                <c:pt idx="0">
                  <c:v>3147.3816000000002</c:v>
                </c:pt>
                <c:pt idx="1">
                  <c:v>3248.9238</c:v>
                </c:pt>
              </c:numCache>
              <c:extLst/>
            </c:numRef>
          </c:val>
          <c:extLst>
            <c:ext xmlns:c16="http://schemas.microsoft.com/office/drawing/2014/chart" uri="{C3380CC4-5D6E-409C-BE32-E72D297353CC}">
              <c16:uniqueId val="{00000001-F730-43FD-A8FA-C0A2767F3762}"/>
            </c:ext>
          </c:extLst>
        </c:ser>
        <c:ser>
          <c:idx val="2"/>
          <c:order val="2"/>
          <c:tx>
            <c:strRef>
              <c:f>Sheet1!$D$1</c:f>
              <c:strCache>
                <c:ptCount val="1"/>
                <c:pt idx="0">
                  <c:v>Competitor 2</c:v>
                </c:pt>
              </c:strCache>
            </c:strRef>
          </c:tx>
          <c:spPr>
            <a:solidFill>
              <a:schemeClr val="accent3"/>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Sheet1!$D$2:$D$4</c:f>
              <c:numCache>
                <c:formatCode>#,\K</c:formatCode>
                <c:ptCount val="2"/>
                <c:pt idx="0">
                  <c:v>3757.078</c:v>
                </c:pt>
                <c:pt idx="1">
                  <c:v>3947.2035000000001</c:v>
                </c:pt>
              </c:numCache>
              <c:extLst/>
            </c:numRef>
          </c:val>
          <c:extLst>
            <c:ext xmlns:c16="http://schemas.microsoft.com/office/drawing/2014/chart" uri="{C3380CC4-5D6E-409C-BE32-E72D297353CC}">
              <c16:uniqueId val="{00000002-F730-43FD-A8FA-C0A2767F3762}"/>
            </c:ext>
          </c:extLst>
        </c:ser>
        <c:ser>
          <c:idx val="3"/>
          <c:order val="3"/>
          <c:tx>
            <c:strRef>
              <c:f>Sheet1!$E$1</c:f>
              <c:strCache>
                <c:ptCount val="1"/>
                <c:pt idx="0">
                  <c:v>Competitor 3</c:v>
                </c:pt>
              </c:strCache>
            </c:strRef>
          </c:tx>
          <c:spPr>
            <a:solidFill>
              <a:schemeClr val="accent5"/>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Sheet1!$E$2:$E$4</c:f>
              <c:numCache>
                <c:formatCode>#,\K</c:formatCode>
                <c:ptCount val="2"/>
                <c:pt idx="0">
                  <c:v>7731.6189999999997</c:v>
                </c:pt>
                <c:pt idx="1">
                  <c:v>13518.889300000001</c:v>
                </c:pt>
              </c:numCache>
              <c:extLst/>
            </c:numRef>
          </c:val>
          <c:extLst>
            <c:ext xmlns:c16="http://schemas.microsoft.com/office/drawing/2014/chart" uri="{C3380CC4-5D6E-409C-BE32-E72D297353CC}">
              <c16:uniqueId val="{00000003-F730-43FD-A8FA-C0A2767F3762}"/>
            </c:ext>
          </c:extLst>
        </c:ser>
        <c:ser>
          <c:idx val="4"/>
          <c:order val="4"/>
          <c:tx>
            <c:strRef>
              <c:f>Sheet1!$F$1</c:f>
              <c:strCache>
                <c:ptCount val="1"/>
                <c:pt idx="0">
                  <c:v>None of the above</c:v>
                </c:pt>
              </c:strCache>
            </c:strRef>
          </c:tx>
          <c:spPr>
            <a:solidFill>
              <a:srgbClr val="90A4AE"/>
            </a:solidFill>
          </c:spPr>
          <c:invertIfNegative val="0"/>
          <c:dLbls>
            <c:spPr>
              <a:ln>
                <a:noFill/>
              </a:ln>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Sheet1!$F$2:$F$4</c:f>
              <c:numCache>
                <c:formatCode>General</c:formatCode>
                <c:ptCount val="2"/>
              </c:numCache>
              <c:extLst/>
            </c:numRef>
          </c:val>
          <c:extLst>
            <c:ext xmlns:c16="http://schemas.microsoft.com/office/drawing/2014/chart" uri="{C3380CC4-5D6E-409C-BE32-E72D297353CC}">
              <c16:uniqueId val="{00000004-F730-43FD-A8FA-C0A2767F3762}"/>
            </c:ext>
          </c:extLst>
        </c:ser>
        <c:dLbls>
          <c:dLblPos val="ctr"/>
          <c:showLegendKey val="0"/>
          <c:showVal val="1"/>
          <c:showCatName val="0"/>
          <c:showSerName val="0"/>
          <c:showPercent val="0"/>
          <c:showBubbleSize val="0"/>
        </c:dLbls>
        <c:gapWidth val="20"/>
        <c:overlap val="100"/>
        <c:axId val="666293078"/>
        <c:axId val="358717581"/>
      </c:barChart>
      <c:catAx>
        <c:axId val="666293078"/>
        <c:scaling>
          <c:orientation val="minMax"/>
        </c:scaling>
        <c:delete val="0"/>
        <c:axPos val="b"/>
        <c:numFmt formatCode="General" sourceLinked="0"/>
        <c:majorTickMark val="none"/>
        <c:minorTickMark val="none"/>
        <c:tickLblPos val="low"/>
        <c:crossAx val="358717581"/>
        <c:crosses val="autoZero"/>
        <c:auto val="1"/>
        <c:lblAlgn val="ctr"/>
        <c:lblOffset val="100"/>
        <c:noMultiLvlLbl val="0"/>
      </c:catAx>
      <c:valAx>
        <c:axId val="358717581"/>
        <c:scaling>
          <c:orientation val="minMax"/>
        </c:scaling>
        <c:delete val="0"/>
        <c:axPos val="l"/>
        <c:majorGridlines>
          <c:spPr>
            <a:ln>
              <a:solidFill>
                <a:schemeClr val="tx1">
                  <a:lumMod val="15000"/>
                  <a:lumOff val="85000"/>
                </a:schemeClr>
              </a:solidFill>
            </a:ln>
          </c:spPr>
        </c:majorGridlines>
        <c:numFmt formatCode="[&lt;-999]\-\$#,&quot;K&quot;;[&gt;999]\$#,&quot;K&quot;;\$0" sourceLinked="0"/>
        <c:majorTickMark val="none"/>
        <c:minorTickMark val="none"/>
        <c:tickLblPos val="nextTo"/>
        <c:crossAx val="666293078"/>
        <c:crosses val="autoZero"/>
        <c:crossBetween val="between"/>
      </c:valAx>
    </c:plotArea>
    <c:legend>
      <c:legendPos val="b"/>
      <c:layout>
        <c:manualLayout>
          <c:xMode val="edge"/>
          <c:yMode val="edge"/>
          <c:x val="2.9245466763930576E-2"/>
          <c:y val="0.8318454086757503"/>
          <c:w val="0.93647094119767693"/>
          <c:h val="9.8150684279024542E-2"/>
        </c:manualLayout>
      </c:layout>
      <c:overlay val="0"/>
    </c:legend>
    <c:plotVisOnly val="1"/>
    <c:dispBlanksAs val="gap"/>
    <c:showDLblsOverMax val="0"/>
  </c:chart>
  <c:txPr>
    <a:bodyPr/>
    <a:lstStyle/>
    <a:p>
      <a:pPr>
        <a:defRPr sz="800"/>
      </a:pPr>
      <a:endParaRPr lang="ru-RU"/>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dirty="0"/>
              <a:t>Preference share</a:t>
            </a:r>
          </a:p>
        </c:rich>
      </c:tx>
      <c:layout>
        <c:manualLayout>
          <c:xMode val="edge"/>
          <c:yMode val="edge"/>
          <c:x val="6.3E-3"/>
        </c:manualLayout>
      </c:layout>
      <c:overlay val="0"/>
    </c:title>
    <c:autoTitleDeleted val="0"/>
    <c:plotArea>
      <c:layout>
        <c:manualLayout>
          <c:layoutTarget val="inner"/>
          <c:xMode val="edge"/>
          <c:yMode val="edge"/>
          <c:x val="0.21783332260658878"/>
          <c:y val="0.24390693610968289"/>
          <c:w val="0.7113701633995706"/>
          <c:h val="0.63616963748195643"/>
        </c:manualLayout>
      </c:layout>
      <c:barChart>
        <c:barDir val="col"/>
        <c:grouping val="stacked"/>
        <c:varyColors val="0"/>
        <c:ser>
          <c:idx val="0"/>
          <c:order val="0"/>
          <c:tx>
            <c:strRef>
              <c:f>Sheet1!$B$1</c:f>
              <c:strCache>
                <c:ptCount val="1"/>
                <c:pt idx="0">
                  <c:v>Our company</c:v>
                </c:pt>
              </c:strCache>
            </c:strRef>
          </c:tx>
          <c:spPr>
            <a:solidFill>
              <a:schemeClr val="accent1"/>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Sheet1!$B$2:$B$4</c:f>
              <c:numCache>
                <c:formatCode>0%</c:formatCode>
                <c:ptCount val="2"/>
                <c:pt idx="0">
                  <c:v>0.50480000000000003</c:v>
                </c:pt>
                <c:pt idx="1">
                  <c:v>0.38579999999999998</c:v>
                </c:pt>
              </c:numCache>
              <c:extLst/>
            </c:numRef>
          </c:val>
          <c:extLst>
            <c:ext xmlns:c16="http://schemas.microsoft.com/office/drawing/2014/chart" uri="{C3380CC4-5D6E-409C-BE32-E72D297353CC}">
              <c16:uniqueId val="{00000000-0646-4463-80C3-D585DD2045CF}"/>
            </c:ext>
          </c:extLst>
        </c:ser>
        <c:ser>
          <c:idx val="1"/>
          <c:order val="1"/>
          <c:tx>
            <c:strRef>
              <c:f>Sheet1!$C$1</c:f>
              <c:strCache>
                <c:ptCount val="1"/>
                <c:pt idx="0">
                  <c:v>Competitor 1</c:v>
                </c:pt>
              </c:strCache>
            </c:strRef>
          </c:tx>
          <c:spPr>
            <a:solidFill>
              <a:schemeClr val="accent2"/>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Sheet1!$C$2:$C$4</c:f>
              <c:numCache>
                <c:formatCode>0%</c:formatCode>
                <c:ptCount val="2"/>
                <c:pt idx="0">
                  <c:v>0.10489999999999999</c:v>
                </c:pt>
                <c:pt idx="1">
                  <c:v>0.10829999999999999</c:v>
                </c:pt>
              </c:numCache>
              <c:extLst/>
            </c:numRef>
          </c:val>
          <c:extLst>
            <c:ext xmlns:c16="http://schemas.microsoft.com/office/drawing/2014/chart" uri="{C3380CC4-5D6E-409C-BE32-E72D297353CC}">
              <c16:uniqueId val="{00000001-0646-4463-80C3-D585DD2045CF}"/>
            </c:ext>
          </c:extLst>
        </c:ser>
        <c:ser>
          <c:idx val="2"/>
          <c:order val="2"/>
          <c:tx>
            <c:strRef>
              <c:f>Sheet1!$D$1</c:f>
              <c:strCache>
                <c:ptCount val="1"/>
                <c:pt idx="0">
                  <c:v>Competitor 2</c:v>
                </c:pt>
              </c:strCache>
            </c:strRef>
          </c:tx>
          <c:spPr>
            <a:solidFill>
              <a:schemeClr val="accent3"/>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Sheet1!$D$2:$D$4</c:f>
              <c:numCache>
                <c:formatCode>0%</c:formatCode>
                <c:ptCount val="2"/>
                <c:pt idx="0">
                  <c:v>7.51E-2</c:v>
                </c:pt>
                <c:pt idx="1">
                  <c:v>7.8899999999999998E-2</c:v>
                </c:pt>
              </c:numCache>
              <c:extLst/>
            </c:numRef>
          </c:val>
          <c:extLst>
            <c:ext xmlns:c16="http://schemas.microsoft.com/office/drawing/2014/chart" uri="{C3380CC4-5D6E-409C-BE32-E72D297353CC}">
              <c16:uniqueId val="{00000002-0646-4463-80C3-D585DD2045CF}"/>
            </c:ext>
          </c:extLst>
        </c:ser>
        <c:ser>
          <c:idx val="3"/>
          <c:order val="3"/>
          <c:tx>
            <c:strRef>
              <c:f>Sheet1!$E$1</c:f>
              <c:strCache>
                <c:ptCount val="1"/>
                <c:pt idx="0">
                  <c:v>Competitor 3</c:v>
                </c:pt>
              </c:strCache>
            </c:strRef>
          </c:tx>
          <c:spPr>
            <a:solidFill>
              <a:schemeClr val="accent5"/>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Sheet1!$E$2:$E$4</c:f>
              <c:numCache>
                <c:formatCode>0%</c:formatCode>
                <c:ptCount val="2"/>
                <c:pt idx="0">
                  <c:v>0.1105</c:v>
                </c:pt>
                <c:pt idx="1">
                  <c:v>0.19309999999999999</c:v>
                </c:pt>
              </c:numCache>
              <c:extLst/>
            </c:numRef>
          </c:val>
          <c:extLst>
            <c:ext xmlns:c16="http://schemas.microsoft.com/office/drawing/2014/chart" uri="{C3380CC4-5D6E-409C-BE32-E72D297353CC}">
              <c16:uniqueId val="{00000003-0646-4463-80C3-D585DD2045CF}"/>
            </c:ext>
          </c:extLst>
        </c:ser>
        <c:ser>
          <c:idx val="4"/>
          <c:order val="4"/>
          <c:tx>
            <c:strRef>
              <c:f>Sheet1!$F$1</c:f>
              <c:strCache>
                <c:ptCount val="1"/>
                <c:pt idx="0">
                  <c:v>None of the above</c:v>
                </c:pt>
              </c:strCache>
            </c:strRef>
          </c:tx>
          <c:spPr>
            <a:solidFill>
              <a:schemeClr val="tx1">
                <a:lumMod val="50000"/>
                <a:lumOff val="50000"/>
              </a:schemeClr>
            </a:solidFill>
          </c:spPr>
          <c:invertIfNegative val="0"/>
          <c:dLbls>
            <c:spPr>
              <a:ln>
                <a:noFill/>
              </a:ln>
            </c:spPr>
            <c:txPr>
              <a:bodyPr/>
              <a:lstStyle/>
              <a:p>
                <a:pPr>
                  <a:defRPr sz="700">
                    <a:solidFill>
                      <a:schemeClr val="bg1"/>
                    </a:solidFill>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2"/>
                <c:pt idx="0">
                  <c:v>Scenario 1</c:v>
                </c:pt>
                <c:pt idx="1">
                  <c:v>Scenario 2</c:v>
                </c:pt>
              </c:strCache>
              <c:extLst/>
            </c:strRef>
          </c:cat>
          <c:val>
            <c:numRef>
              <c:f>Sheet1!$F$2:$F$4</c:f>
              <c:numCache>
                <c:formatCode>0%</c:formatCode>
                <c:ptCount val="2"/>
                <c:pt idx="0">
                  <c:v>0.20469999999999999</c:v>
                </c:pt>
                <c:pt idx="1">
                  <c:v>0.2339</c:v>
                </c:pt>
              </c:numCache>
              <c:extLst/>
            </c:numRef>
          </c:val>
          <c:extLst>
            <c:ext xmlns:c16="http://schemas.microsoft.com/office/drawing/2014/chart" uri="{C3380CC4-5D6E-409C-BE32-E72D297353CC}">
              <c16:uniqueId val="{00000004-0646-4463-80C3-D585DD2045CF}"/>
            </c:ext>
          </c:extLst>
        </c:ser>
        <c:dLbls>
          <c:dLblPos val="ctr"/>
          <c:showLegendKey val="0"/>
          <c:showVal val="1"/>
          <c:showCatName val="0"/>
          <c:showSerName val="0"/>
          <c:showPercent val="0"/>
          <c:showBubbleSize val="0"/>
        </c:dLbls>
        <c:gapWidth val="20"/>
        <c:overlap val="100"/>
        <c:axId val="190832218"/>
        <c:axId val="472960903"/>
      </c:barChart>
      <c:catAx>
        <c:axId val="190832218"/>
        <c:scaling>
          <c:orientation val="minMax"/>
        </c:scaling>
        <c:delete val="0"/>
        <c:axPos val="b"/>
        <c:numFmt formatCode="General" sourceLinked="0"/>
        <c:majorTickMark val="none"/>
        <c:minorTickMark val="none"/>
        <c:tickLblPos val="low"/>
        <c:crossAx val="472960903"/>
        <c:crosses val="autoZero"/>
        <c:auto val="1"/>
        <c:lblAlgn val="ctr"/>
        <c:lblOffset val="100"/>
        <c:noMultiLvlLbl val="0"/>
      </c:catAx>
      <c:valAx>
        <c:axId val="472960903"/>
        <c:scaling>
          <c:orientation val="minMax"/>
          <c:max val="1"/>
        </c:scaling>
        <c:delete val="0"/>
        <c:axPos val="l"/>
        <c:majorGridlines>
          <c:spPr>
            <a:ln>
              <a:solidFill>
                <a:schemeClr val="tx1">
                  <a:lumMod val="15000"/>
                  <a:lumOff val="85000"/>
                </a:schemeClr>
              </a:solidFill>
            </a:ln>
          </c:spPr>
        </c:majorGridlines>
        <c:numFmt formatCode="0%" sourceLinked="0"/>
        <c:majorTickMark val="none"/>
        <c:minorTickMark val="none"/>
        <c:tickLblPos val="nextTo"/>
        <c:crossAx val="190832218"/>
        <c:crosses val="autoZero"/>
        <c:crossBetween val="between"/>
      </c:valAx>
    </c:plotArea>
    <c:plotVisOnly val="1"/>
    <c:dispBlanksAs val="gap"/>
    <c:showDLblsOverMax val="0"/>
  </c:chart>
  <c:txPr>
    <a:bodyPr/>
    <a:lstStyle/>
    <a:p>
      <a:pPr>
        <a:defRPr sz="800"/>
      </a:pPr>
      <a:endParaRPr lang="ru-RU"/>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title>
      <c:tx>
        <c:rich>
          <a:bodyPr/>
          <a:lstStyle/>
          <a:p>
            <a:pPr>
              <a:defRPr sz="1000" b="true"/>
            </a:pPr>
            <a:r>
              <a:t>Preference share</a:t>
            </a:r>
          </a:p>
        </c:rich>
      </c:tx>
      <c:layout>
        <c:manualLayout>
          <c:xMode val="edge"/>
          <c:x val="0.0063"/>
        </c:manualLayout>
      </c:layout>
      <c:overlay val="false"/>
    </c:title>
    <c:autoTitleDeleted val="true"/>
    <c:plotArea>
      <c:barChart>
        <c:barDir val="col"/>
        <c:grouping val="stacked"/>
        <c:varyColors val="false"/>
        <c:ser>
          <c:idx val="0"/>
          <c:order val="0"/>
          <c:tx>
            <c:v>Ladina Klubnika</c:v>
          </c:tx>
          <c:spPr>
            <a:solidFill>
              <a:srgbClr val="B71C1C"/>
            </a:solidFill>
          </c:spPr>
          <c:invertIfNegative val="false"/>
          <c:dLbls>
            <c:dLbl>
              <c:idx val="0"/>
              <c:spPr>
                <a:solidFill>
                  <a:srgbClr val="B71C1C"/>
                </a:solidFill>
              </c:spPr>
              <c:txPr>
                <a:bodyPr wrap="square"/>
                <a:p>
                  <a:pPr>
                    <a:defRPr>
                      <a:solidFill>
                        <a:srgbClr val="FFFFFF"/>
                      </a:solidFill>
                    </a:defRPr>
                  </a:pPr>
                </a:p>
              </c:txPr>
              <c:showLegendKey val="false"/>
              <c:showVal val="true"/>
              <c:showCatName val="false"/>
              <c:showSerName val="false"/>
              <c:showBubbleSize val="false"/>
            </c:dLbl>
            <c:dLbl>
              <c:idx val="1"/>
              <c:spPr>
                <a:solidFill>
                  <a:srgbClr val="B71C1C"/>
                </a:solidFill>
              </c:spPr>
              <c:txPr>
                <a:bodyPr wrap="square"/>
                <a:p>
                  <a:pPr>
                    <a:defRPr>
                      <a:solidFill>
                        <a:srgbClr val="FFFFFF"/>
                      </a:solidFill>
                    </a:defRPr>
                  </a:pPr>
                </a:p>
              </c:txPr>
              <c:showLegendKey val="false"/>
              <c:showVal val="true"/>
              <c:showCatName val="false"/>
              <c:showSerName val="false"/>
              <c:showBubbleSize val="false"/>
            </c:dLbl>
            <c:spPr>
              <a:ln>
                <a:noFill/>
              </a:ln>
            </c:spPr>
            <c:dLblPos val="ctr"/>
            <c:showLegendKey val="false"/>
            <c:showVal val="true"/>
            <c:showCatName val="false"/>
            <c:showSerName val="false"/>
            <c:showPercent val="false"/>
            <c:showBubbleSize val="false"/>
            <c:showLeaderLines val="false"/>
          </c:dLbls>
          <c:cat>
            <c:strLit>
              <c:ptCount val="2"/>
              <c:pt idx="0">
                <c:v>Ladina Klubnika [ Automatic Transmission]</c:v>
              </c:pt>
              <c:pt idx="1">
                <c:v>Ladina Klubnika [ Manual Transmission ]</c:v>
              </c:pt>
            </c:strLit>
          </c:cat>
          <c:val>
            <c:numLit>
              <c:formatCode>0.0%</c:formatCode>
              <c:ptCount val="2"/>
              <c:pt idx="0">
                <c:v>0.3358</c:v>
              </c:pt>
              <c:pt idx="1">
                <c:v>0.208</c:v>
              </c:pt>
            </c:numLit>
          </c:val>
        </c:ser>
        <c:ser>
          <c:idx val="1"/>
          <c:order val="1"/>
          <c:tx>
            <c:v>Landrange Hoover</c:v>
          </c:tx>
          <c:spPr>
            <a:solidFill>
              <a:srgbClr val="1976D2"/>
            </a:solidFill>
          </c:spPr>
          <c:invertIfNegative val="false"/>
          <c:dLbls>
            <c:dLbl>
              <c:idx val="0"/>
              <c:spPr>
                <a:solidFill>
                  <a:srgbClr val="1976D2"/>
                </a:solidFill>
              </c:spPr>
              <c:txPr>
                <a:bodyPr wrap="square"/>
                <a:p>
                  <a:pPr>
                    <a:defRPr>
                      <a:solidFill>
                        <a:srgbClr val="FFFFFF"/>
                      </a:solidFill>
                    </a:defRPr>
                  </a:pPr>
                </a:p>
              </c:txPr>
              <c:showLegendKey val="false"/>
              <c:showVal val="true"/>
              <c:showCatName val="false"/>
              <c:showSerName val="false"/>
              <c:showBubbleSize val="false"/>
            </c:dLbl>
            <c:dLbl>
              <c:idx val="1"/>
              <c:spPr>
                <a:solidFill>
                  <a:srgbClr val="1976D2"/>
                </a:solidFill>
              </c:spPr>
              <c:txPr>
                <a:bodyPr wrap="square"/>
                <a:p>
                  <a:pPr>
                    <a:defRPr>
                      <a:solidFill>
                        <a:srgbClr val="FFFFFF"/>
                      </a:solidFill>
                    </a:defRPr>
                  </a:pPr>
                </a:p>
              </c:txPr>
              <c:showLegendKey val="false"/>
              <c:showVal val="true"/>
              <c:showCatName val="false"/>
              <c:showSerName val="false"/>
              <c:showBubbleSize val="false"/>
            </c:dLbl>
            <c:spPr>
              <a:ln>
                <a:noFill/>
              </a:ln>
            </c:spPr>
            <c:dLblPos val="ctr"/>
            <c:showLegendKey val="false"/>
            <c:showVal val="true"/>
            <c:showCatName val="false"/>
            <c:showSerName val="false"/>
            <c:showPercent val="false"/>
            <c:showBubbleSize val="false"/>
            <c:showLeaderLines val="false"/>
          </c:dLbls>
          <c:cat>
            <c:strLit>
              <c:ptCount val="2"/>
              <c:pt idx="0">
                <c:v>Ladina Klubnika [ Automatic Transmission]</c:v>
              </c:pt>
              <c:pt idx="1">
                <c:v>Ladina Klubnika [ Manual Transmission ]</c:v>
              </c:pt>
            </c:strLit>
          </c:cat>
          <c:val>
            <c:numLit>
              <c:formatCode>0.0%</c:formatCode>
              <c:ptCount val="2"/>
              <c:pt idx="0">
                <c:v>0.2184</c:v>
              </c:pt>
              <c:pt idx="1">
                <c:v>0.3559</c:v>
              </c:pt>
            </c:numLit>
          </c:val>
        </c:ser>
        <c:ser>
          <c:idx val="2"/>
          <c:order val="2"/>
          <c:tx>
            <c:v>Maruda Maru II</c:v>
          </c:tx>
          <c:spPr>
            <a:solidFill>
              <a:srgbClr val="0097A7"/>
            </a:solidFill>
          </c:spPr>
          <c:invertIfNegative val="false"/>
          <c:dLbls>
            <c:dLbl>
              <c:idx val="0"/>
              <c:spPr>
                <a:solidFill>
                  <a:srgbClr val="0097A7"/>
                </a:solidFill>
              </c:spPr>
              <c:txPr>
                <a:bodyPr wrap="square"/>
                <a:p>
                  <a:pPr>
                    <a:defRPr>
                      <a:solidFill>
                        <a:srgbClr val="FFFFFF"/>
                      </a:solidFill>
                    </a:defRPr>
                  </a:pPr>
                </a:p>
              </c:txPr>
              <c:showLegendKey val="false"/>
              <c:showVal val="true"/>
              <c:showCatName val="false"/>
              <c:showSerName val="false"/>
              <c:showBubbleSize val="false"/>
            </c:dLbl>
            <c:dLbl>
              <c:idx val="1"/>
              <c:spPr>
                <a:solidFill>
                  <a:srgbClr val="0097A7"/>
                </a:solidFill>
              </c:spPr>
              <c:txPr>
                <a:bodyPr wrap="square"/>
                <a:p>
                  <a:pPr>
                    <a:defRPr>
                      <a:solidFill>
                        <a:srgbClr val="FFFFFF"/>
                      </a:solidFill>
                    </a:defRPr>
                  </a:pPr>
                </a:p>
              </c:txPr>
              <c:showLegendKey val="false"/>
              <c:showVal val="true"/>
              <c:showCatName val="false"/>
              <c:showSerName val="false"/>
              <c:showBubbleSize val="false"/>
            </c:dLbl>
            <c:spPr>
              <a:ln>
                <a:noFill/>
              </a:ln>
            </c:spPr>
            <c:dLblPos val="ctr"/>
            <c:showLegendKey val="false"/>
            <c:showVal val="true"/>
            <c:showCatName val="false"/>
            <c:showSerName val="false"/>
            <c:showPercent val="false"/>
            <c:showBubbleSize val="false"/>
            <c:showLeaderLines val="false"/>
          </c:dLbls>
          <c:cat>
            <c:strLit>
              <c:ptCount val="2"/>
              <c:pt idx="0">
                <c:v>Ladina Klubnika [ Automatic Transmission]</c:v>
              </c:pt>
              <c:pt idx="1">
                <c:v>Ladina Klubnika [ Manual Transmission ]</c:v>
              </c:pt>
            </c:strLit>
          </c:cat>
          <c:val>
            <c:numLit>
              <c:formatCode>0.0%</c:formatCode>
              <c:ptCount val="2"/>
              <c:pt idx="0">
                <c:v>0.163</c:v>
              </c:pt>
              <c:pt idx="1">
                <c:v>0.1307</c:v>
              </c:pt>
            </c:numLit>
          </c:val>
        </c:ser>
        <c:ser>
          <c:idx val="3"/>
          <c:order val="3"/>
          <c:tx>
            <c:v>Kea Roketta</c:v>
          </c:tx>
          <c:spPr>
            <a:solidFill>
              <a:srgbClr val="388E3C"/>
            </a:solidFill>
          </c:spPr>
          <c:invertIfNegative val="false"/>
          <c:dLbls>
            <c:dLbl>
              <c:idx val="0"/>
              <c:spPr>
                <a:solidFill>
                  <a:srgbClr val="388E3C"/>
                </a:solidFill>
              </c:spPr>
              <c:txPr>
                <a:bodyPr wrap="square"/>
                <a:p>
                  <a:pPr>
                    <a:defRPr>
                      <a:solidFill>
                        <a:srgbClr val="FFFFFF"/>
                      </a:solidFill>
                    </a:defRPr>
                  </a:pPr>
                </a:p>
              </c:txPr>
              <c:showLegendKey val="false"/>
              <c:showVal val="true"/>
              <c:showCatName val="false"/>
              <c:showSerName val="false"/>
              <c:showBubbleSize val="false"/>
            </c:dLbl>
            <c:dLbl>
              <c:idx val="1"/>
              <c:spPr>
                <a:solidFill>
                  <a:srgbClr val="388E3C"/>
                </a:solidFill>
              </c:spPr>
              <c:txPr>
                <a:bodyPr wrap="square"/>
                <a:p>
                  <a:pPr>
                    <a:defRPr>
                      <a:solidFill>
                        <a:srgbClr val="FFFFFF"/>
                      </a:solidFill>
                    </a:defRPr>
                  </a:pPr>
                </a:p>
              </c:txPr>
              <c:showLegendKey val="false"/>
              <c:showVal val="true"/>
              <c:showCatName val="false"/>
              <c:showSerName val="false"/>
              <c:showBubbleSize val="false"/>
            </c:dLbl>
            <c:spPr>
              <a:ln>
                <a:noFill/>
              </a:ln>
            </c:spPr>
            <c:dLblPos val="ctr"/>
            <c:showLegendKey val="false"/>
            <c:showVal val="true"/>
            <c:showCatName val="false"/>
            <c:showSerName val="false"/>
            <c:showPercent val="false"/>
            <c:showBubbleSize val="false"/>
            <c:showLeaderLines val="false"/>
          </c:dLbls>
          <c:cat>
            <c:strLit>
              <c:ptCount val="2"/>
              <c:pt idx="0">
                <c:v>Ladina Klubnika [ Automatic Transmission]</c:v>
              </c:pt>
              <c:pt idx="1">
                <c:v>Ladina Klubnika [ Manual Transmission ]</c:v>
              </c:pt>
            </c:strLit>
          </c:cat>
          <c:val>
            <c:numLit>
              <c:formatCode>0.0%</c:formatCode>
              <c:ptCount val="2"/>
              <c:pt idx="0">
                <c:v>0.1035</c:v>
              </c:pt>
              <c:pt idx="1">
                <c:v>0.0806</c:v>
              </c:pt>
            </c:numLit>
          </c:val>
        </c:ser>
        <c:ser>
          <c:idx val="4"/>
          <c:order val="4"/>
          <c:tx>
            <c:v>None of the above</c:v>
          </c:tx>
          <c:spPr>
            <a:solidFill>
              <a:srgbClr val="CFD8DC"/>
            </a:solidFill>
          </c:spPr>
          <c:invertIfNegative val="false"/>
          <c:dLbls>
            <c:dLbl>
              <c:idx val="0"/>
              <c:spPr>
                <a:solidFill>
                  <a:srgbClr val="CFD8DC"/>
                </a:solidFill>
              </c:spPr>
              <c:txPr>
                <a:bodyPr wrap="square"/>
                <a:p>
                  <a:pPr>
                    <a:defRPr>
                      <a:solidFill>
                        <a:srgbClr val="000000"/>
                      </a:solidFill>
                    </a:defRPr>
                  </a:pPr>
                </a:p>
              </c:txPr>
              <c:showLegendKey val="false"/>
              <c:showVal val="true"/>
              <c:showCatName val="false"/>
              <c:showSerName val="false"/>
              <c:showBubbleSize val="false"/>
            </c:dLbl>
            <c:dLbl>
              <c:idx val="1"/>
              <c:spPr>
                <a:solidFill>
                  <a:srgbClr val="CFD8DC"/>
                </a:solidFill>
              </c:spPr>
              <c:txPr>
                <a:bodyPr wrap="square"/>
                <a:p>
                  <a:pPr>
                    <a:defRPr>
                      <a:solidFill>
                        <a:srgbClr val="000000"/>
                      </a:solidFill>
                    </a:defRPr>
                  </a:pPr>
                </a:p>
              </c:txPr>
              <c:showLegendKey val="false"/>
              <c:showVal val="true"/>
              <c:showCatName val="false"/>
              <c:showSerName val="false"/>
              <c:showBubbleSize val="false"/>
            </c:dLbl>
            <c:spPr>
              <a:ln>
                <a:noFill/>
              </a:ln>
            </c:spPr>
            <c:dLblPos val="ctr"/>
            <c:showLegendKey val="false"/>
            <c:showVal val="true"/>
            <c:showCatName val="false"/>
            <c:showSerName val="false"/>
            <c:showPercent val="false"/>
            <c:showBubbleSize val="false"/>
            <c:showLeaderLines val="false"/>
          </c:dLbls>
          <c:cat>
            <c:strLit>
              <c:ptCount val="2"/>
              <c:pt idx="0">
                <c:v>Ladina Klubnika [ Automatic Transmission]</c:v>
              </c:pt>
              <c:pt idx="1">
                <c:v>Ladina Klubnika [ Manual Transmission ]</c:v>
              </c:pt>
            </c:strLit>
          </c:cat>
          <c:val>
            <c:numLit>
              <c:formatCode>0.0%</c:formatCode>
              <c:ptCount val="2"/>
              <c:pt idx="0">
                <c:v>0.1794</c:v>
              </c:pt>
              <c:pt idx="1">
                <c:v>0.2248</c:v>
              </c:pt>
            </c:numLit>
          </c:val>
        </c:ser>
        <c:dLbls>
          <c:dLblPos val="ctr"/>
          <c:showLegendKey val="false"/>
          <c:showVal val="true"/>
          <c:showCatName val="false"/>
          <c:showSerName val="false"/>
          <c:showPercent val="false"/>
          <c:showBubbleSize val="false"/>
        </c:dLbls>
        <c:gapWidth val="75"/>
        <c:overlap val="100"/>
        <c:axId val="448032562"/>
        <c:axId val="846367153"/>
      </c:barChart>
      <c:catAx>
        <c:axId val="448032562"/>
        <c:scaling>
          <c:orientation val="minMax"/>
        </c:scaling>
        <c:delete val="false"/>
        <c:axPos val="b"/>
        <c:majorTickMark val="none"/>
        <c:minorTickMark val="none"/>
        <c:tickLblPos val="low"/>
        <c:crossAx val="846367153"/>
        <c:crosses val="autoZero"/>
        <c:auto val="true"/>
        <c:lblAlgn val="ctr"/>
        <c:lblOffset val="100"/>
        <c:noMultiLvlLbl val="false"/>
      </c:catAx>
      <c:valAx>
        <c:axId val="846367153"/>
        <c:scaling>
          <c:orientation val="minMax"/>
          <c:max val="1.0001000000000002"/>
        </c:scaling>
        <c:delete val="false"/>
        <c:axPos val="l"/>
        <c:majorGridlines>
          <c:spPr>
            <a:ln>
              <a:solidFill>
                <a:schemeClr val="tx1">
                  <a:lumMod val="15000"/>
                  <a:lumOff val="85000"/>
                </a:schemeClr>
              </a:solidFill>
            </a:ln>
          </c:spPr>
        </c:majorGridlines>
        <c:numFmt formatCode="0%" sourceLinked="false"/>
        <c:majorTickMark val="none"/>
        <c:minorTickMark val="none"/>
        <c:tickLblPos val="nextTo"/>
        <c:crossAx val="448032562"/>
        <c:crosses val="autoZero"/>
        <c:crossBetween val="between"/>
      </c:valAx>
    </c:plotArea>
    <c:legend>
      <c:legendPos val="b"/>
      <c:overlay val="false"/>
    </c:legend>
    <c:plotVisOnly val="true"/>
    <c:dispBlanksAs val="gap"/>
    <c:showDLblsOverMax val="false"/>
  </c:chart>
  <c:externalData r:id="rId1"/>
</c:chartSpac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161FC-43BB-45FA-803F-A04BE8D6B7A4}" type="datetimeFigureOut">
              <a:rPr lang="ru-RU" smtClean="0"/>
              <a:t>24.02.2023</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35A97-08FF-4A65-91B7-0346DA071201}" type="slidenum">
              <a:rPr lang="ru-RU" smtClean="0"/>
              <a:t>‹#›</a:t>
            </a:fld>
            <a:endParaRPr lang="ru-RU"/>
          </a:p>
        </p:txBody>
      </p:sp>
    </p:spTree>
    <p:extLst>
      <p:ext uri="{BB962C8B-B14F-4D97-AF65-F5344CB8AC3E}">
        <p14:creationId xmlns:p14="http://schemas.microsoft.com/office/powerpoint/2010/main" val="1402595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tags/tag2.xml" Type="http://schemas.openxmlformats.org/officeDocument/2006/relationships/tags"/><Relationship Id="rId2" Target="../slideMasters/slideMaster1.xml" Type="http://schemas.openxmlformats.org/officeDocument/2006/relationships/slideMaster"/><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tags/tag3.xml" Type="http://schemas.openxmlformats.org/officeDocument/2006/relationships/tags"/><Relationship Id="rId2" Target="../slideMasters/slideMaster1.xml" Type="http://schemas.openxmlformats.org/officeDocument/2006/relationships/slideMaster"/><Relationship Id="rId3" Target="../media/image7.jpeg" Type="http://schemas.openxmlformats.org/officeDocument/2006/relationships/image"/><Relationship Id="rId4" Target="../media/image5.png" Type="http://schemas.openxmlformats.org/officeDocument/2006/relationships/image"/><Relationship Id="rId5" Target="../media/image8.svg" Type="http://schemas.openxmlformats.org/officeDocument/2006/relationships/image"/></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5288" y="4015205"/>
            <a:ext cx="8353425" cy="647421"/>
          </a:xfrm>
        </p:spPr>
        <p:txBody>
          <a:bodyPr wrap="square" lIns="0" anchor="b">
            <a:spAutoFit/>
          </a:bodyPr>
          <a:lstStyle>
            <a:lvl1pPr marL="0" indent="0" algn="l">
              <a:buFont typeface="Arial" panose="020B0604020202020204" pitchFamily="34" charset="0"/>
              <a:buNone/>
              <a:defRPr sz="4000">
                <a:solidFill>
                  <a:schemeClr val="tx1"/>
                </a:solidFill>
                <a:latin typeface="Arial" panose="020B0604020202020204" pitchFamily="34" charset="0"/>
                <a:ea typeface="Open Sans Light" panose="020B0306030504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395288" y="4692121"/>
            <a:ext cx="8353425" cy="425822"/>
          </a:xfrm>
        </p:spPr>
        <p:txBody>
          <a:bodyPr vert="horz" wrap="square" lIns="0" tIns="46800" rIns="90000" bIns="45720" rtlCol="0" anchor="t">
            <a:spAutoFit/>
          </a:bodyPr>
          <a:lstStyle>
            <a:lvl1pPr marL="0" indent="0">
              <a:buNone/>
              <a:defRPr lang="en-US" sz="2400" cap="none" baseline="0" dirty="0">
                <a:solidFill>
                  <a:schemeClr val="tx1">
                    <a:lumMod val="50000"/>
                    <a:lumOff val="50000"/>
                  </a:schemeClr>
                </a:solidFill>
                <a:latin typeface="Arial" panose="020B0604020202020204" pitchFamily="34" charset="0"/>
                <a:ea typeface="Open Sans Light" panose="020B0306030504020204" pitchFamily="34" charset="0"/>
                <a:cs typeface="Arial" panose="020B0604020202020204" pitchFamily="34" charset="0"/>
              </a:defRPr>
            </a:lvl1pPr>
          </a:lstStyle>
          <a:p>
            <a:pPr marL="185732" lvl="0" indent="-185732">
              <a:lnSpc>
                <a:spcPct val="90000"/>
              </a:lnSpc>
              <a:spcBef>
                <a:spcPct val="0"/>
              </a:spcBef>
            </a:pPr>
            <a:r>
              <a:rPr lang="en-US"/>
              <a:t>Click to edit Master subtitle style</a:t>
            </a:r>
            <a:endParaRPr lang="en-US" dirty="0"/>
          </a:p>
        </p:txBody>
      </p:sp>
      <p:cxnSp>
        <p:nvCxnSpPr>
          <p:cNvPr id="18" name="Straight Connector 17">
            <a:extLst>
              <a:ext uri="{FF2B5EF4-FFF2-40B4-BE49-F238E27FC236}">
                <a16:creationId xmlns:a16="http://schemas.microsoft.com/office/drawing/2014/main" id="{A5B14DF1-CF70-4751-812C-21B3274D60DE}"/>
              </a:ext>
            </a:extLst>
          </p:cNvPr>
          <p:cNvCxnSpPr/>
          <p:nvPr/>
        </p:nvCxnSpPr>
        <p:spPr>
          <a:xfrm>
            <a:off x="1" y="6384350"/>
            <a:ext cx="895149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05089E-0283-4315-B709-A5CEE2DC8C1A}"/>
              </a:ext>
            </a:extLst>
          </p:cNvPr>
          <p:cNvSpPr txBox="1"/>
          <p:nvPr/>
        </p:nvSpPr>
        <p:spPr>
          <a:xfrm>
            <a:off x="395289" y="5989050"/>
            <a:ext cx="1984797" cy="221711"/>
          </a:xfrm>
          <a:prstGeom prst="rect">
            <a:avLst/>
          </a:prstGeom>
          <a:noFill/>
        </p:spPr>
        <p:txBody>
          <a:bodyPr wrap="square" lIns="0" tIns="0" rIns="0" bIns="0" rtlCol="0" anchor="ctr">
            <a:noAutofit/>
          </a:bodyPr>
          <a:lstStyle/>
          <a:p>
            <a:pPr algn="l"/>
            <a:r>
              <a:rPr lang="en-AU" sz="894" b="0" spc="162" dirty="0">
                <a:solidFill>
                  <a:schemeClr val="tx1"/>
                </a:solidFill>
                <a:latin typeface="Arial" panose="020B0604020202020204" pitchFamily="34" charset="0"/>
                <a:ea typeface="Lato" panose="020F0502020204030203" pitchFamily="34" charset="0"/>
                <a:cs typeface="Arial" panose="020B0604020202020204" pitchFamily="34" charset="0"/>
              </a:rPr>
              <a:t>CONFIDENTIAL</a:t>
            </a:r>
          </a:p>
        </p:txBody>
      </p:sp>
      <p:pic>
        <p:nvPicPr>
          <p:cNvPr id="10" name="Image 0" descr="preencoded.png">
            <a:extLst>
              <a:ext uri="{FF2B5EF4-FFF2-40B4-BE49-F238E27FC236}">
                <a16:creationId xmlns:a16="http://schemas.microsoft.com/office/drawing/2014/main" id="{4FD7F471-0051-77FF-D8C5-D4A52D2A52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flipH="1">
            <a:off x="0" y="687968"/>
            <a:ext cx="6156176" cy="2154828"/>
          </a:xfrm>
          <a:prstGeom prst="rect">
            <a:avLst/>
          </a:prstGeom>
        </p:spPr>
      </p:pic>
      <p:pic>
        <p:nvPicPr>
          <p:cNvPr id="11" name="Image 1" descr="preencoded.png">
            <a:extLst>
              <a:ext uri="{FF2B5EF4-FFF2-40B4-BE49-F238E27FC236}">
                <a16:creationId xmlns:a16="http://schemas.microsoft.com/office/drawing/2014/main" id="{A96D9CE8-DD0A-C06D-C7E7-F287BA0DC8AD}"/>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339011" y="5856383"/>
            <a:ext cx="1409700" cy="328185"/>
          </a:xfrm>
          <a:prstGeom prst="rect">
            <a:avLst/>
          </a:prstGeom>
        </p:spPr>
      </p:pic>
    </p:spTree>
    <p:custDataLst>
      <p:tags r:id="rId1"/>
    </p:custDataLst>
    <p:extLst>
      <p:ext uri="{BB962C8B-B14F-4D97-AF65-F5344CB8AC3E}">
        <p14:creationId xmlns:p14="http://schemas.microsoft.com/office/powerpoint/2010/main" val="3949856247"/>
      </p:ext>
    </p:extLst>
  </p:cSld>
  <p:clrMapOvr>
    <a:masterClrMapping/>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5_Comparison Titles">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42CD82E0-976A-4A89-A391-DA3C4C5B1653}"/>
              </a:ext>
            </a:extLst>
          </p:cNvPr>
          <p:cNvSpPr>
            <a:spLocks noGrp="1"/>
          </p:cNvSpPr>
          <p:nvPr>
            <p:ph sz="quarter" idx="16"/>
          </p:nvPr>
        </p:nvSpPr>
        <p:spPr>
          <a:xfrm>
            <a:off x="4645025" y="2094271"/>
            <a:ext cx="4103688"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4" name="Content Placeholder 13">
            <a:extLst>
              <a:ext uri="{FF2B5EF4-FFF2-40B4-BE49-F238E27FC236}">
                <a16:creationId xmlns:a16="http://schemas.microsoft.com/office/drawing/2014/main" id="{CB627971-95AF-487C-8846-42AFE80CEB5C}"/>
              </a:ext>
            </a:extLst>
          </p:cNvPr>
          <p:cNvSpPr>
            <a:spLocks noGrp="1"/>
          </p:cNvSpPr>
          <p:nvPr>
            <p:ph sz="quarter" idx="15"/>
          </p:nvPr>
        </p:nvSpPr>
        <p:spPr>
          <a:xfrm>
            <a:off x="395289" y="2094271"/>
            <a:ext cx="4103687"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5" name="Text Placeholder 4">
            <a:extLst>
              <a:ext uri="{FF2B5EF4-FFF2-40B4-BE49-F238E27FC236}">
                <a16:creationId xmlns:a16="http://schemas.microsoft.com/office/drawing/2014/main" id="{8C046642-4259-41CD-842B-433629361BFD}"/>
              </a:ext>
            </a:extLst>
          </p:cNvPr>
          <p:cNvSpPr>
            <a:spLocks noGrp="1"/>
          </p:cNvSpPr>
          <p:nvPr>
            <p:ph type="body" sz="quarter" idx="13"/>
          </p:nvPr>
        </p:nvSpPr>
        <p:spPr>
          <a:xfrm>
            <a:off x="395289" y="1656741"/>
            <a:ext cx="4103687" cy="333457"/>
          </a:xfrm>
          <a:prstGeom prst="roundRect">
            <a:avLst>
              <a:gd name="adj" fmla="val 50000"/>
            </a:avLst>
          </a:prstGeom>
          <a:solidFill>
            <a:schemeClr val="accent1"/>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612D86E1-1738-470C-85F3-610DB284AB87}"/>
              </a:ext>
            </a:extLst>
          </p:cNvPr>
          <p:cNvSpPr>
            <a:spLocks noGrp="1"/>
          </p:cNvSpPr>
          <p:nvPr>
            <p:ph type="body" sz="quarter" idx="14"/>
          </p:nvPr>
        </p:nvSpPr>
        <p:spPr>
          <a:xfrm>
            <a:off x="4645025" y="1656742"/>
            <a:ext cx="4103688" cy="333456"/>
          </a:xfrm>
          <a:prstGeom prst="roundRect">
            <a:avLst>
              <a:gd name="adj" fmla="val 50000"/>
            </a:avLst>
          </a:prstGeom>
          <a:solidFill>
            <a:schemeClr val="accent2"/>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13" name="Text Placeholder 19">
            <a:extLst>
              <a:ext uri="{FF2B5EF4-FFF2-40B4-BE49-F238E27FC236}">
                <a16:creationId xmlns:a16="http://schemas.microsoft.com/office/drawing/2014/main" id="{BD921E16-C5C3-BC86-8D8E-63B229ED92F2}"/>
              </a:ext>
            </a:extLst>
          </p:cNvPr>
          <p:cNvSpPr>
            <a:spLocks noGrp="1"/>
          </p:cNvSpPr>
          <p:nvPr>
            <p:ph type="body" sz="quarter" idx="18" hasCustomPrompt="1"/>
          </p:nvPr>
        </p:nvSpPr>
        <p:spPr>
          <a:xfrm>
            <a:off x="2051472" y="1243658"/>
            <a:ext cx="1800448" cy="216000"/>
          </a:xfrm>
          <a:prstGeom prst="round1Rect">
            <a:avLst>
              <a:gd name="adj" fmla="val 50000"/>
            </a:avLst>
          </a:prstGeom>
          <a:solidFill>
            <a:srgbClr val="129D1F"/>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
        <p:nvSpPr>
          <p:cNvPr id="15" name="Text Placeholder 19">
            <a:extLst>
              <a:ext uri="{FF2B5EF4-FFF2-40B4-BE49-F238E27FC236}">
                <a16:creationId xmlns:a16="http://schemas.microsoft.com/office/drawing/2014/main" id="{78B1E261-6D87-813E-4DC8-834BDFAC2CFB}"/>
              </a:ext>
            </a:extLst>
          </p:cNvPr>
          <p:cNvSpPr>
            <a:spLocks noGrp="1"/>
          </p:cNvSpPr>
          <p:nvPr>
            <p:ph type="body" sz="quarter" idx="17"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
        <p:nvSpPr>
          <p:cNvPr id="10" name="Title 1">
            <a:extLst>
              <a:ext uri="{FF2B5EF4-FFF2-40B4-BE49-F238E27FC236}">
                <a16:creationId xmlns:a16="http://schemas.microsoft.com/office/drawing/2014/main" id="{A9363FB8-70DC-09B1-0798-043B82354248}"/>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3928501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8BA95EA-A0A0-4D9D-8B5E-3374C9A26C7C}"/>
              </a:ext>
            </a:extLst>
          </p:cNvPr>
          <p:cNvSpPr>
            <a:spLocks noGrp="1"/>
          </p:cNvSpPr>
          <p:nvPr>
            <p:ph sz="quarter" idx="12"/>
          </p:nvPr>
        </p:nvSpPr>
        <p:spPr>
          <a:xfrm>
            <a:off x="395288" y="1557339"/>
            <a:ext cx="8353425" cy="4751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9EA10D17-8BBE-4D3D-9690-2375B8F957DA}"/>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6" name="Text Placeholder 19">
            <a:extLst>
              <a:ext uri="{FF2B5EF4-FFF2-40B4-BE49-F238E27FC236}">
                <a16:creationId xmlns:a16="http://schemas.microsoft.com/office/drawing/2014/main" id="{2E10E411-D2EC-7162-AEB3-8DBFBBC3FAF3}"/>
              </a:ext>
            </a:extLst>
          </p:cNvPr>
          <p:cNvSpPr>
            <a:spLocks noGrp="1"/>
          </p:cNvSpPr>
          <p:nvPr>
            <p:ph type="body" sz="quarter" idx="18" hasCustomPrompt="1"/>
          </p:nvPr>
        </p:nvSpPr>
        <p:spPr>
          <a:xfrm>
            <a:off x="2051472" y="1243658"/>
            <a:ext cx="1800448" cy="216000"/>
          </a:xfrm>
          <a:prstGeom prst="round1Rect">
            <a:avLst>
              <a:gd name="adj" fmla="val 50000"/>
            </a:avLst>
          </a:prstGeom>
          <a:solidFill>
            <a:srgbClr val="129D1F"/>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
        <p:nvSpPr>
          <p:cNvPr id="7" name="Text Placeholder 19">
            <a:extLst>
              <a:ext uri="{FF2B5EF4-FFF2-40B4-BE49-F238E27FC236}">
                <a16:creationId xmlns:a16="http://schemas.microsoft.com/office/drawing/2014/main" id="{19492770-B154-94B0-397B-968E9BE3C490}"/>
              </a:ext>
            </a:extLst>
          </p:cNvPr>
          <p:cNvSpPr>
            <a:spLocks noGrp="1"/>
          </p:cNvSpPr>
          <p:nvPr>
            <p:ph type="body" sz="quarter" idx="17"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Tree>
    <p:extLst>
      <p:ext uri="{BB962C8B-B14F-4D97-AF65-F5344CB8AC3E}">
        <p14:creationId xmlns:p14="http://schemas.microsoft.com/office/powerpoint/2010/main" val="3432016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8BA95EA-A0A0-4D9D-8B5E-3374C9A26C7C}"/>
              </a:ext>
            </a:extLst>
          </p:cNvPr>
          <p:cNvSpPr>
            <a:spLocks noGrp="1"/>
          </p:cNvSpPr>
          <p:nvPr>
            <p:ph sz="quarter" idx="12"/>
          </p:nvPr>
        </p:nvSpPr>
        <p:spPr>
          <a:xfrm>
            <a:off x="395288" y="1557339"/>
            <a:ext cx="8353425" cy="4751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9EA10D17-8BBE-4D3D-9690-2375B8F957DA}"/>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7" name="Text Placeholder 19">
            <a:extLst>
              <a:ext uri="{FF2B5EF4-FFF2-40B4-BE49-F238E27FC236}">
                <a16:creationId xmlns:a16="http://schemas.microsoft.com/office/drawing/2014/main" id="{19492770-B154-94B0-397B-968E9BE3C490}"/>
              </a:ext>
            </a:extLst>
          </p:cNvPr>
          <p:cNvSpPr>
            <a:spLocks noGrp="1"/>
          </p:cNvSpPr>
          <p:nvPr>
            <p:ph type="body" sz="quarter" idx="17"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Tree>
    <p:extLst>
      <p:ext uri="{BB962C8B-B14F-4D97-AF65-F5344CB8AC3E}">
        <p14:creationId xmlns:p14="http://schemas.microsoft.com/office/powerpoint/2010/main" val="37747164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Titles">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42CD82E0-976A-4A89-A391-DA3C4C5B1653}"/>
              </a:ext>
            </a:extLst>
          </p:cNvPr>
          <p:cNvSpPr>
            <a:spLocks noGrp="1"/>
          </p:cNvSpPr>
          <p:nvPr>
            <p:ph sz="quarter" idx="16"/>
          </p:nvPr>
        </p:nvSpPr>
        <p:spPr>
          <a:xfrm>
            <a:off x="4645025" y="2094271"/>
            <a:ext cx="4103688"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4" name="Content Placeholder 13">
            <a:extLst>
              <a:ext uri="{FF2B5EF4-FFF2-40B4-BE49-F238E27FC236}">
                <a16:creationId xmlns:a16="http://schemas.microsoft.com/office/drawing/2014/main" id="{CB627971-95AF-487C-8846-42AFE80CEB5C}"/>
              </a:ext>
            </a:extLst>
          </p:cNvPr>
          <p:cNvSpPr>
            <a:spLocks noGrp="1"/>
          </p:cNvSpPr>
          <p:nvPr>
            <p:ph sz="quarter" idx="15"/>
          </p:nvPr>
        </p:nvSpPr>
        <p:spPr>
          <a:xfrm>
            <a:off x="395289" y="2094271"/>
            <a:ext cx="4103687"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5" name="Text Placeholder 4">
            <a:extLst>
              <a:ext uri="{FF2B5EF4-FFF2-40B4-BE49-F238E27FC236}">
                <a16:creationId xmlns:a16="http://schemas.microsoft.com/office/drawing/2014/main" id="{8C046642-4259-41CD-842B-433629361BFD}"/>
              </a:ext>
            </a:extLst>
          </p:cNvPr>
          <p:cNvSpPr>
            <a:spLocks noGrp="1"/>
          </p:cNvSpPr>
          <p:nvPr>
            <p:ph type="body" sz="quarter" idx="13"/>
          </p:nvPr>
        </p:nvSpPr>
        <p:spPr>
          <a:xfrm>
            <a:off x="395289" y="1656741"/>
            <a:ext cx="4103687" cy="333457"/>
          </a:xfrm>
          <a:prstGeom prst="roundRect">
            <a:avLst>
              <a:gd name="adj" fmla="val 50000"/>
            </a:avLst>
          </a:prstGeom>
          <a:solidFill>
            <a:schemeClr val="accent1"/>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612D86E1-1738-470C-85F3-610DB284AB87}"/>
              </a:ext>
            </a:extLst>
          </p:cNvPr>
          <p:cNvSpPr>
            <a:spLocks noGrp="1"/>
          </p:cNvSpPr>
          <p:nvPr>
            <p:ph type="body" sz="quarter" idx="14"/>
          </p:nvPr>
        </p:nvSpPr>
        <p:spPr>
          <a:xfrm>
            <a:off x="4645025" y="1656742"/>
            <a:ext cx="4103688" cy="333456"/>
          </a:xfrm>
          <a:prstGeom prst="roundRect">
            <a:avLst>
              <a:gd name="adj" fmla="val 50000"/>
            </a:avLst>
          </a:prstGeom>
          <a:solidFill>
            <a:schemeClr val="accent2"/>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15" name="Text Placeholder 19">
            <a:extLst>
              <a:ext uri="{FF2B5EF4-FFF2-40B4-BE49-F238E27FC236}">
                <a16:creationId xmlns:a16="http://schemas.microsoft.com/office/drawing/2014/main" id="{78B1E261-6D87-813E-4DC8-834BDFAC2CFB}"/>
              </a:ext>
            </a:extLst>
          </p:cNvPr>
          <p:cNvSpPr>
            <a:spLocks noGrp="1"/>
          </p:cNvSpPr>
          <p:nvPr>
            <p:ph type="body" sz="quarter" idx="17"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
        <p:nvSpPr>
          <p:cNvPr id="10" name="Title 1">
            <a:extLst>
              <a:ext uri="{FF2B5EF4-FFF2-40B4-BE49-F238E27FC236}">
                <a16:creationId xmlns:a16="http://schemas.microsoft.com/office/drawing/2014/main" id="{A9363FB8-70DC-09B1-0798-043B82354248}"/>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Tree>
    <p:extLst>
      <p:ext uri="{BB962C8B-B14F-4D97-AF65-F5344CB8AC3E}">
        <p14:creationId xmlns:p14="http://schemas.microsoft.com/office/powerpoint/2010/main" val="1990237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93425141-F9D4-4EED-8B25-1F6B2C4CC078}"/>
              </a:ext>
            </a:extLst>
          </p:cNvPr>
          <p:cNvSpPr>
            <a:spLocks noGrp="1"/>
          </p:cNvSpPr>
          <p:nvPr>
            <p:ph sz="quarter" idx="13"/>
          </p:nvPr>
        </p:nvSpPr>
        <p:spPr>
          <a:xfrm>
            <a:off x="395289" y="1557339"/>
            <a:ext cx="4103687" cy="4751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Content Placeholder 12">
            <a:extLst>
              <a:ext uri="{FF2B5EF4-FFF2-40B4-BE49-F238E27FC236}">
                <a16:creationId xmlns:a16="http://schemas.microsoft.com/office/drawing/2014/main" id="{74E8C50B-423B-42F7-8A0E-057E2D81874F}"/>
              </a:ext>
            </a:extLst>
          </p:cNvPr>
          <p:cNvSpPr>
            <a:spLocks noGrp="1"/>
          </p:cNvSpPr>
          <p:nvPr>
            <p:ph sz="quarter" idx="14"/>
          </p:nvPr>
        </p:nvSpPr>
        <p:spPr>
          <a:xfrm>
            <a:off x="4645025" y="1557339"/>
            <a:ext cx="4103688" cy="4751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10" name="Text Placeholder 19">
            <a:extLst>
              <a:ext uri="{FF2B5EF4-FFF2-40B4-BE49-F238E27FC236}">
                <a16:creationId xmlns:a16="http://schemas.microsoft.com/office/drawing/2014/main" id="{7852AD0C-24B0-F277-AAB5-005E5DB7447E}"/>
              </a:ext>
            </a:extLst>
          </p:cNvPr>
          <p:cNvSpPr>
            <a:spLocks noGrp="1"/>
          </p:cNvSpPr>
          <p:nvPr>
            <p:ph type="body" sz="quarter" idx="17"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
        <p:nvSpPr>
          <p:cNvPr id="9" name="Title 1">
            <a:extLst>
              <a:ext uri="{FF2B5EF4-FFF2-40B4-BE49-F238E27FC236}">
                <a16:creationId xmlns:a16="http://schemas.microsoft.com/office/drawing/2014/main" id="{CBDE2CFD-7FA5-4531-6970-3F317C7B0EC1}"/>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Tree>
    <p:extLst>
      <p:ext uri="{BB962C8B-B14F-4D97-AF65-F5344CB8AC3E}">
        <p14:creationId xmlns:p14="http://schemas.microsoft.com/office/powerpoint/2010/main" val="34686821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nel Titles">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F64E9E02-5C48-49DD-81B4-2A076AA2945A}"/>
              </a:ext>
            </a:extLst>
          </p:cNvPr>
          <p:cNvSpPr>
            <a:spLocks noGrp="1"/>
          </p:cNvSpPr>
          <p:nvPr>
            <p:ph sz="quarter" idx="18"/>
          </p:nvPr>
        </p:nvSpPr>
        <p:spPr>
          <a:xfrm>
            <a:off x="4645025" y="2094273"/>
            <a:ext cx="4103688" cy="4214452"/>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7" name="Content Placeholder 16">
            <a:extLst>
              <a:ext uri="{FF2B5EF4-FFF2-40B4-BE49-F238E27FC236}">
                <a16:creationId xmlns:a16="http://schemas.microsoft.com/office/drawing/2014/main" id="{3DF6C880-DC36-4963-BF90-79291B79F25D}"/>
              </a:ext>
            </a:extLst>
          </p:cNvPr>
          <p:cNvSpPr>
            <a:spLocks noGrp="1"/>
          </p:cNvSpPr>
          <p:nvPr>
            <p:ph sz="quarter" idx="17"/>
          </p:nvPr>
        </p:nvSpPr>
        <p:spPr>
          <a:xfrm>
            <a:off x="395289" y="2094271"/>
            <a:ext cx="4103687" cy="1822128"/>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8569"/>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6" name="Content Placeholder 5">
            <a:extLst>
              <a:ext uri="{FF2B5EF4-FFF2-40B4-BE49-F238E27FC236}">
                <a16:creationId xmlns:a16="http://schemas.microsoft.com/office/drawing/2014/main" id="{6231CB26-B24D-42D0-8717-2DE55D484175}"/>
              </a:ext>
            </a:extLst>
          </p:cNvPr>
          <p:cNvSpPr>
            <a:spLocks noGrp="1"/>
          </p:cNvSpPr>
          <p:nvPr>
            <p:ph sz="quarter" idx="20"/>
          </p:nvPr>
        </p:nvSpPr>
        <p:spPr>
          <a:xfrm>
            <a:off x="395289" y="4522561"/>
            <a:ext cx="4103687" cy="1786165"/>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0" name="Text Placeholder 19">
            <a:extLst>
              <a:ext uri="{FF2B5EF4-FFF2-40B4-BE49-F238E27FC236}">
                <a16:creationId xmlns:a16="http://schemas.microsoft.com/office/drawing/2014/main" id="{D3C8C78F-A5AB-E55F-2C12-F0CC0FC96165}"/>
              </a:ext>
            </a:extLst>
          </p:cNvPr>
          <p:cNvSpPr>
            <a:spLocks noGrp="1"/>
          </p:cNvSpPr>
          <p:nvPr>
            <p:ph type="body" sz="quarter" idx="23"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 </a:t>
            </a:r>
          </a:p>
        </p:txBody>
      </p:sp>
      <p:sp>
        <p:nvSpPr>
          <p:cNvPr id="24" name="Text Placeholder 4">
            <a:extLst>
              <a:ext uri="{FF2B5EF4-FFF2-40B4-BE49-F238E27FC236}">
                <a16:creationId xmlns:a16="http://schemas.microsoft.com/office/drawing/2014/main" id="{B138C508-8E98-7E27-0805-54B77ED29B23}"/>
              </a:ext>
            </a:extLst>
          </p:cNvPr>
          <p:cNvSpPr>
            <a:spLocks noGrp="1"/>
          </p:cNvSpPr>
          <p:nvPr>
            <p:ph type="body" sz="quarter" idx="13"/>
          </p:nvPr>
        </p:nvSpPr>
        <p:spPr>
          <a:xfrm>
            <a:off x="395289" y="1656741"/>
            <a:ext cx="4103687" cy="333457"/>
          </a:xfrm>
          <a:prstGeom prst="roundRect">
            <a:avLst>
              <a:gd name="adj" fmla="val 50000"/>
            </a:avLst>
          </a:prstGeom>
          <a:solidFill>
            <a:schemeClr val="accent1"/>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25" name="Text Placeholder 11">
            <a:extLst>
              <a:ext uri="{FF2B5EF4-FFF2-40B4-BE49-F238E27FC236}">
                <a16:creationId xmlns:a16="http://schemas.microsoft.com/office/drawing/2014/main" id="{99922C04-2AB7-14EF-EA7B-6B54289A9462}"/>
              </a:ext>
            </a:extLst>
          </p:cNvPr>
          <p:cNvSpPr>
            <a:spLocks noGrp="1"/>
          </p:cNvSpPr>
          <p:nvPr>
            <p:ph type="body" sz="quarter" idx="14"/>
          </p:nvPr>
        </p:nvSpPr>
        <p:spPr>
          <a:xfrm>
            <a:off x="4645025" y="1656742"/>
            <a:ext cx="4103688" cy="333456"/>
          </a:xfrm>
          <a:prstGeom prst="roundRect">
            <a:avLst>
              <a:gd name="adj" fmla="val 50000"/>
            </a:avLst>
          </a:prstGeom>
          <a:solidFill>
            <a:schemeClr val="accent2"/>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26" name="Text Placeholder 4">
            <a:extLst>
              <a:ext uri="{FF2B5EF4-FFF2-40B4-BE49-F238E27FC236}">
                <a16:creationId xmlns:a16="http://schemas.microsoft.com/office/drawing/2014/main" id="{F8CB5E1D-7F0D-2230-8C30-DED0B68EE659}"/>
              </a:ext>
            </a:extLst>
          </p:cNvPr>
          <p:cNvSpPr>
            <a:spLocks noGrp="1"/>
          </p:cNvSpPr>
          <p:nvPr>
            <p:ph type="body" sz="quarter" idx="24"/>
          </p:nvPr>
        </p:nvSpPr>
        <p:spPr>
          <a:xfrm>
            <a:off x="395289" y="4089182"/>
            <a:ext cx="4103687" cy="333457"/>
          </a:xfrm>
          <a:prstGeom prst="roundRect">
            <a:avLst>
              <a:gd name="adj" fmla="val 50000"/>
            </a:avLst>
          </a:prstGeom>
          <a:solidFill>
            <a:schemeClr val="accent3"/>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14" name="Title 1">
            <a:extLst>
              <a:ext uri="{FF2B5EF4-FFF2-40B4-BE49-F238E27FC236}">
                <a16:creationId xmlns:a16="http://schemas.microsoft.com/office/drawing/2014/main" id="{8A5171C9-7B4F-F872-73B1-1F2878671ADD}"/>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Tree>
    <p:extLst>
      <p:ext uri="{BB962C8B-B14F-4D97-AF65-F5344CB8AC3E}">
        <p14:creationId xmlns:p14="http://schemas.microsoft.com/office/powerpoint/2010/main" val="7145912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Panel Titles">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C6D2D630-E991-4903-90F0-A5F6D6ED3A62}"/>
              </a:ext>
            </a:extLst>
          </p:cNvPr>
          <p:cNvSpPr>
            <a:spLocks noGrp="1"/>
          </p:cNvSpPr>
          <p:nvPr>
            <p:ph sz="quarter" idx="19"/>
          </p:nvPr>
        </p:nvSpPr>
        <p:spPr>
          <a:xfrm>
            <a:off x="4645025" y="4522561"/>
            <a:ext cx="4103688" cy="1786165"/>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9" name="Content Placeholder 18">
            <a:extLst>
              <a:ext uri="{FF2B5EF4-FFF2-40B4-BE49-F238E27FC236}">
                <a16:creationId xmlns:a16="http://schemas.microsoft.com/office/drawing/2014/main" id="{F64E9E02-5C48-49DD-81B4-2A076AA2945A}"/>
              </a:ext>
            </a:extLst>
          </p:cNvPr>
          <p:cNvSpPr>
            <a:spLocks noGrp="1"/>
          </p:cNvSpPr>
          <p:nvPr>
            <p:ph sz="quarter" idx="18"/>
          </p:nvPr>
        </p:nvSpPr>
        <p:spPr>
          <a:xfrm>
            <a:off x="4645025" y="2094273"/>
            <a:ext cx="4103688" cy="1822129"/>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7" name="Content Placeholder 16">
            <a:extLst>
              <a:ext uri="{FF2B5EF4-FFF2-40B4-BE49-F238E27FC236}">
                <a16:creationId xmlns:a16="http://schemas.microsoft.com/office/drawing/2014/main" id="{3DF6C880-DC36-4963-BF90-79291B79F25D}"/>
              </a:ext>
            </a:extLst>
          </p:cNvPr>
          <p:cNvSpPr>
            <a:spLocks noGrp="1"/>
          </p:cNvSpPr>
          <p:nvPr>
            <p:ph sz="quarter" idx="17"/>
          </p:nvPr>
        </p:nvSpPr>
        <p:spPr>
          <a:xfrm>
            <a:off x="395289" y="2094271"/>
            <a:ext cx="4103687" cy="1822128"/>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8569"/>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6" name="Content Placeholder 5">
            <a:extLst>
              <a:ext uri="{FF2B5EF4-FFF2-40B4-BE49-F238E27FC236}">
                <a16:creationId xmlns:a16="http://schemas.microsoft.com/office/drawing/2014/main" id="{6231CB26-B24D-42D0-8717-2DE55D484175}"/>
              </a:ext>
            </a:extLst>
          </p:cNvPr>
          <p:cNvSpPr>
            <a:spLocks noGrp="1"/>
          </p:cNvSpPr>
          <p:nvPr>
            <p:ph sz="quarter" idx="20"/>
          </p:nvPr>
        </p:nvSpPr>
        <p:spPr>
          <a:xfrm>
            <a:off x="395289" y="4522561"/>
            <a:ext cx="4103687" cy="1786165"/>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0" name="Text Placeholder 19">
            <a:extLst>
              <a:ext uri="{FF2B5EF4-FFF2-40B4-BE49-F238E27FC236}">
                <a16:creationId xmlns:a16="http://schemas.microsoft.com/office/drawing/2014/main" id="{D3C8C78F-A5AB-E55F-2C12-F0CC0FC96165}"/>
              </a:ext>
            </a:extLst>
          </p:cNvPr>
          <p:cNvSpPr>
            <a:spLocks noGrp="1"/>
          </p:cNvSpPr>
          <p:nvPr>
            <p:ph type="body" sz="quarter" idx="23"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 </a:t>
            </a:r>
          </a:p>
        </p:txBody>
      </p:sp>
      <p:sp>
        <p:nvSpPr>
          <p:cNvPr id="24" name="Text Placeholder 4">
            <a:extLst>
              <a:ext uri="{FF2B5EF4-FFF2-40B4-BE49-F238E27FC236}">
                <a16:creationId xmlns:a16="http://schemas.microsoft.com/office/drawing/2014/main" id="{B138C508-8E98-7E27-0805-54B77ED29B23}"/>
              </a:ext>
            </a:extLst>
          </p:cNvPr>
          <p:cNvSpPr>
            <a:spLocks noGrp="1"/>
          </p:cNvSpPr>
          <p:nvPr>
            <p:ph type="body" sz="quarter" idx="13"/>
          </p:nvPr>
        </p:nvSpPr>
        <p:spPr>
          <a:xfrm>
            <a:off x="395289" y="1656741"/>
            <a:ext cx="4103687" cy="333457"/>
          </a:xfrm>
          <a:prstGeom prst="roundRect">
            <a:avLst>
              <a:gd name="adj" fmla="val 50000"/>
            </a:avLst>
          </a:prstGeom>
          <a:solidFill>
            <a:schemeClr val="accent1"/>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25" name="Text Placeholder 11">
            <a:extLst>
              <a:ext uri="{FF2B5EF4-FFF2-40B4-BE49-F238E27FC236}">
                <a16:creationId xmlns:a16="http://schemas.microsoft.com/office/drawing/2014/main" id="{99922C04-2AB7-14EF-EA7B-6B54289A9462}"/>
              </a:ext>
            </a:extLst>
          </p:cNvPr>
          <p:cNvSpPr>
            <a:spLocks noGrp="1"/>
          </p:cNvSpPr>
          <p:nvPr>
            <p:ph type="body" sz="quarter" idx="14"/>
          </p:nvPr>
        </p:nvSpPr>
        <p:spPr>
          <a:xfrm>
            <a:off x="4645025" y="1656742"/>
            <a:ext cx="4103688" cy="333456"/>
          </a:xfrm>
          <a:prstGeom prst="roundRect">
            <a:avLst>
              <a:gd name="adj" fmla="val 50000"/>
            </a:avLst>
          </a:prstGeom>
          <a:solidFill>
            <a:schemeClr val="accent2"/>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26" name="Text Placeholder 4">
            <a:extLst>
              <a:ext uri="{FF2B5EF4-FFF2-40B4-BE49-F238E27FC236}">
                <a16:creationId xmlns:a16="http://schemas.microsoft.com/office/drawing/2014/main" id="{F8CB5E1D-7F0D-2230-8C30-DED0B68EE659}"/>
              </a:ext>
            </a:extLst>
          </p:cNvPr>
          <p:cNvSpPr>
            <a:spLocks noGrp="1"/>
          </p:cNvSpPr>
          <p:nvPr>
            <p:ph type="body" sz="quarter" idx="24"/>
          </p:nvPr>
        </p:nvSpPr>
        <p:spPr>
          <a:xfrm>
            <a:off x="395289" y="4089182"/>
            <a:ext cx="4103687" cy="333457"/>
          </a:xfrm>
          <a:prstGeom prst="roundRect">
            <a:avLst>
              <a:gd name="adj" fmla="val 50000"/>
            </a:avLst>
          </a:prstGeom>
          <a:solidFill>
            <a:schemeClr val="accent3"/>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27" name="Text Placeholder 11">
            <a:extLst>
              <a:ext uri="{FF2B5EF4-FFF2-40B4-BE49-F238E27FC236}">
                <a16:creationId xmlns:a16="http://schemas.microsoft.com/office/drawing/2014/main" id="{E6A205D6-382A-3554-472E-B65C20A2E195}"/>
              </a:ext>
            </a:extLst>
          </p:cNvPr>
          <p:cNvSpPr>
            <a:spLocks noGrp="1"/>
          </p:cNvSpPr>
          <p:nvPr>
            <p:ph type="body" sz="quarter" idx="25"/>
          </p:nvPr>
        </p:nvSpPr>
        <p:spPr>
          <a:xfrm>
            <a:off x="4645025" y="4089183"/>
            <a:ext cx="4103688" cy="333456"/>
          </a:xfrm>
          <a:prstGeom prst="roundRect">
            <a:avLst>
              <a:gd name="adj" fmla="val 50000"/>
            </a:avLst>
          </a:prstGeom>
          <a:solidFill>
            <a:schemeClr val="accent4"/>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14" name="Title 1">
            <a:extLst>
              <a:ext uri="{FF2B5EF4-FFF2-40B4-BE49-F238E27FC236}">
                <a16:creationId xmlns:a16="http://schemas.microsoft.com/office/drawing/2014/main" id="{8A5171C9-7B4F-F872-73B1-1F2878671ADD}"/>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Tree>
    <p:extLst>
      <p:ext uri="{BB962C8B-B14F-4D97-AF65-F5344CB8AC3E}">
        <p14:creationId xmlns:p14="http://schemas.microsoft.com/office/powerpoint/2010/main" val="40688424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nel">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C6D2D630-E991-4903-90F0-A5F6D6ED3A62}"/>
              </a:ext>
            </a:extLst>
          </p:cNvPr>
          <p:cNvSpPr>
            <a:spLocks noGrp="1"/>
          </p:cNvSpPr>
          <p:nvPr>
            <p:ph sz="quarter" idx="19"/>
          </p:nvPr>
        </p:nvSpPr>
        <p:spPr>
          <a:xfrm>
            <a:off x="4645025" y="3996999"/>
            <a:ext cx="4103688" cy="2311727"/>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9" name="Content Placeholder 18">
            <a:extLst>
              <a:ext uri="{FF2B5EF4-FFF2-40B4-BE49-F238E27FC236}">
                <a16:creationId xmlns:a16="http://schemas.microsoft.com/office/drawing/2014/main" id="{F64E9E02-5C48-49DD-81B4-2A076AA2945A}"/>
              </a:ext>
            </a:extLst>
          </p:cNvPr>
          <p:cNvSpPr>
            <a:spLocks noGrp="1"/>
          </p:cNvSpPr>
          <p:nvPr>
            <p:ph sz="quarter" idx="18"/>
          </p:nvPr>
        </p:nvSpPr>
        <p:spPr>
          <a:xfrm>
            <a:off x="4645025" y="1557339"/>
            <a:ext cx="4103688" cy="2358273"/>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7" name="Content Placeholder 16">
            <a:extLst>
              <a:ext uri="{FF2B5EF4-FFF2-40B4-BE49-F238E27FC236}">
                <a16:creationId xmlns:a16="http://schemas.microsoft.com/office/drawing/2014/main" id="{3DF6C880-DC36-4963-BF90-79291B79F25D}"/>
              </a:ext>
            </a:extLst>
          </p:cNvPr>
          <p:cNvSpPr>
            <a:spLocks noGrp="1"/>
          </p:cNvSpPr>
          <p:nvPr>
            <p:ph sz="quarter" idx="17"/>
          </p:nvPr>
        </p:nvSpPr>
        <p:spPr>
          <a:xfrm>
            <a:off x="395289" y="1557339"/>
            <a:ext cx="4103687" cy="2358273"/>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23" name="Content Placeholder 22">
            <a:extLst>
              <a:ext uri="{FF2B5EF4-FFF2-40B4-BE49-F238E27FC236}">
                <a16:creationId xmlns:a16="http://schemas.microsoft.com/office/drawing/2014/main" id="{95DC844D-7B9D-4D81-A14E-D153FCF6DD8B}"/>
              </a:ext>
            </a:extLst>
          </p:cNvPr>
          <p:cNvSpPr>
            <a:spLocks noGrp="1"/>
          </p:cNvSpPr>
          <p:nvPr>
            <p:ph sz="quarter" idx="20"/>
          </p:nvPr>
        </p:nvSpPr>
        <p:spPr>
          <a:xfrm>
            <a:off x="395289" y="3996736"/>
            <a:ext cx="4103687" cy="2312000"/>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3" name="Text Placeholder 19">
            <a:extLst>
              <a:ext uri="{FF2B5EF4-FFF2-40B4-BE49-F238E27FC236}">
                <a16:creationId xmlns:a16="http://schemas.microsoft.com/office/drawing/2014/main" id="{CE886631-7B9D-E125-9717-7624A1A711F2}"/>
              </a:ext>
            </a:extLst>
          </p:cNvPr>
          <p:cNvSpPr>
            <a:spLocks noGrp="1"/>
          </p:cNvSpPr>
          <p:nvPr>
            <p:ph type="body" sz="quarter" idx="22"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 </a:t>
            </a:r>
          </a:p>
        </p:txBody>
      </p:sp>
      <p:sp>
        <p:nvSpPr>
          <p:cNvPr id="11" name="Title 1">
            <a:extLst>
              <a:ext uri="{FF2B5EF4-FFF2-40B4-BE49-F238E27FC236}">
                <a16:creationId xmlns:a16="http://schemas.microsoft.com/office/drawing/2014/main" id="{53AA8A60-4F63-0E91-8F47-F4E7BB9FF986}"/>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Tree>
    <p:extLst>
      <p:ext uri="{BB962C8B-B14F-4D97-AF65-F5344CB8AC3E}">
        <p14:creationId xmlns:p14="http://schemas.microsoft.com/office/powerpoint/2010/main" val="3773011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omparison Titles">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CB627971-95AF-487C-8846-42AFE80CEB5C}"/>
              </a:ext>
            </a:extLst>
          </p:cNvPr>
          <p:cNvSpPr>
            <a:spLocks noGrp="1"/>
          </p:cNvSpPr>
          <p:nvPr>
            <p:ph sz="quarter" idx="15"/>
          </p:nvPr>
        </p:nvSpPr>
        <p:spPr>
          <a:xfrm>
            <a:off x="395289" y="2094271"/>
            <a:ext cx="2664544"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Click to edit Note / Source</a:t>
            </a:r>
            <a:endParaRPr lang="en-AU" dirty="0"/>
          </a:p>
        </p:txBody>
      </p:sp>
      <p:sp>
        <p:nvSpPr>
          <p:cNvPr id="11" name="Content Placeholder 13">
            <a:extLst>
              <a:ext uri="{FF2B5EF4-FFF2-40B4-BE49-F238E27FC236}">
                <a16:creationId xmlns:a16="http://schemas.microsoft.com/office/drawing/2014/main" id="{057E97FA-6D9E-44B5-9A46-744E5EB6BF0B}"/>
              </a:ext>
            </a:extLst>
          </p:cNvPr>
          <p:cNvSpPr>
            <a:spLocks noGrp="1"/>
          </p:cNvSpPr>
          <p:nvPr>
            <p:ph sz="quarter" idx="16"/>
          </p:nvPr>
        </p:nvSpPr>
        <p:spPr>
          <a:xfrm>
            <a:off x="3239728" y="2094271"/>
            <a:ext cx="2664544"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7" name="Content Placeholder 13">
            <a:extLst>
              <a:ext uri="{FF2B5EF4-FFF2-40B4-BE49-F238E27FC236}">
                <a16:creationId xmlns:a16="http://schemas.microsoft.com/office/drawing/2014/main" id="{4167BCA9-A2AD-4E2C-8657-C4E940A34568}"/>
              </a:ext>
            </a:extLst>
          </p:cNvPr>
          <p:cNvSpPr>
            <a:spLocks noGrp="1"/>
          </p:cNvSpPr>
          <p:nvPr>
            <p:ph sz="quarter" idx="18"/>
          </p:nvPr>
        </p:nvSpPr>
        <p:spPr>
          <a:xfrm>
            <a:off x="6084169" y="2094271"/>
            <a:ext cx="2664544"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2" name="Text Placeholder 19">
            <a:extLst>
              <a:ext uri="{FF2B5EF4-FFF2-40B4-BE49-F238E27FC236}">
                <a16:creationId xmlns:a16="http://schemas.microsoft.com/office/drawing/2014/main" id="{59C08A6C-9C34-2F73-EEBA-EDF7CBCF16CD}"/>
              </a:ext>
            </a:extLst>
          </p:cNvPr>
          <p:cNvSpPr>
            <a:spLocks noGrp="1"/>
          </p:cNvSpPr>
          <p:nvPr>
            <p:ph type="body" sz="quarter" idx="20" hasCustomPrompt="1"/>
          </p:nvPr>
        </p:nvSpPr>
        <p:spPr>
          <a:xfrm>
            <a:off x="2051472" y="1243658"/>
            <a:ext cx="1800448" cy="216000"/>
          </a:xfrm>
          <a:prstGeom prst="round1Rect">
            <a:avLst>
              <a:gd name="adj" fmla="val 50000"/>
            </a:avLst>
          </a:prstGeom>
          <a:solidFill>
            <a:srgbClr val="129D1F"/>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 </a:t>
            </a:r>
          </a:p>
        </p:txBody>
      </p:sp>
      <p:sp>
        <p:nvSpPr>
          <p:cNvPr id="23" name="Text Placeholder 19">
            <a:extLst>
              <a:ext uri="{FF2B5EF4-FFF2-40B4-BE49-F238E27FC236}">
                <a16:creationId xmlns:a16="http://schemas.microsoft.com/office/drawing/2014/main" id="{9C376F71-1B76-5B5C-CE3A-7C03BA360A0F}"/>
              </a:ext>
            </a:extLst>
          </p:cNvPr>
          <p:cNvSpPr>
            <a:spLocks noGrp="1"/>
          </p:cNvSpPr>
          <p:nvPr>
            <p:ph type="body" sz="quarter" idx="21"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 </a:t>
            </a:r>
          </a:p>
        </p:txBody>
      </p:sp>
      <p:sp>
        <p:nvSpPr>
          <p:cNvPr id="24" name="Text Placeholder 4">
            <a:extLst>
              <a:ext uri="{FF2B5EF4-FFF2-40B4-BE49-F238E27FC236}">
                <a16:creationId xmlns:a16="http://schemas.microsoft.com/office/drawing/2014/main" id="{E2003F1D-0697-BF70-44DA-C49443965EE5}"/>
              </a:ext>
            </a:extLst>
          </p:cNvPr>
          <p:cNvSpPr>
            <a:spLocks noGrp="1"/>
          </p:cNvSpPr>
          <p:nvPr>
            <p:ph type="body" sz="quarter" idx="13" hasCustomPrompt="1"/>
          </p:nvPr>
        </p:nvSpPr>
        <p:spPr>
          <a:xfrm>
            <a:off x="395290" y="1656741"/>
            <a:ext cx="2664544" cy="333457"/>
          </a:xfrm>
          <a:prstGeom prst="roundRect">
            <a:avLst>
              <a:gd name="adj" fmla="val 50000"/>
            </a:avLst>
          </a:prstGeom>
          <a:solidFill>
            <a:schemeClr val="accent1"/>
          </a:solidFill>
        </p:spPr>
        <p:txBody>
          <a:bodyPr lIns="72000" tIns="0" bIns="0" anchor="ctr"/>
          <a:lstStyle>
            <a:lvl1pPr marL="0" indent="0">
              <a:buNone/>
              <a:defRPr b="1">
                <a:solidFill>
                  <a:schemeClr val="bg1"/>
                </a:solidFill>
              </a:defRPr>
            </a:lvl1pPr>
          </a:lstStyle>
          <a:p>
            <a:pPr lvl="0"/>
            <a:r>
              <a:rPr lang="en-US" dirty="0"/>
              <a:t>Click to edit text styles</a:t>
            </a:r>
          </a:p>
        </p:txBody>
      </p:sp>
      <p:sp>
        <p:nvSpPr>
          <p:cNvPr id="25" name="Text Placeholder 4">
            <a:extLst>
              <a:ext uri="{FF2B5EF4-FFF2-40B4-BE49-F238E27FC236}">
                <a16:creationId xmlns:a16="http://schemas.microsoft.com/office/drawing/2014/main" id="{F5713C8E-225C-59E8-3CE3-E6CA10BDB32F}"/>
              </a:ext>
            </a:extLst>
          </p:cNvPr>
          <p:cNvSpPr>
            <a:spLocks noGrp="1"/>
          </p:cNvSpPr>
          <p:nvPr>
            <p:ph type="body" sz="quarter" idx="22" hasCustomPrompt="1"/>
          </p:nvPr>
        </p:nvSpPr>
        <p:spPr>
          <a:xfrm>
            <a:off x="3239727" y="1656741"/>
            <a:ext cx="2664544" cy="333457"/>
          </a:xfrm>
          <a:prstGeom prst="roundRect">
            <a:avLst>
              <a:gd name="adj" fmla="val 50000"/>
            </a:avLst>
          </a:prstGeom>
          <a:solidFill>
            <a:schemeClr val="accent2"/>
          </a:solidFill>
        </p:spPr>
        <p:txBody>
          <a:bodyPr lIns="72000" tIns="0" bIns="0" anchor="ctr"/>
          <a:lstStyle>
            <a:lvl1pPr marL="0" indent="0">
              <a:buNone/>
              <a:defRPr b="1">
                <a:solidFill>
                  <a:schemeClr val="bg1"/>
                </a:solidFill>
              </a:defRPr>
            </a:lvl1pPr>
          </a:lstStyle>
          <a:p>
            <a:pPr lvl="0"/>
            <a:r>
              <a:rPr lang="en-US" dirty="0"/>
              <a:t>Click to edit text styles</a:t>
            </a:r>
          </a:p>
        </p:txBody>
      </p:sp>
      <p:sp>
        <p:nvSpPr>
          <p:cNvPr id="26" name="Text Placeholder 4">
            <a:extLst>
              <a:ext uri="{FF2B5EF4-FFF2-40B4-BE49-F238E27FC236}">
                <a16:creationId xmlns:a16="http://schemas.microsoft.com/office/drawing/2014/main" id="{8DD1D957-51D1-3804-58D2-3B6E95F5BE5C}"/>
              </a:ext>
            </a:extLst>
          </p:cNvPr>
          <p:cNvSpPr>
            <a:spLocks noGrp="1"/>
          </p:cNvSpPr>
          <p:nvPr>
            <p:ph type="body" sz="quarter" idx="23" hasCustomPrompt="1"/>
          </p:nvPr>
        </p:nvSpPr>
        <p:spPr>
          <a:xfrm>
            <a:off x="6084169" y="1656740"/>
            <a:ext cx="2664544" cy="333457"/>
          </a:xfrm>
          <a:prstGeom prst="roundRect">
            <a:avLst>
              <a:gd name="adj" fmla="val 50000"/>
            </a:avLst>
          </a:prstGeom>
          <a:solidFill>
            <a:schemeClr val="accent3"/>
          </a:solidFill>
        </p:spPr>
        <p:txBody>
          <a:bodyPr lIns="72000" tIns="0" bIns="0" anchor="ctr"/>
          <a:lstStyle>
            <a:lvl1pPr marL="0" indent="0">
              <a:buNone/>
              <a:defRPr b="1">
                <a:solidFill>
                  <a:schemeClr val="bg1"/>
                </a:solidFill>
              </a:defRPr>
            </a:lvl1pPr>
          </a:lstStyle>
          <a:p>
            <a:pPr lvl="0"/>
            <a:r>
              <a:rPr lang="en-US" dirty="0"/>
              <a:t>Click to edit text styles</a:t>
            </a:r>
          </a:p>
        </p:txBody>
      </p:sp>
      <p:sp>
        <p:nvSpPr>
          <p:cNvPr id="12" name="Title 1">
            <a:extLst>
              <a:ext uri="{FF2B5EF4-FFF2-40B4-BE49-F238E27FC236}">
                <a16:creationId xmlns:a16="http://schemas.microsoft.com/office/drawing/2014/main" id="{B4FDC126-A1BC-E9AE-6067-470DB00EA1ED}"/>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40837106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Outro (3)">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59DFC26E-3399-4F9B-FA4C-9D3AA2CA80EA}"/>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0" y="0"/>
            <a:ext cx="9144000" cy="6858000"/>
          </a:xfrm>
          <a:prstGeom prst="rect">
            <a:avLst/>
          </a:prstGeom>
        </p:spPr>
      </p:pic>
      <p:pic>
        <p:nvPicPr>
          <p:cNvPr id="7" name="Image 2" descr="preencoded.png">
            <a:extLst>
              <a:ext uri="{FF2B5EF4-FFF2-40B4-BE49-F238E27FC236}">
                <a16:creationId xmlns:a16="http://schemas.microsoft.com/office/drawing/2014/main" id="{D41D6F2C-94D3-DA93-0B84-76ED7C5B5448}"/>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523875" y="523875"/>
            <a:ext cx="1409700" cy="328184"/>
          </a:xfrm>
          <a:prstGeom prst="rect">
            <a:avLst/>
          </a:prstGeom>
        </p:spPr>
      </p:pic>
      <p:sp>
        <p:nvSpPr>
          <p:cNvPr id="11" name="Text Placeholder 7">
            <a:extLst>
              <a:ext uri="{FF2B5EF4-FFF2-40B4-BE49-F238E27FC236}">
                <a16:creationId xmlns:a16="http://schemas.microsoft.com/office/drawing/2014/main" id="{3B1AC126-8287-4E32-8603-877A06DBDB26}"/>
              </a:ext>
            </a:extLst>
          </p:cNvPr>
          <p:cNvSpPr>
            <a:spLocks noGrp="1"/>
          </p:cNvSpPr>
          <p:nvPr>
            <p:ph type="body" sz="quarter" idx="10" hasCustomPrompt="1"/>
          </p:nvPr>
        </p:nvSpPr>
        <p:spPr>
          <a:xfrm>
            <a:off x="755576" y="4685581"/>
            <a:ext cx="5184576" cy="493403"/>
          </a:xfrm>
        </p:spPr>
        <p:txBody>
          <a:bodyPr anchor="ctr"/>
          <a:lstStyle>
            <a:lvl1pPr marL="0" indent="0">
              <a:buNone/>
              <a:defRPr sz="3200">
                <a:solidFill>
                  <a:schemeClr val="bg1"/>
                </a:solidFill>
              </a:defRPr>
            </a:lvl1pPr>
          </a:lstStyle>
          <a:p>
            <a:pPr lvl="0"/>
            <a:r>
              <a:rPr lang="en-AU" dirty="0"/>
              <a:t>Click to insert Text</a:t>
            </a:r>
          </a:p>
        </p:txBody>
      </p:sp>
    </p:spTree>
    <p:custDataLst>
      <p:tags r:id="rId1"/>
    </p:custDataLst>
    <p:extLst>
      <p:ext uri="{BB962C8B-B14F-4D97-AF65-F5344CB8AC3E}">
        <p14:creationId xmlns:p14="http://schemas.microsoft.com/office/powerpoint/2010/main" val="1303033322"/>
      </p:ext>
    </p:extLst>
  </p:cSld>
  <p:clrMapOvr>
    <a:masterClrMapping/>
  </p:clrMapOvr>
  <p:transition>
    <p:fade/>
  </p:transition>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tags/tag1.xml" Type="http://schemas.openxmlformats.org/officeDocument/2006/relationships/tags"/><Relationship Id="rId14" Target="../media/image1.png" Type="http://schemas.openxmlformats.org/officeDocument/2006/relationships/image"/><Relationship Id="rId15" Target="../media/image2.svg" Type="http://schemas.openxmlformats.org/officeDocument/2006/relationships/imag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5287" y="260648"/>
            <a:ext cx="8353425" cy="623481"/>
          </a:xfrm>
          <a:prstGeom prst="rect">
            <a:avLst/>
          </a:prstGeom>
        </p:spPr>
        <p:txBody>
          <a:bodyPr vert="horz" lIns="0" tIns="46800" rIns="9000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95288" y="1557339"/>
            <a:ext cx="8353425" cy="4535957"/>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155950B7-8570-4783-99DE-C0AA55EA6660}"/>
              </a:ext>
            </a:extLst>
          </p:cNvPr>
          <p:cNvSpPr txBox="1"/>
          <p:nvPr/>
        </p:nvSpPr>
        <p:spPr>
          <a:xfrm>
            <a:off x="8402127" y="6489908"/>
            <a:ext cx="346587" cy="225767"/>
          </a:xfrm>
          <a:prstGeom prst="rect">
            <a:avLst/>
          </a:prstGeom>
          <a:noFill/>
        </p:spPr>
        <p:txBody>
          <a:bodyPr wrap="square" rIns="0" rtlCol="0" anchor="b">
            <a:spAutoFit/>
          </a:bodyPr>
          <a:lstStyle/>
          <a:p>
            <a:pPr algn="r"/>
            <a:fld id="{36AF3880-1B47-4ECE-A74B-B71D13A1D7E1}" type="slidenum">
              <a:rPr lang="en-AU" sz="867" smtClean="0">
                <a:solidFill>
                  <a:srgbClr val="898989"/>
                </a:solidFill>
                <a:latin typeface="Arial" panose="020B0604020202020204" pitchFamily="34" charset="0"/>
                <a:cs typeface="Arial" panose="020B0604020202020204" pitchFamily="34" charset="0"/>
              </a:rPr>
              <a:pPr algn="r"/>
              <a:t>‹#›</a:t>
            </a:fld>
            <a:endParaRPr lang="en-AU" sz="867" dirty="0">
              <a:solidFill>
                <a:srgbClr val="898989"/>
              </a:solidFill>
              <a:latin typeface="Arial" panose="020B0604020202020204" pitchFamily="34" charset="0"/>
              <a:cs typeface="Arial" panose="020B0604020202020204" pitchFamily="34" charset="0"/>
            </a:endParaRPr>
          </a:p>
        </p:txBody>
      </p:sp>
      <p:pic>
        <p:nvPicPr>
          <p:cNvPr id="10" name="Image 4" descr="preencoded.png">
            <a:extLst>
              <a:ext uri="{FF2B5EF4-FFF2-40B4-BE49-F238E27FC236}">
                <a16:creationId xmlns:a16="http://schemas.microsoft.com/office/drawing/2014/main" id="{23887AFE-236B-91FE-6BA9-F8A5F7BEACB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8222995" y="6453336"/>
            <a:ext cx="352425" cy="276225"/>
          </a:xfrm>
          <a:prstGeom prst="rect">
            <a:avLst/>
          </a:prstGeom>
        </p:spPr>
      </p:pic>
    </p:spTree>
    <p:custDataLst>
      <p:tags r:id="rId13"/>
    </p:custDataLst>
    <p:extLst>
      <p:ext uri="{BB962C8B-B14F-4D97-AF65-F5344CB8AC3E}">
        <p14:creationId xmlns:p14="http://schemas.microsoft.com/office/powerpoint/2010/main" val="1905790811"/>
      </p:ext>
    </p:extLst>
  </p:cSld>
  <p:clrMap bg1="lt1" tx1="dk1" bg2="lt2" tx2="dk2" accent1="accent1" accent2="accent2" accent3="accent3" accent4="accent4" accent5="accent5" accent6="accent6" hlink="hlink" folHlink="folHlink"/>
  <p:sldLayoutIdLst>
    <p:sldLayoutId id="2147483706" r:id="rId1"/>
    <p:sldLayoutId id="2147483711" r:id="rId2"/>
    <p:sldLayoutId id="2147483712" r:id="rId3"/>
    <p:sldLayoutId id="2147483713" r:id="rId4"/>
    <p:sldLayoutId id="2147483714" r:id="rId5"/>
    <p:sldLayoutId id="2147483758" r:id="rId6"/>
    <p:sldLayoutId id="2147483773" r:id="rId7"/>
    <p:sldLayoutId id="2147483716" r:id="rId8"/>
    <p:sldLayoutId id="2147483761" r:id="rId9"/>
    <p:sldLayoutId id="2147483774" r:id="rId10"/>
    <p:sldLayoutId id="2147483775" r:id="rId11"/>
  </p:sldLayoutIdLst>
  <p:transition>
    <p:fade/>
  </p:transition>
  <p:txStyles>
    <p:titleStyle>
      <a:lvl1pPr algn="l" defTabSz="742927" rtl="0" eaLnBrk="1" latinLnBrk="0" hangingPunct="1">
        <a:lnSpc>
          <a:spcPct val="90000"/>
        </a:lnSpc>
        <a:spcBef>
          <a:spcPct val="0"/>
        </a:spcBef>
        <a:buNone/>
        <a:defRPr sz="2800" kern="1200" cap="none" baseline="0">
          <a:solidFill>
            <a:schemeClr val="tx1"/>
          </a:solidFill>
          <a:latin typeface="Arial" panose="020B0604020202020204" pitchFamily="34" charset="0"/>
          <a:ea typeface="Open Sans Light" panose="020B0306030504020204" pitchFamily="34" charset="0"/>
          <a:cs typeface="Arial" panose="020B0604020202020204" pitchFamily="34" charset="0"/>
        </a:defRPr>
      </a:lvl1pPr>
    </p:titleStyle>
    <p:bodyStyle>
      <a:lvl1pPr marL="185732" indent="-185732" algn="l" defTabSz="742927" rtl="0" eaLnBrk="1" latinLnBrk="0" hangingPunct="1">
        <a:lnSpc>
          <a:spcPct val="100000"/>
        </a:lnSpc>
        <a:spcBef>
          <a:spcPts val="812"/>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557195" indent="-185732" algn="l" defTabSz="742927" rtl="0" eaLnBrk="1" latinLnBrk="0" hangingPunct="1">
        <a:lnSpc>
          <a:spcPct val="100000"/>
        </a:lnSpc>
        <a:spcBef>
          <a:spcPts val="406"/>
        </a:spcBef>
        <a:buFont typeface="Calibri" panose="020F050202020403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928659" indent="-185732" algn="l" defTabSz="742927" rtl="0" eaLnBrk="1" latinLnBrk="0" hangingPunct="1">
        <a:lnSpc>
          <a:spcPct val="100000"/>
        </a:lnSpc>
        <a:spcBef>
          <a:spcPts val="406"/>
        </a:spcBef>
        <a:buFont typeface="Calibri" panose="020F0502020204030204" pitchFamily="34" charset="0"/>
        <a:buChar char="&gt;"/>
        <a:defRPr sz="1200" kern="1200">
          <a:solidFill>
            <a:schemeClr val="tx1"/>
          </a:solidFill>
          <a:latin typeface="Arial" panose="020B0604020202020204" pitchFamily="34" charset="0"/>
          <a:ea typeface="+mn-ea"/>
          <a:cs typeface="Arial" panose="020B0604020202020204" pitchFamily="34" charset="0"/>
        </a:defRPr>
      </a:lvl3pPr>
      <a:lvl4pPr marL="1300122" indent="-185732" algn="l" defTabSz="742927" rtl="0" eaLnBrk="1" latinLnBrk="0" hangingPunct="1">
        <a:lnSpc>
          <a:spcPct val="100000"/>
        </a:lnSpc>
        <a:spcBef>
          <a:spcPts val="406"/>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1671586" indent="-185732" algn="l" defTabSz="742927" rtl="0" eaLnBrk="1" latinLnBrk="0" hangingPunct="1">
        <a:lnSpc>
          <a:spcPct val="100000"/>
        </a:lnSpc>
        <a:spcBef>
          <a:spcPts val="406"/>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043050"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513"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977"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7440"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927" rtl="0" eaLnBrk="1" latinLnBrk="0" hangingPunct="1">
        <a:defRPr sz="1462" kern="1200">
          <a:solidFill>
            <a:schemeClr val="tx1"/>
          </a:solidFill>
          <a:latin typeface="+mn-lt"/>
          <a:ea typeface="+mn-ea"/>
          <a:cs typeface="+mn-cs"/>
        </a:defRPr>
      </a:lvl1pPr>
      <a:lvl2pPr marL="371464" algn="l" defTabSz="742927" rtl="0" eaLnBrk="1" latinLnBrk="0" hangingPunct="1">
        <a:defRPr sz="1462" kern="1200">
          <a:solidFill>
            <a:schemeClr val="tx1"/>
          </a:solidFill>
          <a:latin typeface="+mn-lt"/>
          <a:ea typeface="+mn-ea"/>
          <a:cs typeface="+mn-cs"/>
        </a:defRPr>
      </a:lvl2pPr>
      <a:lvl3pPr marL="742927" algn="l" defTabSz="742927" rtl="0" eaLnBrk="1" latinLnBrk="0" hangingPunct="1">
        <a:defRPr sz="1462" kern="1200">
          <a:solidFill>
            <a:schemeClr val="tx1"/>
          </a:solidFill>
          <a:latin typeface="+mn-lt"/>
          <a:ea typeface="+mn-ea"/>
          <a:cs typeface="+mn-cs"/>
        </a:defRPr>
      </a:lvl3pPr>
      <a:lvl4pPr marL="1114391" algn="l" defTabSz="742927" rtl="0" eaLnBrk="1" latinLnBrk="0" hangingPunct="1">
        <a:defRPr sz="1462" kern="1200">
          <a:solidFill>
            <a:schemeClr val="tx1"/>
          </a:solidFill>
          <a:latin typeface="+mn-lt"/>
          <a:ea typeface="+mn-ea"/>
          <a:cs typeface="+mn-cs"/>
        </a:defRPr>
      </a:lvl4pPr>
      <a:lvl5pPr marL="1485854" algn="l" defTabSz="742927" rtl="0" eaLnBrk="1" latinLnBrk="0" hangingPunct="1">
        <a:defRPr sz="1462" kern="1200">
          <a:solidFill>
            <a:schemeClr val="tx1"/>
          </a:solidFill>
          <a:latin typeface="+mn-lt"/>
          <a:ea typeface="+mn-ea"/>
          <a:cs typeface="+mn-cs"/>
        </a:defRPr>
      </a:lvl5pPr>
      <a:lvl6pPr marL="1857318" algn="l" defTabSz="742927" rtl="0" eaLnBrk="1" latinLnBrk="0" hangingPunct="1">
        <a:defRPr sz="1462" kern="1200">
          <a:solidFill>
            <a:schemeClr val="tx1"/>
          </a:solidFill>
          <a:latin typeface="+mn-lt"/>
          <a:ea typeface="+mn-ea"/>
          <a:cs typeface="+mn-cs"/>
        </a:defRPr>
      </a:lvl6pPr>
      <a:lvl7pPr marL="2228781" algn="l" defTabSz="742927" rtl="0" eaLnBrk="1" latinLnBrk="0" hangingPunct="1">
        <a:defRPr sz="1462" kern="1200">
          <a:solidFill>
            <a:schemeClr val="tx1"/>
          </a:solidFill>
          <a:latin typeface="+mn-lt"/>
          <a:ea typeface="+mn-ea"/>
          <a:cs typeface="+mn-cs"/>
        </a:defRPr>
      </a:lvl7pPr>
      <a:lvl8pPr marL="2600245" algn="l" defTabSz="742927" rtl="0" eaLnBrk="1" latinLnBrk="0" hangingPunct="1">
        <a:defRPr sz="1462" kern="1200">
          <a:solidFill>
            <a:schemeClr val="tx1"/>
          </a:solidFill>
          <a:latin typeface="+mn-lt"/>
          <a:ea typeface="+mn-ea"/>
          <a:cs typeface="+mn-cs"/>
        </a:defRPr>
      </a:lvl8pPr>
      <a:lvl9pPr marL="2971709" algn="l" defTabSz="742927" rtl="0" eaLnBrk="1" latinLnBrk="0" hangingPunct="1">
        <a:defRPr sz="1462"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9">
          <p15:clr>
            <a:srgbClr val="F26B43"/>
          </p15:clr>
        </p15:guide>
        <p15:guide id="3" pos="5511">
          <p15:clr>
            <a:srgbClr val="F26B43"/>
          </p15:clr>
        </p15:guide>
        <p15:guide id="4" orient="horz" pos="981">
          <p15:clr>
            <a:srgbClr val="F26B43"/>
          </p15:clr>
        </p15:guide>
        <p15:guide id="5" orient="horz" pos="3974">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 Id="rId2" Target="https://run.conjoint.ly/reports/462358"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9.xml" Type="http://schemas.openxmlformats.org/officeDocument/2006/relationships/slideLayout"/><Relationship Id="rId10" Target="https://conjointly.com/solutions/concept-testing/" TargetMode="External" Type="http://schemas.openxmlformats.org/officeDocument/2006/relationships/hyperlink"/><Relationship Id="rId11" Target="https://conjointly.com/guides/how-to-get-participants-for-your-study/#pre-defined-panel" TargetMode="External" Type="http://schemas.openxmlformats.org/officeDocument/2006/relationships/hyperlink"/><Relationship Id="rId12" Target="https://conjointly.com/about/#our-people" TargetMode="External" Type="http://schemas.openxmlformats.org/officeDocument/2006/relationships/hyperlink"/><Relationship Id="rId13" Target="https://conjointly.com/solutions/pricing-research/" TargetMode="External" Type="http://schemas.openxmlformats.org/officeDocument/2006/relationships/hyperlink"/><Relationship Id="rId14" Target="https://conjointly.com/industries/consumer-goods/" TargetMode="External" Type="http://schemas.openxmlformats.org/officeDocument/2006/relationships/hyperlink"/><Relationship Id="rId15" Target="https://conjointly.com/industries/medtech-pharma-healthcare/" TargetMode="External" Type="http://schemas.openxmlformats.org/officeDocument/2006/relationships/hyperlink"/><Relationship Id="rId16" Target="https://conjointly.com/industries/subscription-models/" TargetMode="External" Type="http://schemas.openxmlformats.org/officeDocument/2006/relationships/hyperlink"/><Relationship Id="rId17" Target="https://conjointly.com/" TargetMode="External" Type="http://schemas.openxmlformats.org/officeDocument/2006/relationships/hyperlink"/><Relationship Id="rId18" Target="https://conjointly.com/consultation" TargetMode="External" Type="http://schemas.openxmlformats.org/officeDocument/2006/relationships/hyperlink"/><Relationship Id="rId19" Target="mailto:support@conjointly.com" TargetMode="External" Type="http://schemas.openxmlformats.org/officeDocument/2006/relationships/hyperlink"/><Relationship Id="rId2" Target="https://conjointly.com/products/survey-tool/" TargetMode="External" Type="http://schemas.openxmlformats.org/officeDocument/2006/relationships/hyperlink"/><Relationship Id="rId3" Target="https://conjointly.com/guides/how-to-get-participants-for-your-study/" TargetMode="External" Type="http://schemas.openxmlformats.org/officeDocument/2006/relationships/hyperlink"/><Relationship Id="rId4" Target="https://conjointly.com/guides/multilingual-studies/" TargetMode="External" Type="http://schemas.openxmlformats.org/officeDocument/2006/relationships/hyperlink"/><Relationship Id="rId5" Target="https://conjointly.com/guides/crosstab/" TargetMode="External" Type="http://schemas.openxmlformats.org/officeDocument/2006/relationships/hyperlink"/><Relationship Id="rId6" Target="https://conjointly.com/guides/export-powerpoint/" TargetMode="External" Type="http://schemas.openxmlformats.org/officeDocument/2006/relationships/hyperlink"/><Relationship Id="rId7" Target="https://conjointly.com/guides/what-is-conjoint-analysis/" TargetMode="External" Type="http://schemas.openxmlformats.org/officeDocument/2006/relationships/hyperlink"/><Relationship Id="rId8" Target="https://conjointly.com/products/van-westendorp/" TargetMode="External" Type="http://schemas.openxmlformats.org/officeDocument/2006/relationships/hyperlink"/><Relationship Id="rId9" Target="https://conjointly.com/products/gabor-granger/"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10.xml" Type="http://schemas.openxmlformats.org/officeDocument/2006/relationships/slideLayout"/><Relationship Id="rId2" Target="https://conjointly.com/products/brand-specific-conjoint/" TargetMode="External" Type="http://schemas.openxmlformats.org/officeDocument/2006/relationships/hyperlink"/><Relationship Id="rId3" Target="https://conjointly.com/guides/how-to-interpret-partworth-utilities/" TargetMode="External" Type="http://schemas.openxmlformats.org/officeDocument/2006/relationships/hyperlink"/><Relationship Id="rId4" Target="../charts/chart1.xml" Type="http://schemas.openxmlformats.org/officeDocument/2006/relationships/chart"/><Relationship Id="rId5" Target="../charts/chart2.xml" Type="http://schemas.openxmlformats.org/officeDocument/2006/relationships/chart"/></Relationships>
</file>

<file path=ppt/slides/_rels/slide4.xml.rels><?xml version="1.0" encoding="UTF-8" standalone="no"?><Relationships xmlns="http://schemas.openxmlformats.org/package/2006/relationships"><Relationship Id="rId1" Target="../slideLayouts/slideLayout10.xml" Type="http://schemas.openxmlformats.org/officeDocument/2006/relationships/slideLayout"/><Relationship Id="rId2" Target="../charts/chart3.xml" Type="http://schemas.openxmlformats.org/officeDocument/2006/relationships/chart"/><Relationship Id="rId3" Target="https://conjointly.com/guides/conjoint-preference-share-simulator/" TargetMode="External" Type="http://schemas.openxmlformats.org/officeDocument/2006/relationships/hyperlink"/><Relationship Id="rId4" Target="../charts/chart4.xml" Type="http://schemas.openxmlformats.org/officeDocument/2006/relationships/chart"/></Relationships>
</file>

<file path=ppt/slides/_rels/slide5.xml.rels><?xml version="1.0" encoding="UTF-8" standalone="no"?><Relationships xmlns="http://schemas.openxmlformats.org/package/2006/relationships"><Relationship Id="rId1" Target="../slideLayouts/slideLayout4.xml" Type="http://schemas.openxmlformats.org/officeDocument/2006/relationships/slideLayout"/><Relationship Id="rId2" Target="../charts/chart5.xml" Type="http://schemas.openxmlformats.org/officeDocument/2006/relationships/chart"/><Relationship Id="rId3" Target="../charts/chart6.xml" Type="http://schemas.openxmlformats.org/officeDocument/2006/relationships/chart"/></Relationships>
</file>

<file path=ppt/slides/_rels/slide6.xml.rels><?xml version="1.0" encoding="UTF-8" standalone="no"?><Relationships xmlns="http://schemas.openxmlformats.org/package/2006/relationships"><Relationship Id="rId1" Target="../slideLayouts/slideLayout10.xml" Type="http://schemas.openxmlformats.org/officeDocument/2006/relationships/slideLayout"/><Relationship Id="rId2" Target="../charts/chart7.xml" Type="http://schemas.openxmlformats.org/officeDocument/2006/relationships/chart"/><Relationship Id="rId3" Target="https://conjointly.com/guides/conjoint-preference-share-simulator/" TargetMode="External" Type="http://schemas.openxmlformats.org/officeDocument/2006/relationships/hyperlink"/><Relationship Id="rId4" Target="../charts/chart8.xml" Type="http://schemas.openxmlformats.org/officeDocument/2006/relationships/chart"/></Relationships>
</file>

<file path=ppt/slides/_rels/slide7.xml.rels><?xml version="1.0" encoding="UTF-8" standalone="no"?><Relationships xmlns="http://schemas.openxmlformats.org/package/2006/relationships"><Relationship Id="rId1" Target="../slideLayouts/slideLayout4.xml" Type="http://schemas.openxmlformats.org/officeDocument/2006/relationships/slideLayout"/><Relationship Id="rId2" Target="../charts/chart9.xml" Type="http://schemas.openxmlformats.org/officeDocument/2006/relationships/chart"/><Relationship Id="rId3" Target="../charts/chart10.xml" Type="http://schemas.openxmlformats.org/officeDocument/2006/relationships/chart"/></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66940BC-F2D9-5AA7-8277-6BBD6B35139F}"/>
              </a:ext>
            </a:extLst>
          </p:cNvPr>
          <p:cNvSpPr>
            <a:spLocks noGrp="1"/>
          </p:cNvSpPr>
          <p:nvPr>
            <p:ph type="ctrTitle"/>
          </p:nvPr>
        </p:nvSpPr>
        <p:spPr/>
        <p:txBody>
          <a:bodyPr/>
          <a:lstStyle/>
          <a:p>
            <a:pPr>
              <a:defRPr/>
            </a:pPr>
            <a:r>
              <a:rPr lang="en-US"/>
              <a:t>Example experiment 2: Preferences in cars (brand-specific)</a:t>
            </a:r>
            <a:endParaRPr lang="ru-RU"/>
          </a:p>
        </p:txBody>
      </p:sp>
      <p:sp>
        <p:nvSpPr>
          <p:cNvPr id="5" name="Подзаголовок 4">
            <a:extLst>
              <a:ext uri="{FF2B5EF4-FFF2-40B4-BE49-F238E27FC236}">
                <a16:creationId xmlns:a16="http://schemas.microsoft.com/office/drawing/2014/main" id="{61D5E574-15E1-1E20-9789-C2854A516409}"/>
              </a:ext>
            </a:extLst>
          </p:cNvPr>
          <p:cNvSpPr>
            <a:spLocks noGrp="1"/>
          </p:cNvSpPr>
          <p:nvPr>
            <p:ph idx="1" type="subTitle"/>
          </p:nvPr>
        </p:nvSpPr>
        <p:spPr/>
        <p:txBody>
          <a:bodyPr/>
          <a:lstStyle/>
          <a:p>
            <a:r>
              <a:rPr lang="en-US"/>
              <a:t>31 May 2023</a:t>
            </a:r>
            <a:endParaRPr lang="ru-RU"/>
          </a:p>
          <a:p>
            <a:r>
              <a:rPr lang="en-US">
                <a:hlinkClick r:id="rId2" tooltip="https://run.conjoint.ly/reports/462358"/>
              </a:rPr>
              <a:t>https://run.conjoint.ly/reports/462358</a:t>
            </a:r>
          </a:p>
        </p:txBody>
      </p:sp>
    </p:spTree>
    <p:extLst>
      <p:ext uri="{BB962C8B-B14F-4D97-AF65-F5344CB8AC3E}">
        <p14:creationId xmlns:p14="http://schemas.microsoft.com/office/powerpoint/2010/main" val="1491902510"/>
      </p:ext>
    </p:extLst>
  </p:cSld>
  <p:clrMapOvr>
    <a:masterClrMapping/>
  </p:clrMapOvr>
  <p:transition>
    <p:fade/>
  </p:transition>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42E75BC1-1937-42AE-A54A-8B7DD2B41D5C}"/>
              </a:ext>
            </a:extLst>
          </p:cNvPr>
          <p:cNvSpPr/>
          <p:nvPr/>
        </p:nvSpPr>
        <p:spPr>
          <a:xfrm>
            <a:off x="395287" y="1179434"/>
            <a:ext cx="8353425" cy="953453"/>
          </a:xfrm>
          <a:prstGeom prst="round1Rect">
            <a:avLst>
              <a:gd fmla="val 50000" name="adj"/>
            </a:avLst>
          </a:prstGeom>
          <a:solidFill>
            <a:schemeClr val="accent2">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a:br>
              <a:rPr b="1" dirty="0" i="0" lang="en-US" sz="1400">
                <a:solidFill>
                  <a:schemeClr val="bg1"/>
                </a:solidFill>
                <a:effectLst/>
                <a:latin charset="0" panose="020B0604020202020204" pitchFamily="34" typeface="arial"/>
              </a:rPr>
            </a:br>
            <a:r>
              <a:rPr b="1" dirty="0" i="0" lang="en-US" sz="1400">
                <a:solidFill>
                  <a:schemeClr val="bg1"/>
                </a:solidFill>
                <a:effectLst/>
                <a:latin charset="0" panose="020B0604020202020204" pitchFamily="34" typeface="arial"/>
              </a:rPr>
              <a:t>All-in-one survey platform</a:t>
            </a:r>
          </a:p>
          <a:p>
            <a:pPr algn="l"/>
            <a:r>
              <a:rPr b="0" dirty="0" i="0" lang="en-US" sz="1100">
                <a:solidFill>
                  <a:schemeClr val="bg1"/>
                </a:solidFill>
                <a:effectLst/>
                <a:latin charset="0" panose="020B0604020202020204" pitchFamily="34" typeface="arial"/>
              </a:rPr>
              <a:t>Trusted by global brands, Conjointly has </a:t>
            </a:r>
            <a:r>
              <a:rPr b="1" dirty="0" i="0" lang="en-US" strike="noStrike" sz="1100" u="none">
                <a:solidFill>
                  <a:schemeClr val="bg1"/>
                </a:solidFill>
                <a:effectLst/>
                <a:latin charset="0" panose="020B0604020202020204" pitchFamily="34" typeface="arial"/>
                <a:hlinkClick r:id="rId2">
                  <a:extLst>
                    <a:ext uri="{A12FA001-AC4F-418D-AE19-62706E023703}">
                      <ahyp:hlinkClr xmlns:ahyp="http://schemas.microsoft.com/office/drawing/2018/hyperlinkcolor" val="tx"/>
                    </a:ext>
                  </a:extLst>
                </a:hlinkClick>
              </a:rPr>
              <a:t>all the features</a:t>
            </a:r>
            <a:r>
              <a:rPr b="0" dirty="0" i="0" lang="en-US" sz="1100">
                <a:solidFill>
                  <a:schemeClr val="bg1"/>
                </a:solidFill>
                <a:effectLst/>
                <a:latin charset="0" panose="020B0604020202020204" pitchFamily="34" typeface="arial"/>
              </a:rPr>
              <a:t> you expect from a survey platform. What’s more, it streamlines </a:t>
            </a:r>
            <a:r>
              <a:rPr b="1" dirty="0" i="0" lang="en-US" strike="noStrike" sz="1100" u="none">
                <a:solidFill>
                  <a:schemeClr val="bg1"/>
                </a:solidFill>
                <a:effectLst/>
                <a:latin charset="0" panose="020B0604020202020204" pitchFamily="34" typeface="arial"/>
                <a:hlinkClick r:id="rId3">
                  <a:extLst>
                    <a:ext uri="{A12FA001-AC4F-418D-AE19-62706E023703}">
                      <ahyp:hlinkClr xmlns:ahyp="http://schemas.microsoft.com/office/drawing/2018/hyperlinkcolor" val="tx"/>
                    </a:ext>
                  </a:extLst>
                </a:hlinkClick>
              </a:rPr>
              <a:t>finding respondents</a:t>
            </a:r>
            <a:r>
              <a:rPr b="0" dirty="0" i="0" lang="en-US" sz="1100">
                <a:solidFill>
                  <a:schemeClr val="bg1"/>
                </a:solidFill>
                <a:effectLst/>
                <a:latin charset="0" panose="020B0604020202020204" pitchFamily="34" typeface="arial"/>
              </a:rPr>
              <a:t>, </a:t>
            </a:r>
            <a:r>
              <a:rPr b="1" dirty="0" i="0" lang="en-US" strike="noStrike" sz="1100" u="none">
                <a:solidFill>
                  <a:schemeClr val="bg1"/>
                </a:solidFill>
                <a:effectLst/>
                <a:latin charset="0" panose="020B0604020202020204" pitchFamily="34" typeface="arial"/>
                <a:hlinkClick r:id="rId4">
                  <a:extLst>
                    <a:ext uri="{A12FA001-AC4F-418D-AE19-62706E023703}">
                      <ahyp:hlinkClr xmlns:ahyp="http://schemas.microsoft.com/office/drawing/2018/hyperlinkcolor" val="tx"/>
                    </a:ext>
                  </a:extLst>
                </a:hlinkClick>
              </a:rPr>
              <a:t>translation</a:t>
            </a:r>
            <a:r>
              <a:rPr b="0" dirty="0" i="0" lang="en-US" sz="1100">
                <a:solidFill>
                  <a:schemeClr val="bg1"/>
                </a:solidFill>
                <a:effectLst/>
                <a:latin charset="0" panose="020B0604020202020204" pitchFamily="34" typeface="arial"/>
              </a:rPr>
              <a:t> of survey questions and respondents' answers, </a:t>
            </a:r>
            <a:r>
              <a:rPr b="1" dirty="0" i="0" lang="en-US" strike="noStrike" sz="1100" u="none">
                <a:solidFill>
                  <a:schemeClr val="bg1"/>
                </a:solidFill>
                <a:effectLst/>
                <a:latin charset="0" panose="020B0604020202020204" pitchFamily="34" typeface="arial"/>
                <a:hlinkClick r:id="rId5">
                  <a:extLst>
                    <a:ext uri="{A12FA001-AC4F-418D-AE19-62706E023703}">
                      <ahyp:hlinkClr xmlns:ahyp="http://schemas.microsoft.com/office/drawing/2018/hyperlinkcolor" val="tx"/>
                    </a:ext>
                  </a:extLst>
                </a:hlinkClick>
              </a:rPr>
              <a:t>subgroup analysis</a:t>
            </a:r>
            <a:r>
              <a:rPr b="0" dirty="0" i="0" lang="en-US" sz="1100">
                <a:solidFill>
                  <a:schemeClr val="bg1"/>
                </a:solidFill>
                <a:effectLst/>
                <a:latin charset="0" panose="020B0604020202020204" pitchFamily="34" typeface="arial"/>
              </a:rPr>
              <a:t>, and </a:t>
            </a:r>
            <a:r>
              <a:rPr b="1" dirty="0" i="0" lang="en-US" strike="noStrike" sz="1100" u="none">
                <a:solidFill>
                  <a:schemeClr val="bg1"/>
                </a:solidFill>
                <a:effectLst/>
                <a:latin charset="0" panose="020B0604020202020204" pitchFamily="34" typeface="arial"/>
                <a:hlinkClick r:id="rId6">
                  <a:extLst>
                    <a:ext uri="{A12FA001-AC4F-418D-AE19-62706E023703}">
                      <ahyp:hlinkClr xmlns:ahyp="http://schemas.microsoft.com/office/drawing/2018/hyperlinkcolor" val="tx"/>
                    </a:ext>
                  </a:extLst>
                </a:hlinkClick>
              </a:rPr>
              <a:t>direct exports to PowerPoint</a:t>
            </a:r>
            <a:r>
              <a:rPr b="0" dirty="0" i="0" lang="en-US" sz="1100">
                <a:solidFill>
                  <a:schemeClr val="bg1"/>
                </a:solidFill>
                <a:effectLst/>
                <a:latin charset="0" panose="020B0604020202020204" pitchFamily="34" typeface="arial"/>
              </a:rPr>
              <a:t>.</a:t>
            </a:r>
          </a:p>
          <a:p>
            <a:pPr algn="ctr"/>
            <a:endParaRPr dirty="0" err="1" lang="en-GB" sz="1400">
              <a:solidFill>
                <a:schemeClr val="bg1"/>
              </a:solidFill>
            </a:endParaRPr>
          </a:p>
        </p:txBody>
      </p:sp>
      <p:sp>
        <p:nvSpPr>
          <p:cNvPr id="9" name="Rectangle: Diagonal Corners Rounded 8">
            <a:extLst>
              <a:ext uri="{FF2B5EF4-FFF2-40B4-BE49-F238E27FC236}">
                <a16:creationId xmlns:a16="http://schemas.microsoft.com/office/drawing/2014/main" id="{E252D65B-282B-470B-B114-5C8DDAA30A93}"/>
              </a:ext>
            </a:extLst>
          </p:cNvPr>
          <p:cNvSpPr/>
          <p:nvPr/>
        </p:nvSpPr>
        <p:spPr>
          <a:xfrm>
            <a:off x="395287" y="2289556"/>
            <a:ext cx="8353425" cy="953453"/>
          </a:xfrm>
          <a:prstGeom prst="round2DiagRect">
            <a:avLst>
              <a:gd fmla="val 50000" name="adj1"/>
              <a:gd fmla="val 0" name="adj2"/>
            </a:avLst>
          </a:prstGeom>
          <a:solidFill>
            <a:schemeClr val="accent1">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a:r>
              <a:rPr b="1" dirty="0" i="0" lang="en-US" sz="1400">
                <a:solidFill>
                  <a:schemeClr val="bg1"/>
                </a:solidFill>
                <a:effectLst/>
                <a:latin charset="0" panose="020B0604020202020204" pitchFamily="34" typeface="arial"/>
              </a:rPr>
              <a:t>Easy-to-use advanced tools</a:t>
            </a:r>
          </a:p>
          <a:p>
            <a:pPr algn="l"/>
            <a:r>
              <a:rPr b="0" dirty="0" i="0" lang="en-US" sz="1100">
                <a:solidFill>
                  <a:schemeClr val="bg1"/>
                </a:solidFill>
                <a:effectLst/>
                <a:latin charset="0" panose="020B0604020202020204" pitchFamily="34" typeface="arial"/>
              </a:rPr>
              <a:t>Conjointly brings the best out of time-tested survey research methods, packaging them into simple tools for discrete choice methods (</a:t>
            </a:r>
            <a:r>
              <a:rPr b="1" dirty="0" i="0" lang="en-US" strike="noStrike" sz="1100" u="none">
                <a:solidFill>
                  <a:schemeClr val="bg1"/>
                </a:solidFill>
                <a:effectLst/>
                <a:latin charset="0" panose="020B0604020202020204" pitchFamily="34" typeface="arial"/>
                <a:hlinkClick r:id="rId7">
                  <a:extLst>
                    <a:ext uri="{A12FA001-AC4F-418D-AE19-62706E023703}">
                      <ahyp:hlinkClr xmlns:ahyp="http://schemas.microsoft.com/office/drawing/2018/hyperlinkcolor" val="tx"/>
                    </a:ext>
                  </a:extLst>
                </a:hlinkClick>
              </a:rPr>
              <a:t>conjoint analysis</a:t>
            </a:r>
            <a:r>
              <a:rPr b="0" dirty="0" i="0" lang="en-US" sz="1100">
                <a:solidFill>
                  <a:schemeClr val="bg1"/>
                </a:solidFill>
                <a:effectLst/>
                <a:latin charset="0" panose="020B0604020202020204" pitchFamily="34" typeface="arial"/>
              </a:rPr>
              <a:t>), </a:t>
            </a:r>
            <a:r>
              <a:rPr b="1" dirty="0" i="0" lang="en-US" strike="noStrike" sz="1100" u="none">
                <a:solidFill>
                  <a:schemeClr val="bg1"/>
                </a:solidFill>
                <a:effectLst/>
                <a:latin charset="0" panose="020B0604020202020204" pitchFamily="34" typeface="arial"/>
                <a:hlinkClick r:id="rId8">
                  <a:extLst>
                    <a:ext uri="{A12FA001-AC4F-418D-AE19-62706E023703}">
                      <ahyp:hlinkClr xmlns:ahyp="http://schemas.microsoft.com/office/drawing/2018/hyperlinkcolor" val="tx"/>
                    </a:ext>
                  </a:extLst>
                </a:hlinkClick>
              </a:rPr>
              <a:t>Van Westendorp</a:t>
            </a:r>
            <a:r>
              <a:rPr b="0" dirty="0" i="0" lang="en-US" sz="1100">
                <a:solidFill>
                  <a:schemeClr val="bg1"/>
                </a:solidFill>
                <a:effectLst/>
                <a:latin charset="0" panose="020B0604020202020204" pitchFamily="34" typeface="arial"/>
              </a:rPr>
              <a:t>, </a:t>
            </a:r>
            <a:r>
              <a:rPr b="1" dirty="0" i="0" lang="en-US" strike="noStrike" sz="1100" u="none">
                <a:solidFill>
                  <a:schemeClr val="bg1"/>
                </a:solidFill>
                <a:effectLst/>
                <a:latin charset="0" panose="020B0604020202020204" pitchFamily="34" typeface="arial"/>
                <a:hlinkClick r:id="rId9">
                  <a:extLst>
                    <a:ext uri="{A12FA001-AC4F-418D-AE19-62706E023703}">
                      <ahyp:hlinkClr xmlns:ahyp="http://schemas.microsoft.com/office/drawing/2018/hyperlinkcolor" val="tx"/>
                    </a:ext>
                  </a:extLst>
                </a:hlinkClick>
              </a:rPr>
              <a:t>Gabor-Granger</a:t>
            </a:r>
            <a:r>
              <a:rPr b="0" dirty="0" i="0" lang="en-US" sz="1100">
                <a:solidFill>
                  <a:schemeClr val="bg1"/>
                </a:solidFill>
                <a:effectLst/>
                <a:latin charset="0" panose="020B0604020202020204" pitchFamily="34" typeface="arial"/>
              </a:rPr>
              <a:t>, </a:t>
            </a:r>
            <a:r>
              <a:rPr b="1" dirty="0" i="0" lang="en-US" strike="noStrike" sz="1100" u="none">
                <a:solidFill>
                  <a:schemeClr val="bg1"/>
                </a:solidFill>
                <a:effectLst/>
                <a:latin charset="0" panose="020B0604020202020204" pitchFamily="34" typeface="arial"/>
                <a:hlinkClick r:id="rId10">
                  <a:extLst>
                    <a:ext uri="{A12FA001-AC4F-418D-AE19-62706E023703}">
                      <ahyp:hlinkClr xmlns:ahyp="http://schemas.microsoft.com/office/drawing/2018/hyperlinkcolor" val="tx"/>
                    </a:ext>
                  </a:extLst>
                </a:hlinkClick>
              </a:rPr>
              <a:t>monadic concept testing</a:t>
            </a:r>
            <a:r>
              <a:rPr b="0" dirty="0" i="0" lang="en-US" sz="1100">
                <a:solidFill>
                  <a:schemeClr val="bg1"/>
                </a:solidFill>
                <a:effectLst/>
                <a:latin charset="0" panose="020B0604020202020204" pitchFamily="34" typeface="arial"/>
              </a:rPr>
              <a:t>, and more.</a:t>
            </a:r>
          </a:p>
        </p:txBody>
      </p:sp>
      <p:sp>
        <p:nvSpPr>
          <p:cNvPr id="10" name="Rectangle: Single Corner Rounded 9">
            <a:extLst>
              <a:ext uri="{FF2B5EF4-FFF2-40B4-BE49-F238E27FC236}">
                <a16:creationId xmlns:a16="http://schemas.microsoft.com/office/drawing/2014/main" id="{FB221445-89D0-49B9-B1E3-ABD092113FF3}"/>
              </a:ext>
            </a:extLst>
          </p:cNvPr>
          <p:cNvSpPr/>
          <p:nvPr/>
        </p:nvSpPr>
        <p:spPr>
          <a:xfrm>
            <a:off x="395286" y="3399678"/>
            <a:ext cx="8353425" cy="953453"/>
          </a:xfrm>
          <a:prstGeom prst="round1Rect">
            <a:avLst>
              <a:gd fmla="val 50000" name="adj"/>
            </a:avLst>
          </a:prstGeom>
          <a:solidFill>
            <a:schemeClr val="accent3">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a:r>
              <a:rPr b="1" dirty="0" i="0" lang="en-US" sz="1400">
                <a:solidFill>
                  <a:schemeClr val="bg1"/>
                </a:solidFill>
                <a:effectLst/>
                <a:latin charset="0" panose="020B0604020202020204" pitchFamily="34" typeface="arial"/>
              </a:rPr>
              <a:t>Quality-first sampling</a:t>
            </a:r>
          </a:p>
          <a:p>
            <a:pPr algn="l"/>
            <a:r>
              <a:rPr b="0" dirty="0" i="0" lang="en-US" sz="1100">
                <a:solidFill>
                  <a:schemeClr val="bg1"/>
                </a:solidFill>
                <a:effectLst/>
                <a:latin charset="0" panose="020B0604020202020204" pitchFamily="34" typeface="arial"/>
              </a:rPr>
              <a:t>Reliable market research starts with </a:t>
            </a:r>
            <a:r>
              <a:rPr b="1" dirty="0" i="0" lang="en-US" strike="noStrike" sz="1100" u="none">
                <a:solidFill>
                  <a:schemeClr val="bg1"/>
                </a:solidFill>
                <a:effectLst/>
                <a:latin charset="0" panose="020B0604020202020204" pitchFamily="34" typeface="arial"/>
                <a:hlinkClick r:id="rId3">
                  <a:extLst>
                    <a:ext uri="{A12FA001-AC4F-418D-AE19-62706E023703}">
                      <ahyp:hlinkClr xmlns:ahyp="http://schemas.microsoft.com/office/drawing/2018/hyperlinkcolor" val="tx"/>
                    </a:ext>
                  </a:extLst>
                </a:hlinkClick>
              </a:rPr>
              <a:t>quality sample</a:t>
            </a:r>
            <a:r>
              <a:rPr b="0" dirty="0" i="0" lang="en-US" sz="1100">
                <a:solidFill>
                  <a:schemeClr val="bg1"/>
                </a:solidFill>
                <a:effectLst/>
                <a:latin charset="0" panose="020B0604020202020204" pitchFamily="34" typeface="arial"/>
              </a:rPr>
              <a:t>. With access to millions of consumer, healthcare, and B2B research participants, </a:t>
            </a:r>
            <a:r>
              <a:rPr b="1" dirty="0" i="0" lang="en-US" strike="noStrike" sz="1100" u="none">
                <a:solidFill>
                  <a:schemeClr val="bg1"/>
                </a:solidFill>
                <a:effectLst/>
                <a:latin charset="0" panose="020B0604020202020204" pitchFamily="34" typeface="arial"/>
                <a:hlinkClick r:id="rId11">
                  <a:extLst>
                    <a:ext uri="{A12FA001-AC4F-418D-AE19-62706E023703}">
                      <ahyp:hlinkClr xmlns:ahyp="http://schemas.microsoft.com/office/drawing/2018/hyperlinkcolor" val="tx"/>
                    </a:ext>
                  </a:extLst>
                </a:hlinkClick>
              </a:rPr>
              <a:t>tailored predefined panels</a:t>
            </a:r>
            <a:r>
              <a:rPr b="0" dirty="0" i="0" lang="en-US" sz="1100">
                <a:solidFill>
                  <a:schemeClr val="bg1"/>
                </a:solidFill>
                <a:effectLst/>
                <a:latin charset="0" panose="020B0604020202020204" pitchFamily="34" typeface="arial"/>
              </a:rPr>
              <a:t>, manual and automatic quality checks, we </a:t>
            </a:r>
            <a:r>
              <a:rPr b="0" dirty="0" err="1" i="0" lang="en-US" sz="1100">
                <a:solidFill>
                  <a:schemeClr val="bg1"/>
                </a:solidFill>
                <a:effectLst/>
                <a:latin charset="0" panose="020B0604020202020204" pitchFamily="34" typeface="arial"/>
              </a:rPr>
              <a:t>prioritise</a:t>
            </a:r>
            <a:r>
              <a:rPr b="0" dirty="0" i="0" lang="en-US" sz="1100">
                <a:solidFill>
                  <a:schemeClr val="bg1"/>
                </a:solidFill>
                <a:effectLst/>
                <a:latin charset="0" panose="020B0604020202020204" pitchFamily="34" typeface="arial"/>
              </a:rPr>
              <a:t> quality and deliver on speed and cost.</a:t>
            </a:r>
          </a:p>
        </p:txBody>
      </p:sp>
      <p:sp>
        <p:nvSpPr>
          <p:cNvPr id="11" name="Rectangle: Diagonal Corners Rounded 10">
            <a:extLst>
              <a:ext uri="{FF2B5EF4-FFF2-40B4-BE49-F238E27FC236}">
                <a16:creationId xmlns:a16="http://schemas.microsoft.com/office/drawing/2014/main" id="{67578CC5-7095-45D5-B25E-ABFD7BBF220D}"/>
              </a:ext>
            </a:extLst>
          </p:cNvPr>
          <p:cNvSpPr/>
          <p:nvPr/>
        </p:nvSpPr>
        <p:spPr>
          <a:xfrm>
            <a:off x="395286" y="4509800"/>
            <a:ext cx="8353425" cy="953453"/>
          </a:xfrm>
          <a:prstGeom prst="round2DiagRect">
            <a:avLst>
              <a:gd fmla="val 50000" name="adj1"/>
              <a:gd fmla="val 0" name="adj2"/>
            </a:avLst>
          </a:prstGeom>
          <a:solidFill>
            <a:schemeClr val="accent4">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a:r>
              <a:rPr b="1" dirty="0" i="0" lang="en-US" sz="1400">
                <a:solidFill>
                  <a:schemeClr val="bg1"/>
                </a:solidFill>
                <a:effectLst/>
                <a:latin charset="0" panose="020B0604020202020204" pitchFamily="34" typeface="arial"/>
              </a:rPr>
              <a:t>Accessible support</a:t>
            </a:r>
          </a:p>
          <a:p>
            <a:pPr algn="l"/>
            <a:r>
              <a:rPr b="0" dirty="0" i="0" lang="en-US" sz="1100">
                <a:solidFill>
                  <a:schemeClr val="bg1"/>
                </a:solidFill>
                <a:effectLst/>
                <a:latin charset="0" panose="020B0604020202020204" pitchFamily="34" typeface="arial"/>
              </a:rPr>
              <a:t>Conjointly offers accessible and reliable support to users of self-serve tools and on-demand custom projects. </a:t>
            </a:r>
            <a:r>
              <a:rPr b="1" dirty="0" i="0" lang="en-US" strike="noStrike" sz="1100" u="none">
                <a:solidFill>
                  <a:schemeClr val="bg1"/>
                </a:solidFill>
                <a:effectLst/>
                <a:latin charset="0" panose="020B0604020202020204" pitchFamily="34" typeface="arial"/>
                <a:hlinkClick r:id="rId12">
                  <a:extLst>
                    <a:ext uri="{A12FA001-AC4F-418D-AE19-62706E023703}">
                      <ahyp:hlinkClr xmlns:ahyp="http://schemas.microsoft.com/office/drawing/2018/hyperlinkcolor" val="tx"/>
                    </a:ext>
                  </a:extLst>
                </a:hlinkClick>
              </a:rPr>
              <a:t>Our team</a:t>
            </a:r>
            <a:r>
              <a:rPr b="0" dirty="0" i="0" lang="en-US" sz="1100">
                <a:solidFill>
                  <a:schemeClr val="bg1"/>
                </a:solidFill>
                <a:effectLst/>
                <a:latin charset="0" panose="020B0604020202020204" pitchFamily="34" typeface="arial"/>
              </a:rPr>
              <a:t> are the go-to experts in product and </a:t>
            </a:r>
            <a:r>
              <a:rPr b="1" dirty="0" i="0" lang="en-US" strike="noStrike" sz="1100" u="none">
                <a:solidFill>
                  <a:schemeClr val="bg1"/>
                </a:solidFill>
                <a:effectLst/>
                <a:latin charset="0" panose="020B0604020202020204" pitchFamily="34" typeface="arial"/>
                <a:hlinkClick r:id="rId13">
                  <a:extLst>
                    <a:ext uri="{A12FA001-AC4F-418D-AE19-62706E023703}">
                      <ahyp:hlinkClr xmlns:ahyp="http://schemas.microsoft.com/office/drawing/2018/hyperlinkcolor" val="tx"/>
                    </a:ext>
                  </a:extLst>
                </a:hlinkClick>
              </a:rPr>
              <a:t>pricing</a:t>
            </a:r>
            <a:r>
              <a:rPr b="0" dirty="0" i="0" lang="en-US" sz="1100">
                <a:solidFill>
                  <a:schemeClr val="bg1"/>
                </a:solidFill>
                <a:effectLst/>
                <a:latin charset="0" panose="020B0604020202020204" pitchFamily="34" typeface="arial"/>
              </a:rPr>
              <a:t> research techniques with experience across </a:t>
            </a:r>
            <a:r>
              <a:rPr b="1" dirty="0" i="0" lang="en-US" strike="noStrike" sz="1100" u="none">
                <a:solidFill>
                  <a:schemeClr val="bg1"/>
                </a:solidFill>
                <a:effectLst/>
                <a:latin charset="0" panose="020B0604020202020204" pitchFamily="34" typeface="arial"/>
                <a:hlinkClick r:id="rId14">
                  <a:extLst>
                    <a:ext uri="{A12FA001-AC4F-418D-AE19-62706E023703}">
                      <ahyp:hlinkClr xmlns:ahyp="http://schemas.microsoft.com/office/drawing/2018/hyperlinkcolor" val="tx"/>
                    </a:ext>
                  </a:extLst>
                </a:hlinkClick>
              </a:rPr>
              <a:t>consumer goods</a:t>
            </a:r>
            <a:r>
              <a:rPr b="0" dirty="0" i="0" lang="en-US" sz="1100">
                <a:solidFill>
                  <a:schemeClr val="bg1"/>
                </a:solidFill>
                <a:effectLst/>
                <a:latin charset="0" panose="020B0604020202020204" pitchFamily="34" typeface="arial"/>
              </a:rPr>
              <a:t>, </a:t>
            </a:r>
            <a:r>
              <a:rPr b="1" dirty="0" i="0" lang="en-US" strike="noStrike" sz="1100" u="none">
                <a:solidFill>
                  <a:schemeClr val="bg1"/>
                </a:solidFill>
                <a:effectLst/>
                <a:latin charset="0" panose="020B0604020202020204" pitchFamily="34" typeface="arial"/>
                <a:hlinkClick r:id="rId15">
                  <a:extLst>
                    <a:ext uri="{A12FA001-AC4F-418D-AE19-62706E023703}">
                      <ahyp:hlinkClr xmlns:ahyp="http://schemas.microsoft.com/office/drawing/2018/hyperlinkcolor" val="tx"/>
                    </a:ext>
                  </a:extLst>
                </a:hlinkClick>
              </a:rPr>
              <a:t>healthcare</a:t>
            </a:r>
            <a:r>
              <a:rPr b="0" dirty="0" i="0" lang="en-US" sz="1100">
                <a:solidFill>
                  <a:schemeClr val="bg1"/>
                </a:solidFill>
                <a:effectLst/>
                <a:latin charset="0" panose="020B0604020202020204" pitchFamily="34" typeface="arial"/>
              </a:rPr>
              <a:t>, </a:t>
            </a:r>
            <a:r>
              <a:rPr b="1" dirty="0" i="0" lang="en-US" strike="noStrike" sz="1100" u="none">
                <a:solidFill>
                  <a:schemeClr val="bg1"/>
                </a:solidFill>
                <a:effectLst/>
                <a:latin charset="0" panose="020B0604020202020204" pitchFamily="34" typeface="arial"/>
                <a:hlinkClick r:id="rId16">
                  <a:extLst>
                    <a:ext uri="{A12FA001-AC4F-418D-AE19-62706E023703}">
                      <ahyp:hlinkClr xmlns:ahyp="http://schemas.microsoft.com/office/drawing/2018/hyperlinkcolor" val="tx"/>
                    </a:ext>
                  </a:extLst>
                </a:hlinkClick>
              </a:rPr>
              <a:t>SaaS</a:t>
            </a:r>
            <a:r>
              <a:rPr b="0" dirty="0" i="0" lang="en-US" sz="1100">
                <a:solidFill>
                  <a:schemeClr val="bg1"/>
                </a:solidFill>
                <a:effectLst/>
                <a:latin charset="0" panose="020B0604020202020204" pitchFamily="34" typeface="arial"/>
              </a:rPr>
              <a:t>, and other industries.</a:t>
            </a:r>
          </a:p>
        </p:txBody>
      </p:sp>
      <p:sp>
        <p:nvSpPr>
          <p:cNvPr id="15" name="Rectangle: Rounded Corners 14">
            <a:extLst>
              <a:ext uri="{FF2B5EF4-FFF2-40B4-BE49-F238E27FC236}">
                <a16:creationId xmlns:a16="http://schemas.microsoft.com/office/drawing/2014/main" id="{2977C76B-EC57-4C13-ADC8-FF3F20496248}"/>
              </a:ext>
            </a:extLst>
          </p:cNvPr>
          <p:cNvSpPr/>
          <p:nvPr/>
        </p:nvSpPr>
        <p:spPr>
          <a:xfrm>
            <a:off x="395286" y="5619922"/>
            <a:ext cx="2706624" cy="862226"/>
          </a:xfrm>
          <a:prstGeom prst="roundRect">
            <a:avLst>
              <a:gd fmla="val 50000" name="adj"/>
            </a:avLst>
          </a:prstGeom>
          <a:solidFill>
            <a:schemeClr val="accent1">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457200" eaLnBrk="1" fontAlgn="auto" hangingPunct="1" indent="0" latinLnBrk="0" lvl="0" marL="0" marR="0" rtl="0">
              <a:lnSpc>
                <a:spcPct val="100000"/>
              </a:lnSpc>
              <a:spcBef>
                <a:spcPts val="0"/>
              </a:spcBef>
              <a:spcAft>
                <a:spcPts val="0"/>
              </a:spcAft>
              <a:buClrTx/>
              <a:buSzTx/>
              <a:buFontTx/>
              <a:buNone/>
              <a:tabLst/>
              <a:defRPr/>
            </a:pPr>
            <a:r>
              <a:rPr b="1"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rPr>
              <a:t>Log in</a:t>
            </a:r>
          </a:p>
          <a:p>
            <a:pPr algn="ctr" defTabSz="457200" eaLnBrk="1" fontAlgn="auto" hangingPunct="1" indent="0" latinLnBrk="0" lvl="0" marL="0" marR="0" rtl="0">
              <a:lnSpc>
                <a:spcPct val="100000"/>
              </a:lnSpc>
              <a:spcBef>
                <a:spcPts val="0"/>
              </a:spcBef>
              <a:spcAft>
                <a:spcPts val="0"/>
              </a:spcAft>
              <a:buClrTx/>
              <a:buSzTx/>
              <a:buFontTx/>
              <a:buNone/>
              <a:tabLst/>
              <a:defRPr/>
            </a:pPr>
            <a:r>
              <a:rPr dirty="0" lang="en-GB" sz="1400">
                <a:solidFill>
                  <a:schemeClr val="bg1"/>
                </a:solidFill>
                <a:latin charset="0" panose="020B0604020202020204" pitchFamily="34" typeface="Arial"/>
                <a:cs charset="0" panose="020B0604020202020204" pitchFamily="34" typeface="Arial"/>
                <a:hlinkClick r:id="rId17">
                  <a:extLst>
                    <a:ext uri="{A12FA001-AC4F-418D-AE19-62706E023703}">
                      <ahyp:hlinkClr xmlns:ahyp="http://schemas.microsoft.com/office/drawing/2018/hyperlinkcolor" val="tx"/>
                    </a:ext>
                  </a:extLst>
                </a:hlinkClick>
              </a:rPr>
              <a:t>conjointly</a:t>
            </a:r>
            <a:r>
              <a:rPr b="0" baseline="0" cap="none" dirty="0" i="0" kern="1200" kumimoji="0" lang="en-GB" noProof="0" normalizeH="0" spc="0" strike="noStrike" sz="1400" u="none">
                <a:ln>
                  <a:noFill/>
                </a:ln>
                <a:solidFill>
                  <a:schemeClr val="bg1"/>
                </a:solidFill>
                <a:effectLst/>
                <a:uLnTx/>
                <a:uFillTx/>
                <a:latin charset="0" panose="020B0604020202020204" pitchFamily="34" typeface="Arial"/>
                <a:cs charset="0" panose="020B0604020202020204" pitchFamily="34" typeface="Arial"/>
                <a:hlinkClick r:id="rId17">
                  <a:extLst>
                    <a:ext uri="{A12FA001-AC4F-418D-AE19-62706E023703}">
                      <ahyp:hlinkClr xmlns:ahyp="http://schemas.microsoft.com/office/drawing/2018/hyperlinkcolor" val="tx"/>
                    </a:ext>
                  </a:extLst>
                </a:hlinkClick>
              </a:rPr>
              <a:t>.com</a:t>
            </a:r>
            <a:endParaRPr b="0"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endParaRPr>
          </a:p>
        </p:txBody>
      </p:sp>
      <p:sp>
        <p:nvSpPr>
          <p:cNvPr id="16" name="Rectangle: Rounded Corners 15">
            <a:extLst>
              <a:ext uri="{FF2B5EF4-FFF2-40B4-BE49-F238E27FC236}">
                <a16:creationId xmlns:a16="http://schemas.microsoft.com/office/drawing/2014/main" id="{BD7DC646-34F0-4FC2-90D4-AD566C2DCC3F}"/>
              </a:ext>
            </a:extLst>
          </p:cNvPr>
          <p:cNvSpPr/>
          <p:nvPr/>
        </p:nvSpPr>
        <p:spPr>
          <a:xfrm>
            <a:off x="3218686" y="5619922"/>
            <a:ext cx="2706624" cy="862226"/>
          </a:xfrm>
          <a:prstGeom prst="roundRect">
            <a:avLst>
              <a:gd fmla="val 50000" name="adj"/>
            </a:avLst>
          </a:prstGeom>
          <a:solidFill>
            <a:schemeClr val="accent2">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457200" eaLnBrk="1" fontAlgn="auto" hangingPunct="1" indent="0" latinLnBrk="0" lvl="0" marL="0" marR="0" rtl="0">
              <a:lnSpc>
                <a:spcPct val="100000"/>
              </a:lnSpc>
              <a:spcBef>
                <a:spcPts val="0"/>
              </a:spcBef>
              <a:spcAft>
                <a:spcPts val="0"/>
              </a:spcAft>
              <a:buClrTx/>
              <a:buSzTx/>
              <a:buFontTx/>
              <a:buNone/>
              <a:tabLst/>
              <a:defRPr/>
            </a:pPr>
            <a:r>
              <a:rPr b="1"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rPr>
              <a:t>Book a call</a:t>
            </a:r>
          </a:p>
          <a:p>
            <a:pPr algn="ctr" defTabSz="457200" eaLnBrk="1" fontAlgn="auto" hangingPunct="1" indent="0" latinLnBrk="0" lvl="0" marL="0" marR="0" rtl="0">
              <a:lnSpc>
                <a:spcPct val="100000"/>
              </a:lnSpc>
              <a:spcBef>
                <a:spcPts val="0"/>
              </a:spcBef>
              <a:spcAft>
                <a:spcPts val="0"/>
              </a:spcAft>
              <a:buClrTx/>
              <a:buSzTx/>
              <a:buFontTx/>
              <a:buNone/>
              <a:tabLst/>
              <a:defRPr/>
            </a:pPr>
            <a:r>
              <a:rPr b="1"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rPr>
              <a:t> </a:t>
            </a:r>
            <a:r>
              <a:rPr b="0"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hlinkClick r:id="rId18">
                  <a:extLst>
                    <a:ext uri="{A12FA001-AC4F-418D-AE19-62706E023703}">
                      <ahyp:hlinkClr xmlns:ahyp="http://schemas.microsoft.com/office/drawing/2018/hyperlinkcolor" val="tx"/>
                    </a:ext>
                  </a:extLst>
                </a:hlinkClick>
              </a:rPr>
              <a:t>conjointly.com/consultation</a:t>
            </a:r>
            <a:endParaRPr b="0"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endParaRPr>
          </a:p>
        </p:txBody>
      </p:sp>
      <p:sp>
        <p:nvSpPr>
          <p:cNvPr id="17" name="Rectangle: Rounded Corners 16">
            <a:extLst>
              <a:ext uri="{FF2B5EF4-FFF2-40B4-BE49-F238E27FC236}">
                <a16:creationId xmlns:a16="http://schemas.microsoft.com/office/drawing/2014/main" id="{4AA5A1BC-DF15-49BB-9DF7-C68001CF8E93}"/>
              </a:ext>
            </a:extLst>
          </p:cNvPr>
          <p:cNvSpPr/>
          <p:nvPr/>
        </p:nvSpPr>
        <p:spPr>
          <a:xfrm>
            <a:off x="6042086" y="5619922"/>
            <a:ext cx="2706624" cy="862226"/>
          </a:xfrm>
          <a:prstGeom prst="roundRect">
            <a:avLst>
              <a:gd fmla="val 50000" name="adj"/>
            </a:avLst>
          </a:prstGeom>
          <a:solidFill>
            <a:schemeClr val="accent3">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457200" eaLnBrk="1" fontAlgn="auto" hangingPunct="1" indent="0" latinLnBrk="0" lvl="0" marL="0" marR="0" rtl="0">
              <a:lnSpc>
                <a:spcPct val="100000"/>
              </a:lnSpc>
              <a:spcBef>
                <a:spcPts val="0"/>
              </a:spcBef>
              <a:spcAft>
                <a:spcPts val="0"/>
              </a:spcAft>
              <a:buClrTx/>
              <a:buSzTx/>
              <a:buFontTx/>
              <a:buNone/>
              <a:tabLst/>
              <a:defRPr/>
            </a:pPr>
            <a:r>
              <a:rPr b="1"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rPr>
              <a:t>Email us</a:t>
            </a:r>
          </a:p>
          <a:p>
            <a:pPr algn="ctr" defTabSz="45720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hlinkClick r:id="rId19">
                  <a:extLst>
                    <a:ext uri="{A12FA001-AC4F-418D-AE19-62706E023703}">
                      <ahyp:hlinkClr xmlns:ahyp="http://schemas.microsoft.com/office/drawing/2018/hyperlinkcolor" val="tx"/>
                    </a:ext>
                  </a:extLst>
                </a:hlinkClick>
              </a:rPr>
              <a:t>support@conjointly.com</a:t>
            </a:r>
            <a:r>
              <a:rPr b="1"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rPr>
              <a:t> </a:t>
            </a:r>
            <a:endParaRPr b="0"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endParaRPr>
          </a:p>
        </p:txBody>
      </p:sp>
    </p:spTree>
    <p:extLst>
      <p:ext uri="{BB962C8B-B14F-4D97-AF65-F5344CB8AC3E}">
        <p14:creationId xmlns:p14="http://schemas.microsoft.com/office/powerpoint/2010/main" val="3546820655"/>
      </p:ext>
    </p:extLst>
  </p:cSld>
  <p:clrMapOvr>
    <a:masterClrMapping/>
  </p:clrMapOvr>
  <p:transition>
    <p:fade/>
  </p:transition>
</p:sld>
</file>

<file path=ppt/slides/slide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0B5CCEE0-176C-F01A-B9B4-9DC395EC2BF1}"/>
              </a:ext>
            </a:extLst>
          </p:cNvPr>
          <p:cNvSpPr>
            <a:spLocks noGrp="1"/>
          </p:cNvSpPr>
          <p:nvPr>
            <p:ph idx="16" sz="quarter"/>
          </p:nvPr>
        </p:nvSpPr>
        <p:spPr>
          <a:xfrm>
            <a:off x="4643598" y="3550919"/>
            <a:ext cx="4103688" cy="2754278"/>
          </a:xfrm>
        </p:spPr>
        <p:txBody>
          <a:bodyPr/>
          <a:lstStyle/>
          <a:p>
            <a:pPr>
              <a:spcBef>
                <a:spcPts val="600"/>
              </a:spcBef>
            </a:pPr>
            <a:r>
              <a:rPr b="1" dirty="0" lang="en-GB" sz="1000"/>
              <a:t>Brand preferences</a:t>
            </a:r>
            <a:r>
              <a:rPr dirty="0" lang="en-GB" sz="1000"/>
              <a:t>: This chart shows preferences for different combinations of features within each brand. </a:t>
            </a:r>
          </a:p>
          <a:p>
            <a:pPr>
              <a:spcBef>
                <a:spcPts val="600"/>
              </a:spcBef>
            </a:pPr>
            <a:r>
              <a:rPr b="1" dirty="0" lang="en-GB" sz="1000"/>
              <a:t>Count analysis of preferences for levels</a:t>
            </a:r>
            <a:r>
              <a:rPr dirty="0" lang="en-GB" sz="1000"/>
              <a:t>: the percentage of times alternatives that contain this level were chosen out of the times they were shown to respondents. This is a simplified way of analysing level preferences, and it is inferior to the "Average preferences for levels" view.</a:t>
            </a:r>
          </a:p>
          <a:p>
            <a:pPr>
              <a:spcBef>
                <a:spcPts val="600"/>
              </a:spcBef>
            </a:pPr>
            <a:r>
              <a:rPr b="1" dirty="0" lang="en-GB" sz="1000"/>
              <a:t>Distribution of preferences for levels</a:t>
            </a:r>
            <a:r>
              <a:rPr dirty="0" lang="en-GB" sz="1000"/>
              <a:t>: distribution of preferences for different levels (within each attribute) across consumers</a:t>
            </a:r>
          </a:p>
          <a:p>
            <a:pPr>
              <a:spcBef>
                <a:spcPts val="600"/>
              </a:spcBef>
            </a:pPr>
            <a:r>
              <a:rPr b="1" dirty="0" lang="en-GB" sz="1000"/>
              <a:t>Ranked list of some product concepts</a:t>
            </a:r>
            <a:r>
              <a:rPr dirty="0" lang="en-GB" sz="1000"/>
              <a:t>: a list of some (but very often not all — because they can count in millions) potential combinations of attribute levels and prices that represent product concepts.</a:t>
            </a:r>
          </a:p>
          <a:p>
            <a:pPr>
              <a:spcBef>
                <a:spcPts val="600"/>
              </a:spcBef>
            </a:pPr>
            <a:r>
              <a:rPr b="1" dirty="0" lang="en-GB" sz="1000"/>
              <a:t>Goodness of fit</a:t>
            </a:r>
            <a:r>
              <a:rPr dirty="0" lang="en-GB" sz="1000"/>
              <a:t>: assesses how well your survey report describes the respondents’ answers.</a:t>
            </a:r>
          </a:p>
          <a:p>
            <a:pPr indent="0" marL="0">
              <a:spcBef>
                <a:spcPts val="600"/>
              </a:spcBef>
              <a:buNone/>
            </a:pPr>
            <a:endParaRPr dirty="0" lang="en-AU" sz="1000"/>
          </a:p>
        </p:txBody>
      </p:sp>
      <p:sp>
        <p:nvSpPr>
          <p:cNvPr id="3" name="Text Placeholder 2">
            <a:extLst>
              <a:ext uri="{FF2B5EF4-FFF2-40B4-BE49-F238E27FC236}">
                <a16:creationId xmlns:a16="http://schemas.microsoft.com/office/drawing/2014/main" id="{973F4487-4B90-41E1-80CE-09C93FFE403B}"/>
              </a:ext>
            </a:extLst>
          </p:cNvPr>
          <p:cNvSpPr>
            <a:spLocks noGrp="1"/>
          </p:cNvSpPr>
          <p:nvPr>
            <p:ph idx="10" sz="quarter" type="body"/>
          </p:nvPr>
        </p:nvSpPr>
        <p:spPr>
          <a:xfrm>
            <a:off x="395287" y="6505804"/>
            <a:ext cx="6617987" cy="215900"/>
          </a:xfrm>
        </p:spPr>
        <p:txBody>
          <a:bodyPr/>
          <a:lstStyle/>
          <a:p>
            <a:r>
              <a:rPr dirty="0" lang="en-GB" noProof="0">
                <a:latin charset="0" panose="020B0604020202020204" pitchFamily="34" typeface="Arial"/>
                <a:cs charset="0" panose="020B0604020202020204" pitchFamily="34" typeface="Arial"/>
              </a:rPr>
              <a:t>To see more about Conjointly’s Brand-Specific Conjoint please visit: </a:t>
            </a:r>
            <a:r>
              <a:rPr dirty="0" lang="en-GB" noProof="0">
                <a:latin charset="0" panose="020B0604020202020204" pitchFamily="34" typeface="Arial"/>
                <a:cs charset="0" panose="020B0604020202020204" pitchFamily="34" typeface="Arial"/>
                <a:hlinkClick r:id="rId2"/>
              </a:rPr>
              <a:t>https://conjointly.com/products/brand-specific-conjoint/</a:t>
            </a:r>
            <a:endParaRPr dirty="0" lang="en-GB" noProof="0">
              <a:latin charset="0" panose="020B0604020202020204" pitchFamily="34" typeface="Arial"/>
              <a:cs charset="0" panose="020B0604020202020204" pitchFamily="34" typeface="Arial"/>
            </a:endParaRPr>
          </a:p>
          <a:p>
            <a:r>
              <a:rPr dirty="0" lang="en-GB" noProof="0">
                <a:latin charset="0" panose="020B0604020202020204" pitchFamily="34" typeface="Arial"/>
                <a:cs charset="0" panose="020B0604020202020204" pitchFamily="34" typeface="Arial"/>
              </a:rPr>
              <a:t>To see more about preference score and partworth utility please visit </a:t>
            </a:r>
            <a:r>
              <a:rPr dirty="0" lang="en-GB" noProof="0">
                <a:latin charset="0" panose="020B0604020202020204" pitchFamily="34" typeface="Arial"/>
                <a:cs charset="0" panose="020B0604020202020204" pitchFamily="34" typeface="Arial"/>
                <a:hlinkClick r:id="rId3"/>
              </a:rPr>
              <a:t>https://conjointly.com/guides/how-to-interpret-partworth-utilities/</a:t>
            </a:r>
            <a:r>
              <a:rPr dirty="0" lang="en-GB" noProof="0">
                <a:latin charset="0" panose="020B0604020202020204" pitchFamily="34" typeface="Arial"/>
                <a:cs charset="0" panose="020B0604020202020204" pitchFamily="34" typeface="Arial"/>
              </a:rPr>
              <a:t> </a:t>
            </a:r>
          </a:p>
        </p:txBody>
      </p:sp>
      <p:sp>
        <p:nvSpPr>
          <p:cNvPr id="4" name="Text Placeholder 3">
            <a:extLst>
              <a:ext uri="{FF2B5EF4-FFF2-40B4-BE49-F238E27FC236}">
                <a16:creationId xmlns:a16="http://schemas.microsoft.com/office/drawing/2014/main" id="{2024633B-E096-7D0D-7BBE-26D13889F951}"/>
              </a:ext>
            </a:extLst>
          </p:cNvPr>
          <p:cNvSpPr>
            <a:spLocks noGrp="1"/>
          </p:cNvSpPr>
          <p:nvPr>
            <p:ph idx="13" sz="quarter" type="body"/>
          </p:nvPr>
        </p:nvSpPr>
        <p:spPr>
          <a:xfrm>
            <a:off x="393861" y="3113388"/>
            <a:ext cx="4103687" cy="333457"/>
          </a:xfrm>
        </p:spPr>
        <p:txBody>
          <a:bodyPr/>
          <a:lstStyle/>
          <a:p>
            <a:r>
              <a:rPr dirty="0" lang="en-AU"/>
              <a:t>Primary outputs</a:t>
            </a:r>
          </a:p>
        </p:txBody>
      </p:sp>
      <p:sp>
        <p:nvSpPr>
          <p:cNvPr id="8" name="Text Placeholder 7">
            <a:extLst>
              <a:ext uri="{FF2B5EF4-FFF2-40B4-BE49-F238E27FC236}">
                <a16:creationId xmlns:a16="http://schemas.microsoft.com/office/drawing/2014/main" id="{B332ABEC-F06E-4AFB-9697-7B003F72C2DD}"/>
              </a:ext>
            </a:extLst>
          </p:cNvPr>
          <p:cNvSpPr>
            <a:spLocks noGrp="1"/>
          </p:cNvSpPr>
          <p:nvPr>
            <p:ph idx="14" sz="quarter" type="body"/>
          </p:nvPr>
        </p:nvSpPr>
        <p:spPr>
          <a:xfrm>
            <a:off x="4643598" y="3113389"/>
            <a:ext cx="4103688" cy="333456"/>
          </a:xfrm>
        </p:spPr>
        <p:txBody>
          <a:bodyPr/>
          <a:lstStyle/>
          <a:p>
            <a:r>
              <a:rPr dirty="0" lang="en-AU"/>
              <a:t>Additional outputs</a:t>
            </a:r>
          </a:p>
        </p:txBody>
      </p:sp>
      <p:sp>
        <p:nvSpPr>
          <p:cNvPr id="15" name="Text Placeholder 14">
            <a:extLst>
              <a:ext uri="{FF2B5EF4-FFF2-40B4-BE49-F238E27FC236}">
                <a16:creationId xmlns:a16="http://schemas.microsoft.com/office/drawing/2014/main" id="{E0E2B91C-8618-4B4B-7799-215BE5CED862}"/>
              </a:ext>
            </a:extLst>
          </p:cNvPr>
          <p:cNvSpPr>
            <a:spLocks noGrp="1"/>
          </p:cNvSpPr>
          <p:nvPr>
            <p:ph idx="17" sz="quarter" type="body"/>
          </p:nvPr>
        </p:nvSpPr>
        <p:spPr>
          <a:xfrm>
            <a:off x="395288" y="1243658"/>
            <a:ext cx="2632584" cy="216000"/>
          </a:xfrm>
        </p:spPr>
        <p:txBody>
          <a:bodyPr/>
          <a:lstStyle/>
          <a:p>
            <a:r>
              <a:rPr cap="none" dirty="0" lang="en-AU"/>
              <a:t>Methodological background</a:t>
            </a:r>
          </a:p>
        </p:txBody>
      </p:sp>
      <p:sp>
        <p:nvSpPr>
          <p:cNvPr id="2" name="Title 1">
            <a:extLst>
              <a:ext uri="{FF2B5EF4-FFF2-40B4-BE49-F238E27FC236}">
                <a16:creationId xmlns:a16="http://schemas.microsoft.com/office/drawing/2014/main" id="{9F05B7DA-6E5C-490F-8EA9-11F3C85A0B20}"/>
              </a:ext>
            </a:extLst>
          </p:cNvPr>
          <p:cNvSpPr>
            <a:spLocks noGrp="1"/>
          </p:cNvSpPr>
          <p:nvPr>
            <p:ph type="title"/>
          </p:nvPr>
        </p:nvSpPr>
        <p:spPr/>
        <p:txBody>
          <a:bodyPr/>
          <a:lstStyle/>
          <a:p>
            <a:r>
              <a:rPr b="1" dirty="0" lang="en-GB" noProof="0">
                <a:latin charset="0" panose="020B0604020202020204" pitchFamily="34" typeface="Arial"/>
                <a:cs charset="0" panose="020B0604020202020204" pitchFamily="34" typeface="Arial"/>
              </a:rPr>
              <a:t>Brand-Specific Conjoint analysis: </a:t>
            </a:r>
            <a:br>
              <a:rPr b="1" dirty="0" lang="en-GB" noProof="0">
                <a:latin charset="0" panose="020B0604020202020204" pitchFamily="34" typeface="Arial"/>
                <a:cs charset="0" panose="020B0604020202020204" pitchFamily="34" typeface="Arial"/>
              </a:rPr>
            </a:br>
            <a:r>
              <a:rPr dirty="0" lang="en-GB" noProof="0">
                <a:latin charset="0" panose="020B0604020202020204" pitchFamily="34" typeface="Arial"/>
                <a:cs charset="0" panose="020B0604020202020204" pitchFamily="34" typeface="Arial"/>
              </a:rPr>
              <a:t>Methodology and standard outputs</a:t>
            </a:r>
          </a:p>
        </p:txBody>
      </p:sp>
      <p:sp>
        <p:nvSpPr>
          <p:cNvPr id="14" name="Content Placeholder 8">
            <a:extLst>
              <a:ext uri="{FF2B5EF4-FFF2-40B4-BE49-F238E27FC236}">
                <a16:creationId xmlns:a16="http://schemas.microsoft.com/office/drawing/2014/main" id="{830EB396-B3D3-42BE-A077-4683EF33F613}"/>
              </a:ext>
            </a:extLst>
          </p:cNvPr>
          <p:cNvSpPr txBox="1">
            <a:spLocks/>
          </p:cNvSpPr>
          <p:nvPr/>
        </p:nvSpPr>
        <p:spPr>
          <a:xfrm>
            <a:off x="395284" y="2805255"/>
            <a:ext cx="8353423" cy="296572"/>
          </a:xfrm>
          <a:prstGeom prst="rect">
            <a:avLst/>
          </a:prstGeom>
        </p:spPr>
        <p:txBody>
          <a:bodyPr anchor="t" bIns="45720" lIns="91440" rIns="91440" rtlCol="0" tIns="45720" vert="horz">
            <a:noAutofit/>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charset="0" panose="020B0604030504040204" pitchFamily="34" typeface="Verdana"/>
                <a:ea charset="0" panose="020B0604030504040204" pitchFamily="34" typeface="Verdana"/>
                <a:cs charset="0" panose="020B0604030504040204" pitchFamily="34" typeface="Verdana"/>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charset="0" panose="020B0604030504040204" pitchFamily="34" typeface="Verdana"/>
                <a:ea charset="0" panose="020B0604030504040204" pitchFamily="34" typeface="Verdana"/>
                <a:cs charset="0" panose="020B0604030504040204" pitchFamily="34" typeface="Verdana"/>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charset="0" panose="020B0604030504040204" pitchFamily="34" typeface="Verdana"/>
                <a:ea charset="0" panose="020B0604030504040204" pitchFamily="34" typeface="Verdana"/>
                <a:cs charset="0" panose="020B0604030504040204" pitchFamily="34" typeface="Verdana"/>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charset="0" panose="020B0604030504040204" pitchFamily="34" typeface="Verdana"/>
                <a:ea charset="0" panose="020B0604030504040204" pitchFamily="34" typeface="Verdana"/>
                <a:cs charset="0" panose="020B0604030504040204" pitchFamily="34" typeface="Verdana"/>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charset="0" panose="020B0604030504040204" pitchFamily="34" typeface="Verdana"/>
                <a:ea charset="0" panose="020B0604030504040204" pitchFamily="34" typeface="Verdana"/>
                <a:cs charset="0" panose="020B0604030504040204" pitchFamily="34" typeface="Verdana"/>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indent="0" marL="0">
              <a:lnSpc>
                <a:spcPct val="100000"/>
              </a:lnSpc>
              <a:spcBef>
                <a:spcPts val="1800"/>
              </a:spcBef>
              <a:buNone/>
            </a:pPr>
            <a:endParaRPr b="1" dirty="0" lang="en-US" sz="1400">
              <a:solidFill>
                <a:srgbClr val="000000"/>
              </a:solidFill>
              <a:latin charset="0" panose="020B0604020202020204" pitchFamily="34" typeface="Arial"/>
              <a:cs charset="0" panose="020B0604020202020204" pitchFamily="34" typeface="Arial"/>
            </a:endParaRPr>
          </a:p>
        </p:txBody>
      </p:sp>
      <p:graphicFrame>
        <p:nvGraphicFramePr>
          <p:cNvPr id="13" name="Chart 12">
            <a:extLst>
              <a:ext uri="{FF2B5EF4-FFF2-40B4-BE49-F238E27FC236}">
                <a16:creationId xmlns:a16="http://schemas.microsoft.com/office/drawing/2014/main" id="{F3330226-0513-4D1B-A04A-01B1E25C9192}"/>
              </a:ext>
            </a:extLst>
          </p:cNvPr>
          <p:cNvGraphicFramePr/>
          <p:nvPr/>
        </p:nvGraphicFramePr>
        <p:xfrm>
          <a:off x="2233421" y="3478642"/>
          <a:ext cx="2151442" cy="1331065"/>
        </p:xfrm>
        <a:graphic>
          <a:graphicData uri="http://schemas.openxmlformats.org/drawingml/2006/chart">
            <c:chart xmlns:c="http://schemas.openxmlformats.org/drawingml/2006/chart" r:id="rId4"/>
          </a:graphicData>
        </a:graphic>
      </p:graphicFrame>
      <p:graphicFrame>
        <p:nvGraphicFramePr>
          <p:cNvPr id="18" name="Chart 17">
            <a:extLst>
              <a:ext uri="{FF2B5EF4-FFF2-40B4-BE49-F238E27FC236}">
                <a16:creationId xmlns:a16="http://schemas.microsoft.com/office/drawing/2014/main" id="{A8E0A286-25D2-4C1C-897D-A1C663CB6413}"/>
              </a:ext>
            </a:extLst>
          </p:cNvPr>
          <p:cNvGraphicFramePr/>
          <p:nvPr/>
        </p:nvGraphicFramePr>
        <p:xfrm>
          <a:off x="2233421" y="4913244"/>
          <a:ext cx="2151442" cy="1391953"/>
        </p:xfrm>
        <a:graphic>
          <a:graphicData uri="http://schemas.openxmlformats.org/drawingml/2006/chart">
            <c:chart xmlns:c="http://schemas.openxmlformats.org/drawingml/2006/chart" r:id="rId5"/>
          </a:graphicData>
        </a:graphic>
      </p:graphicFrame>
      <p:sp>
        <p:nvSpPr>
          <p:cNvPr id="23" name="Speech Bubble: Rectangle 11">
            <a:extLst>
              <a:ext uri="{FF2B5EF4-FFF2-40B4-BE49-F238E27FC236}">
                <a16:creationId xmlns:a16="http://schemas.microsoft.com/office/drawing/2014/main" id="{974A74BD-1D3B-4A36-A630-95B3D9F3FE5B}"/>
              </a:ext>
            </a:extLst>
          </p:cNvPr>
          <p:cNvSpPr/>
          <p:nvPr/>
        </p:nvSpPr>
        <p:spPr>
          <a:xfrm>
            <a:off x="546386" y="3521425"/>
            <a:ext cx="1687035" cy="1199605"/>
          </a:xfrm>
          <a:prstGeom prst="wedgeRectCallout">
            <a:avLst>
              <a:gd fmla="val 19700" name="adj1"/>
              <a:gd fmla="val -49273" name="adj2"/>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anchor="ctr" rtlCol="0"/>
          <a:lstStyle/>
          <a:p>
            <a:pPr>
              <a:lnSpc>
                <a:spcPct val="125000"/>
              </a:lnSpc>
              <a:spcBef>
                <a:spcPts val="600"/>
              </a:spcBef>
            </a:pPr>
            <a:r>
              <a:rPr b="1" dirty="0" lang="en-US" sz="1000">
                <a:solidFill>
                  <a:schemeClr val="accent1"/>
                </a:solidFill>
                <a:latin charset="0" panose="020B0604020202020204" pitchFamily="34" typeface="Arial"/>
                <a:cs charset="0" panose="020B0604020202020204" pitchFamily="34" typeface="Arial"/>
              </a:rPr>
              <a:t>Attribute importance</a:t>
            </a:r>
            <a:r>
              <a:rPr b="1" dirty="0" lang="en-US" sz="1000">
                <a:solidFill>
                  <a:schemeClr val="dk1"/>
                </a:solidFill>
                <a:latin charset="0" panose="020B0604020202020204" pitchFamily="34" typeface="Arial"/>
                <a:cs charset="0" panose="020B0604020202020204" pitchFamily="34" typeface="Arial"/>
              </a:rPr>
              <a:t>: </a:t>
            </a:r>
            <a:r>
              <a:rPr dirty="0" lang="en-US" sz="1000">
                <a:solidFill>
                  <a:schemeClr val="dk1"/>
                </a:solidFill>
                <a:latin charset="0" panose="020B0604020202020204" pitchFamily="34" typeface="Arial"/>
                <a:cs charset="0" panose="020B0604020202020204" pitchFamily="34" typeface="Arial"/>
              </a:rPr>
              <a:t>How important is each attribute relative to the other attributes, across consumers?</a:t>
            </a:r>
          </a:p>
        </p:txBody>
      </p:sp>
      <p:sp>
        <p:nvSpPr>
          <p:cNvPr id="27" name="Speech Bubble: Rectangle 11">
            <a:extLst>
              <a:ext uri="{FF2B5EF4-FFF2-40B4-BE49-F238E27FC236}">
                <a16:creationId xmlns:a16="http://schemas.microsoft.com/office/drawing/2014/main" id="{ABB8CF6B-8503-456D-94D8-5F414ADBC32E}"/>
              </a:ext>
            </a:extLst>
          </p:cNvPr>
          <p:cNvSpPr/>
          <p:nvPr/>
        </p:nvSpPr>
        <p:spPr>
          <a:xfrm>
            <a:off x="546386" y="4832346"/>
            <a:ext cx="1687035" cy="1199605"/>
          </a:xfrm>
          <a:prstGeom prst="wedgeRectCallout">
            <a:avLst>
              <a:gd fmla="val 19700" name="adj1"/>
              <a:gd fmla="val -49273" name="adj2"/>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anchor="ctr" rtlCol="0"/>
          <a:lstStyle/>
          <a:p>
            <a:pPr>
              <a:lnSpc>
                <a:spcPct val="125000"/>
              </a:lnSpc>
              <a:spcBef>
                <a:spcPts val="600"/>
              </a:spcBef>
            </a:pPr>
            <a:r>
              <a:rPr b="1" dirty="0" lang="en-US" sz="1000">
                <a:solidFill>
                  <a:schemeClr val="accent1"/>
                </a:solidFill>
                <a:latin charset="0" panose="020B0604020202020204" pitchFamily="34" typeface="Arial"/>
                <a:cs charset="0" panose="020B0604020202020204" pitchFamily="34" typeface="Arial"/>
              </a:rPr>
              <a:t>Preference for levels</a:t>
            </a:r>
            <a:r>
              <a:rPr b="1" dirty="0" lang="en-US" sz="1000">
                <a:solidFill>
                  <a:schemeClr val="dk1"/>
                </a:solidFill>
                <a:latin charset="0" panose="020B0604020202020204" pitchFamily="34" typeface="Arial"/>
                <a:cs charset="0" panose="020B0604020202020204" pitchFamily="34" typeface="Arial"/>
              </a:rPr>
              <a:t>: </a:t>
            </a:r>
            <a:r>
              <a:rPr dirty="0" lang="en-US" sz="1000">
                <a:solidFill>
                  <a:schemeClr val="dk1"/>
                </a:solidFill>
                <a:latin charset="0" panose="020B0604020202020204" pitchFamily="34" typeface="Arial"/>
                <a:cs charset="0" panose="020B0604020202020204" pitchFamily="34" typeface="Arial"/>
              </a:rPr>
              <a:t>Considering the average consumer, what levels do they prefer?</a:t>
            </a:r>
          </a:p>
        </p:txBody>
      </p:sp>
      <p:sp>
        <p:nvSpPr>
          <p:cNvPr id="17" name="TextBox 16">
            <a:extLst>
              <a:ext uri="{FF2B5EF4-FFF2-40B4-BE49-F238E27FC236}">
                <a16:creationId xmlns:a16="http://schemas.microsoft.com/office/drawing/2014/main" id="{429384F4-9DA2-AAA5-9230-C3E1F704851F}"/>
              </a:ext>
            </a:extLst>
          </p:cNvPr>
          <p:cNvSpPr txBox="1"/>
          <p:nvPr/>
        </p:nvSpPr>
        <p:spPr>
          <a:xfrm>
            <a:off x="393861" y="1591425"/>
            <a:ext cx="8353425" cy="302955"/>
          </a:xfrm>
          <a:prstGeom prst="round2DiagRect">
            <a:avLst>
              <a:gd fmla="val 50000" name="adj1"/>
              <a:gd fmla="val 0" name="adj2"/>
            </a:avLst>
          </a:prstGeom>
          <a:solidFill>
            <a:schemeClr val="accent1"/>
          </a:solidFill>
          <a:ln w="9525">
            <a:noFill/>
          </a:ln>
          <a:effectLst/>
        </p:spPr>
        <p:txBody>
          <a:bodyPr anchor="b" bIns="0" rtlCol="0" tIns="0" vert="horz" wrap="square">
            <a:spAutoFit/>
          </a:bodyPr>
          <a:lstStyle/>
          <a:p>
            <a:r>
              <a:rPr dirty="0" lang="en-AU" sz="1400">
                <a:solidFill>
                  <a:schemeClr val="bg1"/>
                </a:solidFill>
                <a:latin charset="0" panose="020B0604020202020204" pitchFamily="34" typeface="Arial"/>
                <a:cs charset="0" panose="020B0604020202020204" pitchFamily="34" typeface="Arial"/>
              </a:rPr>
              <a:t>What is </a:t>
            </a:r>
            <a:r>
              <a:rPr b="1" dirty="0" lang="en-AU" sz="1400">
                <a:solidFill>
                  <a:schemeClr val="bg1"/>
                </a:solidFill>
                <a:latin charset="0" panose="020B0604020202020204" pitchFamily="34" typeface="Arial"/>
                <a:cs charset="0" panose="020B0604020202020204" pitchFamily="34" typeface="Arial"/>
              </a:rPr>
              <a:t>Brand-Specific Conjoint analysis?</a:t>
            </a:r>
          </a:p>
        </p:txBody>
      </p:sp>
      <p:sp>
        <p:nvSpPr>
          <p:cNvPr id="19" name="TextBox 18">
            <a:extLst>
              <a:ext uri="{FF2B5EF4-FFF2-40B4-BE49-F238E27FC236}">
                <a16:creationId xmlns:a16="http://schemas.microsoft.com/office/drawing/2014/main" id="{804593DC-5601-6921-D803-D607473B126B}"/>
              </a:ext>
            </a:extLst>
          </p:cNvPr>
          <p:cNvSpPr txBox="1"/>
          <p:nvPr/>
        </p:nvSpPr>
        <p:spPr>
          <a:xfrm>
            <a:off x="395287" y="1953274"/>
            <a:ext cx="8353425" cy="1246495"/>
          </a:xfrm>
          <a:prstGeom prst="rect">
            <a:avLst/>
          </a:prstGeom>
          <a:noFill/>
        </p:spPr>
        <p:txBody>
          <a:bodyPr rtlCol="0" wrap="square">
            <a:spAutoFit/>
          </a:bodyPr>
          <a:lstStyle/>
          <a:p>
            <a:pPr>
              <a:spcBef>
                <a:spcPts val="600"/>
              </a:spcBef>
            </a:pPr>
            <a:r>
              <a:rPr b="1" dirty="0" lang="en-US" sz="1000">
                <a:latin charset="0" panose="020B0604020202020204" pitchFamily="34" typeface="Arial"/>
                <a:cs charset="0" panose="020B0604020202020204" pitchFamily="34" typeface="Arial"/>
              </a:rPr>
              <a:t>Brand-Specific Conjoint analysis </a:t>
            </a:r>
            <a:r>
              <a:rPr dirty="0" lang="en-US" sz="1000">
                <a:latin charset="0" panose="020B0604020202020204" pitchFamily="34" typeface="Arial"/>
                <a:cs charset="0" panose="020B0604020202020204" pitchFamily="34" typeface="Arial"/>
              </a:rPr>
              <a:t>is a </a:t>
            </a:r>
            <a:r>
              <a:rPr b="1" dirty="0" lang="en-US" sz="1000">
                <a:latin charset="0" panose="020B0604020202020204" pitchFamily="34" typeface="Arial"/>
                <a:cs charset="0" panose="020B0604020202020204" pitchFamily="34" typeface="Arial"/>
              </a:rPr>
              <a:t>product and price research method </a:t>
            </a:r>
            <a:r>
              <a:rPr dirty="0" lang="en-US" sz="1000">
                <a:latin charset="0" panose="020B0604020202020204" pitchFamily="34" typeface="Arial"/>
                <a:cs charset="0" panose="020B0604020202020204" pitchFamily="34" typeface="Arial"/>
              </a:rPr>
              <a:t>focused on uncovering customer preferences. Understanding preferences is crucial in selecting product features, assessing price sensitivity, and adopting new products and services. Conjoint analysis also provides valuable tools for forecasting market shares and product performance. “Brand-Specific” means that the levels and attributes tested varied by brand. </a:t>
            </a:r>
          </a:p>
          <a:p>
            <a:pPr>
              <a:spcBef>
                <a:spcPts val="600"/>
              </a:spcBef>
            </a:pPr>
            <a:r>
              <a:rPr dirty="0" lang="en-US" sz="1000">
                <a:latin charset="0" panose="020B0604020202020204" pitchFamily="34" typeface="Arial"/>
                <a:cs charset="0" panose="020B0604020202020204" pitchFamily="34" typeface="Arial"/>
              </a:rPr>
              <a:t>Respondents complete several choice tasks, in which they are asked to select which combination of levels they would most likely purchase. Their answers allow us to build a model that measures the relative preference for each level tested.</a:t>
            </a:r>
          </a:p>
          <a:p>
            <a:pPr algn="l"/>
            <a:endParaRPr dirty="0" err="1" lang="en-AU" sz="1000"/>
          </a:p>
        </p:txBody>
      </p:sp>
    </p:spTree>
  </p:cSld>
  <p:clrMapOvr>
    <a:masterClrMapping/>
  </p:clrMapOvr>
</p:sld>
</file>

<file path=ppt/slides/slide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CBE8528-64D1-AD53-6575-BF27EEF77926}"/>
              </a:ext>
            </a:extLst>
          </p:cNvPr>
          <p:cNvSpPr>
            <a:spLocks noGrp="1"/>
          </p:cNvSpPr>
          <p:nvPr>
            <p:ph idx="15" sz="quarter"/>
          </p:nvPr>
        </p:nvSpPr>
        <p:spPr>
          <a:xfrm>
            <a:off x="395289" y="3360716"/>
            <a:ext cx="4103687" cy="3075772"/>
          </a:xfrm>
        </p:spPr>
        <p:txBody>
          <a:bodyPr/>
          <a:lstStyle/>
          <a:p>
            <a:pPr algn="ctr">
              <a:spcBef>
                <a:spcPts val="1200"/>
              </a:spcBef>
            </a:pPr>
            <a:endParaRPr b="1" dirty="0" lang="en-US" sz="1050">
              <a:solidFill>
                <a:schemeClr val="accent6">
                  <a:lumMod val="50000"/>
                </a:schemeClr>
              </a:solidFill>
              <a:latin charset="0" panose="020B0604020202020204" pitchFamily="34" typeface="Arial"/>
              <a:cs charset="0" panose="020B0604020202020204" pitchFamily="34" typeface="Arial"/>
            </a:endParaRPr>
          </a:p>
          <a:p>
            <a:pPr algn="ctr">
              <a:spcBef>
                <a:spcPts val="1200"/>
              </a:spcBef>
            </a:pPr>
            <a:endParaRPr b="1" dirty="0" lang="en-US" sz="1050">
              <a:solidFill>
                <a:schemeClr val="accent6">
                  <a:lumMod val="50000"/>
                </a:schemeClr>
              </a:solidFill>
              <a:latin charset="0" panose="020B0604020202020204" pitchFamily="34" typeface="Arial"/>
              <a:cs charset="0" panose="020B0604020202020204" pitchFamily="34" typeface="Arial"/>
            </a:endParaRPr>
          </a:p>
          <a:p>
            <a:pPr algn="ctr">
              <a:spcBef>
                <a:spcPts val="1200"/>
              </a:spcBef>
            </a:pPr>
            <a:endParaRPr b="1" dirty="0" lang="en-US" sz="1050">
              <a:solidFill>
                <a:schemeClr val="accent6">
                  <a:lumMod val="50000"/>
                </a:schemeClr>
              </a:solidFill>
              <a:latin charset="0" panose="020B0604020202020204" pitchFamily="34" typeface="Arial"/>
              <a:cs charset="0" panose="020B0604020202020204" pitchFamily="34" typeface="Arial"/>
            </a:endParaRPr>
          </a:p>
          <a:p>
            <a:pPr algn="ctr">
              <a:spcBef>
                <a:spcPts val="1200"/>
              </a:spcBef>
            </a:pPr>
            <a:endParaRPr b="1" dirty="0" lang="en-US" sz="1050">
              <a:solidFill>
                <a:schemeClr val="accent6">
                  <a:lumMod val="50000"/>
                </a:schemeClr>
              </a:solidFill>
              <a:latin charset="0" panose="020B0604020202020204" pitchFamily="34" typeface="Arial"/>
              <a:cs charset="0" panose="020B0604020202020204" pitchFamily="34" typeface="Arial"/>
            </a:endParaRPr>
          </a:p>
          <a:p>
            <a:pPr>
              <a:spcBef>
                <a:spcPts val="1200"/>
              </a:spcBef>
            </a:pPr>
            <a:endParaRPr b="1" dirty="0" lang="en-US" sz="1050">
              <a:solidFill>
                <a:schemeClr val="accent6">
                  <a:lumMod val="50000"/>
                </a:schemeClr>
              </a:solidFill>
              <a:latin charset="0" panose="020B0604020202020204" pitchFamily="34" typeface="Arial"/>
              <a:cs charset="0" panose="020B0604020202020204" pitchFamily="34" typeface="Arial"/>
            </a:endParaRPr>
          </a:p>
          <a:p>
            <a:pPr indent="0" marL="0">
              <a:spcBef>
                <a:spcPts val="1200"/>
              </a:spcBef>
              <a:buNone/>
            </a:pPr>
            <a:endParaRPr b="1" dirty="0" lang="en-US" sz="1000">
              <a:solidFill>
                <a:schemeClr val="accent6">
                  <a:lumMod val="50000"/>
                </a:schemeClr>
              </a:solidFill>
              <a:latin charset="0" panose="020B0604020202020204" pitchFamily="34" typeface="Arial"/>
              <a:cs charset="0" panose="020B0604020202020204" pitchFamily="34" typeface="Arial"/>
            </a:endParaRPr>
          </a:p>
          <a:p>
            <a:pPr indent="-171450" marL="171450">
              <a:spcBef>
                <a:spcPts val="1200"/>
              </a:spcBef>
              <a:buFont charset="0" panose="020B0604020202020204" pitchFamily="34" typeface="Arial"/>
              <a:buChar char="•"/>
            </a:pPr>
            <a:r>
              <a:rPr b="1" dirty="0" lang="en-US" sz="1000">
                <a:solidFill>
                  <a:schemeClr val="tx1"/>
                </a:solidFill>
                <a:latin charset="0" panose="020B0604020202020204" pitchFamily="34" typeface="Arial"/>
                <a:cs charset="0" panose="020B0604020202020204" pitchFamily="34" typeface="Arial"/>
              </a:rPr>
              <a:t>Preference share: </a:t>
            </a:r>
            <a:r>
              <a:rPr dirty="0" lang="en-US" sz="1000">
                <a:solidFill>
                  <a:schemeClr val="tx1"/>
                </a:solidFill>
                <a:latin charset="0" panose="020B0604020202020204" pitchFamily="34" typeface="Arial"/>
                <a:cs charset="0" panose="020B0604020202020204" pitchFamily="34" typeface="Arial"/>
              </a:rPr>
              <a:t>each product concept’s share of the total preference is computed based on the levels in each concept.</a:t>
            </a:r>
          </a:p>
          <a:p>
            <a:pPr indent="-171450" marL="171450">
              <a:spcBef>
                <a:spcPts val="1200"/>
              </a:spcBef>
              <a:buFont charset="0" panose="020B0604020202020204" pitchFamily="34" typeface="Arial"/>
              <a:buChar char="•"/>
            </a:pPr>
            <a:r>
              <a:rPr b="1" dirty="0" lang="en-US" sz="1000">
                <a:solidFill>
                  <a:schemeClr val="tx1"/>
                </a:solidFill>
                <a:latin charset="0" panose="020B0604020202020204" pitchFamily="34" typeface="Arial"/>
                <a:cs charset="0" panose="020B0604020202020204" pitchFamily="34" typeface="Arial"/>
              </a:rPr>
              <a:t>Revenue (if price is a factor): </a:t>
            </a:r>
            <a:r>
              <a:rPr dirty="0" lang="en-US" sz="1000">
                <a:solidFill>
                  <a:schemeClr val="tx1"/>
                </a:solidFill>
                <a:latin charset="0" panose="020B0604020202020204" pitchFamily="34" typeface="Arial"/>
                <a:cs charset="0" panose="020B0604020202020204" pitchFamily="34" typeface="Arial"/>
              </a:rPr>
              <a:t>Additionally, the preference shares can be used to estimate the revenue each product concept would generate, this is computed as </a:t>
            </a:r>
            <a:r>
              <a:rPr dirty="0" i="1" lang="en-US" sz="1000">
                <a:solidFill>
                  <a:schemeClr val="tx1"/>
                </a:solidFill>
                <a:latin charset="0" panose="020B0604020202020204" pitchFamily="34" typeface="Arial"/>
                <a:cs charset="0" panose="020B0604020202020204" pitchFamily="34" typeface="Arial"/>
              </a:rPr>
              <a:t>share × </a:t>
            </a:r>
            <a:r>
              <a:rPr i="1" lang="en-US" sz="1000">
                <a:solidFill>
                  <a:schemeClr val="tx1"/>
                </a:solidFill>
                <a:latin charset="0" panose="020B0604020202020204" pitchFamily="34" typeface="Arial"/>
                <a:cs charset="0" panose="020B0604020202020204" pitchFamily="34" typeface="Arial"/>
              </a:rPr>
              <a:t>price × </a:t>
            </a:r>
            <a:r>
              <a:rPr dirty="0" i="1" lang="en-US" sz="1000">
                <a:solidFill>
                  <a:schemeClr val="tx1"/>
                </a:solidFill>
                <a:latin charset="0" panose="020B0604020202020204" pitchFamily="34" typeface="Arial"/>
                <a:cs charset="0" panose="020B0604020202020204" pitchFamily="34" typeface="Arial"/>
              </a:rPr>
              <a:t>1,000.</a:t>
            </a:r>
          </a:p>
          <a:p>
            <a:endParaRPr b="1" dirty="0" lang="en-GB" sz="1000">
              <a:solidFill>
                <a:schemeClr val="dk1"/>
              </a:solidFill>
              <a:latin charset="0" panose="020B0604020202020204" pitchFamily="34" typeface="Arial"/>
              <a:cs charset="0" panose="020B0604020202020204" pitchFamily="34" typeface="Arial"/>
            </a:endParaRPr>
          </a:p>
          <a:p>
            <a:pPr indent="0" marL="0">
              <a:buNone/>
            </a:pPr>
            <a:endParaRPr dirty="0" lang="en-AU" sz="1050"/>
          </a:p>
        </p:txBody>
      </p:sp>
      <p:graphicFrame>
        <p:nvGraphicFramePr>
          <p:cNvPr id="44" name="MyChart2">
            <a:extLst>
              <a:ext uri="{FF2B5EF4-FFF2-40B4-BE49-F238E27FC236}">
                <a16:creationId xmlns:a16="http://schemas.microsoft.com/office/drawing/2014/main" id="{0124A2CD-33E3-48D4-9154-1D4999BC1E75}"/>
              </a:ext>
            </a:extLst>
          </p:cNvPr>
          <p:cNvGraphicFramePr/>
          <p:nvPr/>
        </p:nvGraphicFramePr>
        <p:xfrm>
          <a:off x="438915" y="3157760"/>
          <a:ext cx="4133085" cy="2058796"/>
        </p:xfrm>
        <a:graphic>
          <a:graphicData uri="http://schemas.openxmlformats.org/drawingml/2006/chart">
            <c:chart xmlns:c="http://schemas.openxmlformats.org/drawingml/2006/chart" r:id="rId2"/>
          </a:graphicData>
        </a:graphic>
      </p:graphicFrame>
      <p:sp>
        <p:nvSpPr>
          <p:cNvPr id="9" name="Content Placeholder 8">
            <a:extLst>
              <a:ext uri="{FF2B5EF4-FFF2-40B4-BE49-F238E27FC236}">
                <a16:creationId xmlns:a16="http://schemas.microsoft.com/office/drawing/2014/main" id="{AF47B739-812C-F710-89F9-76517A8F0CE0}"/>
              </a:ext>
            </a:extLst>
          </p:cNvPr>
          <p:cNvSpPr>
            <a:spLocks noGrp="1"/>
          </p:cNvSpPr>
          <p:nvPr>
            <p:ph idx="16" sz="quarter"/>
          </p:nvPr>
        </p:nvSpPr>
        <p:spPr>
          <a:xfrm>
            <a:off x="4645025" y="3232953"/>
            <a:ext cx="4103688" cy="3075772"/>
          </a:xfrm>
        </p:spPr>
        <p:txBody>
          <a:bodyPr/>
          <a:lstStyle/>
          <a:p>
            <a:r>
              <a:rPr b="1" dirty="0" lang="en-GB" sz="1000"/>
              <a:t>Price sensitivity plots</a:t>
            </a:r>
            <a:r>
              <a:rPr dirty="0" lang="en-GB" sz="1000"/>
              <a:t>: these line plots show how a product’s preference share is impacted by changes to price in a given competitive context.</a:t>
            </a:r>
          </a:p>
          <a:p>
            <a:r>
              <a:rPr b="1" dirty="0" lang="en-GB" sz="1000"/>
              <a:t>Price elasticity of demand</a:t>
            </a:r>
            <a:r>
              <a:rPr dirty="0" lang="en-GB" sz="1000"/>
              <a:t>: is a measure of how quantity demanded is affected by changes in price. It shows how demand for a product increases or decreases as its price increases or decreases.</a:t>
            </a:r>
          </a:p>
          <a:p>
            <a:r>
              <a:rPr b="1" dirty="0" lang="en-GB" sz="1000"/>
              <a:t>Correlation of individual preference shares</a:t>
            </a:r>
            <a:r>
              <a:rPr dirty="0" lang="en-GB" sz="1000"/>
              <a:t>: Conjointly reports Pearson correlation coefficients for individual shares of different items.</a:t>
            </a:r>
          </a:p>
          <a:p>
            <a:r>
              <a:rPr b="1" dirty="0" lang="en-GB" sz="1000"/>
              <a:t>Source of business (cannibalisation analysis)</a:t>
            </a:r>
            <a:r>
              <a:rPr dirty="0" lang="en-GB" sz="1000"/>
              <a:t>: We can use preference share simulations to estimate the share of preference of a new product that will be cannibalised from existing SKUs owned by your brand.</a:t>
            </a:r>
          </a:p>
        </p:txBody>
      </p:sp>
      <p:sp>
        <p:nvSpPr>
          <p:cNvPr id="3" name="Text Placeholder 2">
            <a:extLst>
              <a:ext uri="{FF2B5EF4-FFF2-40B4-BE49-F238E27FC236}">
                <a16:creationId xmlns:a16="http://schemas.microsoft.com/office/drawing/2014/main" id="{973F4487-4B90-41E1-80CE-09C93FFE403B}"/>
              </a:ext>
            </a:extLst>
          </p:cNvPr>
          <p:cNvSpPr>
            <a:spLocks noGrp="1"/>
          </p:cNvSpPr>
          <p:nvPr>
            <p:ph idx="10" sz="quarter" type="body"/>
          </p:nvPr>
        </p:nvSpPr>
        <p:spPr>
          <a:xfrm>
            <a:off x="395288" y="6505804"/>
            <a:ext cx="6212546" cy="215900"/>
          </a:xfrm>
        </p:spPr>
        <p:txBody>
          <a:bodyPr/>
          <a:lstStyle/>
          <a:p>
            <a:r>
              <a:rPr dirty="0" lang="en-GB" noProof="0">
                <a:latin charset="0" panose="020B0604020202020204" pitchFamily="34" typeface="Arial"/>
                <a:cs charset="0" panose="020B0604020202020204" pitchFamily="34" typeface="Arial"/>
              </a:rPr>
              <a:t>To see more about Preference share simulations</a:t>
            </a:r>
            <a:r>
              <a:rPr dirty="0" lang="en-GB">
                <a:latin charset="0" panose="020B0604020202020204" pitchFamily="34" typeface="Arial"/>
                <a:cs charset="0" panose="020B0604020202020204" pitchFamily="34" typeface="Arial"/>
              </a:rPr>
              <a:t>, see: </a:t>
            </a:r>
            <a:r>
              <a:rPr dirty="0" lang="en-GB">
                <a:latin charset="0" panose="020B0604020202020204" pitchFamily="34" typeface="Arial"/>
                <a:cs charset="0" panose="020B0604020202020204" pitchFamily="34" typeface="Arial"/>
                <a:hlinkClick r:id="rId3"/>
              </a:rPr>
              <a:t>https://conjointly.com/guides/conjoint-preference-share-simulator/</a:t>
            </a:r>
            <a:r>
              <a:rPr dirty="0" lang="en-GB">
                <a:latin charset="0" panose="020B0604020202020204" pitchFamily="34" typeface="Arial"/>
                <a:cs charset="0" panose="020B0604020202020204" pitchFamily="34" typeface="Arial"/>
              </a:rPr>
              <a:t> </a:t>
            </a:r>
            <a:endParaRPr dirty="0" lang="en-GB" noProof="0">
              <a:latin charset="0" panose="020B0604020202020204" pitchFamily="34" typeface="Arial"/>
              <a:cs charset="0" panose="020B0604020202020204" pitchFamily="34" typeface="Arial"/>
            </a:endParaRPr>
          </a:p>
        </p:txBody>
      </p:sp>
      <p:sp>
        <p:nvSpPr>
          <p:cNvPr id="4" name="Text Placeholder 3">
            <a:extLst>
              <a:ext uri="{FF2B5EF4-FFF2-40B4-BE49-F238E27FC236}">
                <a16:creationId xmlns:a16="http://schemas.microsoft.com/office/drawing/2014/main" id="{D5F06CED-A5B7-46C7-A66A-0DB8D7AE9408}"/>
              </a:ext>
            </a:extLst>
          </p:cNvPr>
          <p:cNvSpPr>
            <a:spLocks noGrp="1"/>
          </p:cNvSpPr>
          <p:nvPr>
            <p:ph idx="13" sz="quarter" type="body"/>
          </p:nvPr>
        </p:nvSpPr>
        <p:spPr>
          <a:xfrm>
            <a:off x="395289" y="2795423"/>
            <a:ext cx="4103687" cy="333457"/>
          </a:xfrm>
        </p:spPr>
        <p:txBody>
          <a:bodyPr/>
          <a:lstStyle/>
          <a:p>
            <a:r>
              <a:rPr dirty="0" lang="en-AU"/>
              <a:t>Primary outputs</a:t>
            </a:r>
          </a:p>
        </p:txBody>
      </p:sp>
      <p:sp>
        <p:nvSpPr>
          <p:cNvPr id="7" name="Text Placeholder 6">
            <a:extLst>
              <a:ext uri="{FF2B5EF4-FFF2-40B4-BE49-F238E27FC236}">
                <a16:creationId xmlns:a16="http://schemas.microsoft.com/office/drawing/2014/main" id="{B7A11F7A-5F3A-E24A-FA92-D64805B40ADE}"/>
              </a:ext>
            </a:extLst>
          </p:cNvPr>
          <p:cNvSpPr>
            <a:spLocks noGrp="1"/>
          </p:cNvSpPr>
          <p:nvPr>
            <p:ph idx="14" sz="quarter" type="body"/>
          </p:nvPr>
        </p:nvSpPr>
        <p:spPr>
          <a:xfrm>
            <a:off x="4645025" y="2795424"/>
            <a:ext cx="4103688" cy="333456"/>
          </a:xfrm>
        </p:spPr>
        <p:txBody>
          <a:bodyPr/>
          <a:lstStyle/>
          <a:p>
            <a:r>
              <a:rPr dirty="0" lang="en-AU"/>
              <a:t>Additional outputs</a:t>
            </a:r>
          </a:p>
        </p:txBody>
      </p:sp>
      <p:sp>
        <p:nvSpPr>
          <p:cNvPr id="10" name="Text Placeholder 9">
            <a:extLst>
              <a:ext uri="{FF2B5EF4-FFF2-40B4-BE49-F238E27FC236}">
                <a16:creationId xmlns:a16="http://schemas.microsoft.com/office/drawing/2014/main" id="{DEAE19C0-95F6-940E-33AA-7C39E1290926}"/>
              </a:ext>
            </a:extLst>
          </p:cNvPr>
          <p:cNvSpPr>
            <a:spLocks noGrp="1"/>
          </p:cNvSpPr>
          <p:nvPr>
            <p:ph idx="17" sz="quarter" type="body"/>
          </p:nvPr>
        </p:nvSpPr>
        <p:spPr>
          <a:xfrm>
            <a:off x="395287" y="1243658"/>
            <a:ext cx="2631600" cy="216000"/>
          </a:xfrm>
        </p:spPr>
        <p:txBody>
          <a:bodyPr/>
          <a:lstStyle/>
          <a:p>
            <a:r>
              <a:rPr cap="none" dirty="0" lang="en-AU"/>
              <a:t>Methodological background</a:t>
            </a:r>
          </a:p>
        </p:txBody>
      </p:sp>
      <p:sp>
        <p:nvSpPr>
          <p:cNvPr id="2" name="Title 1">
            <a:extLst>
              <a:ext uri="{FF2B5EF4-FFF2-40B4-BE49-F238E27FC236}">
                <a16:creationId xmlns:a16="http://schemas.microsoft.com/office/drawing/2014/main" id="{9F05B7DA-6E5C-490F-8EA9-11F3C85A0B20}"/>
              </a:ext>
            </a:extLst>
          </p:cNvPr>
          <p:cNvSpPr>
            <a:spLocks noGrp="1"/>
          </p:cNvSpPr>
          <p:nvPr>
            <p:ph type="title"/>
          </p:nvPr>
        </p:nvSpPr>
        <p:spPr/>
        <p:txBody>
          <a:bodyPr/>
          <a:lstStyle/>
          <a:p>
            <a:r>
              <a:rPr b="1" dirty="0" lang="en-GB" noProof="0">
                <a:latin charset="0" panose="020B0604020202020204" pitchFamily="34" typeface="Arial"/>
                <a:cs charset="0" panose="020B0604020202020204" pitchFamily="34" typeface="Arial"/>
              </a:rPr>
              <a:t>Preference share simulations: </a:t>
            </a:r>
            <a:br>
              <a:rPr b="1" dirty="0" lang="en-GB" noProof="0">
                <a:latin charset="0" panose="020B0604020202020204" pitchFamily="34" typeface="Arial"/>
                <a:cs charset="0" panose="020B0604020202020204" pitchFamily="34" typeface="Arial"/>
              </a:rPr>
            </a:br>
            <a:r>
              <a:rPr dirty="0" lang="en-GB">
                <a:latin charset="0" panose="020B0604020202020204" pitchFamily="34" typeface="Arial"/>
                <a:cs charset="0" panose="020B0604020202020204" pitchFamily="34" typeface="Arial"/>
              </a:rPr>
              <a:t>Background</a:t>
            </a:r>
            <a:r>
              <a:rPr dirty="0" lang="en-GB" noProof="0">
                <a:latin charset="0" panose="020B0604020202020204" pitchFamily="34" typeface="Arial"/>
                <a:cs charset="0" panose="020B0604020202020204" pitchFamily="34" typeface="Arial"/>
              </a:rPr>
              <a:t> and standard outputs</a:t>
            </a:r>
          </a:p>
        </p:txBody>
      </p:sp>
      <p:sp>
        <p:nvSpPr>
          <p:cNvPr id="14" name="Content Placeholder 8">
            <a:extLst>
              <a:ext uri="{FF2B5EF4-FFF2-40B4-BE49-F238E27FC236}">
                <a16:creationId xmlns:a16="http://schemas.microsoft.com/office/drawing/2014/main" id="{830EB396-B3D3-42BE-A077-4683EF33F613}"/>
              </a:ext>
            </a:extLst>
          </p:cNvPr>
          <p:cNvSpPr txBox="1">
            <a:spLocks/>
          </p:cNvSpPr>
          <p:nvPr/>
        </p:nvSpPr>
        <p:spPr>
          <a:xfrm>
            <a:off x="395284" y="2824305"/>
            <a:ext cx="8353423" cy="296572"/>
          </a:xfrm>
          <a:prstGeom prst="rect">
            <a:avLst/>
          </a:prstGeom>
        </p:spPr>
        <p:txBody>
          <a:bodyPr anchor="t" bIns="45720" lIns="91440" rIns="91440" rtlCol="0" tIns="45720" vert="horz">
            <a:noAutofit/>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charset="0" panose="020B0604030504040204" pitchFamily="34" typeface="Verdana"/>
                <a:ea charset="0" panose="020B0604030504040204" pitchFamily="34" typeface="Verdana"/>
                <a:cs charset="0" panose="020B0604030504040204" pitchFamily="34" typeface="Verdana"/>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charset="0" panose="020B0604030504040204" pitchFamily="34" typeface="Verdana"/>
                <a:ea charset="0" panose="020B0604030504040204" pitchFamily="34" typeface="Verdana"/>
                <a:cs charset="0" panose="020B0604030504040204" pitchFamily="34" typeface="Verdana"/>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charset="0" panose="020B0604030504040204" pitchFamily="34" typeface="Verdana"/>
                <a:ea charset="0" panose="020B0604030504040204" pitchFamily="34" typeface="Verdana"/>
                <a:cs charset="0" panose="020B0604030504040204" pitchFamily="34" typeface="Verdana"/>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charset="0" panose="020B0604030504040204" pitchFamily="34" typeface="Verdana"/>
                <a:ea charset="0" panose="020B0604030504040204" pitchFamily="34" typeface="Verdana"/>
                <a:cs charset="0" panose="020B0604030504040204" pitchFamily="34" typeface="Verdana"/>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charset="0" panose="020B0604030504040204" pitchFamily="34" typeface="Verdana"/>
                <a:ea charset="0" panose="020B0604030504040204" pitchFamily="34" typeface="Verdana"/>
                <a:cs charset="0" panose="020B0604030504040204" pitchFamily="34" typeface="Verdana"/>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indent="0" marL="0">
              <a:lnSpc>
                <a:spcPct val="100000"/>
              </a:lnSpc>
              <a:spcBef>
                <a:spcPts val="1800"/>
              </a:spcBef>
              <a:buNone/>
            </a:pPr>
            <a:endParaRPr b="1" dirty="0" lang="en-US" sz="1400">
              <a:solidFill>
                <a:srgbClr val="000000"/>
              </a:solidFill>
              <a:latin charset="0" panose="020B0604020202020204" pitchFamily="34" typeface="Arial"/>
              <a:cs charset="0" panose="020B0604020202020204" pitchFamily="34" typeface="Arial"/>
            </a:endParaRPr>
          </a:p>
        </p:txBody>
      </p:sp>
      <p:graphicFrame>
        <p:nvGraphicFramePr>
          <p:cNvPr id="43" name="MyChart1">
            <a:extLst>
              <a:ext uri="{FF2B5EF4-FFF2-40B4-BE49-F238E27FC236}">
                <a16:creationId xmlns:a16="http://schemas.microsoft.com/office/drawing/2014/main" id="{2E7DBA5F-5891-43F0-8B45-B30EA4E69342}"/>
              </a:ext>
            </a:extLst>
          </p:cNvPr>
          <p:cNvGraphicFramePr/>
          <p:nvPr/>
        </p:nvGraphicFramePr>
        <p:xfrm>
          <a:off x="438916" y="3157761"/>
          <a:ext cx="1973261" cy="1616223"/>
        </p:xfrm>
        <a:graphic>
          <a:graphicData uri="http://schemas.openxmlformats.org/drawingml/2006/chart">
            <c:chart xmlns:c="http://schemas.openxmlformats.org/drawingml/2006/chart" r:id="rId4"/>
          </a:graphicData>
        </a:graphic>
      </p:graphicFrame>
      <p:sp>
        <p:nvSpPr>
          <p:cNvPr id="12" name="TextBox 11">
            <a:extLst>
              <a:ext uri="{FF2B5EF4-FFF2-40B4-BE49-F238E27FC236}">
                <a16:creationId xmlns:a16="http://schemas.microsoft.com/office/drawing/2014/main" id="{D314CFBC-394E-A676-7C0E-4754BBACA9D6}"/>
              </a:ext>
            </a:extLst>
          </p:cNvPr>
          <p:cNvSpPr txBox="1"/>
          <p:nvPr/>
        </p:nvSpPr>
        <p:spPr>
          <a:xfrm>
            <a:off x="393861" y="1591425"/>
            <a:ext cx="8353425" cy="302955"/>
          </a:xfrm>
          <a:prstGeom prst="round2DiagRect">
            <a:avLst>
              <a:gd fmla="val 50000" name="adj1"/>
              <a:gd fmla="val 0" name="adj2"/>
            </a:avLst>
          </a:prstGeom>
          <a:solidFill>
            <a:schemeClr val="accent1"/>
          </a:solidFill>
          <a:ln w="9525">
            <a:noFill/>
          </a:ln>
          <a:effectLst/>
        </p:spPr>
        <p:txBody>
          <a:bodyPr anchor="b" bIns="0" rtlCol="0" tIns="0" vert="horz" wrap="square">
            <a:spAutoFit/>
          </a:bodyPr>
          <a:lstStyle/>
          <a:p>
            <a:r>
              <a:rPr dirty="0" lang="en-AU" sz="1400">
                <a:solidFill>
                  <a:schemeClr val="bg1"/>
                </a:solidFill>
                <a:latin charset="0" panose="020B0604020202020204" pitchFamily="34" typeface="Arial"/>
                <a:cs charset="0" panose="020B0604020202020204" pitchFamily="34" typeface="Arial"/>
              </a:rPr>
              <a:t>What is the </a:t>
            </a:r>
            <a:r>
              <a:rPr b="1" dirty="0" lang="en-AU" sz="1400">
                <a:solidFill>
                  <a:schemeClr val="bg1"/>
                </a:solidFill>
                <a:latin charset="0" panose="020B0604020202020204" pitchFamily="34" typeface="Arial"/>
                <a:cs charset="0" panose="020B0604020202020204" pitchFamily="34" typeface="Arial"/>
              </a:rPr>
              <a:t>Preference share simulator?</a:t>
            </a:r>
          </a:p>
        </p:txBody>
      </p:sp>
      <p:sp>
        <p:nvSpPr>
          <p:cNvPr id="13" name="Rectangle 12">
            <a:extLst>
              <a:ext uri="{FF2B5EF4-FFF2-40B4-BE49-F238E27FC236}">
                <a16:creationId xmlns:a16="http://schemas.microsoft.com/office/drawing/2014/main" id="{4338923C-4DCB-80FD-4A9A-295DFC4EA336}"/>
              </a:ext>
            </a:extLst>
          </p:cNvPr>
          <p:cNvSpPr/>
          <p:nvPr/>
        </p:nvSpPr>
        <p:spPr>
          <a:xfrm>
            <a:off x="393861" y="1894381"/>
            <a:ext cx="8353423" cy="716116"/>
          </a:xfrm>
          <a:prstGeom prst="rect">
            <a:avLst/>
          </a:prstGeom>
          <a:solidFill>
            <a:schemeClr val="bg1"/>
          </a:solidFill>
          <a:ln w="9525">
            <a:noFill/>
          </a:ln>
          <a:effectLst/>
        </p:spPr>
        <p:style>
          <a:lnRef idx="1">
            <a:schemeClr val="accent3"/>
          </a:lnRef>
          <a:fillRef idx="2">
            <a:schemeClr val="accent3"/>
          </a:fillRef>
          <a:effectRef idx="1">
            <a:schemeClr val="accent3"/>
          </a:effectRef>
          <a:fontRef idx="minor">
            <a:schemeClr val="dk1"/>
          </a:fontRef>
        </p:style>
        <p:txBody>
          <a:bodyPr anchor="ctr" rtlCol="0"/>
          <a:lstStyle/>
          <a:p>
            <a:pPr>
              <a:lnSpc>
                <a:spcPct val="125000"/>
              </a:lnSpc>
            </a:pPr>
            <a:r>
              <a:rPr dirty="0" lang="en-GB" sz="1000">
                <a:solidFill>
                  <a:schemeClr val="tx1"/>
                </a:solidFill>
                <a:latin charset="0" panose="020B0604020202020204" pitchFamily="34" typeface="Arial"/>
                <a:cs charset="0" panose="020B0604020202020204" pitchFamily="34" typeface="Arial"/>
              </a:rPr>
              <a:t>Any choice experiment on Conjointly will include a </a:t>
            </a:r>
            <a:r>
              <a:rPr b="1" dirty="0" lang="en-GB" sz="1000">
                <a:solidFill>
                  <a:schemeClr val="tx1"/>
                </a:solidFill>
                <a:latin charset="0" panose="020B0604020202020204" pitchFamily="34" typeface="Arial"/>
                <a:cs charset="0" panose="020B0604020202020204" pitchFamily="34" typeface="Arial"/>
              </a:rPr>
              <a:t>preference share simulator </a:t>
            </a:r>
            <a:r>
              <a:rPr dirty="0" lang="en-GB" sz="1000">
                <a:solidFill>
                  <a:schemeClr val="tx1"/>
                </a:solidFill>
                <a:latin charset="0" panose="020B0604020202020204" pitchFamily="34" typeface="Arial"/>
                <a:cs charset="0" panose="020B0604020202020204" pitchFamily="34" typeface="Arial"/>
              </a:rPr>
              <a:t>that allows you to use the respondent data to </a:t>
            </a:r>
            <a:r>
              <a:rPr b="1" dirty="0" lang="en-GB" sz="1000">
                <a:solidFill>
                  <a:schemeClr val="tx1"/>
                </a:solidFill>
                <a:latin charset="0" panose="020B0604020202020204" pitchFamily="34" typeface="Arial"/>
                <a:cs charset="0" panose="020B0604020202020204" pitchFamily="34" typeface="Arial"/>
              </a:rPr>
              <a:t>predict share of total preference </a:t>
            </a:r>
            <a:r>
              <a:rPr dirty="0" lang="en-GB" sz="1000">
                <a:solidFill>
                  <a:schemeClr val="tx1"/>
                </a:solidFill>
                <a:latin charset="0" panose="020B0604020202020204" pitchFamily="34" typeface="Arial"/>
                <a:cs charset="0" panose="020B0604020202020204" pitchFamily="34" typeface="Arial"/>
              </a:rPr>
              <a:t>that each product concept in a scenario will receive. Simulations can be used to </a:t>
            </a:r>
            <a:r>
              <a:rPr b="1" dirty="0" lang="en-GB" sz="1000">
                <a:solidFill>
                  <a:schemeClr val="tx1"/>
                </a:solidFill>
                <a:latin charset="0" panose="020B0604020202020204" pitchFamily="34" typeface="Arial"/>
                <a:cs charset="0" panose="020B0604020202020204" pitchFamily="34" typeface="Arial"/>
              </a:rPr>
              <a:t>test different market scenarios</a:t>
            </a:r>
            <a:r>
              <a:rPr dirty="0" lang="en-GB" sz="1000">
                <a:solidFill>
                  <a:schemeClr val="tx1"/>
                </a:solidFill>
                <a:latin charset="0" panose="020B0604020202020204" pitchFamily="34" typeface="Arial"/>
                <a:cs charset="0" panose="020B0604020202020204" pitchFamily="34" typeface="Arial"/>
              </a:rPr>
              <a:t>, changes to these scenarios, measure </a:t>
            </a:r>
            <a:r>
              <a:rPr b="1" dirty="0" lang="en-GB" sz="1000">
                <a:solidFill>
                  <a:schemeClr val="tx1"/>
                </a:solidFill>
                <a:latin charset="0" panose="020B0604020202020204" pitchFamily="34" typeface="Arial"/>
                <a:cs charset="0" panose="020B0604020202020204" pitchFamily="34" typeface="Arial"/>
              </a:rPr>
              <a:t>sensitivity to price</a:t>
            </a:r>
            <a:r>
              <a:rPr dirty="0" lang="en-GB" sz="1000">
                <a:solidFill>
                  <a:schemeClr val="tx1"/>
                </a:solidFill>
                <a:latin charset="0" panose="020B0604020202020204" pitchFamily="34" typeface="Arial"/>
                <a:cs charset="0" panose="020B0604020202020204" pitchFamily="34" typeface="Arial"/>
              </a:rPr>
              <a:t>, and identify the </a:t>
            </a:r>
            <a:r>
              <a:rPr b="1" dirty="0" lang="en-GB" sz="1000">
                <a:solidFill>
                  <a:schemeClr val="tx1"/>
                </a:solidFill>
                <a:latin charset="0" panose="020B0604020202020204" pitchFamily="34" typeface="Arial"/>
                <a:cs charset="0" panose="020B0604020202020204" pitchFamily="34" typeface="Arial"/>
              </a:rPr>
              <a:t>source of business (level of cannibalisation)</a:t>
            </a:r>
            <a:r>
              <a:rPr dirty="0" lang="en-GB" sz="1000">
                <a:solidFill>
                  <a:schemeClr val="tx1"/>
                </a:solidFill>
                <a:latin charset="0" panose="020B0604020202020204" pitchFamily="34" typeface="Arial"/>
                <a:cs charset="0" panose="020B0604020202020204" pitchFamily="34" typeface="Arial"/>
              </a:rPr>
              <a:t>. </a:t>
            </a:r>
          </a:p>
        </p:txBody>
      </p:sp>
    </p:spTree>
  </p:cSld>
  <p:clrMapOvr>
    <a:masterClrMapping/>
  </p:clrMapOvr>
</p:sld>
</file>

<file path=ppt/slides/slide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1" name="Объект 10">
            <a:extLst>
              <a:ext uri="{FF2B5EF4-FFF2-40B4-BE49-F238E27FC236}">
                <a16:creationId xmlns:a16="http://schemas.microsoft.com/office/drawing/2014/main" id="{2323F5BA-3E00-4533-81F4-FB2F1190D797}"/>
              </a:ext>
            </a:extLst>
          </p:cNvPr>
          <p:cNvGraphicFramePr>
            <a:graphicFrameLocks noGrp="1"/>
          </p:cNvGraphicFramePr>
          <p:nvPr>
            <p:ph idx="13" sz="quarter"/>
            <p:extLst>
              <p:ext uri="{D42A27DB-BD31-4B8C-83A1-F6EECF244321}">
                <p14:modId xmlns:p14="http://schemas.microsoft.com/office/powerpoint/2010/main" val="2726248220"/>
              </p:ext>
            </p:extLst>
          </p:nvPr>
        </p:nvGraphicFramePr>
        <p:xfrm>
          <a:off x="395288" y="1557338"/>
          <a:ext cx="4103687" cy="4751387"/>
        </p:xfrm>
        <a:graphic>
          <a:graphicData uri="http://schemas.openxmlformats.org/drawingml/2006/chart">
            <c:chart xmlns:c="http://schemas.openxmlformats.org/drawingml/2006/chart" r:id="rId2"/>
          </a:graphicData>
        </a:graphic>
      </p:graphicFrame>
      <p:graphicFrame>
        <p:nvGraphicFramePr>
          <p:cNvPr id="14" name="Объект 13">
            <a:extLst>
              <a:ext uri="{FF2B5EF4-FFF2-40B4-BE49-F238E27FC236}">
                <a16:creationId xmlns:a16="http://schemas.microsoft.com/office/drawing/2014/main" id="{1ED83F45-93F6-46F4-AF97-9B8DA08ECF76}"/>
              </a:ext>
            </a:extLst>
          </p:cNvPr>
          <p:cNvGraphicFramePr>
            <a:graphicFrameLocks noGrp="1"/>
          </p:cNvGraphicFramePr>
          <p:nvPr>
            <p:ph idx="14" sz="quarter"/>
            <p:extLst>
              <p:ext uri="{D42A27DB-BD31-4B8C-83A1-F6EECF244321}">
                <p14:modId xmlns:p14="http://schemas.microsoft.com/office/powerpoint/2010/main" val="4158543696"/>
              </p:ext>
            </p:extLst>
          </p:nvPr>
        </p:nvGraphicFramePr>
        <p:xfrm>
          <a:off x="4645025" y="1557338"/>
          <a:ext cx="4103688" cy="4751387"/>
        </p:xfrm>
        <a:graphic>
          <a:graphicData uri="http://schemas.openxmlformats.org/drawingml/2006/chart">
            <c:chart xmlns:c="http://schemas.openxmlformats.org/drawingml/2006/chart" r:id="rId3"/>
          </a:graphicData>
        </a:graphic>
      </p:graphicFrame>
      <p:sp>
        <p:nvSpPr>
          <p:cNvPr id="5" name="Текст 4">
            <a:extLst>
              <a:ext uri="{FF2B5EF4-FFF2-40B4-BE49-F238E27FC236}">
                <a16:creationId xmlns:a16="http://schemas.microsoft.com/office/drawing/2014/main" id="{ADC06894-0411-4B14-9A6D-7138206FCDFF}"/>
              </a:ext>
            </a:extLst>
          </p:cNvPr>
          <p:cNvSpPr>
            <a:spLocks noGrp="1"/>
          </p:cNvSpPr>
          <p:nvPr>
            <p:ph idx="10" sz="quarter" type="body"/>
          </p:nvPr>
        </p:nvSpPr>
        <p:spPr/>
        <p:txBody>
          <a:bodyPr/>
          <a:lstStyle/>
          <a:p>
            <a:pPr>
              <a:defRPr/>
            </a:pPr>
            <a:r>
              <a:rPr b="true" lang="en-AU"/>
              <a:t>Total N in survey: </a:t>
            </a:r>
            <a:r>
              <a:rPr lang="en-AU"/>
              <a:t>99</a:t>
            </a:r>
            <a:endParaRPr dirty="0" lang="en-AU">
              <a:latin charset="0" panose="020B0604020202020204" pitchFamily="34" typeface="Arial"/>
              <a:cs charset="0" panose="020B0604020202020204" pitchFamily="34" typeface="Arial"/>
            </a:endParaRPr>
          </a:p>
        </p:txBody>
      </p:sp>
      <p:sp>
        <p:nvSpPr>
          <p:cNvPr id="4" name="Заголовок 3">
            <a:extLst>
              <a:ext uri="{FF2B5EF4-FFF2-40B4-BE49-F238E27FC236}">
                <a16:creationId xmlns:a16="http://schemas.microsoft.com/office/drawing/2014/main" id="{AC4B43A3-06F8-419E-842F-108C5BE13595}"/>
              </a:ext>
            </a:extLst>
          </p:cNvPr>
          <p:cNvSpPr>
            <a:spLocks noGrp="1"/>
          </p:cNvSpPr>
          <p:nvPr>
            <p:ph type="title"/>
          </p:nvPr>
        </p:nvSpPr>
        <p:spPr/>
        <p:txBody>
          <a:bodyPr/>
          <a:lstStyle/>
          <a:p>
            <a:pPr>
              <a:defRPr/>
            </a:pPr>
            <a:r>
              <a:rPr lang="en-AU"/>
              <a:t>Simulation: Price elasticity of Ladina Klubnia</a:t>
            </a:r>
            <a:endParaRPr dirty="0" lang="en-US">
              <a:latin charset="0" panose="020B0604020202020204" pitchFamily="34" typeface="Arial"/>
              <a:cs charset="0" panose="020B0604020202020204" pitchFamily="34" typeface="Arial"/>
            </a:endParaRPr>
          </a:p>
        </p:txBody>
      </p:sp>
    </p:spTree>
  </p:cSld>
  <p:clrMapOvr>
    <a:masterClrMapping/>
  </p:clrMapOvr>
</p:sld>
</file>

<file path=ppt/slides/slide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CBE8528-64D1-AD53-6575-BF27EEF77926}"/>
              </a:ext>
            </a:extLst>
          </p:cNvPr>
          <p:cNvSpPr>
            <a:spLocks noGrp="1"/>
          </p:cNvSpPr>
          <p:nvPr>
            <p:ph idx="15" sz="quarter"/>
          </p:nvPr>
        </p:nvSpPr>
        <p:spPr>
          <a:xfrm>
            <a:off x="395289" y="3360716"/>
            <a:ext cx="4103687" cy="3075772"/>
          </a:xfrm>
        </p:spPr>
        <p:txBody>
          <a:bodyPr/>
          <a:lstStyle/>
          <a:p>
            <a:pPr algn="ctr">
              <a:spcBef>
                <a:spcPts val="1200"/>
              </a:spcBef>
            </a:pPr>
            <a:endParaRPr b="1" dirty="0" lang="en-US" sz="1050">
              <a:solidFill>
                <a:schemeClr val="accent6">
                  <a:lumMod val="50000"/>
                </a:schemeClr>
              </a:solidFill>
              <a:latin charset="0" panose="020B0604020202020204" pitchFamily="34" typeface="Arial"/>
              <a:cs charset="0" panose="020B0604020202020204" pitchFamily="34" typeface="Arial"/>
            </a:endParaRPr>
          </a:p>
          <a:p>
            <a:pPr algn="ctr">
              <a:spcBef>
                <a:spcPts val="1200"/>
              </a:spcBef>
            </a:pPr>
            <a:endParaRPr b="1" dirty="0" lang="en-US" sz="1050">
              <a:solidFill>
                <a:schemeClr val="accent6">
                  <a:lumMod val="50000"/>
                </a:schemeClr>
              </a:solidFill>
              <a:latin charset="0" panose="020B0604020202020204" pitchFamily="34" typeface="Arial"/>
              <a:cs charset="0" panose="020B0604020202020204" pitchFamily="34" typeface="Arial"/>
            </a:endParaRPr>
          </a:p>
          <a:p>
            <a:pPr algn="ctr">
              <a:spcBef>
                <a:spcPts val="1200"/>
              </a:spcBef>
            </a:pPr>
            <a:endParaRPr b="1" dirty="0" lang="en-US" sz="1050">
              <a:solidFill>
                <a:schemeClr val="accent6">
                  <a:lumMod val="50000"/>
                </a:schemeClr>
              </a:solidFill>
              <a:latin charset="0" panose="020B0604020202020204" pitchFamily="34" typeface="Arial"/>
              <a:cs charset="0" panose="020B0604020202020204" pitchFamily="34" typeface="Arial"/>
            </a:endParaRPr>
          </a:p>
          <a:p>
            <a:pPr algn="ctr">
              <a:spcBef>
                <a:spcPts val="1200"/>
              </a:spcBef>
            </a:pPr>
            <a:endParaRPr b="1" dirty="0" lang="en-US" sz="1050">
              <a:solidFill>
                <a:schemeClr val="accent6">
                  <a:lumMod val="50000"/>
                </a:schemeClr>
              </a:solidFill>
              <a:latin charset="0" panose="020B0604020202020204" pitchFamily="34" typeface="Arial"/>
              <a:cs charset="0" panose="020B0604020202020204" pitchFamily="34" typeface="Arial"/>
            </a:endParaRPr>
          </a:p>
          <a:p>
            <a:pPr>
              <a:spcBef>
                <a:spcPts val="1200"/>
              </a:spcBef>
            </a:pPr>
            <a:endParaRPr b="1" dirty="0" lang="en-US" sz="1050">
              <a:solidFill>
                <a:schemeClr val="accent6">
                  <a:lumMod val="50000"/>
                </a:schemeClr>
              </a:solidFill>
              <a:latin charset="0" panose="020B0604020202020204" pitchFamily="34" typeface="Arial"/>
              <a:cs charset="0" panose="020B0604020202020204" pitchFamily="34" typeface="Arial"/>
            </a:endParaRPr>
          </a:p>
          <a:p>
            <a:pPr indent="0" marL="0">
              <a:spcBef>
                <a:spcPts val="1200"/>
              </a:spcBef>
              <a:buNone/>
            </a:pPr>
            <a:endParaRPr b="1" dirty="0" lang="en-US" sz="1000">
              <a:solidFill>
                <a:schemeClr val="accent6">
                  <a:lumMod val="50000"/>
                </a:schemeClr>
              </a:solidFill>
              <a:latin charset="0" panose="020B0604020202020204" pitchFamily="34" typeface="Arial"/>
              <a:cs charset="0" panose="020B0604020202020204" pitchFamily="34" typeface="Arial"/>
            </a:endParaRPr>
          </a:p>
          <a:p>
            <a:pPr indent="-171450" marL="171450">
              <a:spcBef>
                <a:spcPts val="1200"/>
              </a:spcBef>
              <a:buFont charset="0" panose="020B0604020202020204" pitchFamily="34" typeface="Arial"/>
              <a:buChar char="•"/>
            </a:pPr>
            <a:r>
              <a:rPr b="1" dirty="0" lang="en-US" sz="1000">
                <a:solidFill>
                  <a:schemeClr val="tx1"/>
                </a:solidFill>
                <a:latin charset="0" panose="020B0604020202020204" pitchFamily="34" typeface="Arial"/>
                <a:cs charset="0" panose="020B0604020202020204" pitchFamily="34" typeface="Arial"/>
              </a:rPr>
              <a:t>Preference share: </a:t>
            </a:r>
            <a:r>
              <a:rPr dirty="0" lang="en-US" sz="1000">
                <a:solidFill>
                  <a:schemeClr val="tx1"/>
                </a:solidFill>
                <a:latin charset="0" panose="020B0604020202020204" pitchFamily="34" typeface="Arial"/>
                <a:cs charset="0" panose="020B0604020202020204" pitchFamily="34" typeface="Arial"/>
              </a:rPr>
              <a:t>each product concept’s share of the total preference is computed based on the levels in each concept.</a:t>
            </a:r>
          </a:p>
          <a:p>
            <a:pPr indent="-171450" marL="171450">
              <a:spcBef>
                <a:spcPts val="1200"/>
              </a:spcBef>
              <a:buFont charset="0" panose="020B0604020202020204" pitchFamily="34" typeface="Arial"/>
              <a:buChar char="•"/>
            </a:pPr>
            <a:r>
              <a:rPr b="1" dirty="0" lang="en-US" sz="1000">
                <a:solidFill>
                  <a:schemeClr val="tx1"/>
                </a:solidFill>
                <a:latin charset="0" panose="020B0604020202020204" pitchFamily="34" typeface="Arial"/>
                <a:cs charset="0" panose="020B0604020202020204" pitchFamily="34" typeface="Arial"/>
              </a:rPr>
              <a:t>Revenue (if price is a factor): </a:t>
            </a:r>
            <a:r>
              <a:rPr dirty="0" lang="en-US" sz="1000">
                <a:solidFill>
                  <a:schemeClr val="tx1"/>
                </a:solidFill>
                <a:latin charset="0" panose="020B0604020202020204" pitchFamily="34" typeface="Arial"/>
                <a:cs charset="0" panose="020B0604020202020204" pitchFamily="34" typeface="Arial"/>
              </a:rPr>
              <a:t>Additionally, the preference shares can be used to estimate the revenue each product concept would generate, this is computed as </a:t>
            </a:r>
            <a:r>
              <a:rPr dirty="0" i="1" lang="en-US" sz="1000">
                <a:solidFill>
                  <a:schemeClr val="tx1"/>
                </a:solidFill>
                <a:latin charset="0" panose="020B0604020202020204" pitchFamily="34" typeface="Arial"/>
                <a:cs charset="0" panose="020B0604020202020204" pitchFamily="34" typeface="Arial"/>
              </a:rPr>
              <a:t>share × </a:t>
            </a:r>
            <a:r>
              <a:rPr i="1" lang="en-US" sz="1000">
                <a:solidFill>
                  <a:schemeClr val="tx1"/>
                </a:solidFill>
                <a:latin charset="0" panose="020B0604020202020204" pitchFamily="34" typeface="Arial"/>
                <a:cs charset="0" panose="020B0604020202020204" pitchFamily="34" typeface="Arial"/>
              </a:rPr>
              <a:t>price × </a:t>
            </a:r>
            <a:r>
              <a:rPr dirty="0" i="1" lang="en-US" sz="1000">
                <a:solidFill>
                  <a:schemeClr val="tx1"/>
                </a:solidFill>
                <a:latin charset="0" panose="020B0604020202020204" pitchFamily="34" typeface="Arial"/>
                <a:cs charset="0" panose="020B0604020202020204" pitchFamily="34" typeface="Arial"/>
              </a:rPr>
              <a:t>1,000.</a:t>
            </a:r>
          </a:p>
          <a:p>
            <a:endParaRPr b="1" dirty="0" lang="en-GB" sz="1000">
              <a:solidFill>
                <a:schemeClr val="dk1"/>
              </a:solidFill>
              <a:latin charset="0" panose="020B0604020202020204" pitchFamily="34" typeface="Arial"/>
              <a:cs charset="0" panose="020B0604020202020204" pitchFamily="34" typeface="Arial"/>
            </a:endParaRPr>
          </a:p>
          <a:p>
            <a:pPr indent="0" marL="0">
              <a:buNone/>
            </a:pPr>
            <a:endParaRPr dirty="0" lang="en-AU" sz="1050"/>
          </a:p>
        </p:txBody>
      </p:sp>
      <p:graphicFrame>
        <p:nvGraphicFramePr>
          <p:cNvPr id="44" name="MyChart2">
            <a:extLst>
              <a:ext uri="{FF2B5EF4-FFF2-40B4-BE49-F238E27FC236}">
                <a16:creationId xmlns:a16="http://schemas.microsoft.com/office/drawing/2014/main" id="{0124A2CD-33E3-48D4-9154-1D4999BC1E75}"/>
              </a:ext>
            </a:extLst>
          </p:cNvPr>
          <p:cNvGraphicFramePr/>
          <p:nvPr/>
        </p:nvGraphicFramePr>
        <p:xfrm>
          <a:off x="438915" y="3157760"/>
          <a:ext cx="4133085" cy="2058796"/>
        </p:xfrm>
        <a:graphic>
          <a:graphicData uri="http://schemas.openxmlformats.org/drawingml/2006/chart">
            <c:chart xmlns:c="http://schemas.openxmlformats.org/drawingml/2006/chart" r:id="rId2"/>
          </a:graphicData>
        </a:graphic>
      </p:graphicFrame>
      <p:sp>
        <p:nvSpPr>
          <p:cNvPr id="9" name="Content Placeholder 8">
            <a:extLst>
              <a:ext uri="{FF2B5EF4-FFF2-40B4-BE49-F238E27FC236}">
                <a16:creationId xmlns:a16="http://schemas.microsoft.com/office/drawing/2014/main" id="{AF47B739-812C-F710-89F9-76517A8F0CE0}"/>
              </a:ext>
            </a:extLst>
          </p:cNvPr>
          <p:cNvSpPr>
            <a:spLocks noGrp="1"/>
          </p:cNvSpPr>
          <p:nvPr>
            <p:ph idx="16" sz="quarter"/>
          </p:nvPr>
        </p:nvSpPr>
        <p:spPr>
          <a:xfrm>
            <a:off x="4645025" y="3232953"/>
            <a:ext cx="4103688" cy="3075772"/>
          </a:xfrm>
        </p:spPr>
        <p:txBody>
          <a:bodyPr/>
          <a:lstStyle/>
          <a:p>
            <a:r>
              <a:rPr b="1" dirty="0" lang="en-GB" sz="1000"/>
              <a:t>Price sensitivity plots</a:t>
            </a:r>
            <a:r>
              <a:rPr dirty="0" lang="en-GB" sz="1000"/>
              <a:t>: these line plots show how a product’s preference share is impacted by changes to price in a given competitive context.</a:t>
            </a:r>
          </a:p>
          <a:p>
            <a:r>
              <a:rPr b="1" dirty="0" lang="en-GB" sz="1000"/>
              <a:t>Price elasticity of demand</a:t>
            </a:r>
            <a:r>
              <a:rPr dirty="0" lang="en-GB" sz="1000"/>
              <a:t>: is a measure of how quantity demanded is affected by changes in price. It shows how demand for a product increases or decreases as its price increases or decreases.</a:t>
            </a:r>
          </a:p>
          <a:p>
            <a:r>
              <a:rPr b="1" dirty="0" lang="en-GB" sz="1000"/>
              <a:t>Correlation of individual preference shares</a:t>
            </a:r>
            <a:r>
              <a:rPr dirty="0" lang="en-GB" sz="1000"/>
              <a:t>: Conjointly reports Pearson correlation coefficients for individual shares of different items.</a:t>
            </a:r>
          </a:p>
          <a:p>
            <a:r>
              <a:rPr b="1" dirty="0" lang="en-GB" sz="1000"/>
              <a:t>Source of business (cannibalisation analysis)</a:t>
            </a:r>
            <a:r>
              <a:rPr dirty="0" lang="en-GB" sz="1000"/>
              <a:t>: We can use preference share simulations to estimate the share of preference of a new product that will be cannibalised from existing SKUs owned by your brand.</a:t>
            </a:r>
          </a:p>
        </p:txBody>
      </p:sp>
      <p:sp>
        <p:nvSpPr>
          <p:cNvPr id="3" name="Text Placeholder 2">
            <a:extLst>
              <a:ext uri="{FF2B5EF4-FFF2-40B4-BE49-F238E27FC236}">
                <a16:creationId xmlns:a16="http://schemas.microsoft.com/office/drawing/2014/main" id="{973F4487-4B90-41E1-80CE-09C93FFE403B}"/>
              </a:ext>
            </a:extLst>
          </p:cNvPr>
          <p:cNvSpPr>
            <a:spLocks noGrp="1"/>
          </p:cNvSpPr>
          <p:nvPr>
            <p:ph idx="10" sz="quarter" type="body"/>
          </p:nvPr>
        </p:nvSpPr>
        <p:spPr>
          <a:xfrm>
            <a:off x="395288" y="6505804"/>
            <a:ext cx="6212546" cy="215900"/>
          </a:xfrm>
        </p:spPr>
        <p:txBody>
          <a:bodyPr/>
          <a:lstStyle/>
          <a:p>
            <a:r>
              <a:rPr dirty="0" lang="en-GB" noProof="0">
                <a:latin charset="0" panose="020B0604020202020204" pitchFamily="34" typeface="Arial"/>
                <a:cs charset="0" panose="020B0604020202020204" pitchFamily="34" typeface="Arial"/>
              </a:rPr>
              <a:t>To see more about Preference share simulations</a:t>
            </a:r>
            <a:r>
              <a:rPr dirty="0" lang="en-GB">
                <a:latin charset="0" panose="020B0604020202020204" pitchFamily="34" typeface="Arial"/>
                <a:cs charset="0" panose="020B0604020202020204" pitchFamily="34" typeface="Arial"/>
              </a:rPr>
              <a:t>, see: </a:t>
            </a:r>
            <a:r>
              <a:rPr dirty="0" lang="en-GB">
                <a:latin charset="0" panose="020B0604020202020204" pitchFamily="34" typeface="Arial"/>
                <a:cs charset="0" panose="020B0604020202020204" pitchFamily="34" typeface="Arial"/>
                <a:hlinkClick r:id="rId3"/>
              </a:rPr>
              <a:t>https://conjointly.com/guides/conjoint-preference-share-simulator/</a:t>
            </a:r>
            <a:r>
              <a:rPr dirty="0" lang="en-GB">
                <a:latin charset="0" panose="020B0604020202020204" pitchFamily="34" typeface="Arial"/>
                <a:cs charset="0" panose="020B0604020202020204" pitchFamily="34" typeface="Arial"/>
              </a:rPr>
              <a:t> </a:t>
            </a:r>
            <a:endParaRPr dirty="0" lang="en-GB" noProof="0">
              <a:latin charset="0" panose="020B0604020202020204" pitchFamily="34" typeface="Arial"/>
              <a:cs charset="0" panose="020B0604020202020204" pitchFamily="34" typeface="Arial"/>
            </a:endParaRPr>
          </a:p>
        </p:txBody>
      </p:sp>
      <p:sp>
        <p:nvSpPr>
          <p:cNvPr id="4" name="Text Placeholder 3">
            <a:extLst>
              <a:ext uri="{FF2B5EF4-FFF2-40B4-BE49-F238E27FC236}">
                <a16:creationId xmlns:a16="http://schemas.microsoft.com/office/drawing/2014/main" id="{D5F06CED-A5B7-46C7-A66A-0DB8D7AE9408}"/>
              </a:ext>
            </a:extLst>
          </p:cNvPr>
          <p:cNvSpPr>
            <a:spLocks noGrp="1"/>
          </p:cNvSpPr>
          <p:nvPr>
            <p:ph idx="13" sz="quarter" type="body"/>
          </p:nvPr>
        </p:nvSpPr>
        <p:spPr>
          <a:xfrm>
            <a:off x="395289" y="2795423"/>
            <a:ext cx="4103687" cy="333457"/>
          </a:xfrm>
        </p:spPr>
        <p:txBody>
          <a:bodyPr/>
          <a:lstStyle/>
          <a:p>
            <a:r>
              <a:rPr dirty="0" lang="en-AU"/>
              <a:t>Primary outputs</a:t>
            </a:r>
          </a:p>
        </p:txBody>
      </p:sp>
      <p:sp>
        <p:nvSpPr>
          <p:cNvPr id="7" name="Text Placeholder 6">
            <a:extLst>
              <a:ext uri="{FF2B5EF4-FFF2-40B4-BE49-F238E27FC236}">
                <a16:creationId xmlns:a16="http://schemas.microsoft.com/office/drawing/2014/main" id="{B7A11F7A-5F3A-E24A-FA92-D64805B40ADE}"/>
              </a:ext>
            </a:extLst>
          </p:cNvPr>
          <p:cNvSpPr>
            <a:spLocks noGrp="1"/>
          </p:cNvSpPr>
          <p:nvPr>
            <p:ph idx="14" sz="quarter" type="body"/>
          </p:nvPr>
        </p:nvSpPr>
        <p:spPr>
          <a:xfrm>
            <a:off x="4645025" y="2795424"/>
            <a:ext cx="4103688" cy="333456"/>
          </a:xfrm>
        </p:spPr>
        <p:txBody>
          <a:bodyPr/>
          <a:lstStyle/>
          <a:p>
            <a:r>
              <a:rPr dirty="0" lang="en-AU"/>
              <a:t>Additional outputs</a:t>
            </a:r>
          </a:p>
        </p:txBody>
      </p:sp>
      <p:sp>
        <p:nvSpPr>
          <p:cNvPr id="10" name="Text Placeholder 9">
            <a:extLst>
              <a:ext uri="{FF2B5EF4-FFF2-40B4-BE49-F238E27FC236}">
                <a16:creationId xmlns:a16="http://schemas.microsoft.com/office/drawing/2014/main" id="{DEAE19C0-95F6-940E-33AA-7C39E1290926}"/>
              </a:ext>
            </a:extLst>
          </p:cNvPr>
          <p:cNvSpPr>
            <a:spLocks noGrp="1"/>
          </p:cNvSpPr>
          <p:nvPr>
            <p:ph idx="17" sz="quarter" type="body"/>
          </p:nvPr>
        </p:nvSpPr>
        <p:spPr>
          <a:xfrm>
            <a:off x="395287" y="1243658"/>
            <a:ext cx="2631600" cy="216000"/>
          </a:xfrm>
        </p:spPr>
        <p:txBody>
          <a:bodyPr/>
          <a:lstStyle/>
          <a:p>
            <a:r>
              <a:rPr cap="none" dirty="0" lang="en-AU"/>
              <a:t>Methodological background</a:t>
            </a:r>
          </a:p>
        </p:txBody>
      </p:sp>
      <p:sp>
        <p:nvSpPr>
          <p:cNvPr id="2" name="Title 1">
            <a:extLst>
              <a:ext uri="{FF2B5EF4-FFF2-40B4-BE49-F238E27FC236}">
                <a16:creationId xmlns:a16="http://schemas.microsoft.com/office/drawing/2014/main" id="{9F05B7DA-6E5C-490F-8EA9-11F3C85A0B20}"/>
              </a:ext>
            </a:extLst>
          </p:cNvPr>
          <p:cNvSpPr>
            <a:spLocks noGrp="1"/>
          </p:cNvSpPr>
          <p:nvPr>
            <p:ph type="title"/>
          </p:nvPr>
        </p:nvSpPr>
        <p:spPr/>
        <p:txBody>
          <a:bodyPr/>
          <a:lstStyle/>
          <a:p>
            <a:r>
              <a:rPr b="1" dirty="0" lang="en-GB" noProof="0">
                <a:latin charset="0" panose="020B0604020202020204" pitchFamily="34" typeface="Arial"/>
                <a:cs charset="0" panose="020B0604020202020204" pitchFamily="34" typeface="Arial"/>
              </a:rPr>
              <a:t>Preference share simulations: </a:t>
            </a:r>
            <a:br>
              <a:rPr b="1" dirty="0" lang="en-GB" noProof="0">
                <a:latin charset="0" panose="020B0604020202020204" pitchFamily="34" typeface="Arial"/>
                <a:cs charset="0" panose="020B0604020202020204" pitchFamily="34" typeface="Arial"/>
              </a:rPr>
            </a:br>
            <a:r>
              <a:rPr dirty="0" lang="en-GB">
                <a:latin charset="0" panose="020B0604020202020204" pitchFamily="34" typeface="Arial"/>
                <a:cs charset="0" panose="020B0604020202020204" pitchFamily="34" typeface="Arial"/>
              </a:rPr>
              <a:t>Background</a:t>
            </a:r>
            <a:r>
              <a:rPr dirty="0" lang="en-GB" noProof="0">
                <a:latin charset="0" panose="020B0604020202020204" pitchFamily="34" typeface="Arial"/>
                <a:cs charset="0" panose="020B0604020202020204" pitchFamily="34" typeface="Arial"/>
              </a:rPr>
              <a:t> and standard outputs</a:t>
            </a:r>
          </a:p>
        </p:txBody>
      </p:sp>
      <p:sp>
        <p:nvSpPr>
          <p:cNvPr id="14" name="Content Placeholder 8">
            <a:extLst>
              <a:ext uri="{FF2B5EF4-FFF2-40B4-BE49-F238E27FC236}">
                <a16:creationId xmlns:a16="http://schemas.microsoft.com/office/drawing/2014/main" id="{830EB396-B3D3-42BE-A077-4683EF33F613}"/>
              </a:ext>
            </a:extLst>
          </p:cNvPr>
          <p:cNvSpPr txBox="1">
            <a:spLocks/>
          </p:cNvSpPr>
          <p:nvPr/>
        </p:nvSpPr>
        <p:spPr>
          <a:xfrm>
            <a:off x="395284" y="2824305"/>
            <a:ext cx="8353423" cy="296572"/>
          </a:xfrm>
          <a:prstGeom prst="rect">
            <a:avLst/>
          </a:prstGeom>
        </p:spPr>
        <p:txBody>
          <a:bodyPr anchor="t" bIns="45720" lIns="91440" rIns="91440" rtlCol="0" tIns="45720" vert="horz">
            <a:noAutofit/>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charset="0" panose="020B0604030504040204" pitchFamily="34" typeface="Verdana"/>
                <a:ea charset="0" panose="020B0604030504040204" pitchFamily="34" typeface="Verdana"/>
                <a:cs charset="0" panose="020B0604030504040204" pitchFamily="34" typeface="Verdana"/>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charset="0" panose="020B0604030504040204" pitchFamily="34" typeface="Verdana"/>
                <a:ea charset="0" panose="020B0604030504040204" pitchFamily="34" typeface="Verdana"/>
                <a:cs charset="0" panose="020B0604030504040204" pitchFamily="34" typeface="Verdana"/>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charset="0" panose="020B0604030504040204" pitchFamily="34" typeface="Verdana"/>
                <a:ea charset="0" panose="020B0604030504040204" pitchFamily="34" typeface="Verdana"/>
                <a:cs charset="0" panose="020B0604030504040204" pitchFamily="34" typeface="Verdana"/>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charset="0" panose="020B0604030504040204" pitchFamily="34" typeface="Verdana"/>
                <a:ea charset="0" panose="020B0604030504040204" pitchFamily="34" typeface="Verdana"/>
                <a:cs charset="0" panose="020B0604030504040204" pitchFamily="34" typeface="Verdana"/>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charset="0" panose="020B0604030504040204" pitchFamily="34" typeface="Verdana"/>
                <a:ea charset="0" panose="020B0604030504040204" pitchFamily="34" typeface="Verdana"/>
                <a:cs charset="0" panose="020B0604030504040204" pitchFamily="34" typeface="Verdana"/>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indent="0" marL="0">
              <a:lnSpc>
                <a:spcPct val="100000"/>
              </a:lnSpc>
              <a:spcBef>
                <a:spcPts val="1800"/>
              </a:spcBef>
              <a:buNone/>
            </a:pPr>
            <a:endParaRPr b="1" dirty="0" lang="en-US" sz="1400">
              <a:solidFill>
                <a:srgbClr val="000000"/>
              </a:solidFill>
              <a:latin charset="0" panose="020B0604020202020204" pitchFamily="34" typeface="Arial"/>
              <a:cs charset="0" panose="020B0604020202020204" pitchFamily="34" typeface="Arial"/>
            </a:endParaRPr>
          </a:p>
        </p:txBody>
      </p:sp>
      <p:graphicFrame>
        <p:nvGraphicFramePr>
          <p:cNvPr id="43" name="MyChart1">
            <a:extLst>
              <a:ext uri="{FF2B5EF4-FFF2-40B4-BE49-F238E27FC236}">
                <a16:creationId xmlns:a16="http://schemas.microsoft.com/office/drawing/2014/main" id="{2E7DBA5F-5891-43F0-8B45-B30EA4E69342}"/>
              </a:ext>
            </a:extLst>
          </p:cNvPr>
          <p:cNvGraphicFramePr/>
          <p:nvPr/>
        </p:nvGraphicFramePr>
        <p:xfrm>
          <a:off x="438916" y="3157761"/>
          <a:ext cx="1973261" cy="1616223"/>
        </p:xfrm>
        <a:graphic>
          <a:graphicData uri="http://schemas.openxmlformats.org/drawingml/2006/chart">
            <c:chart xmlns:c="http://schemas.openxmlformats.org/drawingml/2006/chart" r:id="rId4"/>
          </a:graphicData>
        </a:graphic>
      </p:graphicFrame>
      <p:sp>
        <p:nvSpPr>
          <p:cNvPr id="12" name="TextBox 11">
            <a:extLst>
              <a:ext uri="{FF2B5EF4-FFF2-40B4-BE49-F238E27FC236}">
                <a16:creationId xmlns:a16="http://schemas.microsoft.com/office/drawing/2014/main" id="{D314CFBC-394E-A676-7C0E-4754BBACA9D6}"/>
              </a:ext>
            </a:extLst>
          </p:cNvPr>
          <p:cNvSpPr txBox="1"/>
          <p:nvPr/>
        </p:nvSpPr>
        <p:spPr>
          <a:xfrm>
            <a:off x="393861" y="1591425"/>
            <a:ext cx="8353425" cy="302955"/>
          </a:xfrm>
          <a:prstGeom prst="round2DiagRect">
            <a:avLst>
              <a:gd fmla="val 50000" name="adj1"/>
              <a:gd fmla="val 0" name="adj2"/>
            </a:avLst>
          </a:prstGeom>
          <a:solidFill>
            <a:schemeClr val="accent1"/>
          </a:solidFill>
          <a:ln w="9525">
            <a:noFill/>
          </a:ln>
          <a:effectLst/>
        </p:spPr>
        <p:txBody>
          <a:bodyPr anchor="b" bIns="0" rtlCol="0" tIns="0" vert="horz" wrap="square">
            <a:spAutoFit/>
          </a:bodyPr>
          <a:lstStyle/>
          <a:p>
            <a:r>
              <a:rPr dirty="0" lang="en-AU" sz="1400">
                <a:solidFill>
                  <a:schemeClr val="bg1"/>
                </a:solidFill>
                <a:latin charset="0" panose="020B0604020202020204" pitchFamily="34" typeface="Arial"/>
                <a:cs charset="0" panose="020B0604020202020204" pitchFamily="34" typeface="Arial"/>
              </a:rPr>
              <a:t>What is the </a:t>
            </a:r>
            <a:r>
              <a:rPr b="1" dirty="0" lang="en-AU" sz="1400">
                <a:solidFill>
                  <a:schemeClr val="bg1"/>
                </a:solidFill>
                <a:latin charset="0" panose="020B0604020202020204" pitchFamily="34" typeface="Arial"/>
                <a:cs charset="0" panose="020B0604020202020204" pitchFamily="34" typeface="Arial"/>
              </a:rPr>
              <a:t>Preference share simulator?</a:t>
            </a:r>
          </a:p>
        </p:txBody>
      </p:sp>
      <p:sp>
        <p:nvSpPr>
          <p:cNvPr id="13" name="Rectangle 12">
            <a:extLst>
              <a:ext uri="{FF2B5EF4-FFF2-40B4-BE49-F238E27FC236}">
                <a16:creationId xmlns:a16="http://schemas.microsoft.com/office/drawing/2014/main" id="{4338923C-4DCB-80FD-4A9A-295DFC4EA336}"/>
              </a:ext>
            </a:extLst>
          </p:cNvPr>
          <p:cNvSpPr/>
          <p:nvPr/>
        </p:nvSpPr>
        <p:spPr>
          <a:xfrm>
            <a:off x="393861" y="1894381"/>
            <a:ext cx="8353423" cy="716116"/>
          </a:xfrm>
          <a:prstGeom prst="rect">
            <a:avLst/>
          </a:prstGeom>
          <a:solidFill>
            <a:schemeClr val="bg1"/>
          </a:solidFill>
          <a:ln w="9525">
            <a:noFill/>
          </a:ln>
          <a:effectLst/>
        </p:spPr>
        <p:style>
          <a:lnRef idx="1">
            <a:schemeClr val="accent3"/>
          </a:lnRef>
          <a:fillRef idx="2">
            <a:schemeClr val="accent3"/>
          </a:fillRef>
          <a:effectRef idx="1">
            <a:schemeClr val="accent3"/>
          </a:effectRef>
          <a:fontRef idx="minor">
            <a:schemeClr val="dk1"/>
          </a:fontRef>
        </p:style>
        <p:txBody>
          <a:bodyPr anchor="ctr" rtlCol="0"/>
          <a:lstStyle/>
          <a:p>
            <a:pPr>
              <a:lnSpc>
                <a:spcPct val="125000"/>
              </a:lnSpc>
            </a:pPr>
            <a:r>
              <a:rPr dirty="0" lang="en-GB" sz="1000">
                <a:solidFill>
                  <a:schemeClr val="tx1"/>
                </a:solidFill>
                <a:latin charset="0" panose="020B0604020202020204" pitchFamily="34" typeface="Arial"/>
                <a:cs charset="0" panose="020B0604020202020204" pitchFamily="34" typeface="Arial"/>
              </a:rPr>
              <a:t>Any choice experiment on Conjointly will include a </a:t>
            </a:r>
            <a:r>
              <a:rPr b="1" dirty="0" lang="en-GB" sz="1000">
                <a:solidFill>
                  <a:schemeClr val="tx1"/>
                </a:solidFill>
                <a:latin charset="0" panose="020B0604020202020204" pitchFamily="34" typeface="Arial"/>
                <a:cs charset="0" panose="020B0604020202020204" pitchFamily="34" typeface="Arial"/>
              </a:rPr>
              <a:t>preference share simulator </a:t>
            </a:r>
            <a:r>
              <a:rPr dirty="0" lang="en-GB" sz="1000">
                <a:solidFill>
                  <a:schemeClr val="tx1"/>
                </a:solidFill>
                <a:latin charset="0" panose="020B0604020202020204" pitchFamily="34" typeface="Arial"/>
                <a:cs charset="0" panose="020B0604020202020204" pitchFamily="34" typeface="Arial"/>
              </a:rPr>
              <a:t>that allows you to use the respondent data to </a:t>
            </a:r>
            <a:r>
              <a:rPr b="1" dirty="0" lang="en-GB" sz="1000">
                <a:solidFill>
                  <a:schemeClr val="tx1"/>
                </a:solidFill>
                <a:latin charset="0" panose="020B0604020202020204" pitchFamily="34" typeface="Arial"/>
                <a:cs charset="0" panose="020B0604020202020204" pitchFamily="34" typeface="Arial"/>
              </a:rPr>
              <a:t>predict share of total preference </a:t>
            </a:r>
            <a:r>
              <a:rPr dirty="0" lang="en-GB" sz="1000">
                <a:solidFill>
                  <a:schemeClr val="tx1"/>
                </a:solidFill>
                <a:latin charset="0" panose="020B0604020202020204" pitchFamily="34" typeface="Arial"/>
                <a:cs charset="0" panose="020B0604020202020204" pitchFamily="34" typeface="Arial"/>
              </a:rPr>
              <a:t>that each product concept in a scenario will receive. Simulations can be used to </a:t>
            </a:r>
            <a:r>
              <a:rPr b="1" dirty="0" lang="en-GB" sz="1000">
                <a:solidFill>
                  <a:schemeClr val="tx1"/>
                </a:solidFill>
                <a:latin charset="0" panose="020B0604020202020204" pitchFamily="34" typeface="Arial"/>
                <a:cs charset="0" panose="020B0604020202020204" pitchFamily="34" typeface="Arial"/>
              </a:rPr>
              <a:t>test different market scenarios</a:t>
            </a:r>
            <a:r>
              <a:rPr dirty="0" lang="en-GB" sz="1000">
                <a:solidFill>
                  <a:schemeClr val="tx1"/>
                </a:solidFill>
                <a:latin charset="0" panose="020B0604020202020204" pitchFamily="34" typeface="Arial"/>
                <a:cs charset="0" panose="020B0604020202020204" pitchFamily="34" typeface="Arial"/>
              </a:rPr>
              <a:t>, changes to these scenarios, measure </a:t>
            </a:r>
            <a:r>
              <a:rPr b="1" dirty="0" lang="en-GB" sz="1000">
                <a:solidFill>
                  <a:schemeClr val="tx1"/>
                </a:solidFill>
                <a:latin charset="0" panose="020B0604020202020204" pitchFamily="34" typeface="Arial"/>
                <a:cs charset="0" panose="020B0604020202020204" pitchFamily="34" typeface="Arial"/>
              </a:rPr>
              <a:t>sensitivity to price</a:t>
            </a:r>
            <a:r>
              <a:rPr dirty="0" lang="en-GB" sz="1000">
                <a:solidFill>
                  <a:schemeClr val="tx1"/>
                </a:solidFill>
                <a:latin charset="0" panose="020B0604020202020204" pitchFamily="34" typeface="Arial"/>
                <a:cs charset="0" panose="020B0604020202020204" pitchFamily="34" typeface="Arial"/>
              </a:rPr>
              <a:t>, and identify the </a:t>
            </a:r>
            <a:r>
              <a:rPr b="1" dirty="0" lang="en-GB" sz="1000">
                <a:solidFill>
                  <a:schemeClr val="tx1"/>
                </a:solidFill>
                <a:latin charset="0" panose="020B0604020202020204" pitchFamily="34" typeface="Arial"/>
                <a:cs charset="0" panose="020B0604020202020204" pitchFamily="34" typeface="Arial"/>
              </a:rPr>
              <a:t>source of business (level of cannibalisation)</a:t>
            </a:r>
            <a:r>
              <a:rPr dirty="0" lang="en-GB" sz="1000">
                <a:solidFill>
                  <a:schemeClr val="tx1"/>
                </a:solidFill>
                <a:latin charset="0" panose="020B0604020202020204" pitchFamily="34" typeface="Arial"/>
                <a:cs charset="0" panose="020B0604020202020204" pitchFamily="34" typeface="Arial"/>
              </a:rPr>
              <a:t>. </a:t>
            </a:r>
          </a:p>
        </p:txBody>
      </p:sp>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1" name="Объект 10">
            <a:extLst>
              <a:ext uri="{FF2B5EF4-FFF2-40B4-BE49-F238E27FC236}">
                <a16:creationId xmlns:a16="http://schemas.microsoft.com/office/drawing/2014/main" id="{2323F5BA-3E00-4533-81F4-FB2F1190D797}"/>
              </a:ext>
            </a:extLst>
          </p:cNvPr>
          <p:cNvGraphicFramePr>
            <a:graphicFrameLocks noGrp="1"/>
          </p:cNvGraphicFramePr>
          <p:nvPr>
            <p:ph idx="13" sz="quarter"/>
            <p:extLst>
              <p:ext uri="{D42A27DB-BD31-4B8C-83A1-F6EECF244321}">
                <p14:modId xmlns:p14="http://schemas.microsoft.com/office/powerpoint/2010/main" val="2726248220"/>
              </p:ext>
            </p:extLst>
          </p:nvPr>
        </p:nvGraphicFramePr>
        <p:xfrm>
          <a:off x="395288" y="1557338"/>
          <a:ext cx="4103687" cy="4751387"/>
        </p:xfrm>
        <a:graphic>
          <a:graphicData uri="http://schemas.openxmlformats.org/drawingml/2006/chart">
            <c:chart xmlns:c="http://schemas.openxmlformats.org/drawingml/2006/chart" r:id="rId2"/>
          </a:graphicData>
        </a:graphic>
      </p:graphicFrame>
      <p:graphicFrame>
        <p:nvGraphicFramePr>
          <p:cNvPr id="14" name="Объект 13">
            <a:extLst>
              <a:ext uri="{FF2B5EF4-FFF2-40B4-BE49-F238E27FC236}">
                <a16:creationId xmlns:a16="http://schemas.microsoft.com/office/drawing/2014/main" id="{1ED83F45-93F6-46F4-AF97-9B8DA08ECF76}"/>
              </a:ext>
            </a:extLst>
          </p:cNvPr>
          <p:cNvGraphicFramePr>
            <a:graphicFrameLocks noGrp="1"/>
          </p:cNvGraphicFramePr>
          <p:nvPr>
            <p:ph idx="14" sz="quarter"/>
            <p:extLst>
              <p:ext uri="{D42A27DB-BD31-4B8C-83A1-F6EECF244321}">
                <p14:modId xmlns:p14="http://schemas.microsoft.com/office/powerpoint/2010/main" val="4158543696"/>
              </p:ext>
            </p:extLst>
          </p:nvPr>
        </p:nvGraphicFramePr>
        <p:xfrm>
          <a:off x="4645025" y="1557338"/>
          <a:ext cx="4103688" cy="4751387"/>
        </p:xfrm>
        <a:graphic>
          <a:graphicData uri="http://schemas.openxmlformats.org/drawingml/2006/chart">
            <c:chart xmlns:c="http://schemas.openxmlformats.org/drawingml/2006/chart" r:id="rId3"/>
          </a:graphicData>
        </a:graphic>
      </p:graphicFrame>
      <p:sp>
        <p:nvSpPr>
          <p:cNvPr id="5" name="Текст 4">
            <a:extLst>
              <a:ext uri="{FF2B5EF4-FFF2-40B4-BE49-F238E27FC236}">
                <a16:creationId xmlns:a16="http://schemas.microsoft.com/office/drawing/2014/main" id="{ADC06894-0411-4B14-9A6D-7138206FCDFF}"/>
              </a:ext>
            </a:extLst>
          </p:cNvPr>
          <p:cNvSpPr>
            <a:spLocks noGrp="1"/>
          </p:cNvSpPr>
          <p:nvPr>
            <p:ph idx="10" sz="quarter" type="body"/>
          </p:nvPr>
        </p:nvSpPr>
        <p:spPr/>
        <p:txBody>
          <a:bodyPr/>
          <a:lstStyle/>
          <a:p>
            <a:pPr>
              <a:defRPr/>
            </a:pPr>
            <a:r>
              <a:rPr b="true" lang="en-AU"/>
              <a:t>Total N in survey: </a:t>
            </a:r>
            <a:r>
              <a:rPr lang="en-AU"/>
              <a:t>99</a:t>
            </a:r>
            <a:endParaRPr dirty="0" lang="en-AU">
              <a:latin charset="0" panose="020B0604020202020204" pitchFamily="34" typeface="Arial"/>
              <a:cs charset="0" panose="020B0604020202020204" pitchFamily="34" typeface="Arial"/>
            </a:endParaRPr>
          </a:p>
        </p:txBody>
      </p:sp>
      <p:sp>
        <p:nvSpPr>
          <p:cNvPr id="4" name="Заголовок 3">
            <a:extLst>
              <a:ext uri="{FF2B5EF4-FFF2-40B4-BE49-F238E27FC236}">
                <a16:creationId xmlns:a16="http://schemas.microsoft.com/office/drawing/2014/main" id="{AC4B43A3-06F8-419E-842F-108C5BE13595}"/>
              </a:ext>
            </a:extLst>
          </p:cNvPr>
          <p:cNvSpPr>
            <a:spLocks noGrp="1"/>
          </p:cNvSpPr>
          <p:nvPr>
            <p:ph type="title"/>
          </p:nvPr>
        </p:nvSpPr>
        <p:spPr/>
        <p:txBody>
          <a:bodyPr/>
          <a:lstStyle/>
          <a:p>
            <a:pPr>
              <a:defRPr/>
            </a:pPr>
            <a:r>
              <a:rPr lang="en-AU"/>
              <a:t>Simulation: Ladina Klubnia: Automatic vs. Manual</a:t>
            </a:r>
            <a:endParaRPr dirty="0" lang="en-US">
              <a:latin charset="0" panose="020B0604020202020204" pitchFamily="34" typeface="Arial"/>
              <a:cs charset="0" panose="020B0604020202020204" pitchFamily="34" typeface="Aria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Conjoint.ly Template 4.3 (NEW)">
  <a:themeElements>
    <a:clrScheme name="Custom 1">
      <a:dk1>
        <a:sysClr val="windowText" lastClr="000000"/>
      </a:dk1>
      <a:lt1>
        <a:sysClr val="window" lastClr="FFFFFF"/>
      </a:lt1>
      <a:dk2>
        <a:srgbClr val="412B69"/>
      </a:dk2>
      <a:lt2>
        <a:srgbClr val="E3DED1"/>
      </a:lt2>
      <a:accent1>
        <a:srgbClr val="043CF7"/>
      </a:accent1>
      <a:accent2>
        <a:srgbClr val="14A807"/>
      </a:accent2>
      <a:accent3>
        <a:srgbClr val="FC4A74"/>
      </a:accent3>
      <a:accent4>
        <a:srgbClr val="04B8F1"/>
      </a:accent4>
      <a:accent5>
        <a:srgbClr val="FF6B00"/>
      </a:accent5>
      <a:accent6>
        <a:srgbClr val="AFEC00"/>
      </a:accent6>
      <a:hlink>
        <a:srgbClr val="06AED5"/>
      </a:hlink>
      <a:folHlink>
        <a:srgbClr val="086788"/>
      </a:folHlink>
    </a:clrScheme>
    <a:fontScheme name="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rgbClr val="412B69"/>
          </a:solidFill>
        </a:ln>
      </a:spPr>
      <a:bodyPr rtlCol="0" anchor="ct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412B6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400" dirty="0" err="1" smtClean="0"/>
        </a:defPPr>
      </a:lstStyle>
    </a:txDef>
  </a:objectDefaults>
  <a:extraClrSchemeLst/>
  <a:extLst>
    <a:ext uri="{05A4C25C-085E-4340-85A3-A5531E510DB2}">
      <thm15:themeFamily xmlns:thm15="http://schemas.microsoft.com/office/thememl/2012/main" name="Blank" id="{6C5F4A19-5DD5-42CB-8F45-1BB1DE59580E}" vid="{C470E497-A975-4F21-A9D5-35FEF873FE2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195</Words>
  <Application>Microsoft Office PowerPoint</Application>
  <PresentationFormat>Экран (4:3)</PresentationFormat>
  <Paragraphs>14</Paragraphs>
  <Slides>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vt:i4>
      </vt:variant>
    </vt:vector>
  </HeadingPairs>
  <TitlesOfParts>
    <vt:vector size="6" baseType="lpstr">
      <vt:lpstr>Arial</vt:lpstr>
      <vt:lpstr>Arial</vt:lpstr>
      <vt:lpstr>Calibri</vt:lpstr>
      <vt:lpstr>1_Conjoint.ly Template 4.3 (NEW)</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2022-09-19T04:03:49Z</dcterms:created>
  <dcterms:modified xsi:type="dcterms:W3CDTF">2023-02-24T00:49:42Z</dcterms:modified>
  <cp:revision>1</cp:revision>
</cp:coreProperties>
</file>