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72" r:id="rId14"/>
    <p:sldId id="257" r:id="rId15"/>
    <p:sldId id="258" r:id="rId16"/>
    <p:sldId id="259" r:id="rId17"/>
    <p:sldId id="261" r:id="rId18"/>
    <p:sldId id="260" r:id="rId19"/>
  </p:sldIdLst>
  <p:sldSz cx="9144000" cy="5143500" type="screen16x9"/>
  <p:notesSz cx="6858000" cy="9144000"/>
  <p:embeddedFontLst>
    <p:embeddedFont>
      <p:font typeface="Aptos Light" panose="020B0004020202020204" pitchFamily="34" charset="0"/>
      <p:regular r:id="rId21"/>
      <p:italic r:id="rId22"/>
    </p:embeddedFon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N9TmMyBqjTY9+kZ13xQ/8rin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9A1"/>
    <a:srgbClr val="89C33B"/>
    <a:srgbClr val="0472EB"/>
    <a:srgbClr val="1F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C34EE0-D1A3-4406-B9FE-0C2DBBF0984B}">
  <a:tblStyle styleId="{A6C34EE0-D1A3-4406-B9FE-0C2DBBF098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>
        <p:scale>
          <a:sx n="150" d="100"/>
          <a:sy n="150" d="100"/>
        </p:scale>
        <p:origin x="2058" y="10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ee89fdc9d_0_14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" name="Google Shape;117;g20ee89fdc9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538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e89fdc9d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0ee89fdc9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99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e89fdc9d_0_25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0ee89fdc9d_0_25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g20ee89fdc9d_0_2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0ee89fdc9d_0_2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0ee89fdc9d_0_2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g20ee89fdc9d_0_255"/>
          <p:cNvSpPr/>
          <p:nvPr/>
        </p:nvSpPr>
        <p:spPr>
          <a:xfrm>
            <a:off x="0" y="911135"/>
            <a:ext cx="1273800" cy="4232400"/>
          </a:xfrm>
          <a:prstGeom prst="homePlate">
            <a:avLst>
              <a:gd name="adj" fmla="val 14646"/>
            </a:avLst>
          </a:prstGeom>
          <a:solidFill>
            <a:srgbClr val="202C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e89fdc9d_0_262"/>
          <p:cNvSpPr txBox="1">
            <a:spLocks noGrp="1"/>
          </p:cNvSpPr>
          <p:nvPr>
            <p:ph type="title"/>
          </p:nvPr>
        </p:nvSpPr>
        <p:spPr>
          <a:xfrm>
            <a:off x="880210" y="148395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20ee89fdc9d_0_262"/>
          <p:cNvSpPr txBox="1">
            <a:spLocks noGrp="1"/>
          </p:cNvSpPr>
          <p:nvPr>
            <p:ph type="body" idx="1"/>
          </p:nvPr>
        </p:nvSpPr>
        <p:spPr>
          <a:xfrm>
            <a:off x="675126" y="89372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20ee89fdc9d_0_2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0ee89fdc9d_0_2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20ee89fdc9d_0_2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e89fdc9d_0_26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20ee89fdc9d_0_26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g20ee89fdc9d_0_2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0ee89fdc9d_0_2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0ee89fdc9d_0_2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e89fdc9d_0_274"/>
          <p:cNvSpPr/>
          <p:nvPr/>
        </p:nvSpPr>
        <p:spPr>
          <a:xfrm>
            <a:off x="1" y="0"/>
            <a:ext cx="1682120" cy="1577225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ee89fdc9d_0_274"/>
          <p:cNvSpPr txBox="1">
            <a:spLocks noGrp="1"/>
          </p:cNvSpPr>
          <p:nvPr>
            <p:ph type="title"/>
          </p:nvPr>
        </p:nvSpPr>
        <p:spPr>
          <a:xfrm>
            <a:off x="880210" y="168997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0ee89fdc9d_0_274"/>
          <p:cNvSpPr txBox="1">
            <a:spLocks noGrp="1"/>
          </p:cNvSpPr>
          <p:nvPr>
            <p:ph type="body" idx="1"/>
          </p:nvPr>
        </p:nvSpPr>
        <p:spPr>
          <a:xfrm>
            <a:off x="404622" y="1577340"/>
            <a:ext cx="83394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Char char="•"/>
              <a:defRPr sz="1200"/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100"/>
              <a:buChar char="•"/>
              <a:defRPr sz="1100"/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900"/>
              <a:buChar char="•"/>
              <a:defRPr sz="9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20ee89fdc9d_0_2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0ee89fdc9d_0_2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Title and Subtitle">
  <p:cSld name="Full Page Title and Sub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g20ee89fdc9d_0_280"/>
          <p:cNvCxnSpPr/>
          <p:nvPr/>
        </p:nvCxnSpPr>
        <p:spPr>
          <a:xfrm>
            <a:off x="290533" y="269111"/>
            <a:ext cx="85731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0ee89fdc9d_0_280"/>
          <p:cNvSpPr txBox="1">
            <a:spLocks noGrp="1"/>
          </p:cNvSpPr>
          <p:nvPr>
            <p:ph type="title"/>
          </p:nvPr>
        </p:nvSpPr>
        <p:spPr>
          <a:xfrm>
            <a:off x="290533" y="452005"/>
            <a:ext cx="85731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0ee89fdc9d_0_280"/>
          <p:cNvSpPr txBox="1">
            <a:spLocks noGrp="1"/>
          </p:cNvSpPr>
          <p:nvPr>
            <p:ph type="body" idx="1"/>
          </p:nvPr>
        </p:nvSpPr>
        <p:spPr>
          <a:xfrm>
            <a:off x="290513" y="727472"/>
            <a:ext cx="8572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7500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500">
                <a:solidFill>
                  <a:srgbClr val="333333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g20ee89fdc9d_0_280"/>
          <p:cNvCxnSpPr/>
          <p:nvPr/>
        </p:nvCxnSpPr>
        <p:spPr>
          <a:xfrm>
            <a:off x="469106" y="4811553"/>
            <a:ext cx="0" cy="13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g20ee89fdc9d_0_280"/>
          <p:cNvSpPr txBox="1"/>
          <p:nvPr/>
        </p:nvSpPr>
        <p:spPr>
          <a:xfrm>
            <a:off x="1658839" y="4836346"/>
            <a:ext cx="2359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 dunnhumby / All rights reserved / Confidential </a:t>
            </a:r>
            <a:endParaRPr sz="1100"/>
          </a:p>
        </p:txBody>
      </p:sp>
      <p:pic>
        <p:nvPicPr>
          <p:cNvPr id="99" name="Google Shape;99;g20ee89fdc9d_0_2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119" y="4831988"/>
            <a:ext cx="484997" cy="11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0ee89fdc9d_0_280"/>
          <p:cNvSpPr txBox="1"/>
          <p:nvPr/>
        </p:nvSpPr>
        <p:spPr>
          <a:xfrm>
            <a:off x="290533" y="4819181"/>
            <a:ext cx="169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3">
          <p15:clr>
            <a:srgbClr val="FBAE40"/>
          </p15:clr>
        </p15:guide>
        <p15:guide id="2" orient="horz" pos="3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e89fdc9d_0_237"/>
          <p:cNvSpPr/>
          <p:nvPr/>
        </p:nvSpPr>
        <p:spPr>
          <a:xfrm>
            <a:off x="-10469" y="-20004"/>
            <a:ext cx="891524" cy="84118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0ee89fdc9d_0_237"/>
          <p:cNvSpPr txBox="1">
            <a:spLocks noGrp="1"/>
          </p:cNvSpPr>
          <p:nvPr>
            <p:ph type="title"/>
          </p:nvPr>
        </p:nvSpPr>
        <p:spPr>
          <a:xfrm>
            <a:off x="880210" y="168997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g20ee89fdc9d_0_237"/>
          <p:cNvSpPr txBox="1">
            <a:spLocks noGrp="1"/>
          </p:cNvSpPr>
          <p:nvPr>
            <p:ph type="body" idx="1"/>
          </p:nvPr>
        </p:nvSpPr>
        <p:spPr>
          <a:xfrm>
            <a:off x="675126" y="89372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20ee89fdc9d_0_2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g20ee89fdc9d_0_2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g20ee89fdc9d_0_2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g20ee89fdc9d_0_237"/>
          <p:cNvCxnSpPr/>
          <p:nvPr/>
        </p:nvCxnSpPr>
        <p:spPr>
          <a:xfrm>
            <a:off x="9329" y="919150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g20ee89fdc9d_0_237"/>
          <p:cNvCxnSpPr/>
          <p:nvPr/>
        </p:nvCxnSpPr>
        <p:spPr>
          <a:xfrm rot="10800000" flipH="1">
            <a:off x="7833812" y="732053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g20ee89fdc9d_0_237"/>
          <p:cNvCxnSpPr/>
          <p:nvPr/>
        </p:nvCxnSpPr>
        <p:spPr>
          <a:xfrm>
            <a:off x="8572500" y="731869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g20ee89fdc9d_0_237"/>
          <p:cNvCxnSpPr/>
          <p:nvPr/>
        </p:nvCxnSpPr>
        <p:spPr>
          <a:xfrm>
            <a:off x="0" y="722059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g20ee89fdc9d_0_237"/>
          <p:cNvCxnSpPr/>
          <p:nvPr/>
        </p:nvCxnSpPr>
        <p:spPr>
          <a:xfrm>
            <a:off x="7823342" y="722112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g20ee89fdc9d_0_237"/>
          <p:cNvCxnSpPr/>
          <p:nvPr/>
        </p:nvCxnSpPr>
        <p:spPr>
          <a:xfrm>
            <a:off x="8561826" y="915585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sv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"/>
          <p:cNvCxnSpPr/>
          <p:nvPr/>
        </p:nvCxnSpPr>
        <p:spPr>
          <a:xfrm>
            <a:off x="9329" y="922240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/>
          <p:nvPr/>
        </p:nvCxnSpPr>
        <p:spPr>
          <a:xfrm rot="10800000" flipH="1">
            <a:off x="7833812" y="732053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/>
          <p:nvPr/>
        </p:nvCxnSpPr>
        <p:spPr>
          <a:xfrm>
            <a:off x="8572500" y="731869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>
            <a:off x="0" y="722059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>
            <a:off x="7823342" y="722112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8561826" y="912496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6165875" y="2601609"/>
            <a:ext cx="297812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C8F"/>
              </a:buClr>
              <a:buSzPts val="2400"/>
              <a:buFont typeface="Calibri"/>
              <a:buNone/>
            </a:pPr>
            <a:r>
              <a:rPr lang="en-US" sz="4000" b="1" dirty="0">
                <a:solidFill>
                  <a:srgbClr val="202C8F"/>
                </a:solidFill>
                <a:latin typeface="Aptos Light" panose="020F0502020204030204" pitchFamily="34" charset="0"/>
              </a:rPr>
              <a:t>SIRIUS AI</a:t>
            </a:r>
            <a:br>
              <a:rPr lang="en-US" b="1" dirty="0">
                <a:solidFill>
                  <a:srgbClr val="202C8F"/>
                </a:solidFill>
              </a:rPr>
            </a:br>
            <a:br>
              <a:rPr lang="en-US" b="1" dirty="0">
                <a:solidFill>
                  <a:srgbClr val="202C8F"/>
                </a:solidFill>
              </a:rPr>
            </a:br>
            <a:br>
              <a:rPr lang="en-US" b="1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(AI + Simplicity)</a:t>
            </a:r>
            <a:br>
              <a:rPr lang="en-US" b="1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Enterprises</a:t>
            </a:r>
            <a:endParaRPr b="1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330" y="0"/>
            <a:ext cx="1294800" cy="5143500"/>
          </a:xfrm>
          <a:prstGeom prst="homePlate">
            <a:avLst>
              <a:gd name="adj" fmla="val 22746"/>
            </a:avLst>
          </a:prstGeom>
          <a:solidFill>
            <a:srgbClr val="202C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ign on a wall&#10;&#10;Description automatically generated">
            <a:extLst>
              <a:ext uri="{FF2B5EF4-FFF2-40B4-BE49-F238E27FC236}">
                <a16:creationId xmlns:a16="http://schemas.microsoft.com/office/drawing/2014/main" id="{851DAE75-36F5-BDE3-3C60-B0C47565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" y="0"/>
            <a:ext cx="6135630" cy="5156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Sirius AI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Talk about projects we have done with NLP, Third party data, FSS, DL/ML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Total experience, total projects, </a:t>
            </a:r>
            <a:r>
              <a:rPr lang="en-US" sz="900" b="1" dirty="0" err="1"/>
              <a:t>etc</a:t>
            </a:r>
            <a:r>
              <a:rPr lang="en-US" sz="9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89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E6D0-785B-209E-38BF-76D40A9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175" y="2004089"/>
            <a:ext cx="7514100" cy="465000"/>
          </a:xfrm>
        </p:spPr>
        <p:txBody>
          <a:bodyPr/>
          <a:lstStyle/>
          <a:p>
            <a:r>
              <a:rPr lang="en-IN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C541-5465-FA77-CD42-449303B5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26" y="2060426"/>
            <a:ext cx="7514100" cy="465000"/>
          </a:xfrm>
        </p:spPr>
        <p:txBody>
          <a:bodyPr/>
          <a:lstStyle/>
          <a:p>
            <a:r>
              <a:rPr lang="en-US" dirty="0"/>
              <a:t>Reference old slides</a:t>
            </a:r>
          </a:p>
        </p:txBody>
      </p:sp>
    </p:spTree>
    <p:extLst>
      <p:ext uri="{BB962C8B-B14F-4D97-AF65-F5344CB8AC3E}">
        <p14:creationId xmlns:p14="http://schemas.microsoft.com/office/powerpoint/2010/main" val="115649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e89fdc9d_0_144"/>
          <p:cNvSpPr/>
          <p:nvPr/>
        </p:nvSpPr>
        <p:spPr>
          <a:xfrm>
            <a:off x="159032" y="1009822"/>
            <a:ext cx="1463100" cy="4001700"/>
          </a:xfrm>
          <a:prstGeom prst="roundRect">
            <a:avLst>
              <a:gd name="adj" fmla="val 7107"/>
            </a:avLst>
          </a:prstGeom>
          <a:solidFill>
            <a:schemeClr val="lt1"/>
          </a:solidFill>
          <a:ln w="25400" cap="flat" cmpd="sng">
            <a:solidFill>
              <a:srgbClr val="5573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0ee89fdc9d_0_144"/>
          <p:cNvSpPr/>
          <p:nvPr/>
        </p:nvSpPr>
        <p:spPr>
          <a:xfrm rot="-5400000">
            <a:off x="786310" y="2137810"/>
            <a:ext cx="208200" cy="9549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0ee89fdc9d_0_144"/>
          <p:cNvSpPr/>
          <p:nvPr/>
        </p:nvSpPr>
        <p:spPr>
          <a:xfrm>
            <a:off x="159031" y="1486085"/>
            <a:ext cx="1463100" cy="1017600"/>
          </a:xfrm>
          <a:prstGeom prst="roundRect">
            <a:avLst>
              <a:gd name="adj" fmla="val 4946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573A5"/>
                </a:solidFill>
                <a:latin typeface="Arial"/>
                <a:ea typeface="Arial"/>
                <a:cs typeface="Arial"/>
                <a:sym typeface="Arial"/>
              </a:rPr>
              <a:t>Generative AI &amp; analytics platform</a:t>
            </a:r>
            <a:endParaRPr sz="1100" b="1">
              <a:solidFill>
                <a:srgbClr val="5573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0ee89fdc9d_0_144"/>
          <p:cNvSpPr txBox="1"/>
          <p:nvPr/>
        </p:nvSpPr>
        <p:spPr>
          <a:xfrm>
            <a:off x="956920" y="131964"/>
            <a:ext cx="734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2C8F"/>
                </a:solidFill>
                <a:latin typeface="Arial Black"/>
                <a:ea typeface="Arial Black"/>
                <a:cs typeface="Arial Black"/>
                <a:sym typeface="Arial Black"/>
              </a:rPr>
              <a:t>Generative AI can help transform 4 key functions within Standard Chartered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0ee89fdc9d_0_144"/>
          <p:cNvSpPr txBox="1"/>
          <p:nvPr/>
        </p:nvSpPr>
        <p:spPr>
          <a:xfrm>
            <a:off x="2583005" y="1181270"/>
            <a:ext cx="207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Service &amp; experience Management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0ee89fdc9d_0_144" descr="OpenAI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86" y="1974921"/>
            <a:ext cx="477078" cy="4770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0ee89fdc9d_0_144"/>
          <p:cNvSpPr txBox="1"/>
          <p:nvPr/>
        </p:nvSpPr>
        <p:spPr>
          <a:xfrm>
            <a:off x="4583754" y="932293"/>
            <a:ext cx="4249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conversation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to frontline staff to service customers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Product/Customer Strategy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on understanding ‘All Customer Interactions’: </a:t>
            </a: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Chats, calls, emails, visits &amp; external data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Truly Individualized Campaign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creatives based on each Customer’s behavior and external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0ee89fdc9d_0_144"/>
          <p:cNvSpPr txBox="1"/>
          <p:nvPr/>
        </p:nvSpPr>
        <p:spPr>
          <a:xfrm>
            <a:off x="2583005" y="2299637"/>
            <a:ext cx="207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to Back office Transformation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0ee89fdc9d_0_144"/>
          <p:cNvSpPr txBox="1"/>
          <p:nvPr/>
        </p:nvSpPr>
        <p:spPr>
          <a:xfrm>
            <a:off x="4417211" y="2132118"/>
            <a:ext cx="4354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processing and simple summarization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operations: Call center transcripts, Underwriting summaries as an aid for underwriters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Search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content across text, pdfs, images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0ee89fdc9d_0_144"/>
          <p:cNvSpPr txBox="1"/>
          <p:nvPr/>
        </p:nvSpPr>
        <p:spPr>
          <a:xfrm>
            <a:off x="4418964" y="3026216"/>
            <a:ext cx="4629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regulatory reporting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discovery of data reconciliation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discovery and reporting summarization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Executive consumption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0ee89fdc9d_0_144"/>
          <p:cNvSpPr txBox="1"/>
          <p:nvPr/>
        </p:nvSpPr>
        <p:spPr>
          <a:xfrm>
            <a:off x="4421324" y="3777396"/>
            <a:ext cx="435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Talent mapping &amp; hiring right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Resume summarization and customized skill mapping to hiring process.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 &amp; assessment aid: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transcript summary &amp; review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0ee89fdc9d_0_144"/>
          <p:cNvSpPr txBox="1"/>
          <p:nvPr/>
        </p:nvSpPr>
        <p:spPr>
          <a:xfrm>
            <a:off x="2583005" y="3124513"/>
            <a:ext cx="1838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Reporting &amp; data operations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0ee89fdc9d_0_144"/>
          <p:cNvSpPr txBox="1"/>
          <p:nvPr/>
        </p:nvSpPr>
        <p:spPr>
          <a:xfrm>
            <a:off x="2549633" y="3933720"/>
            <a:ext cx="207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Talent management &amp;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mapping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0ee89fdc9d_0_144" descr="Male profil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7630" y="3881540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0ee89fdc9d_0_144" descr="Networ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630" y="3085379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0ee89fdc9d_0_144" descr="Venn diagram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7630" y="223436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0ee89fdc9d_0_144" descr="Cycle with peopl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7630" y="1140469"/>
            <a:ext cx="504885" cy="50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0ee89fdc9d_0_144"/>
          <p:cNvSpPr/>
          <p:nvPr/>
        </p:nvSpPr>
        <p:spPr>
          <a:xfrm>
            <a:off x="198788" y="3554239"/>
            <a:ext cx="198783" cy="261435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5573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0ee89fdc9d_0_144"/>
          <p:cNvSpPr/>
          <p:nvPr/>
        </p:nvSpPr>
        <p:spPr>
          <a:xfrm>
            <a:off x="198787" y="3949828"/>
            <a:ext cx="198783" cy="261435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5573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0ee89fdc9d_0_144"/>
          <p:cNvSpPr/>
          <p:nvPr/>
        </p:nvSpPr>
        <p:spPr>
          <a:xfrm>
            <a:off x="198785" y="4352162"/>
            <a:ext cx="198783" cy="261435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5573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0ee89fdc9d_0_144"/>
          <p:cNvSpPr txBox="1"/>
          <p:nvPr/>
        </p:nvSpPr>
        <p:spPr>
          <a:xfrm>
            <a:off x="382906" y="3527487"/>
            <a:ext cx="12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Unstructured data: </a:t>
            </a: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text, audio, visual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0ee89fdc9d_0_144"/>
          <p:cNvSpPr txBox="1"/>
          <p:nvPr/>
        </p:nvSpPr>
        <p:spPr>
          <a:xfrm>
            <a:off x="384231" y="3910476"/>
            <a:ext cx="12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data: </a:t>
            </a: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databases, reports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0ee89fdc9d_0_144"/>
          <p:cNvSpPr txBox="1"/>
          <p:nvPr/>
        </p:nvSpPr>
        <p:spPr>
          <a:xfrm>
            <a:off x="382907" y="4304400"/>
            <a:ext cx="127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data: </a:t>
            </a: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footprint, B2B data, competitive data, public data/corpus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0ee89fdc9d_0_144"/>
          <p:cNvSpPr/>
          <p:nvPr/>
        </p:nvSpPr>
        <p:spPr>
          <a:xfrm>
            <a:off x="704786" y="2071001"/>
            <a:ext cx="309300" cy="316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0ee89fdc9d_0_144"/>
          <p:cNvSpPr/>
          <p:nvPr/>
        </p:nvSpPr>
        <p:spPr>
          <a:xfrm>
            <a:off x="1100932" y="2073965"/>
            <a:ext cx="339300" cy="13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0ee89fdc9d_0_144"/>
          <p:cNvSpPr/>
          <p:nvPr/>
        </p:nvSpPr>
        <p:spPr>
          <a:xfrm>
            <a:off x="1110847" y="2232955"/>
            <a:ext cx="309300" cy="13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0ee89fdc9d_0_144"/>
          <p:cNvSpPr/>
          <p:nvPr/>
        </p:nvSpPr>
        <p:spPr>
          <a:xfrm rot="-5400000">
            <a:off x="769106" y="2892078"/>
            <a:ext cx="208200" cy="9549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0ee89fdc9d_0_144"/>
          <p:cNvSpPr/>
          <p:nvPr/>
        </p:nvSpPr>
        <p:spPr>
          <a:xfrm>
            <a:off x="159031" y="2734616"/>
            <a:ext cx="1463100" cy="51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573A5"/>
                </a:solidFill>
                <a:latin typeface="Arial"/>
                <a:ea typeface="Arial"/>
                <a:cs typeface="Arial"/>
                <a:sym typeface="Arial"/>
              </a:rPr>
              <a:t>Common data products &amp; foundation layer</a:t>
            </a:r>
            <a:endParaRPr sz="1100" b="1">
              <a:solidFill>
                <a:srgbClr val="5573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0ee89fdc9d_0_144"/>
          <p:cNvSpPr txBox="1"/>
          <p:nvPr/>
        </p:nvSpPr>
        <p:spPr>
          <a:xfrm>
            <a:off x="159031" y="993920"/>
            <a:ext cx="1463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573A5"/>
                </a:solidFill>
                <a:latin typeface="Arial"/>
                <a:ea typeface="Arial"/>
                <a:cs typeface="Arial"/>
                <a:sym typeface="Arial"/>
              </a:rPr>
              <a:t>Generative AI Engine</a:t>
            </a:r>
            <a:endParaRPr sz="1100" b="1">
              <a:solidFill>
                <a:srgbClr val="5573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0ee89fdc9d_0_144" descr="Gears outlin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875" y="2753934"/>
            <a:ext cx="397720" cy="397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20ee89fdc9d_0_144"/>
          <p:cNvCxnSpPr>
            <a:stCxn id="146" idx="3"/>
            <a:endCxn id="135" idx="1"/>
          </p:cNvCxnSpPr>
          <p:nvPr/>
        </p:nvCxnSpPr>
        <p:spPr>
          <a:xfrm rot="10800000" flipH="1">
            <a:off x="1622131" y="1392866"/>
            <a:ext cx="495600" cy="16017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rgbClr val="5573A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0" name="Google Shape;150;g20ee89fdc9d_0_144"/>
          <p:cNvCxnSpPr>
            <a:stCxn id="146" idx="3"/>
            <a:endCxn id="134" idx="1"/>
          </p:cNvCxnSpPr>
          <p:nvPr/>
        </p:nvCxnSpPr>
        <p:spPr>
          <a:xfrm rot="10800000" flipH="1">
            <a:off x="1622131" y="2450366"/>
            <a:ext cx="495600" cy="5442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rgbClr val="5573A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1" name="Google Shape;151;g20ee89fdc9d_0_144"/>
          <p:cNvCxnSpPr>
            <a:stCxn id="146" idx="3"/>
            <a:endCxn id="133" idx="1"/>
          </p:cNvCxnSpPr>
          <p:nvPr/>
        </p:nvCxnSpPr>
        <p:spPr>
          <a:xfrm>
            <a:off x="1622131" y="2994566"/>
            <a:ext cx="495600" cy="3069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rgbClr val="5573A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2" name="Google Shape;152;g20ee89fdc9d_0_144"/>
          <p:cNvCxnSpPr>
            <a:stCxn id="146" idx="3"/>
            <a:endCxn id="132" idx="1"/>
          </p:cNvCxnSpPr>
          <p:nvPr/>
        </p:nvCxnSpPr>
        <p:spPr>
          <a:xfrm>
            <a:off x="1622131" y="2994566"/>
            <a:ext cx="495600" cy="11031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rgbClr val="5573A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3" name="Google Shape;153;g20ee89fdc9d_0_144"/>
          <p:cNvCxnSpPr/>
          <p:nvPr/>
        </p:nvCxnSpPr>
        <p:spPr>
          <a:xfrm>
            <a:off x="4325508" y="2134542"/>
            <a:ext cx="4794600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g20ee89fdc9d_0_144"/>
          <p:cNvCxnSpPr/>
          <p:nvPr/>
        </p:nvCxnSpPr>
        <p:spPr>
          <a:xfrm>
            <a:off x="4325508" y="2981193"/>
            <a:ext cx="4794600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g20ee89fdc9d_0_144"/>
          <p:cNvCxnSpPr/>
          <p:nvPr/>
        </p:nvCxnSpPr>
        <p:spPr>
          <a:xfrm>
            <a:off x="4325508" y="3719502"/>
            <a:ext cx="4794600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g20ee89fdc9d_0_144"/>
          <p:cNvSpPr txBox="1"/>
          <p:nvPr/>
        </p:nvSpPr>
        <p:spPr>
          <a:xfrm>
            <a:off x="2583005" y="4524995"/>
            <a:ext cx="207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&amp; data processing Accelerators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0ee89fdc9d_0_144"/>
          <p:cNvSpPr txBox="1"/>
          <p:nvPr/>
        </p:nvSpPr>
        <p:spPr>
          <a:xfrm>
            <a:off x="4421324" y="4656935"/>
            <a:ext cx="435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Co-pilots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test cases automation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20ee89fdc9d_0_144"/>
          <p:cNvCxnSpPr/>
          <p:nvPr/>
        </p:nvCxnSpPr>
        <p:spPr>
          <a:xfrm>
            <a:off x="4325508" y="4554317"/>
            <a:ext cx="4794600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g20ee89fdc9d_0_144" descr="Programmer male outlin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06599" y="4454609"/>
            <a:ext cx="415870" cy="415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20ee89fdc9d_0_144"/>
          <p:cNvCxnSpPr>
            <a:stCxn id="146" idx="3"/>
            <a:endCxn id="159" idx="1"/>
          </p:cNvCxnSpPr>
          <p:nvPr/>
        </p:nvCxnSpPr>
        <p:spPr>
          <a:xfrm>
            <a:off x="1622131" y="2994566"/>
            <a:ext cx="484500" cy="1668000"/>
          </a:xfrm>
          <a:prstGeom prst="bentConnector3">
            <a:avLst>
              <a:gd name="adj1" fmla="val 50011"/>
            </a:avLst>
          </a:prstGeom>
          <a:noFill/>
          <a:ln w="12700" cap="flat" cmpd="sng">
            <a:solidFill>
              <a:srgbClr val="5573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1" name="Google Shape;161;g20ee89fdc9d_0_144"/>
          <p:cNvSpPr/>
          <p:nvPr/>
        </p:nvSpPr>
        <p:spPr>
          <a:xfrm>
            <a:off x="4400050" y="1012559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0ee89fdc9d_0_144"/>
          <p:cNvSpPr/>
          <p:nvPr/>
        </p:nvSpPr>
        <p:spPr>
          <a:xfrm>
            <a:off x="4400050" y="1411286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0ee89fdc9d_0_144"/>
          <p:cNvSpPr/>
          <p:nvPr/>
        </p:nvSpPr>
        <p:spPr>
          <a:xfrm>
            <a:off x="4400050" y="1795676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0ee89fdc9d_0_144"/>
          <p:cNvSpPr/>
          <p:nvPr/>
        </p:nvSpPr>
        <p:spPr>
          <a:xfrm>
            <a:off x="4400050" y="2201729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0ee89fdc9d_0_144"/>
          <p:cNvSpPr/>
          <p:nvPr/>
        </p:nvSpPr>
        <p:spPr>
          <a:xfrm>
            <a:off x="4400050" y="2719658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0ee89fdc9d_0_144"/>
          <p:cNvSpPr/>
          <p:nvPr/>
        </p:nvSpPr>
        <p:spPr>
          <a:xfrm>
            <a:off x="4400050" y="3074711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0ee89fdc9d_0_144"/>
          <p:cNvSpPr/>
          <p:nvPr/>
        </p:nvSpPr>
        <p:spPr>
          <a:xfrm>
            <a:off x="4400050" y="3338163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0ee89fdc9d_0_144"/>
          <p:cNvSpPr/>
          <p:nvPr/>
        </p:nvSpPr>
        <p:spPr>
          <a:xfrm>
            <a:off x="4400050" y="3832090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0ee89fdc9d_0_144"/>
          <p:cNvSpPr/>
          <p:nvPr/>
        </p:nvSpPr>
        <p:spPr>
          <a:xfrm>
            <a:off x="4400050" y="4211207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0ee89fdc9d_0_144"/>
          <p:cNvSpPr/>
          <p:nvPr/>
        </p:nvSpPr>
        <p:spPr>
          <a:xfrm>
            <a:off x="4400050" y="4684415"/>
            <a:ext cx="189000" cy="1890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0ee89fdc9d_0_144"/>
          <p:cNvSpPr txBox="1"/>
          <p:nvPr/>
        </p:nvSpPr>
        <p:spPr>
          <a:xfrm>
            <a:off x="4354357" y="4678920"/>
            <a:ext cx="280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3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ee89fdc9d_0_200"/>
          <p:cNvSpPr txBox="1">
            <a:spLocks noGrp="1"/>
          </p:cNvSpPr>
          <p:nvPr>
            <p:ph type="title"/>
          </p:nvPr>
        </p:nvSpPr>
        <p:spPr>
          <a:xfrm>
            <a:off x="880210" y="158192"/>
            <a:ext cx="7975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62500"/>
              <a:buNone/>
            </a:pPr>
            <a:r>
              <a:rPr lang="en-US"/>
              <a:t>How to prioritize by understanding boundaries of Generative AI</a:t>
            </a:r>
            <a:endParaRPr/>
          </a:p>
        </p:txBody>
      </p:sp>
      <p:sp>
        <p:nvSpPr>
          <p:cNvPr id="177" name="Google Shape;177;g20ee89fdc9d_0_200"/>
          <p:cNvSpPr txBox="1"/>
          <p:nvPr/>
        </p:nvSpPr>
        <p:spPr>
          <a:xfrm>
            <a:off x="6204527" y="4526133"/>
            <a:ext cx="156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Generation potential over traditional techniques</a:t>
            </a:r>
            <a:endParaRPr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0ee89fdc9d_0_200"/>
          <p:cNvSpPr txBox="1"/>
          <p:nvPr/>
        </p:nvSpPr>
        <p:spPr>
          <a:xfrm>
            <a:off x="4662792" y="1347224"/>
            <a:ext cx="652113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needed &amp; low risk</a:t>
            </a: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0ee89fdc9d_0_200"/>
          <p:cNvSpPr txBox="1"/>
          <p:nvPr/>
        </p:nvSpPr>
        <p:spPr>
          <a:xfrm>
            <a:off x="4662792" y="3876766"/>
            <a:ext cx="668415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accuracy needed &amp; high risk</a:t>
            </a: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0ee89fdc9d_0_200"/>
          <p:cNvSpPr txBox="1"/>
          <p:nvPr/>
        </p:nvSpPr>
        <p:spPr>
          <a:xfrm>
            <a:off x="5283174" y="4299990"/>
            <a:ext cx="88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previous generation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0ee89fdc9d_0_200"/>
          <p:cNvSpPr txBox="1"/>
          <p:nvPr/>
        </p:nvSpPr>
        <p:spPr>
          <a:xfrm>
            <a:off x="7814642" y="4308862"/>
            <a:ext cx="933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Transformative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g20ee89fdc9d_0_200"/>
          <p:cNvGraphicFramePr/>
          <p:nvPr/>
        </p:nvGraphicFramePr>
        <p:xfrm>
          <a:off x="139744" y="1275510"/>
          <a:ext cx="4024650" cy="3253960"/>
        </p:xfrm>
        <a:graphic>
          <a:graphicData uri="http://schemas.openxmlformats.org/drawingml/2006/table">
            <a:tbl>
              <a:tblPr firstRow="1" bandRow="1">
                <a:noFill/>
                <a:tableStyleId>{A6C34EE0-D1A3-4406-B9FE-0C2DBBF0984B}</a:tableStyleId>
              </a:tblPr>
              <a:tblGrid>
                <a:gridCol w="17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Domain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Use cases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1E4E79"/>
                          </a:solidFill>
                        </a:rPr>
                        <a:t>Customer Service &amp; experience Management</a:t>
                      </a:r>
                      <a:endParaRPr sz="1100" dirty="0"/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1E4E79"/>
                          </a:solidFill>
                        </a:rPr>
                        <a:t>Intelligent conversation for Front office staff</a:t>
                      </a:r>
                      <a:endParaRPr sz="900" u="none" strike="noStrike" cap="none" dirty="0">
                        <a:solidFill>
                          <a:srgbClr val="1E4E79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1E4E79"/>
                          </a:solidFill>
                        </a:rPr>
                        <a:t>Cross Channel Customer Insights</a:t>
                      </a:r>
                      <a:endParaRPr sz="900" u="none" strike="noStrike" cap="none" dirty="0">
                        <a:solidFill>
                          <a:srgbClr val="1E4E79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rgbClr val="1E4E79"/>
                          </a:solidFill>
                        </a:rPr>
                        <a:t>Hyper personalized campaigns</a:t>
                      </a:r>
                      <a:endParaRPr sz="900" u="none" strike="noStrike" cap="none">
                        <a:solidFill>
                          <a:srgbClr val="1E4E79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548135"/>
                          </a:solidFill>
                        </a:rPr>
                        <a:t>Mid to Back-office Transformation</a:t>
                      </a:r>
                      <a:endParaRPr sz="1100" dirty="0"/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rgbClr val="548135"/>
                          </a:solidFill>
                        </a:rPr>
                        <a:t>Document processing &amp; Summarization</a:t>
                      </a:r>
                      <a:endParaRPr sz="900" u="none" strike="noStrike" cap="none">
                        <a:solidFill>
                          <a:srgbClr val="548135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548135"/>
                          </a:solidFill>
                        </a:rPr>
                        <a:t>Smart Search</a:t>
                      </a:r>
                      <a:endParaRPr sz="900" u="none" strike="noStrike" cap="none" dirty="0">
                        <a:solidFill>
                          <a:srgbClr val="548135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Simplify Reporting and data operations</a:t>
                      </a:r>
                      <a:endParaRPr sz="1100" dirty="0"/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rgbClr val="7030A0"/>
                          </a:solidFill>
                        </a:rPr>
                        <a:t>Regulatory reporting &amp; Data reconciliation</a:t>
                      </a:r>
                      <a:endParaRPr sz="900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7030A0"/>
                          </a:solidFill>
                        </a:rPr>
                        <a:t>Automate discovery &amp; reporting summarization</a:t>
                      </a:r>
                      <a:endParaRPr sz="900" u="none" strike="noStrike" cap="none" dirty="0">
                        <a:solidFill>
                          <a:srgbClr val="7030A0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C61818"/>
                          </a:solidFill>
                        </a:rPr>
                        <a:t>Talent management and 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C61818"/>
                          </a:solidFill>
                        </a:rPr>
                        <a:t>skill mapping</a:t>
                      </a:r>
                      <a:endParaRPr sz="1100" dirty="0"/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C61818"/>
                          </a:solidFill>
                        </a:rPr>
                        <a:t>Talent Mapping &amp; Hiring insights</a:t>
                      </a:r>
                      <a:endParaRPr sz="900" u="none" strike="noStrike" cap="none" dirty="0">
                        <a:solidFill>
                          <a:srgbClr val="C61818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C61818"/>
                          </a:solidFill>
                        </a:rPr>
                        <a:t>Interview &amp; Assessment aid</a:t>
                      </a:r>
                      <a:endParaRPr sz="900" u="none" strike="noStrike" cap="none" dirty="0">
                        <a:solidFill>
                          <a:srgbClr val="C61818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accent2"/>
                          </a:solidFill>
                        </a:rPr>
                        <a:t>IT &amp; data processing Accelerators</a:t>
                      </a:r>
                      <a:endParaRPr sz="1100" dirty="0"/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accent2"/>
                          </a:solidFill>
                        </a:rPr>
                        <a:t>Co-pilot for coding &amp; automation</a:t>
                      </a:r>
                      <a:endParaRPr sz="900" u="none" strike="noStrike" cap="none" dirty="0">
                        <a:solidFill>
                          <a:schemeClr val="accent2"/>
                        </a:solidFill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3" name="Google Shape;183;g20ee89fdc9d_0_200"/>
          <p:cNvSpPr/>
          <p:nvPr/>
        </p:nvSpPr>
        <p:spPr>
          <a:xfrm rot="5400000">
            <a:off x="4105877" y="3022650"/>
            <a:ext cx="2430000" cy="2527200"/>
          </a:xfrm>
          <a:prstGeom prst="pie">
            <a:avLst>
              <a:gd name="adj1" fmla="val 10799998"/>
              <a:gd name="adj2" fmla="val 16200000"/>
            </a:avLst>
          </a:prstGeom>
          <a:noFill/>
          <a:ln w="9525" cap="flat" cmpd="sng">
            <a:solidFill>
              <a:srgbClr val="D8D8D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0ee89fdc9d_0_200"/>
          <p:cNvSpPr/>
          <p:nvPr/>
        </p:nvSpPr>
        <p:spPr>
          <a:xfrm rot="5400000">
            <a:off x="3163538" y="1679994"/>
            <a:ext cx="4298100" cy="5207700"/>
          </a:xfrm>
          <a:prstGeom prst="pie">
            <a:avLst>
              <a:gd name="adj1" fmla="val 10799998"/>
              <a:gd name="adj2" fmla="val 16200000"/>
            </a:avLst>
          </a:prstGeom>
          <a:noFill/>
          <a:ln w="9525" cap="flat" cmpd="sng">
            <a:solidFill>
              <a:srgbClr val="D8D8D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0ee89fdc9d_0_200"/>
          <p:cNvSpPr/>
          <p:nvPr/>
        </p:nvSpPr>
        <p:spPr>
          <a:xfrm>
            <a:off x="7631657" y="2212772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0ee89fdc9d_0_200"/>
          <p:cNvSpPr/>
          <p:nvPr/>
        </p:nvSpPr>
        <p:spPr>
          <a:xfrm>
            <a:off x="7994704" y="1792290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0ee89fdc9d_0_200"/>
          <p:cNvSpPr/>
          <p:nvPr/>
        </p:nvSpPr>
        <p:spPr>
          <a:xfrm>
            <a:off x="7823760" y="2567013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0ee89fdc9d_0_200"/>
          <p:cNvSpPr/>
          <p:nvPr/>
        </p:nvSpPr>
        <p:spPr>
          <a:xfrm>
            <a:off x="7949892" y="3556445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0ee89fdc9d_0_200"/>
          <p:cNvSpPr/>
          <p:nvPr/>
        </p:nvSpPr>
        <p:spPr>
          <a:xfrm>
            <a:off x="7284592" y="3223257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0ee89fdc9d_0_200"/>
          <p:cNvSpPr/>
          <p:nvPr/>
        </p:nvSpPr>
        <p:spPr>
          <a:xfrm>
            <a:off x="7581871" y="4074639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0ee89fdc9d_0_200"/>
          <p:cNvSpPr/>
          <p:nvPr/>
        </p:nvSpPr>
        <p:spPr>
          <a:xfrm>
            <a:off x="6562125" y="2941250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0ee89fdc9d_0_200"/>
          <p:cNvSpPr/>
          <p:nvPr/>
        </p:nvSpPr>
        <p:spPr>
          <a:xfrm>
            <a:off x="6005494" y="2212772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0ee89fdc9d_0_200"/>
          <p:cNvSpPr/>
          <p:nvPr/>
        </p:nvSpPr>
        <p:spPr>
          <a:xfrm>
            <a:off x="6747082" y="3573941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0ee89fdc9d_0_200"/>
          <p:cNvSpPr/>
          <p:nvPr/>
        </p:nvSpPr>
        <p:spPr>
          <a:xfrm>
            <a:off x="6694990" y="1659596"/>
            <a:ext cx="189000" cy="1890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0ee89fdc9d_0_200"/>
          <p:cNvSpPr txBox="1"/>
          <p:nvPr/>
        </p:nvSpPr>
        <p:spPr>
          <a:xfrm>
            <a:off x="6655933" y="1654101"/>
            <a:ext cx="280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0ee89fdc9d_0_200"/>
          <p:cNvSpPr/>
          <p:nvPr/>
        </p:nvSpPr>
        <p:spPr>
          <a:xfrm>
            <a:off x="1642727" y="1601801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0ee89fdc9d_0_200"/>
          <p:cNvSpPr/>
          <p:nvPr/>
        </p:nvSpPr>
        <p:spPr>
          <a:xfrm>
            <a:off x="1642727" y="1926317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0ee89fdc9d_0_200"/>
          <p:cNvSpPr/>
          <p:nvPr/>
        </p:nvSpPr>
        <p:spPr>
          <a:xfrm>
            <a:off x="1642727" y="2206287"/>
            <a:ext cx="189000" cy="189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0ee89fdc9d_0_200"/>
          <p:cNvSpPr/>
          <p:nvPr/>
        </p:nvSpPr>
        <p:spPr>
          <a:xfrm>
            <a:off x="1642727" y="2500475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0ee89fdc9d_0_200"/>
          <p:cNvSpPr/>
          <p:nvPr/>
        </p:nvSpPr>
        <p:spPr>
          <a:xfrm>
            <a:off x="1642727" y="2772991"/>
            <a:ext cx="189000" cy="1890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0ee89fdc9d_0_200"/>
          <p:cNvSpPr/>
          <p:nvPr/>
        </p:nvSpPr>
        <p:spPr>
          <a:xfrm>
            <a:off x="1642727" y="3071250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0ee89fdc9d_0_200"/>
          <p:cNvSpPr/>
          <p:nvPr/>
        </p:nvSpPr>
        <p:spPr>
          <a:xfrm>
            <a:off x="1642727" y="3394046"/>
            <a:ext cx="189000" cy="189000"/>
          </a:xfrm>
          <a:prstGeom prst="ellipse">
            <a:avLst/>
          </a:prstGeom>
          <a:solidFill>
            <a:srgbClr val="7030A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0ee89fdc9d_0_200"/>
          <p:cNvSpPr/>
          <p:nvPr/>
        </p:nvSpPr>
        <p:spPr>
          <a:xfrm>
            <a:off x="1642727" y="3675736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0ee89fdc9d_0_200"/>
          <p:cNvSpPr/>
          <p:nvPr/>
        </p:nvSpPr>
        <p:spPr>
          <a:xfrm>
            <a:off x="1642727" y="3957426"/>
            <a:ext cx="189000" cy="189000"/>
          </a:xfrm>
          <a:prstGeom prst="ellipse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0ee89fdc9d_0_200"/>
          <p:cNvSpPr/>
          <p:nvPr/>
        </p:nvSpPr>
        <p:spPr>
          <a:xfrm>
            <a:off x="1642727" y="4265711"/>
            <a:ext cx="189000" cy="1890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0ee89fdc9d_0_200"/>
          <p:cNvSpPr txBox="1"/>
          <p:nvPr/>
        </p:nvSpPr>
        <p:spPr>
          <a:xfrm>
            <a:off x="1597034" y="4260215"/>
            <a:ext cx="280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20ee89fdc9d_0_200"/>
          <p:cNvCxnSpPr/>
          <p:nvPr/>
        </p:nvCxnSpPr>
        <p:spPr>
          <a:xfrm rot="10800000">
            <a:off x="5314949" y="1339350"/>
            <a:ext cx="0" cy="29469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g20ee89fdc9d_0_200"/>
          <p:cNvCxnSpPr/>
          <p:nvPr/>
        </p:nvCxnSpPr>
        <p:spPr>
          <a:xfrm>
            <a:off x="5314949" y="4286250"/>
            <a:ext cx="34665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g20ee89fdc9d_0_200"/>
          <p:cNvSpPr txBox="1"/>
          <p:nvPr/>
        </p:nvSpPr>
        <p:spPr>
          <a:xfrm rot="-5400000">
            <a:off x="4315550" y="2583713"/>
            <a:ext cx="162559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Accuracy needed by the problem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62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ymbol Of Bidirectional Arrows Data Transfer Vector Royalty Free SVG,  Cliparts, Vectors, And Stock Illustration. Image 128974744.">
            <a:extLst>
              <a:ext uri="{FF2B5EF4-FFF2-40B4-BE49-F238E27FC236}">
                <a16:creationId xmlns:a16="http://schemas.microsoft.com/office/drawing/2014/main" id="{858D5306-60B7-8D2E-1A19-32BBCF14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16" y="1335519"/>
            <a:ext cx="58441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Symbol Of Bidirectional Arrows Data Transfer Vector Royalty Free SVG,  Cliparts, Vectors, And Stock Illustration. Image 128974744.">
            <a:extLst>
              <a:ext uri="{FF2B5EF4-FFF2-40B4-BE49-F238E27FC236}">
                <a16:creationId xmlns:a16="http://schemas.microsoft.com/office/drawing/2014/main" id="{BD7C6E8B-22C4-FE06-95AC-6334C5E9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16" y="2325016"/>
            <a:ext cx="58441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Symbol Of Bidirectional Arrows Data Transfer Vector Royalty Free SVG,  Cliparts, Vectors, And Stock Illustration. Image 128974744.">
            <a:extLst>
              <a:ext uri="{FF2B5EF4-FFF2-40B4-BE49-F238E27FC236}">
                <a16:creationId xmlns:a16="http://schemas.microsoft.com/office/drawing/2014/main" id="{9B5251B3-B35B-CD8E-8F14-10EF6149C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16" y="3208303"/>
            <a:ext cx="58441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Symbol Of Bidirectional Arrows Data Transfer Vector Royalty Free SVG,  Cliparts, Vectors, And Stock Illustration. Image 128974744.">
            <a:extLst>
              <a:ext uri="{FF2B5EF4-FFF2-40B4-BE49-F238E27FC236}">
                <a16:creationId xmlns:a16="http://schemas.microsoft.com/office/drawing/2014/main" id="{463ACC50-135C-235C-0DBE-5145CD8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16" y="4200691"/>
            <a:ext cx="58441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,483 Fast data flow Posters and Art Prints | Barewalls">
            <a:extLst>
              <a:ext uri="{FF2B5EF4-FFF2-40B4-BE49-F238E27FC236}">
                <a16:creationId xmlns:a16="http://schemas.microsoft.com/office/drawing/2014/main" id="{6B507F4C-7578-5018-ED29-153985C47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 b="17196"/>
          <a:stretch/>
        </p:blipFill>
        <p:spPr bwMode="auto">
          <a:xfrm>
            <a:off x="1473877" y="1642316"/>
            <a:ext cx="877158" cy="4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94CBD55-2790-FB1F-1D74-C7A54E2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B2B Underwriter Assistant: Generative AI &amp; Semantic Search</a:t>
            </a:r>
            <a:endParaRPr lang="en-US" dirty="0"/>
          </a:p>
        </p:txBody>
      </p:sp>
      <p:pic>
        <p:nvPicPr>
          <p:cNvPr id="1026" name="Picture 2" descr="Income Statement Analysis: How to Read an Income Statement">
            <a:extLst>
              <a:ext uri="{FF2B5EF4-FFF2-40B4-BE49-F238E27FC236}">
                <a16:creationId xmlns:a16="http://schemas.microsoft.com/office/drawing/2014/main" id="{0437D6CC-7312-15BB-1340-8BA9D0779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8"/>
          <a:stretch/>
        </p:blipFill>
        <p:spPr bwMode="auto">
          <a:xfrm>
            <a:off x="273376" y="1392087"/>
            <a:ext cx="820957" cy="8076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5 Editable Bank Statement Templates [FREE] ᐅ TemplateLab">
            <a:extLst>
              <a:ext uri="{FF2B5EF4-FFF2-40B4-BE49-F238E27FC236}">
                <a16:creationId xmlns:a16="http://schemas.microsoft.com/office/drawing/2014/main" id="{29A14153-C2F6-AE68-D718-B825F5607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08"/>
          <a:stretch/>
        </p:blipFill>
        <p:spPr bwMode="auto">
          <a:xfrm>
            <a:off x="695821" y="1613555"/>
            <a:ext cx="797024" cy="6547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92D912-E687-91A8-0D23-8A71209054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509"/>
          <a:stretch/>
        </p:blipFill>
        <p:spPr>
          <a:xfrm>
            <a:off x="331842" y="2838978"/>
            <a:ext cx="603522" cy="654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Top 10 Databases to Use in 2021. MySQL, Oracle, PostgreSQL, Microsoft… | by  Md Kamaruzzaman | Towards Data Science">
            <a:extLst>
              <a:ext uri="{FF2B5EF4-FFF2-40B4-BE49-F238E27FC236}">
                <a16:creationId xmlns:a16="http://schemas.microsoft.com/office/drawing/2014/main" id="{F1B26E1B-27BB-63DC-DFB3-A90B407F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" y="3986658"/>
            <a:ext cx="1323976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9B9B9E-0927-A350-7DD2-25B8FD9C4E37}"/>
              </a:ext>
            </a:extLst>
          </p:cNvPr>
          <p:cNvSpPr txBox="1"/>
          <p:nvPr/>
        </p:nvSpPr>
        <p:spPr>
          <a:xfrm>
            <a:off x="82446" y="948741"/>
            <a:ext cx="202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Unstructured documents from Customers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03C7E-9B04-F56D-066E-1CB8B7ED6476}"/>
              </a:ext>
            </a:extLst>
          </p:cNvPr>
          <p:cNvSpPr txBox="1"/>
          <p:nvPr/>
        </p:nvSpPr>
        <p:spPr>
          <a:xfrm>
            <a:off x="82446" y="2391722"/>
            <a:ext cx="202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Customer Interactions: Chats/Calls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15EAC-31BC-D71E-4867-BAF0DDD6A50B}"/>
              </a:ext>
            </a:extLst>
          </p:cNvPr>
          <p:cNvSpPr txBox="1"/>
          <p:nvPr/>
        </p:nvSpPr>
        <p:spPr>
          <a:xfrm>
            <a:off x="82446" y="2390645"/>
            <a:ext cx="202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Customer Interactions: Chats/Calls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0ADB2-C694-0654-DFC7-EDC0EC112647}"/>
              </a:ext>
            </a:extLst>
          </p:cNvPr>
          <p:cNvSpPr txBox="1"/>
          <p:nvPr/>
        </p:nvSpPr>
        <p:spPr>
          <a:xfrm>
            <a:off x="82446" y="3601716"/>
            <a:ext cx="2023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Structured Databases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0BC60C-3ACC-D42A-098C-A10644C718B6}"/>
              </a:ext>
            </a:extLst>
          </p:cNvPr>
          <p:cNvSpPr/>
          <p:nvPr/>
        </p:nvSpPr>
        <p:spPr>
          <a:xfrm>
            <a:off x="2368445" y="1191717"/>
            <a:ext cx="2345961" cy="3776874"/>
          </a:xfrm>
          <a:prstGeom prst="roundRect">
            <a:avLst>
              <a:gd name="adj" fmla="val 98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10" descr="2,483 Fast data flow Posters and Art Prints | Barewalls">
            <a:extLst>
              <a:ext uri="{FF2B5EF4-FFF2-40B4-BE49-F238E27FC236}">
                <a16:creationId xmlns:a16="http://schemas.microsoft.com/office/drawing/2014/main" id="{CF2C17F6-9A12-D7BF-4C6B-F8DDA80D3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 b="17196"/>
          <a:stretch/>
        </p:blipFill>
        <p:spPr bwMode="auto">
          <a:xfrm>
            <a:off x="1473877" y="2929377"/>
            <a:ext cx="877158" cy="4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2,483 Fast data flow Posters and Art Prints | Barewalls">
            <a:extLst>
              <a:ext uri="{FF2B5EF4-FFF2-40B4-BE49-F238E27FC236}">
                <a16:creationId xmlns:a16="http://schemas.microsoft.com/office/drawing/2014/main" id="{482B400D-CDD9-C652-703B-D3EA28424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 b="17196"/>
          <a:stretch/>
        </p:blipFill>
        <p:spPr bwMode="auto">
          <a:xfrm>
            <a:off x="1472320" y="4180823"/>
            <a:ext cx="877158" cy="4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7CC4E2-78DC-CD93-7A1E-E94CC1DBECC0}"/>
              </a:ext>
            </a:extLst>
          </p:cNvPr>
          <p:cNvSpPr txBox="1"/>
          <p:nvPr/>
        </p:nvSpPr>
        <p:spPr>
          <a:xfrm>
            <a:off x="2510852" y="1259172"/>
            <a:ext cx="178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Underwriter AI Assistant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5048F2-2C89-5336-C0AB-9AAB61199AFD}"/>
              </a:ext>
            </a:extLst>
          </p:cNvPr>
          <p:cNvSpPr txBox="1"/>
          <p:nvPr/>
        </p:nvSpPr>
        <p:spPr>
          <a:xfrm>
            <a:off x="3134215" y="1817933"/>
            <a:ext cx="158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Semantic Document Search Module</a:t>
            </a:r>
            <a:endParaRPr 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34D95-0665-EC97-CE62-99EBA83949E9}"/>
              </a:ext>
            </a:extLst>
          </p:cNvPr>
          <p:cNvSpPr txBox="1"/>
          <p:nvPr/>
        </p:nvSpPr>
        <p:spPr>
          <a:xfrm>
            <a:off x="3068141" y="2725987"/>
            <a:ext cx="18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Information Summarization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7FDD9-B4D6-0B51-13EF-5044D7E5B56F}"/>
              </a:ext>
            </a:extLst>
          </p:cNvPr>
          <p:cNvSpPr txBox="1"/>
          <p:nvPr/>
        </p:nvSpPr>
        <p:spPr>
          <a:xfrm>
            <a:off x="3068141" y="3433928"/>
            <a:ext cx="136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Structured Data Graphs &amp; Query</a:t>
            </a:r>
            <a:endParaRPr 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4493E-1833-956E-736B-31C19E33CB0A}"/>
              </a:ext>
            </a:extLst>
          </p:cNvPr>
          <p:cNvSpPr txBox="1"/>
          <p:nvPr/>
        </p:nvSpPr>
        <p:spPr>
          <a:xfrm>
            <a:off x="3109982" y="4305492"/>
            <a:ext cx="160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Large Language Models </a:t>
            </a:r>
            <a:endParaRPr lang="en-US" sz="1200" b="1" dirty="0"/>
          </a:p>
        </p:txBody>
      </p:sp>
      <p:pic>
        <p:nvPicPr>
          <p:cNvPr id="1036" name="Picture 12" descr="Semantic Search: How It Works &amp; Who It's For">
            <a:extLst>
              <a:ext uri="{FF2B5EF4-FFF2-40B4-BE49-F238E27FC236}">
                <a16:creationId xmlns:a16="http://schemas.microsoft.com/office/drawing/2014/main" id="{175BD7A6-1F59-707B-7259-5F0D5D05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4" y="2026549"/>
            <a:ext cx="528634" cy="27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Analysis Icon Images - Free Download on Freepik">
            <a:extLst>
              <a:ext uri="{FF2B5EF4-FFF2-40B4-BE49-F238E27FC236}">
                <a16:creationId xmlns:a16="http://schemas.microsoft.com/office/drawing/2014/main" id="{85654D38-AC76-4C0A-D005-4152F102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54" y="2741397"/>
            <a:ext cx="418661" cy="41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raph Queries for Syndeia 3.1 - Intercax">
            <a:extLst>
              <a:ext uri="{FF2B5EF4-FFF2-40B4-BE49-F238E27FC236}">
                <a16:creationId xmlns:a16="http://schemas.microsoft.com/office/drawing/2014/main" id="{91B41EEB-9A07-10B8-52A3-AD33E7D67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7" t="15327" r="36752"/>
          <a:stretch/>
        </p:blipFill>
        <p:spPr bwMode="auto">
          <a:xfrm>
            <a:off x="2410288" y="3315475"/>
            <a:ext cx="657853" cy="6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AI announces bug bounty program to address AI security risks |  VentureBeat">
            <a:extLst>
              <a:ext uri="{FF2B5EF4-FFF2-40B4-BE49-F238E27FC236}">
                <a16:creationId xmlns:a16="http://schemas.microsoft.com/office/drawing/2014/main" id="{D7E6A162-FADA-772F-3CD6-C4F3217F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36" y="4363376"/>
            <a:ext cx="586755" cy="3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Male profile">
            <a:extLst>
              <a:ext uri="{FF2B5EF4-FFF2-40B4-BE49-F238E27FC236}">
                <a16:creationId xmlns:a16="http://schemas.microsoft.com/office/drawing/2014/main" id="{C6D2665A-4B11-D09E-3314-7EE3EDC23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38754" y="1335519"/>
            <a:ext cx="504000" cy="504000"/>
          </a:xfrm>
          <a:prstGeom prst="rect">
            <a:avLst/>
          </a:prstGeom>
        </p:spPr>
      </p:pic>
      <p:pic>
        <p:nvPicPr>
          <p:cNvPr id="35" name="Graphic 34" descr="Female Profile">
            <a:extLst>
              <a:ext uri="{FF2B5EF4-FFF2-40B4-BE49-F238E27FC236}">
                <a16:creationId xmlns:a16="http://schemas.microsoft.com/office/drawing/2014/main" id="{9F4C1F8C-C5AE-F3CA-79FA-F692855673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8754" y="2286904"/>
            <a:ext cx="504000" cy="5040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2CF278-8F14-2E87-DF54-1898B3ECCF66}"/>
              </a:ext>
            </a:extLst>
          </p:cNvPr>
          <p:cNvSpPr/>
          <p:nvPr/>
        </p:nvSpPr>
        <p:spPr>
          <a:xfrm>
            <a:off x="4753320" y="1191717"/>
            <a:ext cx="850813" cy="3776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70C0"/>
                </a:solidFill>
              </a:rPr>
              <a:t>Chat </a:t>
            </a:r>
          </a:p>
          <a:p>
            <a:pPr algn="ctr"/>
            <a:endParaRPr lang="en-IN" sz="1200" b="1" dirty="0">
              <a:solidFill>
                <a:srgbClr val="0070C0"/>
              </a:solidFill>
            </a:endParaRPr>
          </a:p>
          <a:p>
            <a:pPr algn="ctr"/>
            <a:r>
              <a:rPr lang="en-IN" sz="1200" b="1" dirty="0">
                <a:solidFill>
                  <a:srgbClr val="0070C0"/>
                </a:solidFill>
              </a:rPr>
              <a:t>&amp;</a:t>
            </a:r>
          </a:p>
          <a:p>
            <a:pPr algn="ctr"/>
            <a:endParaRPr lang="en-IN" sz="1200" b="1" dirty="0">
              <a:solidFill>
                <a:srgbClr val="0070C0"/>
              </a:solidFill>
            </a:endParaRPr>
          </a:p>
          <a:p>
            <a:pPr algn="ctr"/>
            <a:r>
              <a:rPr lang="en-IN" sz="1200" b="1" dirty="0">
                <a:solidFill>
                  <a:srgbClr val="0070C0"/>
                </a:solidFill>
              </a:rPr>
              <a:t>Query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42" name="Graphic 41" descr="Male profile">
            <a:extLst>
              <a:ext uri="{FF2B5EF4-FFF2-40B4-BE49-F238E27FC236}">
                <a16:creationId xmlns:a16="http://schemas.microsoft.com/office/drawing/2014/main" id="{B1D6856D-C164-941B-FDE3-58FCD8E7C5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38754" y="3165332"/>
            <a:ext cx="504000" cy="50400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8B74A89-5C16-F056-47DD-0A187562C5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8754" y="4116717"/>
            <a:ext cx="504000" cy="504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1DDBF3-124F-EBF1-9B3A-F0A206C18ABB}"/>
              </a:ext>
            </a:extLst>
          </p:cNvPr>
          <p:cNvSpPr txBox="1"/>
          <p:nvPr/>
        </p:nvSpPr>
        <p:spPr>
          <a:xfrm>
            <a:off x="6358483" y="948741"/>
            <a:ext cx="132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472EB"/>
                </a:solidFill>
              </a:rPr>
              <a:t>Underwriters</a:t>
            </a:r>
            <a:endParaRPr lang="en-US" b="1" dirty="0">
              <a:solidFill>
                <a:srgbClr val="0472EB"/>
              </a:solidFill>
            </a:endParaRPr>
          </a:p>
        </p:txBody>
      </p:sp>
      <p:pic>
        <p:nvPicPr>
          <p:cNvPr id="1046" name="Picture 22" descr="Standard Chartered (@StanChart) / Twitter">
            <a:extLst>
              <a:ext uri="{FF2B5EF4-FFF2-40B4-BE49-F238E27FC236}">
                <a16:creationId xmlns:a16="http://schemas.microsoft.com/office/drawing/2014/main" id="{CA6E7BE0-BFA2-FFB7-9A00-17AFE767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16" y="1707240"/>
            <a:ext cx="740822" cy="7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826CCC-EC42-48B9-49BA-2425FE3507CB}"/>
              </a:ext>
            </a:extLst>
          </p:cNvPr>
          <p:cNvSpPr txBox="1"/>
          <p:nvPr/>
        </p:nvSpPr>
        <p:spPr>
          <a:xfrm>
            <a:off x="6929718" y="1335519"/>
            <a:ext cx="22142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dirty="0"/>
              <a:t>Underwriter can query individual documents for information rather than searching manually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/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See summarize Interactions, Credit assessment reports and seek new information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/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Get simple structured response from multiple documents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Query internal databases for simple summary responses</a:t>
            </a:r>
          </a:p>
        </p:txBody>
      </p:sp>
    </p:spTree>
    <p:extLst>
      <p:ext uri="{BB962C8B-B14F-4D97-AF65-F5344CB8AC3E}">
        <p14:creationId xmlns:p14="http://schemas.microsoft.com/office/powerpoint/2010/main" val="253104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7B63-ECC7-2D87-615B-F48E7E36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10" y="148395"/>
            <a:ext cx="8263790" cy="465000"/>
          </a:xfrm>
        </p:spPr>
        <p:txBody>
          <a:bodyPr>
            <a:normAutofit fontScale="90000"/>
          </a:bodyPr>
          <a:lstStyle/>
          <a:p>
            <a:r>
              <a:rPr lang="en-IN" dirty="0"/>
              <a:t>Semantic Search: Underwriter can find information rapidly from multiple documents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10E00-A645-811E-EC83-FD75BA32C9C9}"/>
              </a:ext>
            </a:extLst>
          </p:cNvPr>
          <p:cNvSpPr/>
          <p:nvPr/>
        </p:nvSpPr>
        <p:spPr>
          <a:xfrm>
            <a:off x="370638" y="1259320"/>
            <a:ext cx="6805535" cy="335030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11;p1" descr="Standard Chartered bank to grow commercial banking business by 10 %%">
            <a:extLst>
              <a:ext uri="{FF2B5EF4-FFF2-40B4-BE49-F238E27FC236}">
                <a16:creationId xmlns:a16="http://schemas.microsoft.com/office/drawing/2014/main" id="{5C22C20D-70A5-12DF-22C7-602B42C3E9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94" y="1350119"/>
            <a:ext cx="999527" cy="46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E050EB-2999-1B9D-7F11-38E05112008B}"/>
              </a:ext>
            </a:extLst>
          </p:cNvPr>
          <p:cNvCxnSpPr>
            <a:cxnSpLocks/>
          </p:cNvCxnSpPr>
          <p:nvPr/>
        </p:nvCxnSpPr>
        <p:spPr>
          <a:xfrm>
            <a:off x="1629813" y="1290158"/>
            <a:ext cx="0" cy="3276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1AE3B3-5B60-8CB5-058F-98AA93081ECA}"/>
              </a:ext>
            </a:extLst>
          </p:cNvPr>
          <p:cNvSpPr txBox="1"/>
          <p:nvPr/>
        </p:nvSpPr>
        <p:spPr>
          <a:xfrm>
            <a:off x="465394" y="1815120"/>
            <a:ext cx="116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669A1"/>
                </a:solidFill>
              </a:rPr>
              <a:t>Underwriter Assistant</a:t>
            </a:r>
            <a:endParaRPr lang="en-US" sz="1100" b="1" dirty="0">
              <a:solidFill>
                <a:srgbClr val="0669A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328F-573E-8E8F-71FC-8A40210DBFB1}"/>
              </a:ext>
            </a:extLst>
          </p:cNvPr>
          <p:cNvSpPr txBox="1"/>
          <p:nvPr/>
        </p:nvSpPr>
        <p:spPr>
          <a:xfrm>
            <a:off x="370638" y="2493970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523231: Rajat Sinha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5E831-83CD-2B3A-FCA5-A960911ABD1B}"/>
              </a:ext>
            </a:extLst>
          </p:cNvPr>
          <p:cNvSpPr txBox="1"/>
          <p:nvPr/>
        </p:nvSpPr>
        <p:spPr>
          <a:xfrm>
            <a:off x="370638" y="2936641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523298: </a:t>
            </a:r>
            <a:r>
              <a:rPr lang="en-IN" sz="900" dirty="0" err="1"/>
              <a:t>Monisha</a:t>
            </a:r>
            <a:r>
              <a:rPr lang="en-IN" sz="900" dirty="0"/>
              <a:t> Verma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A604D-969F-FD14-B4B2-985A6E57C0E7}"/>
              </a:ext>
            </a:extLst>
          </p:cNvPr>
          <p:cNvSpPr txBox="1"/>
          <p:nvPr/>
        </p:nvSpPr>
        <p:spPr>
          <a:xfrm>
            <a:off x="363138" y="3379312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526901: Varun Chandra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C547C-B2D6-EFE2-BD37-C3305E731E04}"/>
              </a:ext>
            </a:extLst>
          </p:cNvPr>
          <p:cNvSpPr txBox="1"/>
          <p:nvPr/>
        </p:nvSpPr>
        <p:spPr>
          <a:xfrm>
            <a:off x="363138" y="3821984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521084: Varun Chandra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D4056-3F50-F08A-A581-2CBC69314B9B}"/>
              </a:ext>
            </a:extLst>
          </p:cNvPr>
          <p:cNvSpPr/>
          <p:nvPr/>
        </p:nvSpPr>
        <p:spPr>
          <a:xfrm>
            <a:off x="1569852" y="2493970"/>
            <a:ext cx="45719" cy="2072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2CD691-AB66-75D6-FFD3-D39316FAD6B8}"/>
              </a:ext>
            </a:extLst>
          </p:cNvPr>
          <p:cNvSpPr/>
          <p:nvPr/>
        </p:nvSpPr>
        <p:spPr>
          <a:xfrm>
            <a:off x="1577354" y="2540559"/>
            <a:ext cx="45719" cy="299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0051C5-4699-4637-BA42-E49792E195DE}"/>
              </a:ext>
            </a:extLst>
          </p:cNvPr>
          <p:cNvCxnSpPr>
            <a:cxnSpLocks/>
          </p:cNvCxnSpPr>
          <p:nvPr/>
        </p:nvCxnSpPr>
        <p:spPr>
          <a:xfrm>
            <a:off x="370638" y="2904491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B10E95-577C-0F90-08EA-24147C604C1F}"/>
              </a:ext>
            </a:extLst>
          </p:cNvPr>
          <p:cNvCxnSpPr>
            <a:cxnSpLocks/>
          </p:cNvCxnSpPr>
          <p:nvPr/>
        </p:nvCxnSpPr>
        <p:spPr>
          <a:xfrm>
            <a:off x="373138" y="3356691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E55EE7-AD56-3A00-A3B4-73D85C484EE4}"/>
              </a:ext>
            </a:extLst>
          </p:cNvPr>
          <p:cNvCxnSpPr>
            <a:cxnSpLocks/>
          </p:cNvCxnSpPr>
          <p:nvPr/>
        </p:nvCxnSpPr>
        <p:spPr>
          <a:xfrm>
            <a:off x="375638" y="3801396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6BB893-E016-B15E-8617-BFC7E31DFC30}"/>
              </a:ext>
            </a:extLst>
          </p:cNvPr>
          <p:cNvSpPr/>
          <p:nvPr/>
        </p:nvSpPr>
        <p:spPr>
          <a:xfrm>
            <a:off x="392382" y="4243713"/>
            <a:ext cx="1152000" cy="2597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25/07/2023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24D8F-870E-6585-F0C3-9755F37FA321}"/>
              </a:ext>
            </a:extLst>
          </p:cNvPr>
          <p:cNvSpPr/>
          <p:nvPr/>
        </p:nvSpPr>
        <p:spPr>
          <a:xfrm flipV="1">
            <a:off x="1322138" y="4320351"/>
            <a:ext cx="144000" cy="108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7BF3B91-561D-FC66-5ECA-6B71236EE655}"/>
              </a:ext>
            </a:extLst>
          </p:cNvPr>
          <p:cNvSpPr/>
          <p:nvPr/>
        </p:nvSpPr>
        <p:spPr>
          <a:xfrm>
            <a:off x="1787209" y="4230845"/>
            <a:ext cx="5186597" cy="24580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79000" sy="7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85000"/>
                  </a:schemeClr>
                </a:solidFill>
              </a:rPr>
              <a:t>Enter your message.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BFD9AE-8D91-3064-40DF-699F4815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0" t="14392" r="17659" b="9704"/>
          <a:stretch/>
        </p:blipFill>
        <p:spPr>
          <a:xfrm>
            <a:off x="6698700" y="4268749"/>
            <a:ext cx="203931" cy="16775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67588DD-A612-89EF-49FB-7267B8139B2B}"/>
              </a:ext>
            </a:extLst>
          </p:cNvPr>
          <p:cNvSpPr/>
          <p:nvPr/>
        </p:nvSpPr>
        <p:spPr>
          <a:xfrm>
            <a:off x="1815843" y="1398721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AE22CF3B-DBB0-2E9A-DE6E-82E06F7BA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5249" y="1398721"/>
            <a:ext cx="237928" cy="2379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A4D9F-F1C2-BE7B-44D6-E8D7BCD3FC34}"/>
              </a:ext>
            </a:extLst>
          </p:cNvPr>
          <p:cNvSpPr txBox="1"/>
          <p:nvPr/>
        </p:nvSpPr>
        <p:spPr>
          <a:xfrm>
            <a:off x="2187388" y="1407456"/>
            <a:ext cx="451131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/>
              <a:t>What is the profit for FY22 in the income statement?</a:t>
            </a:r>
          </a:p>
          <a:p>
            <a:endParaRPr lang="en-IN" sz="1050" dirty="0"/>
          </a:p>
          <a:p>
            <a:pPr algn="r"/>
            <a:r>
              <a:rPr lang="en-IN" sz="1050" dirty="0"/>
              <a:t>Profit of Rs. 5,68,10,000 is mentioned in Income statement for Application 523231</a:t>
            </a:r>
          </a:p>
          <a:p>
            <a:endParaRPr lang="en-IN" sz="1050" dirty="0"/>
          </a:p>
          <a:p>
            <a:r>
              <a:rPr lang="en-IN" sz="1050" i="1" dirty="0"/>
              <a:t>Save this in Credit Memo report</a:t>
            </a:r>
          </a:p>
          <a:p>
            <a:endParaRPr lang="en-IN" sz="1050" dirty="0"/>
          </a:p>
          <a:p>
            <a:pPr algn="r"/>
            <a:r>
              <a:rPr lang="en-IN" sz="1050" dirty="0"/>
              <a:t>Profit added to Credit memo </a:t>
            </a:r>
          </a:p>
          <a:p>
            <a:endParaRPr lang="en-IN" sz="1050" dirty="0"/>
          </a:p>
          <a:p>
            <a:r>
              <a:rPr lang="en-IN" sz="1050" i="1" dirty="0"/>
              <a:t>How does it compare to last 3 years</a:t>
            </a:r>
          </a:p>
          <a:p>
            <a:endParaRPr lang="en-IN" sz="1050" dirty="0"/>
          </a:p>
          <a:p>
            <a:pPr algn="r"/>
            <a:r>
              <a:rPr lang="en-IN" sz="1050" dirty="0"/>
              <a:t>Profit has been consistently increasing with a growth of 14%:</a:t>
            </a:r>
          </a:p>
          <a:p>
            <a:pPr algn="r"/>
            <a:r>
              <a:rPr lang="en-IN" sz="1050" dirty="0"/>
              <a:t>FY 22: Rs. 5,68,10,000 </a:t>
            </a:r>
          </a:p>
          <a:p>
            <a:pPr algn="r"/>
            <a:r>
              <a:rPr lang="en-IN" sz="1050" dirty="0"/>
              <a:t>FY 21: Rs. 4,88,56,600</a:t>
            </a:r>
          </a:p>
          <a:p>
            <a:pPr algn="r"/>
            <a:r>
              <a:rPr lang="en-IN" sz="1050" dirty="0"/>
              <a:t>FY 20: Rs. 4,20,16,676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1B32B-5CAE-1C03-5F6D-D06FAFB9B059}"/>
              </a:ext>
            </a:extLst>
          </p:cNvPr>
          <p:cNvSpPr/>
          <p:nvPr/>
        </p:nvSpPr>
        <p:spPr>
          <a:xfrm>
            <a:off x="7100849" y="1353671"/>
            <a:ext cx="45719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DC1651-420B-5ACF-2722-6AA63DCD9C05}"/>
              </a:ext>
            </a:extLst>
          </p:cNvPr>
          <p:cNvSpPr/>
          <p:nvPr/>
        </p:nvSpPr>
        <p:spPr>
          <a:xfrm>
            <a:off x="7116640" y="3606831"/>
            <a:ext cx="45719" cy="299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D270AC-2E84-8F65-634A-90917506FC69}"/>
              </a:ext>
            </a:extLst>
          </p:cNvPr>
          <p:cNvSpPr/>
          <p:nvPr/>
        </p:nvSpPr>
        <p:spPr>
          <a:xfrm>
            <a:off x="1815843" y="2223252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Male profile">
            <a:extLst>
              <a:ext uri="{FF2B5EF4-FFF2-40B4-BE49-F238E27FC236}">
                <a16:creationId xmlns:a16="http://schemas.microsoft.com/office/drawing/2014/main" id="{80B1556F-1B90-780A-3CF2-4B64BA516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5249" y="2223477"/>
            <a:ext cx="237928" cy="23792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F3E2A9A-3913-1DC9-F5CD-83C0F1B209CD}"/>
              </a:ext>
            </a:extLst>
          </p:cNvPr>
          <p:cNvSpPr/>
          <p:nvPr/>
        </p:nvSpPr>
        <p:spPr>
          <a:xfrm>
            <a:off x="1815843" y="2895606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3EC5E9C4-1793-8AC7-0D14-15AA37F65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5249" y="2895831"/>
            <a:ext cx="237928" cy="237928"/>
          </a:xfrm>
          <a:prstGeom prst="rect">
            <a:avLst/>
          </a:prstGeom>
        </p:spPr>
      </p:pic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2DCDD95A-AB33-7D1F-3BA2-460DADE67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6198" y="1803863"/>
            <a:ext cx="288000" cy="288000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5816F15B-033E-28F7-8E58-811650F38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9371" y="3188966"/>
            <a:ext cx="288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56A433-4F8D-FCDD-1A69-14475A7E8D3B}"/>
              </a:ext>
            </a:extLst>
          </p:cNvPr>
          <p:cNvCxnSpPr/>
          <p:nvPr/>
        </p:nvCxnSpPr>
        <p:spPr>
          <a:xfrm flipV="1">
            <a:off x="1683016" y="2157557"/>
            <a:ext cx="53613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ED6165-BBE7-35FD-42CD-D952837309CF}"/>
              </a:ext>
            </a:extLst>
          </p:cNvPr>
          <p:cNvCxnSpPr/>
          <p:nvPr/>
        </p:nvCxnSpPr>
        <p:spPr>
          <a:xfrm flipV="1">
            <a:off x="1665085" y="2803016"/>
            <a:ext cx="53613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3EF25152-EAEF-0503-BA9C-BFCACF09A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284" y="2508119"/>
            <a:ext cx="288000" cy="28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D8447F-C6E8-46CD-BEB6-72B838723D7F}"/>
              </a:ext>
            </a:extLst>
          </p:cNvPr>
          <p:cNvSpPr txBox="1"/>
          <p:nvPr/>
        </p:nvSpPr>
        <p:spPr>
          <a:xfrm>
            <a:off x="7460985" y="1407456"/>
            <a:ext cx="15933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>
                <a:solidFill>
                  <a:srgbClr val="0669A1"/>
                </a:solidFill>
              </a:rPr>
              <a:t>Ability to read through scanned PDFs and frame coherent responses</a:t>
            </a:r>
          </a:p>
          <a:p>
            <a:endParaRPr lang="en-IN" sz="1100" b="1" i="1" dirty="0">
              <a:solidFill>
                <a:srgbClr val="0669A1"/>
              </a:solidFill>
            </a:endParaRPr>
          </a:p>
          <a:p>
            <a:endParaRPr lang="en-IN" sz="1100" b="1" i="1" dirty="0">
              <a:solidFill>
                <a:srgbClr val="0669A1"/>
              </a:solidFill>
            </a:endParaRPr>
          </a:p>
          <a:p>
            <a:r>
              <a:rPr lang="en-IN" sz="1100" b="1" i="1" dirty="0">
                <a:solidFill>
                  <a:srgbClr val="0669A1"/>
                </a:solidFill>
              </a:rPr>
              <a:t>Identify relevant text across different places and add notes to the credit Memos</a:t>
            </a:r>
            <a:endParaRPr lang="en-US" sz="1100" b="1" i="1" dirty="0">
              <a:solidFill>
                <a:srgbClr val="0669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7B63-ECC7-2D87-615B-F48E7E36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Rapid information seek from internal data across sources from multiple businesses and tapping into EDW or Data marts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10E00-A645-811E-EC83-FD75BA32C9C9}"/>
              </a:ext>
            </a:extLst>
          </p:cNvPr>
          <p:cNvSpPr/>
          <p:nvPr/>
        </p:nvSpPr>
        <p:spPr>
          <a:xfrm>
            <a:off x="442355" y="1151745"/>
            <a:ext cx="6805535" cy="335030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11;p1" descr="Standard Chartered bank to grow commercial banking business by 10 %%">
            <a:extLst>
              <a:ext uri="{FF2B5EF4-FFF2-40B4-BE49-F238E27FC236}">
                <a16:creationId xmlns:a16="http://schemas.microsoft.com/office/drawing/2014/main" id="{5C22C20D-70A5-12DF-22C7-602B42C3E9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111" y="1242544"/>
            <a:ext cx="999527" cy="46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E050EB-2999-1B9D-7F11-38E05112008B}"/>
              </a:ext>
            </a:extLst>
          </p:cNvPr>
          <p:cNvCxnSpPr>
            <a:cxnSpLocks/>
          </p:cNvCxnSpPr>
          <p:nvPr/>
        </p:nvCxnSpPr>
        <p:spPr>
          <a:xfrm>
            <a:off x="1701530" y="1182583"/>
            <a:ext cx="0" cy="3276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1AE3B3-5B60-8CB5-058F-98AA93081ECA}"/>
              </a:ext>
            </a:extLst>
          </p:cNvPr>
          <p:cNvSpPr txBox="1"/>
          <p:nvPr/>
        </p:nvSpPr>
        <p:spPr>
          <a:xfrm>
            <a:off x="537111" y="1707545"/>
            <a:ext cx="116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669A1"/>
                </a:solidFill>
              </a:rPr>
              <a:t>Underwriter Assistant</a:t>
            </a:r>
            <a:endParaRPr lang="en-US" sz="1100" b="1" dirty="0">
              <a:solidFill>
                <a:srgbClr val="0669A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328F-573E-8E8F-71FC-8A40210DBFB1}"/>
              </a:ext>
            </a:extLst>
          </p:cNvPr>
          <p:cNvSpPr txBox="1"/>
          <p:nvPr/>
        </p:nvSpPr>
        <p:spPr>
          <a:xfrm>
            <a:off x="442355" y="2386395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523231: Rajat Sinha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5E831-83CD-2B3A-FCA5-A960911ABD1B}"/>
              </a:ext>
            </a:extLst>
          </p:cNvPr>
          <p:cNvSpPr txBox="1"/>
          <p:nvPr/>
        </p:nvSpPr>
        <p:spPr>
          <a:xfrm>
            <a:off x="442355" y="2829066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523298: </a:t>
            </a:r>
            <a:r>
              <a:rPr lang="en-IN" sz="900" dirty="0" err="1"/>
              <a:t>Monisha</a:t>
            </a:r>
            <a:r>
              <a:rPr lang="en-IN" sz="900" dirty="0"/>
              <a:t> Verma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A604D-969F-FD14-B4B2-985A6E57C0E7}"/>
              </a:ext>
            </a:extLst>
          </p:cNvPr>
          <p:cNvSpPr txBox="1"/>
          <p:nvPr/>
        </p:nvSpPr>
        <p:spPr>
          <a:xfrm>
            <a:off x="434855" y="3271737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526901: Varun Chandra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C547C-B2D6-EFE2-BD37-C3305E731E04}"/>
              </a:ext>
            </a:extLst>
          </p:cNvPr>
          <p:cNvSpPr txBox="1"/>
          <p:nvPr/>
        </p:nvSpPr>
        <p:spPr>
          <a:xfrm>
            <a:off x="434855" y="3714409"/>
            <a:ext cx="12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Application 521084: Varun Chandra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D4056-3F50-F08A-A581-2CBC69314B9B}"/>
              </a:ext>
            </a:extLst>
          </p:cNvPr>
          <p:cNvSpPr/>
          <p:nvPr/>
        </p:nvSpPr>
        <p:spPr>
          <a:xfrm>
            <a:off x="1641569" y="2386395"/>
            <a:ext cx="45719" cy="2072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2CD691-AB66-75D6-FFD3-D39316FAD6B8}"/>
              </a:ext>
            </a:extLst>
          </p:cNvPr>
          <p:cNvSpPr/>
          <p:nvPr/>
        </p:nvSpPr>
        <p:spPr>
          <a:xfrm>
            <a:off x="1649071" y="2648137"/>
            <a:ext cx="45719" cy="299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0051C5-4699-4637-BA42-E49792E195DE}"/>
              </a:ext>
            </a:extLst>
          </p:cNvPr>
          <p:cNvCxnSpPr>
            <a:cxnSpLocks/>
          </p:cNvCxnSpPr>
          <p:nvPr/>
        </p:nvCxnSpPr>
        <p:spPr>
          <a:xfrm>
            <a:off x="442355" y="2796916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B10E95-577C-0F90-08EA-24147C604C1F}"/>
              </a:ext>
            </a:extLst>
          </p:cNvPr>
          <p:cNvCxnSpPr>
            <a:cxnSpLocks/>
          </p:cNvCxnSpPr>
          <p:nvPr/>
        </p:nvCxnSpPr>
        <p:spPr>
          <a:xfrm>
            <a:off x="444855" y="3249116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E55EE7-AD56-3A00-A3B4-73D85C484EE4}"/>
              </a:ext>
            </a:extLst>
          </p:cNvPr>
          <p:cNvCxnSpPr>
            <a:cxnSpLocks/>
          </p:cNvCxnSpPr>
          <p:nvPr/>
        </p:nvCxnSpPr>
        <p:spPr>
          <a:xfrm>
            <a:off x="447355" y="3693821"/>
            <a:ext cx="1199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6BB893-E016-B15E-8617-BFC7E31DFC30}"/>
              </a:ext>
            </a:extLst>
          </p:cNvPr>
          <p:cNvSpPr/>
          <p:nvPr/>
        </p:nvSpPr>
        <p:spPr>
          <a:xfrm>
            <a:off x="464099" y="4136138"/>
            <a:ext cx="1152000" cy="2597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25/07/2023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24D8F-870E-6585-F0C3-9755F37FA321}"/>
              </a:ext>
            </a:extLst>
          </p:cNvPr>
          <p:cNvSpPr/>
          <p:nvPr/>
        </p:nvSpPr>
        <p:spPr>
          <a:xfrm flipV="1">
            <a:off x="1393855" y="4212776"/>
            <a:ext cx="144000" cy="108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7BF3B91-561D-FC66-5ECA-6B71236EE655}"/>
              </a:ext>
            </a:extLst>
          </p:cNvPr>
          <p:cNvSpPr/>
          <p:nvPr/>
        </p:nvSpPr>
        <p:spPr>
          <a:xfrm>
            <a:off x="1858926" y="4123270"/>
            <a:ext cx="5186597" cy="24580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79000" sy="7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85000"/>
                  </a:schemeClr>
                </a:solidFill>
              </a:rPr>
              <a:t>Enter your message.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BFD9AE-8D91-3064-40DF-699F4815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0" t="14392" r="17659" b="9704"/>
          <a:stretch/>
        </p:blipFill>
        <p:spPr>
          <a:xfrm>
            <a:off x="6770417" y="4161174"/>
            <a:ext cx="203931" cy="16775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67588DD-A612-89EF-49FB-7267B8139B2B}"/>
              </a:ext>
            </a:extLst>
          </p:cNvPr>
          <p:cNvSpPr/>
          <p:nvPr/>
        </p:nvSpPr>
        <p:spPr>
          <a:xfrm>
            <a:off x="1887560" y="1506299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AE22CF3B-DBB0-2E9A-DE6E-82E06F7BA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966" y="1506299"/>
            <a:ext cx="237928" cy="2379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A4D9F-F1C2-BE7B-44D6-E8D7BCD3FC34}"/>
              </a:ext>
            </a:extLst>
          </p:cNvPr>
          <p:cNvSpPr txBox="1"/>
          <p:nvPr/>
        </p:nvSpPr>
        <p:spPr>
          <a:xfrm>
            <a:off x="2259107" y="1506299"/>
            <a:ext cx="451131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/>
              <a:t>What is the MAB for last 6 months and are there any large withdrawals?</a:t>
            </a:r>
          </a:p>
          <a:p>
            <a:endParaRPr lang="en-IN" sz="1050" dirty="0"/>
          </a:p>
          <a:p>
            <a:pPr algn="r"/>
            <a:r>
              <a:rPr lang="en-IN" sz="1050" dirty="0"/>
              <a:t>Monthly Average balance of last 6 months for Applicant 523231 is </a:t>
            </a:r>
          </a:p>
          <a:p>
            <a:pPr algn="r"/>
            <a:r>
              <a:rPr lang="en-IN" sz="1050" dirty="0"/>
              <a:t>Rs. 40,82, 293 and there were exceptional large withdrawals leading to low balances on:</a:t>
            </a:r>
          </a:p>
          <a:p>
            <a:pPr algn="r"/>
            <a:r>
              <a:rPr lang="en-IN" sz="1050" dirty="0"/>
              <a:t>2/8/2022: Rs. 30,78, 000. Balance: Rs. 10,23,454</a:t>
            </a:r>
          </a:p>
          <a:p>
            <a:pPr algn="r"/>
            <a:r>
              <a:rPr lang="en-IN" sz="1050" dirty="0"/>
              <a:t>30/10/2022: Rs. 23,54,000 Balance Rs. 12,56, 968</a:t>
            </a:r>
          </a:p>
          <a:p>
            <a:endParaRPr lang="en-IN" sz="1050" dirty="0"/>
          </a:p>
          <a:p>
            <a:r>
              <a:rPr lang="en-IN" sz="1050" i="1" dirty="0"/>
              <a:t>What is the total Relationship value for the applicant?</a:t>
            </a:r>
          </a:p>
          <a:p>
            <a:endParaRPr lang="en-IN" sz="1050" dirty="0"/>
          </a:p>
          <a:p>
            <a:pPr algn="r"/>
            <a:r>
              <a:rPr lang="en-IN" sz="1050" dirty="0"/>
              <a:t>Total relationship value is of Rs. 73,89,000 across 8 accounts</a:t>
            </a:r>
          </a:p>
          <a:p>
            <a:endParaRPr lang="en-IN" sz="1050" dirty="0"/>
          </a:p>
          <a:p>
            <a:r>
              <a:rPr lang="en-IN" sz="1050" i="1" dirty="0"/>
              <a:t>Has the customer gotten any high severity blocks on his account?</a:t>
            </a:r>
          </a:p>
          <a:p>
            <a:endParaRPr lang="en-IN" sz="1050" dirty="0"/>
          </a:p>
          <a:p>
            <a:pPr algn="r"/>
            <a:r>
              <a:rPr lang="en-IN" sz="1050" dirty="0"/>
              <a:t>The customer had a delinquency block on his working capital loan on 29/12/2020</a:t>
            </a:r>
          </a:p>
          <a:p>
            <a:endParaRPr lang="en-IN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1B32B-5CAE-1C03-5F6D-D06FAFB9B059}"/>
              </a:ext>
            </a:extLst>
          </p:cNvPr>
          <p:cNvSpPr/>
          <p:nvPr/>
        </p:nvSpPr>
        <p:spPr>
          <a:xfrm>
            <a:off x="7172566" y="1461249"/>
            <a:ext cx="45719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DC1651-420B-5ACF-2722-6AA63DCD9C05}"/>
              </a:ext>
            </a:extLst>
          </p:cNvPr>
          <p:cNvSpPr/>
          <p:nvPr/>
        </p:nvSpPr>
        <p:spPr>
          <a:xfrm>
            <a:off x="7188357" y="3714409"/>
            <a:ext cx="45719" cy="299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3E2A9A-3913-1DC9-F5CD-83C0F1B209CD}"/>
              </a:ext>
            </a:extLst>
          </p:cNvPr>
          <p:cNvSpPr/>
          <p:nvPr/>
        </p:nvSpPr>
        <p:spPr>
          <a:xfrm>
            <a:off x="1887560" y="2779066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3EC5E9C4-1793-8AC7-0D14-15AA37F65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966" y="2779291"/>
            <a:ext cx="237928" cy="237928"/>
          </a:xfrm>
          <a:prstGeom prst="rect">
            <a:avLst/>
          </a:prstGeom>
        </p:spPr>
      </p:pic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2DCDD95A-AB33-7D1F-3BA2-460DADE67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1153" y="1846186"/>
            <a:ext cx="288000" cy="288000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5816F15B-033E-28F7-8E58-811650F38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3348" y="3079655"/>
            <a:ext cx="288000" cy="2880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ED6165-BBE7-35FD-42CD-D952837309CF}"/>
              </a:ext>
            </a:extLst>
          </p:cNvPr>
          <p:cNvCxnSpPr/>
          <p:nvPr/>
        </p:nvCxnSpPr>
        <p:spPr>
          <a:xfrm flipV="1">
            <a:off x="1701525" y="2722261"/>
            <a:ext cx="53613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522264-08FF-ACC6-EC2D-E815F717CC9B}"/>
              </a:ext>
            </a:extLst>
          </p:cNvPr>
          <p:cNvCxnSpPr/>
          <p:nvPr/>
        </p:nvCxnSpPr>
        <p:spPr>
          <a:xfrm flipV="1">
            <a:off x="1684192" y="3391194"/>
            <a:ext cx="53613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3CCDCF7-9F38-AF87-5F9F-7C0EDC8CE340}"/>
              </a:ext>
            </a:extLst>
          </p:cNvPr>
          <p:cNvSpPr/>
          <p:nvPr/>
        </p:nvSpPr>
        <p:spPr>
          <a:xfrm>
            <a:off x="1887560" y="3476256"/>
            <a:ext cx="256740" cy="245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Male profile">
            <a:extLst>
              <a:ext uri="{FF2B5EF4-FFF2-40B4-BE49-F238E27FC236}">
                <a16:creationId xmlns:a16="http://schemas.microsoft.com/office/drawing/2014/main" id="{A92077B8-41CF-F257-5F98-20CAF0B3F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966" y="3476481"/>
            <a:ext cx="237928" cy="237928"/>
          </a:xfrm>
          <a:prstGeom prst="rect">
            <a:avLst/>
          </a:prstGeom>
        </p:spPr>
      </p:pic>
      <p:pic>
        <p:nvPicPr>
          <p:cNvPr id="49" name="Graphic 48" descr="Single gear">
            <a:extLst>
              <a:ext uri="{FF2B5EF4-FFF2-40B4-BE49-F238E27FC236}">
                <a16:creationId xmlns:a16="http://schemas.microsoft.com/office/drawing/2014/main" id="{6DA8B1F4-FD9C-14EC-90D4-655FD30C9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1387" y="3794224"/>
            <a:ext cx="288000" cy="28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980B74-EF2C-7A90-40FA-7FFA43219CA8}"/>
              </a:ext>
            </a:extLst>
          </p:cNvPr>
          <p:cNvSpPr txBox="1"/>
          <p:nvPr/>
        </p:nvSpPr>
        <p:spPr>
          <a:xfrm>
            <a:off x="7460985" y="1407456"/>
            <a:ext cx="1593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>
                <a:solidFill>
                  <a:srgbClr val="0669A1"/>
                </a:solidFill>
              </a:rPr>
              <a:t>Query structured databases for existing customers or external data feeds to give Underwriters ability to explore and find the right risk profile</a:t>
            </a:r>
            <a:endParaRPr lang="en-US" sz="1100" b="1" i="1" dirty="0">
              <a:solidFill>
                <a:srgbClr val="0669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126" y="893726"/>
            <a:ext cx="7719184" cy="3430624"/>
          </a:xfrm>
        </p:spPr>
        <p:txBody>
          <a:bodyPr>
            <a:normAutofit fontScale="92500" lnSpcReduction="20000"/>
          </a:bodyPr>
          <a:lstStyle/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History, Hype and Future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Pivot: Generative AI Vs Traditional AI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Rapid changing landscape &amp; transformative opportunity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Tenets of Generative AI solution for FSS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Orchestration of technology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AI Delivery approach: Simplicity in execution</a:t>
            </a:r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Sirius AI experience</a:t>
            </a:r>
          </a:p>
        </p:txBody>
      </p:sp>
    </p:spTree>
    <p:extLst>
      <p:ext uri="{BB962C8B-B14F-4D97-AF65-F5344CB8AC3E}">
        <p14:creationId xmlns:p14="http://schemas.microsoft.com/office/powerpoint/2010/main" val="23957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History, Hype and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Cover background of Generative AI: Foundation model in 2017,….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Scale of growth: 100mn in 2 months, no of gen AI models, timeline of releases, size of models &amp; growth </a:t>
            </a:r>
            <a:r>
              <a:rPr lang="en-US" sz="1200" b="1" dirty="0" err="1"/>
              <a:t>etc</a:t>
            </a: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How use cases are evolving and from panacea to industry specific use cases have come to the fore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b="1" dirty="0"/>
          </a:p>
          <a:p>
            <a:pPr marL="139700" indent="0">
              <a:lnSpc>
                <a:spcPct val="150000"/>
              </a:lnSpc>
              <a:buNone/>
            </a:pPr>
            <a:endParaRPr lang="en-US" sz="1200" b="1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SOURCE: research on Gartner, IDC, Forbes, WSJ, Accenture, IBM, McKinsey, Deloitte, BCG, Microsoft, Google, </a:t>
            </a:r>
            <a:r>
              <a:rPr lang="en-US" sz="1200" b="1" dirty="0" err="1"/>
              <a:t>etc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4947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vs Traditional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What are the use cases covered in traditional vs Generative</a:t>
            </a:r>
          </a:p>
          <a:p>
            <a:pPr marL="8255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b="1" dirty="0"/>
              <a:t>Traditional: Predictive, forecasting, Classification</a:t>
            </a:r>
          </a:p>
          <a:p>
            <a:pPr marL="8255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b="1" dirty="0"/>
              <a:t>Generative: Summarization, Semantic Search, Content Creation, RAG, Code creation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Generative AI to supplement Traditional AI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Growth from Advanced analytics-&gt; ML-&gt;DL-&gt;Gen AI with examples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292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Changing Landscape &amp; Transformative Opportunity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 fontScale="92500" lnSpcReduction="10000"/>
          </a:bodyPr>
          <a:lstStyle/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Pace &amp; Scale of Change both are huge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Continuous changes in players, capabilities-&gt; Keeping up to date is critical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Technical challenges are being created and solved: Bias/Hallucination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Long term cost of operations vs transformation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What we can do?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Focus on Business  and use that to drive prioritization in Gen AI</a:t>
            </a:r>
          </a:p>
          <a:p>
            <a:pPr marL="3683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Pick a stack and do quick low intensity + High impact pilots to prove value-&gt;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900" b="1" dirty="0"/>
              <a:t>define a business case from there</a:t>
            </a:r>
          </a:p>
        </p:txBody>
      </p:sp>
    </p:spTree>
    <p:extLst>
      <p:ext uri="{BB962C8B-B14F-4D97-AF65-F5344CB8AC3E}">
        <p14:creationId xmlns:p14="http://schemas.microsoft.com/office/powerpoint/2010/main" val="11266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the Generative AI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 fontScale="92500"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Slide for our differentiation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Platform Agnostic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Domain specific Generative AI: Talk about 4 approaches of building Gen AI- prompting, fine tuning, RAG, </a:t>
            </a:r>
            <a:r>
              <a:rPr lang="en-US" sz="1200" b="1" dirty="0" err="1"/>
              <a:t>finetuning+prompting</a:t>
            </a:r>
            <a:endParaRPr lang="en-US" sz="1200" b="1" dirty="0"/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Continuous selective enhancement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Consumption focused-&gt; Simplified. Input from end users to shape the solution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Industry specific application and use cases for Gen AI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 err="1"/>
              <a:t>Optionalities</a:t>
            </a:r>
            <a:r>
              <a:rPr lang="en-US" sz="1200" b="1" dirty="0"/>
              <a:t> of technology to choose from – open source, proprietary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Value of External data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5837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the Generative AI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Slide for our differentiation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b="1" dirty="0"/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Platform Agnostic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Domain specific Generative AI: Talk about 4 approaches of building Gen AI- prompting, fine tuning, RAG, </a:t>
            </a:r>
            <a:r>
              <a:rPr lang="en-US" sz="1200" b="1" dirty="0" err="1"/>
              <a:t>finetuning+prompting</a:t>
            </a:r>
            <a:r>
              <a:rPr lang="en-US" sz="1200" b="1" dirty="0"/>
              <a:t>( 1 additional slide)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Continuous selective enhancement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Consumption focused-&gt; Simplified. Input from end users to shape the solution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Optionality of technology to choose from – open source, proprietary(common arch slide additional)</a:t>
            </a:r>
          </a:p>
          <a:p>
            <a:pPr marL="368300" indent="-228600">
              <a:lnSpc>
                <a:spcPct val="150000"/>
              </a:lnSpc>
              <a:buAutoNum type="arabicPeriod"/>
            </a:pPr>
            <a:r>
              <a:rPr lang="en-US" sz="1200" b="1" dirty="0"/>
              <a:t>Value of External data(1 additional slide)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2026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Common arch slide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40632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delivery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830-B1F0-34B8-BDC3-5F56033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76" y="982626"/>
            <a:ext cx="7719184" cy="3430624"/>
          </a:xfrm>
        </p:spPr>
        <p:txBody>
          <a:bodyPr>
            <a:norm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Integrated with your platform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Built on your Cloud platform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Simplicity of execution- interfaces which are simplified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900" b="1" dirty="0"/>
              <a:t>OOB data solutions with third party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25801000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1237</Words>
  <Application>Microsoft Office PowerPoint</Application>
  <PresentationFormat>On-screen Show (16:9)</PresentationFormat>
  <Paragraphs>218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Light</vt:lpstr>
      <vt:lpstr>Arial</vt:lpstr>
      <vt:lpstr>Calibri</vt:lpstr>
      <vt:lpstr>Arial Black</vt:lpstr>
      <vt:lpstr>Simple Light</vt:lpstr>
      <vt:lpstr>Custom Design</vt:lpstr>
      <vt:lpstr>SIRIUS AI   (AI + Simplicity)  for Enterprises</vt:lpstr>
      <vt:lpstr>Agenda</vt:lpstr>
      <vt:lpstr>History, Hype and Future</vt:lpstr>
      <vt:lpstr>Generative AI vs Traditional AI</vt:lpstr>
      <vt:lpstr>Rapid Changing Landscape &amp; Transformative Opportunity </vt:lpstr>
      <vt:lpstr>Tenets of the Generative AI solution</vt:lpstr>
      <vt:lpstr>Tenets of the Generative AI solution</vt:lpstr>
      <vt:lpstr>Orchestration of technology</vt:lpstr>
      <vt:lpstr>AI delivery Approach</vt:lpstr>
      <vt:lpstr>Sirius AI Experience</vt:lpstr>
      <vt:lpstr>Appendix</vt:lpstr>
      <vt:lpstr>Reference old slides</vt:lpstr>
      <vt:lpstr>PowerPoint Presentation</vt:lpstr>
      <vt:lpstr>How to prioritize by understanding boundaries of Generative AI</vt:lpstr>
      <vt:lpstr>B2B Underwriter Assistant: Generative AI &amp; Semantic Search</vt:lpstr>
      <vt:lpstr>Semantic Search: Underwriter can find information rapidly from multiple documents</vt:lpstr>
      <vt:lpstr>Rapid information seek from internal data across sources from multiple businesses and tapping into EDW or Data marts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AI:  Financial Services March’2023</dc:title>
  <dc:creator>Abhinav Vij</dc:creator>
  <cp:lastModifiedBy>Abhinav Vij</cp:lastModifiedBy>
  <cp:revision>7</cp:revision>
  <dcterms:modified xsi:type="dcterms:W3CDTF">2023-08-07T14:22:51Z</dcterms:modified>
</cp:coreProperties>
</file>