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CA"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86" name="Shape 8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424" name="Shape 42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2" name="Shape 4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83" name="Shape 48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CA" sz="1200">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6" name="Shape 496"/>
        <p:cNvGrpSpPr/>
        <p:nvPr/>
      </p:nvGrpSpPr>
      <p:grpSpPr>
        <a:xfrm>
          <a:off x="0" y="0"/>
          <a:ext cx="0" cy="0"/>
          <a:chOff x="0" y="0"/>
          <a:chExt cx="0" cy="0"/>
        </a:xfrm>
      </p:grpSpPr>
      <p:sp>
        <p:nvSpPr>
          <p:cNvPr id="497" name="Shape 49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498" name="Shape 498"/>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2" name="Shape 532"/>
        <p:cNvGrpSpPr/>
        <p:nvPr/>
      </p:nvGrpSpPr>
      <p:grpSpPr>
        <a:xfrm>
          <a:off x="0" y="0"/>
          <a:ext cx="0" cy="0"/>
          <a:chOff x="0" y="0"/>
          <a:chExt cx="0" cy="0"/>
        </a:xfrm>
      </p:grpSpPr>
      <p:sp>
        <p:nvSpPr>
          <p:cNvPr id="533" name="Shape 533"/>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534" name="Shape 53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7" name="Shape 587"/>
        <p:cNvGrpSpPr/>
        <p:nvPr/>
      </p:nvGrpSpPr>
      <p:grpSpPr>
        <a:xfrm>
          <a:off x="0" y="0"/>
          <a:ext cx="0" cy="0"/>
          <a:chOff x="0" y="0"/>
          <a:chExt cx="0" cy="0"/>
        </a:xfrm>
      </p:grpSpPr>
      <p:sp>
        <p:nvSpPr>
          <p:cNvPr id="588" name="Shape 588"/>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89" name="Shape 58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CA" sz="1200" u="none" cap="none" strike="noStrike">
                <a:solidFill>
                  <a:schemeClr val="dk1"/>
                </a:solidFill>
                <a:latin typeface="Calibri"/>
                <a:ea typeface="Calibri"/>
                <a:cs typeface="Calibri"/>
                <a:sym typeface="Calibri"/>
              </a:rPr>
              <a:t>Chainsaw is an accelerator and only focuses on hot paths.</a:t>
            </a:r>
          </a:p>
          <a:p>
            <a:pPr indent="0" lvl="0" marL="0" marR="0" rtl="0" algn="l">
              <a:spcBef>
                <a:spcPts val="0"/>
              </a:spcBef>
              <a:buSzPct val="25000"/>
              <a:buNone/>
            </a:pPr>
            <a:r>
              <a:rPr b="0" i="0" lang="en-CA" sz="1200" u="none" cap="none" strike="noStrike">
                <a:solidFill>
                  <a:schemeClr val="dk1"/>
                </a:solidFill>
                <a:latin typeface="Calibri"/>
                <a:ea typeface="Calibri"/>
                <a:cs typeface="Calibri"/>
                <a:sym typeface="Calibri"/>
              </a:rPr>
              <a:t>The rest of the program runs on the main processor</a:t>
            </a:r>
          </a:p>
        </p:txBody>
      </p:sp>
      <p:sp>
        <p:nvSpPr>
          <p:cNvPr id="590" name="Shape 59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CA" sz="1200">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4" name="Shape 654"/>
        <p:cNvGrpSpPr/>
        <p:nvPr/>
      </p:nvGrpSpPr>
      <p:grpSpPr>
        <a:xfrm>
          <a:off x="0" y="0"/>
          <a:ext cx="0" cy="0"/>
          <a:chOff x="0" y="0"/>
          <a:chExt cx="0" cy="0"/>
        </a:xfrm>
      </p:grpSpPr>
      <p:sp>
        <p:nvSpPr>
          <p:cNvPr id="655" name="Shape 65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656" name="Shape 65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3" name="Shape 713"/>
        <p:cNvGrpSpPr/>
        <p:nvPr/>
      </p:nvGrpSpPr>
      <p:grpSpPr>
        <a:xfrm>
          <a:off x="0" y="0"/>
          <a:ext cx="0" cy="0"/>
          <a:chOff x="0" y="0"/>
          <a:chExt cx="0" cy="0"/>
        </a:xfrm>
      </p:grpSpPr>
      <p:sp>
        <p:nvSpPr>
          <p:cNvPr id="714" name="Shape 71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15" name="Shape 71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716" name="Shape 71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CA" sz="1200">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4" name="Shape 784"/>
        <p:cNvGrpSpPr/>
        <p:nvPr/>
      </p:nvGrpSpPr>
      <p:grpSpPr>
        <a:xfrm>
          <a:off x="0" y="0"/>
          <a:ext cx="0" cy="0"/>
          <a:chOff x="0" y="0"/>
          <a:chExt cx="0" cy="0"/>
        </a:xfrm>
      </p:grpSpPr>
      <p:sp>
        <p:nvSpPr>
          <p:cNvPr id="785" name="Shape 785"/>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86" name="Shape 7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787" name="Shape 7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CA" sz="1200">
                <a:solidFill>
                  <a:schemeClr val="dk1"/>
                </a:solidFill>
                <a:latin typeface="Calibri"/>
                <a:ea typeface="Calibri"/>
                <a:cs typeface="Calibri"/>
                <a:sym typeface="Calibri"/>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7" name="Shape 797"/>
        <p:cNvGrpSpPr/>
        <p:nvPr/>
      </p:nvGrpSpPr>
      <p:grpSpPr>
        <a:xfrm>
          <a:off x="0" y="0"/>
          <a:ext cx="0" cy="0"/>
          <a:chOff x="0" y="0"/>
          <a:chExt cx="0" cy="0"/>
        </a:xfrm>
      </p:grpSpPr>
      <p:sp>
        <p:nvSpPr>
          <p:cNvPr id="798" name="Shape 798"/>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99" name="Shape 79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800" name="Shape 80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CA" sz="1200">
                <a:solidFill>
                  <a:schemeClr val="dk1"/>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8" name="Shape 808"/>
        <p:cNvGrpSpPr/>
        <p:nvPr/>
      </p:nvGrpSpPr>
      <p:grpSpPr>
        <a:xfrm>
          <a:off x="0" y="0"/>
          <a:ext cx="0" cy="0"/>
          <a:chOff x="0" y="0"/>
          <a:chExt cx="0" cy="0"/>
        </a:xfrm>
      </p:grpSpPr>
      <p:sp>
        <p:nvSpPr>
          <p:cNvPr id="809" name="Shape 80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810" name="Shape 810"/>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4" name="Shape 9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CA" sz="1200" u="none" cap="none" strike="noStrike">
                <a:solidFill>
                  <a:schemeClr val="dk1"/>
                </a:solidFill>
                <a:latin typeface="Calibri"/>
                <a:ea typeface="Calibri"/>
                <a:cs typeface="Calibri"/>
                <a:sym typeface="Calibri"/>
              </a:rPr>
              <a:t>As the accelerator size keep growing, keeping all the nodes busy like using pipelining techniques becomes challenging. Therefore, making fabric bigger leads idleness and static power issue</a:t>
            </a:r>
          </a:p>
        </p:txBody>
      </p:sp>
      <p:sp>
        <p:nvSpPr>
          <p:cNvPr id="95" name="Shape 9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CA" sz="1200">
                <a:solidFill>
                  <a:schemeClr val="dk1"/>
                </a:solidFill>
                <a:latin typeface="Calibri"/>
                <a:ea typeface="Calibri"/>
                <a:cs typeface="Calibri"/>
                <a:sym typeface="Calibri"/>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9" name="Shape 819"/>
        <p:cNvGrpSpPr/>
        <p:nvPr/>
      </p:nvGrpSpPr>
      <p:grpSpPr>
        <a:xfrm>
          <a:off x="0" y="0"/>
          <a:ext cx="0" cy="0"/>
          <a:chOff x="0" y="0"/>
          <a:chExt cx="0" cy="0"/>
        </a:xfrm>
      </p:grpSpPr>
      <p:sp>
        <p:nvSpPr>
          <p:cNvPr id="820" name="Shape 820"/>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821" name="Shape 821"/>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6" name="Shape 876"/>
        <p:cNvGrpSpPr/>
        <p:nvPr/>
      </p:nvGrpSpPr>
      <p:grpSpPr>
        <a:xfrm>
          <a:off x="0" y="0"/>
          <a:ext cx="0" cy="0"/>
          <a:chOff x="0" y="0"/>
          <a:chExt cx="0" cy="0"/>
        </a:xfrm>
      </p:grpSpPr>
      <p:sp>
        <p:nvSpPr>
          <p:cNvPr id="877" name="Shape 87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878" name="Shape 878"/>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4" name="Shape 884"/>
        <p:cNvGrpSpPr/>
        <p:nvPr/>
      </p:nvGrpSpPr>
      <p:grpSpPr>
        <a:xfrm>
          <a:off x="0" y="0"/>
          <a:ext cx="0" cy="0"/>
          <a:chOff x="0" y="0"/>
          <a:chExt cx="0" cy="0"/>
        </a:xfrm>
      </p:grpSpPr>
      <p:sp>
        <p:nvSpPr>
          <p:cNvPr id="885" name="Shape 885"/>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86" name="Shape 8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CA" sz="1200" u="none" cap="none" strike="noStrike">
                <a:solidFill>
                  <a:schemeClr val="dk1"/>
                </a:solidFill>
                <a:latin typeface="Calibri"/>
                <a:ea typeface="Calibri"/>
                <a:cs typeface="Calibri"/>
                <a:sym typeface="Calibri"/>
              </a:rPr>
              <a:t>Traditionally moving data was free in compare to computation, but that’s not true anymore.</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887" name="Shape 8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CA" sz="1200">
                <a:solidFill>
                  <a:schemeClr val="dk1"/>
                </a:solidFill>
                <a:latin typeface="Calibri"/>
                <a:ea typeface="Calibri"/>
                <a:cs typeface="Calibri"/>
                <a:sym typeface="Calibri"/>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3" name="Shape 933"/>
        <p:cNvGrpSpPr/>
        <p:nvPr/>
      </p:nvGrpSpPr>
      <p:grpSpPr>
        <a:xfrm>
          <a:off x="0" y="0"/>
          <a:ext cx="0" cy="0"/>
          <a:chOff x="0" y="0"/>
          <a:chExt cx="0" cy="0"/>
        </a:xfrm>
      </p:grpSpPr>
      <p:sp>
        <p:nvSpPr>
          <p:cNvPr id="934" name="Shape 93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35" name="Shape 9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CA" sz="1200" u="none" cap="none" strike="noStrike">
                <a:solidFill>
                  <a:schemeClr val="dk1"/>
                </a:solidFill>
                <a:latin typeface="Calibri"/>
                <a:ea typeface="Calibri"/>
                <a:cs typeface="Calibri"/>
                <a:sym typeface="Calibri"/>
              </a:rPr>
              <a:t>Chainsaw is an accelerator and only focuses on hot paths.</a:t>
            </a:r>
          </a:p>
          <a:p>
            <a:pPr indent="0" lvl="0" marL="0" marR="0" rtl="0" algn="l">
              <a:spcBef>
                <a:spcPts val="0"/>
              </a:spcBef>
              <a:buSzPct val="25000"/>
              <a:buNone/>
            </a:pPr>
            <a:r>
              <a:rPr b="0" i="0" lang="en-CA" sz="1200" u="none" cap="none" strike="noStrike">
                <a:solidFill>
                  <a:schemeClr val="dk1"/>
                </a:solidFill>
                <a:latin typeface="Calibri"/>
                <a:ea typeface="Calibri"/>
                <a:cs typeface="Calibri"/>
                <a:sym typeface="Calibri"/>
              </a:rPr>
              <a:t>The rest of the program runs on the main processor</a:t>
            </a:r>
          </a:p>
        </p:txBody>
      </p:sp>
      <p:sp>
        <p:nvSpPr>
          <p:cNvPr id="936" name="Shape 9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CA" sz="1200">
                <a:solidFill>
                  <a:schemeClr val="dk1"/>
                </a:solidFill>
                <a:latin typeface="Calibri"/>
                <a:ea typeface="Calibri"/>
                <a:cs typeface="Calibri"/>
                <a:sym typeface="Calibri"/>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6" name="Shape 986"/>
        <p:cNvGrpSpPr/>
        <p:nvPr/>
      </p:nvGrpSpPr>
      <p:grpSpPr>
        <a:xfrm>
          <a:off x="0" y="0"/>
          <a:ext cx="0" cy="0"/>
          <a:chOff x="0" y="0"/>
          <a:chExt cx="0" cy="0"/>
        </a:xfrm>
      </p:grpSpPr>
      <p:sp>
        <p:nvSpPr>
          <p:cNvPr id="987" name="Shape 987"/>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88" name="Shape 98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989" name="Shape 98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CA" sz="1200">
                <a:solidFill>
                  <a:schemeClr val="dk1"/>
                </a:solidFill>
                <a:latin typeface="Calibri"/>
                <a:ea typeface="Calibri"/>
                <a:cs typeface="Calibri"/>
                <a:sym typeface="Calibri"/>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9" name="Shape 999"/>
        <p:cNvGrpSpPr/>
        <p:nvPr/>
      </p:nvGrpSpPr>
      <p:grpSpPr>
        <a:xfrm>
          <a:off x="0" y="0"/>
          <a:ext cx="0" cy="0"/>
          <a:chOff x="0" y="0"/>
          <a:chExt cx="0" cy="0"/>
        </a:xfrm>
      </p:grpSpPr>
      <p:sp>
        <p:nvSpPr>
          <p:cNvPr id="1000" name="Shape 1000"/>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01" name="Shape 100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002" name="Shape 100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CA" sz="1200">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CA" sz="1200" u="none" cap="none" strike="noStrike">
                <a:solidFill>
                  <a:schemeClr val="dk1"/>
                </a:solidFill>
                <a:latin typeface="Calibri"/>
                <a:ea typeface="Calibri"/>
                <a:cs typeface="Calibri"/>
                <a:sym typeface="Calibri"/>
              </a:rPr>
              <a:t>Traditionally moving data was free in compare to computation, but that’s not true anymore.</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7" name="Shape 15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CA"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3" name="Shape 19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CA" sz="1200" u="none" cap="none" strike="noStrike">
                <a:solidFill>
                  <a:schemeClr val="dk1"/>
                </a:solidFill>
                <a:latin typeface="Calibri"/>
                <a:ea typeface="Calibri"/>
                <a:cs typeface="Calibri"/>
                <a:sym typeface="Calibri"/>
              </a:rPr>
              <a:t>Central register file is the core problem we could solve. We also could manage to reduce fetch and decode cost by adopting our architecture to only acceleratable region of the code.</a:t>
            </a:r>
          </a:p>
        </p:txBody>
      </p:sp>
      <p:sp>
        <p:nvSpPr>
          <p:cNvPr id="194" name="Shape 19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CA" sz="1200">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34" name="Shape 23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79" name="Shape 27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324" name="Shape 32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2" name="Shape 36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63" name="Shape 36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CA" sz="1200">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372" name="Shape 37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685800" y="1122362"/>
            <a:ext cx="77724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1143000" y="3602037"/>
            <a:ext cx="6858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CA" sz="20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txBox="1"/>
          <p:nvPr>
            <p:ph idx="1" type="body"/>
          </p:nvPr>
        </p:nvSpPr>
        <p:spPr>
          <a:xfrm rot="5400000">
            <a:off x="2396330" y="57943"/>
            <a:ext cx="4351338" cy="7886700"/>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4623593" y="2285206"/>
            <a:ext cx="5811838" cy="1971675"/>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623093" y="370681"/>
            <a:ext cx="5811838" cy="5800725"/>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CA" sz="20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623887" y="1709739"/>
            <a:ext cx="7886700"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623887" y="4589464"/>
            <a:ext cx="7886700"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628650" y="1825625"/>
            <a:ext cx="38862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4629150" y="1825625"/>
            <a:ext cx="38862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629841"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2" name="Shape 42"/>
          <p:cNvSpPr txBox="1"/>
          <p:nvPr>
            <p:ph idx="1" type="body"/>
          </p:nvPr>
        </p:nvSpPr>
        <p:spPr>
          <a:xfrm>
            <a:off x="629841" y="1681163"/>
            <a:ext cx="3868340"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629841" y="2505075"/>
            <a:ext cx="3868340"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4629150" y="1681163"/>
            <a:ext cx="3887390"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4629150" y="2505075"/>
            <a:ext cx="3887390"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629841" y="457200"/>
            <a:ext cx="2949178"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body"/>
          </p:nvPr>
        </p:nvSpPr>
        <p:spPr>
          <a:xfrm>
            <a:off x="3887391" y="987425"/>
            <a:ext cx="4629150"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629841" y="2057400"/>
            <a:ext cx="2949178"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629841" y="457200"/>
            <a:ext cx="2949178"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p:nvPr>
            <p:ph idx="2" type="pic"/>
          </p:nvPr>
        </p:nvSpPr>
        <p:spPr>
          <a:xfrm>
            <a:off x="3887391" y="987425"/>
            <a:ext cx="4629150"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629841" y="2057400"/>
            <a:ext cx="2949178"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628650" y="6356351"/>
            <a:ext cx="2057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028950" y="6356351"/>
            <a:ext cx="30860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CA" sz="20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1.png"/><Relationship Id="rId4"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0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0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0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2.png"/><Relationship Id="rId5"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3.png"/><Relationship Id="rId4"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3.png"/><Relationship Id="rId4"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1.png"/><Relationship Id="rId4"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ctrTitle"/>
          </p:nvPr>
        </p:nvSpPr>
        <p:spPr>
          <a:xfrm>
            <a:off x="685800" y="1122362"/>
            <a:ext cx="7772400" cy="23876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b="1" i="0" lang="en-CA" sz="6000" u="none" cap="none" strike="noStrike">
                <a:solidFill>
                  <a:schemeClr val="dk1"/>
                </a:solidFill>
                <a:latin typeface="Calibri"/>
                <a:ea typeface="Calibri"/>
                <a:cs typeface="Calibri"/>
                <a:sym typeface="Calibri"/>
              </a:rPr>
              <a:t>CHAINSAW</a:t>
            </a:r>
            <a:br>
              <a:rPr b="1" i="0" lang="en-CA" sz="6000" u="none" cap="none" strike="noStrike">
                <a:solidFill>
                  <a:schemeClr val="dk1"/>
                </a:solidFill>
                <a:latin typeface="Calibri"/>
                <a:ea typeface="Calibri"/>
                <a:cs typeface="Calibri"/>
                <a:sym typeface="Calibri"/>
              </a:rPr>
            </a:br>
            <a:r>
              <a:rPr b="1" i="0" lang="en-CA" sz="3200" u="none" cap="none" strike="noStrike">
                <a:solidFill>
                  <a:schemeClr val="dk1"/>
                </a:solidFill>
                <a:latin typeface="Calibri"/>
                <a:ea typeface="Calibri"/>
                <a:cs typeface="Calibri"/>
                <a:sym typeface="Calibri"/>
              </a:rPr>
              <a:t>Von-Neumann Accelerators To </a:t>
            </a:r>
            <a:br>
              <a:rPr b="1" i="0" lang="en-CA" sz="3200" u="none" cap="none" strike="noStrike">
                <a:solidFill>
                  <a:schemeClr val="dk1"/>
                </a:solidFill>
                <a:latin typeface="Calibri"/>
                <a:ea typeface="Calibri"/>
                <a:cs typeface="Calibri"/>
                <a:sym typeface="Calibri"/>
              </a:rPr>
            </a:br>
            <a:r>
              <a:rPr b="1" i="0" lang="en-CA" sz="3200" u="none" cap="none" strike="noStrike">
                <a:solidFill>
                  <a:schemeClr val="dk1"/>
                </a:solidFill>
                <a:latin typeface="Calibri"/>
                <a:ea typeface="Calibri"/>
                <a:cs typeface="Calibri"/>
                <a:sym typeface="Calibri"/>
              </a:rPr>
              <a:t>Leverage Fused Instruction Chains</a:t>
            </a:r>
          </a:p>
        </p:txBody>
      </p:sp>
      <p:sp>
        <p:nvSpPr>
          <p:cNvPr id="89" name="Shape 89"/>
          <p:cNvSpPr txBox="1"/>
          <p:nvPr>
            <p:ph idx="1" type="subTitle"/>
          </p:nvPr>
        </p:nvSpPr>
        <p:spPr>
          <a:xfrm>
            <a:off x="1143000" y="4062525"/>
            <a:ext cx="6858000" cy="1655761"/>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buClr>
                <a:schemeClr val="dk1"/>
              </a:buClr>
              <a:buSzPct val="25000"/>
              <a:buFont typeface="Arial"/>
              <a:buNone/>
            </a:pPr>
            <a:r>
              <a:rPr b="0" i="0" lang="en-CA" sz="2400" u="none" cap="none" strike="noStrike">
                <a:solidFill>
                  <a:schemeClr val="dk1"/>
                </a:solidFill>
                <a:latin typeface="Calibri"/>
                <a:ea typeface="Calibri"/>
                <a:cs typeface="Calibri"/>
                <a:sym typeface="Calibri"/>
              </a:rPr>
              <a:t>Amirali Sharifian, </a:t>
            </a:r>
            <a:r>
              <a:rPr b="1" i="0" lang="en-CA" sz="2400" u="none" cap="none" strike="noStrike">
                <a:solidFill>
                  <a:schemeClr val="dk1"/>
                </a:solidFill>
                <a:latin typeface="Calibri"/>
                <a:ea typeface="Calibri"/>
                <a:cs typeface="Calibri"/>
                <a:sym typeface="Calibri"/>
              </a:rPr>
              <a:t>Snehasish Kumar</a:t>
            </a:r>
            <a:r>
              <a:rPr b="0" i="0" lang="en-CA" sz="2400" u="none" cap="none" strike="noStrike">
                <a:solidFill>
                  <a:schemeClr val="dk1"/>
                </a:solidFill>
                <a:latin typeface="Calibri"/>
                <a:ea typeface="Calibri"/>
                <a:cs typeface="Calibri"/>
                <a:sym typeface="Calibri"/>
              </a:rPr>
              <a:t>, Apala Guha, Arrvindh Shriraman</a:t>
            </a:r>
          </a:p>
        </p:txBody>
      </p:sp>
      <p:sp>
        <p:nvSpPr>
          <p:cNvPr id="90" name="Shape 90"/>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CA" sz="2000" u="none" cap="none" strike="noStrike">
                <a:solidFill>
                  <a:srgbClr val="888888"/>
                </a:solidFill>
                <a:latin typeface="Calibri"/>
                <a:ea typeface="Calibri"/>
                <a:cs typeface="Calibri"/>
                <a:sym typeface="Calibri"/>
              </a:rPr>
              <a:t>‹#›</a:t>
            </a:fld>
          </a:p>
        </p:txBody>
      </p:sp>
      <p:pic>
        <p:nvPicPr>
          <p:cNvPr id="91" name="Shape 91"/>
          <p:cNvPicPr preferRelativeResize="0"/>
          <p:nvPr/>
        </p:nvPicPr>
        <p:blipFill rotWithShape="1">
          <a:blip r:embed="rId3">
            <a:alphaModFix/>
          </a:blip>
          <a:srcRect b="0" l="0" r="0" t="0"/>
          <a:stretch/>
        </p:blipFill>
        <p:spPr>
          <a:xfrm>
            <a:off x="0" y="5548555"/>
            <a:ext cx="5660312" cy="13094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p:nvPr/>
        </p:nvSpPr>
        <p:spPr>
          <a:xfrm>
            <a:off x="0" y="0"/>
            <a:ext cx="9144000" cy="838199"/>
          </a:xfrm>
          <a:prstGeom prst="rect">
            <a:avLst/>
          </a:prstGeom>
          <a:solidFill>
            <a:srgbClr val="A6192E"/>
          </a:solidFill>
          <a:ln>
            <a:noFill/>
          </a:ln>
        </p:spPr>
        <p:txBody>
          <a:bodyPr anchorCtr="0" anchor="ctr" bIns="45700" lIns="91425" rIns="91425" tIns="45700">
            <a:noAutofit/>
          </a:bodyPr>
          <a:lstStyle/>
          <a:p>
            <a:pPr indent="0" lvl="0" marL="0" marR="0" rtl="0" algn="ctr">
              <a:spcBef>
                <a:spcPts val="0"/>
              </a:spcBef>
              <a:buSzPct val="25000"/>
              <a:buNone/>
            </a:pPr>
            <a:r>
              <a:rPr b="1" lang="en-CA" sz="4000">
                <a:solidFill>
                  <a:schemeClr val="lt1"/>
                </a:solidFill>
                <a:latin typeface="Calibri"/>
                <a:ea typeface="Calibri"/>
                <a:cs typeface="Calibri"/>
                <a:sym typeface="Calibri"/>
              </a:rPr>
              <a:t>How to form chains? Optimize for ILP </a:t>
            </a:r>
          </a:p>
        </p:txBody>
      </p:sp>
      <p:sp>
        <p:nvSpPr>
          <p:cNvPr id="427" name="Shape 427"/>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
        <p:nvSpPr>
          <p:cNvPr id="428" name="Shape 428"/>
          <p:cNvSpPr/>
          <p:nvPr/>
        </p:nvSpPr>
        <p:spPr>
          <a:xfrm>
            <a:off x="1919818" y="5099110"/>
            <a:ext cx="6255507" cy="1587879"/>
          </a:xfrm>
          <a:prstGeom prst="roundRect">
            <a:avLst>
              <a:gd fmla="val 16667" name="adj"/>
            </a:avLst>
          </a:prstGeom>
          <a:solidFill>
            <a:srgbClr val="2E75B6"/>
          </a:solidFill>
          <a:ln cap="flat" cmpd="sng" w="38100">
            <a:solidFill>
              <a:srgbClr val="1F3864"/>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CA" sz="4000">
                <a:solidFill>
                  <a:schemeClr val="lt1"/>
                </a:solidFill>
                <a:latin typeface="Calibri"/>
                <a:ea typeface="Calibri"/>
                <a:cs typeface="Calibri"/>
                <a:sym typeface="Calibri"/>
              </a:rPr>
              <a:t>Same ILP as the prog.</a:t>
            </a:r>
          </a:p>
          <a:p>
            <a:pPr indent="0" lvl="0" marL="0" marR="0" rtl="0" algn="ctr">
              <a:spcBef>
                <a:spcPts val="0"/>
              </a:spcBef>
              <a:buSzPct val="25000"/>
              <a:buNone/>
            </a:pPr>
            <a:r>
              <a:rPr lang="en-CA" sz="4000">
                <a:solidFill>
                  <a:schemeClr val="lt1"/>
                </a:solidFill>
                <a:latin typeface="Calibri"/>
                <a:ea typeface="Calibri"/>
                <a:cs typeface="Calibri"/>
                <a:sym typeface="Calibri"/>
              </a:rPr>
              <a:t>Increased communication</a:t>
            </a:r>
          </a:p>
        </p:txBody>
      </p:sp>
      <p:pic>
        <p:nvPicPr>
          <p:cNvPr descr="Image result for red x" id="429" name="Shape 429"/>
          <p:cNvPicPr preferRelativeResize="0"/>
          <p:nvPr/>
        </p:nvPicPr>
        <p:blipFill rotWithShape="1">
          <a:blip r:embed="rId3">
            <a:alphaModFix/>
          </a:blip>
          <a:srcRect b="0" l="0" r="0" t="0"/>
          <a:stretch/>
        </p:blipFill>
        <p:spPr>
          <a:xfrm>
            <a:off x="1355573" y="5944098"/>
            <a:ext cx="404088" cy="519540"/>
          </a:xfrm>
          <a:prstGeom prst="rect">
            <a:avLst/>
          </a:prstGeom>
          <a:noFill/>
          <a:ln>
            <a:noFill/>
          </a:ln>
        </p:spPr>
      </p:pic>
      <p:pic>
        <p:nvPicPr>
          <p:cNvPr descr="Image result for green tick" id="430" name="Shape 430"/>
          <p:cNvPicPr preferRelativeResize="0"/>
          <p:nvPr/>
        </p:nvPicPr>
        <p:blipFill rotWithShape="1">
          <a:blip r:embed="rId4">
            <a:alphaModFix/>
          </a:blip>
          <a:srcRect b="0" l="0" r="0" t="0"/>
          <a:stretch/>
        </p:blipFill>
        <p:spPr>
          <a:xfrm>
            <a:off x="1218386" y="5262105"/>
            <a:ext cx="797632" cy="797632"/>
          </a:xfrm>
          <a:prstGeom prst="rect">
            <a:avLst/>
          </a:prstGeom>
          <a:noFill/>
          <a:ln>
            <a:noFill/>
          </a:ln>
        </p:spPr>
      </p:pic>
      <p:grpSp>
        <p:nvGrpSpPr>
          <p:cNvPr id="431" name="Shape 431"/>
          <p:cNvGrpSpPr/>
          <p:nvPr/>
        </p:nvGrpSpPr>
        <p:grpSpPr>
          <a:xfrm>
            <a:off x="210102" y="1337883"/>
            <a:ext cx="3168820" cy="3615326"/>
            <a:chOff x="5458807" y="1244620"/>
            <a:chExt cx="3185684" cy="3634565"/>
          </a:xfrm>
        </p:grpSpPr>
        <p:sp>
          <p:nvSpPr>
            <p:cNvPr id="432" name="Shape 432"/>
            <p:cNvSpPr/>
            <p:nvPr/>
          </p:nvSpPr>
          <p:spPr>
            <a:xfrm>
              <a:off x="7390156" y="2050123"/>
              <a:ext cx="572136" cy="57213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433" name="Shape 433"/>
            <p:cNvSpPr/>
            <p:nvPr/>
          </p:nvSpPr>
          <p:spPr>
            <a:xfrm>
              <a:off x="7390156" y="3102138"/>
              <a:ext cx="572136" cy="57213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cxnSp>
          <p:nvCxnSpPr>
            <p:cNvPr id="434" name="Shape 434"/>
            <p:cNvCxnSpPr>
              <a:stCxn id="432" idx="4"/>
              <a:endCxn id="433" idx="0"/>
            </p:cNvCxnSpPr>
            <p:nvPr/>
          </p:nvCxnSpPr>
          <p:spPr>
            <a:xfrm>
              <a:off x="7676224" y="2622259"/>
              <a:ext cx="0" cy="479700"/>
            </a:xfrm>
            <a:prstGeom prst="straightConnector1">
              <a:avLst/>
            </a:prstGeom>
            <a:noFill/>
            <a:ln cap="flat" cmpd="sng" w="38100">
              <a:solidFill>
                <a:schemeClr val="dk1"/>
              </a:solidFill>
              <a:prstDash val="solid"/>
              <a:miter/>
              <a:headEnd len="med" w="med" type="none"/>
              <a:tailEnd len="lg" w="lg" type="triangle"/>
            </a:ln>
          </p:spPr>
        </p:cxnSp>
        <p:sp>
          <p:nvSpPr>
            <p:cNvPr id="435" name="Shape 435"/>
            <p:cNvSpPr txBox="1"/>
            <p:nvPr/>
          </p:nvSpPr>
          <p:spPr>
            <a:xfrm>
              <a:off x="7558732" y="2029507"/>
              <a:ext cx="66420" cy="58788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4</a:t>
              </a:r>
            </a:p>
          </p:txBody>
        </p:sp>
        <p:sp>
          <p:nvSpPr>
            <p:cNvPr id="436" name="Shape 436"/>
            <p:cNvSpPr txBox="1"/>
            <p:nvPr/>
          </p:nvSpPr>
          <p:spPr>
            <a:xfrm>
              <a:off x="7541875" y="3092996"/>
              <a:ext cx="66420" cy="58788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5</a:t>
              </a:r>
            </a:p>
          </p:txBody>
        </p:sp>
        <p:sp>
          <p:nvSpPr>
            <p:cNvPr id="437" name="Shape 437"/>
            <p:cNvSpPr/>
            <p:nvPr/>
          </p:nvSpPr>
          <p:spPr>
            <a:xfrm>
              <a:off x="7385267" y="4191930"/>
              <a:ext cx="572136" cy="57213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438" name="Shape 438"/>
            <p:cNvSpPr txBox="1"/>
            <p:nvPr/>
          </p:nvSpPr>
          <p:spPr>
            <a:xfrm>
              <a:off x="7469953" y="4208157"/>
              <a:ext cx="402758" cy="58788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6</a:t>
              </a:r>
            </a:p>
          </p:txBody>
        </p:sp>
        <p:cxnSp>
          <p:nvCxnSpPr>
            <p:cNvPr id="439" name="Shape 439"/>
            <p:cNvCxnSpPr>
              <a:stCxn id="433" idx="4"/>
              <a:endCxn id="437" idx="0"/>
            </p:cNvCxnSpPr>
            <p:nvPr/>
          </p:nvCxnSpPr>
          <p:spPr>
            <a:xfrm flipH="1">
              <a:off x="7671424" y="3674274"/>
              <a:ext cx="4800" cy="517500"/>
            </a:xfrm>
            <a:prstGeom prst="straightConnector1">
              <a:avLst/>
            </a:prstGeom>
            <a:noFill/>
            <a:ln cap="flat" cmpd="sng" w="38100">
              <a:solidFill>
                <a:schemeClr val="dk1"/>
              </a:solidFill>
              <a:prstDash val="solid"/>
              <a:miter/>
              <a:headEnd len="med" w="med" type="none"/>
              <a:tailEnd len="lg" w="lg" type="triangle"/>
            </a:ln>
          </p:spPr>
        </p:cxnSp>
        <p:sp>
          <p:nvSpPr>
            <p:cNvPr id="440" name="Shape 440"/>
            <p:cNvSpPr/>
            <p:nvPr/>
          </p:nvSpPr>
          <p:spPr>
            <a:xfrm>
              <a:off x="6160898" y="1528240"/>
              <a:ext cx="572136" cy="57213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441" name="Shape 441"/>
            <p:cNvSpPr/>
            <p:nvPr/>
          </p:nvSpPr>
          <p:spPr>
            <a:xfrm>
              <a:off x="6160898" y="2580255"/>
              <a:ext cx="572136" cy="57213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cxnSp>
          <p:nvCxnSpPr>
            <p:cNvPr id="442" name="Shape 442"/>
            <p:cNvCxnSpPr/>
            <p:nvPr/>
          </p:nvCxnSpPr>
          <p:spPr>
            <a:xfrm>
              <a:off x="6442076" y="2100375"/>
              <a:ext cx="0" cy="479879"/>
            </a:xfrm>
            <a:prstGeom prst="straightConnector1">
              <a:avLst/>
            </a:prstGeom>
            <a:noFill/>
            <a:ln cap="flat" cmpd="sng" w="38100">
              <a:solidFill>
                <a:schemeClr val="dk1"/>
              </a:solidFill>
              <a:prstDash val="solid"/>
              <a:miter/>
              <a:headEnd len="med" w="med" type="none"/>
              <a:tailEnd len="lg" w="lg" type="triangle"/>
            </a:ln>
          </p:spPr>
        </p:cxnSp>
        <p:sp>
          <p:nvSpPr>
            <p:cNvPr id="443" name="Shape 443"/>
            <p:cNvSpPr txBox="1"/>
            <p:nvPr/>
          </p:nvSpPr>
          <p:spPr>
            <a:xfrm>
              <a:off x="6329475" y="1507621"/>
              <a:ext cx="66420" cy="58788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1</a:t>
              </a:r>
            </a:p>
          </p:txBody>
        </p:sp>
        <p:sp>
          <p:nvSpPr>
            <p:cNvPr id="444" name="Shape 444"/>
            <p:cNvSpPr txBox="1"/>
            <p:nvPr/>
          </p:nvSpPr>
          <p:spPr>
            <a:xfrm>
              <a:off x="6312617" y="2571113"/>
              <a:ext cx="66420" cy="58788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2</a:t>
              </a:r>
            </a:p>
          </p:txBody>
        </p:sp>
        <p:sp>
          <p:nvSpPr>
            <p:cNvPr id="445" name="Shape 445"/>
            <p:cNvSpPr/>
            <p:nvPr/>
          </p:nvSpPr>
          <p:spPr>
            <a:xfrm>
              <a:off x="6156010" y="3670048"/>
              <a:ext cx="572136" cy="57213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446" name="Shape 446"/>
            <p:cNvSpPr txBox="1"/>
            <p:nvPr/>
          </p:nvSpPr>
          <p:spPr>
            <a:xfrm>
              <a:off x="6240696" y="3686273"/>
              <a:ext cx="402758" cy="58788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3</a:t>
              </a:r>
            </a:p>
          </p:txBody>
        </p:sp>
        <p:cxnSp>
          <p:nvCxnSpPr>
            <p:cNvPr id="447" name="Shape 447"/>
            <p:cNvCxnSpPr>
              <a:stCxn id="441" idx="4"/>
              <a:endCxn id="445" idx="0"/>
            </p:cNvCxnSpPr>
            <p:nvPr/>
          </p:nvCxnSpPr>
          <p:spPr>
            <a:xfrm flipH="1">
              <a:off x="6442166" y="3152391"/>
              <a:ext cx="4800" cy="517500"/>
            </a:xfrm>
            <a:prstGeom prst="straightConnector1">
              <a:avLst/>
            </a:prstGeom>
            <a:noFill/>
            <a:ln cap="flat" cmpd="sng" w="38100">
              <a:solidFill>
                <a:schemeClr val="dk1"/>
              </a:solidFill>
              <a:prstDash val="solid"/>
              <a:miter/>
              <a:headEnd len="med" w="med" type="none"/>
              <a:tailEnd len="lg" w="lg" type="triangle"/>
            </a:ln>
          </p:spPr>
        </p:cxnSp>
        <p:cxnSp>
          <p:nvCxnSpPr>
            <p:cNvPr id="448" name="Shape 448"/>
            <p:cNvCxnSpPr>
              <a:stCxn id="440" idx="6"/>
              <a:endCxn id="432" idx="2"/>
            </p:cNvCxnSpPr>
            <p:nvPr/>
          </p:nvCxnSpPr>
          <p:spPr>
            <a:xfrm>
              <a:off x="6733034" y="1814308"/>
              <a:ext cx="657300" cy="521700"/>
            </a:xfrm>
            <a:prstGeom prst="straightConnector1">
              <a:avLst/>
            </a:prstGeom>
            <a:noFill/>
            <a:ln cap="flat" cmpd="sng" w="38100">
              <a:solidFill>
                <a:schemeClr val="dk1"/>
              </a:solidFill>
              <a:prstDash val="solid"/>
              <a:miter/>
              <a:headEnd len="med" w="med" type="none"/>
              <a:tailEnd len="lg" w="lg" type="triangle"/>
            </a:ln>
          </p:spPr>
        </p:cxnSp>
        <p:sp>
          <p:nvSpPr>
            <p:cNvPr id="449" name="Shape 449"/>
            <p:cNvSpPr/>
            <p:nvPr/>
          </p:nvSpPr>
          <p:spPr>
            <a:xfrm>
              <a:off x="6026548" y="2412936"/>
              <a:ext cx="786582" cy="1996565"/>
            </a:xfrm>
            <a:prstGeom prst="roundRect">
              <a:avLst>
                <a:gd fmla="val 16667" name="adj"/>
              </a:avLst>
            </a:prstGeom>
            <a:noFill/>
            <a:ln cap="flat" cmpd="sng" w="3810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50" name="Shape 450"/>
            <p:cNvSpPr/>
            <p:nvPr/>
          </p:nvSpPr>
          <p:spPr>
            <a:xfrm>
              <a:off x="7278042" y="1814308"/>
              <a:ext cx="786582" cy="3064877"/>
            </a:xfrm>
            <a:prstGeom prst="roundRect">
              <a:avLst>
                <a:gd fmla="val 16667" name="adj"/>
              </a:avLst>
            </a:prstGeom>
            <a:noFill/>
            <a:ln cap="flat" cmpd="sng" w="3810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51" name="Shape 451"/>
            <p:cNvSpPr/>
            <p:nvPr/>
          </p:nvSpPr>
          <p:spPr>
            <a:xfrm>
              <a:off x="6064803" y="1421609"/>
              <a:ext cx="786582" cy="784147"/>
            </a:xfrm>
            <a:prstGeom prst="roundRect">
              <a:avLst>
                <a:gd fmla="val 16667" name="adj"/>
              </a:avLst>
            </a:prstGeom>
            <a:noFill/>
            <a:ln cap="flat" cmpd="sng" w="3810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52" name="Shape 452"/>
            <p:cNvSpPr txBox="1"/>
            <p:nvPr/>
          </p:nvSpPr>
          <p:spPr>
            <a:xfrm>
              <a:off x="5475317" y="1244620"/>
              <a:ext cx="561136" cy="52600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chemeClr val="dk1"/>
                  </a:solidFill>
                  <a:latin typeface="Calibri"/>
                  <a:ea typeface="Calibri"/>
                  <a:cs typeface="Calibri"/>
                  <a:sym typeface="Calibri"/>
                </a:rPr>
                <a:t>C1</a:t>
              </a:r>
            </a:p>
          </p:txBody>
        </p:sp>
        <p:sp>
          <p:nvSpPr>
            <p:cNvPr id="453" name="Shape 453"/>
            <p:cNvSpPr txBox="1"/>
            <p:nvPr/>
          </p:nvSpPr>
          <p:spPr>
            <a:xfrm>
              <a:off x="8083356" y="1486920"/>
              <a:ext cx="561136" cy="52600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chemeClr val="dk1"/>
                  </a:solidFill>
                  <a:latin typeface="Calibri"/>
                  <a:ea typeface="Calibri"/>
                  <a:cs typeface="Calibri"/>
                  <a:sym typeface="Calibri"/>
                </a:rPr>
                <a:t>C2</a:t>
              </a:r>
            </a:p>
          </p:txBody>
        </p:sp>
        <p:sp>
          <p:nvSpPr>
            <p:cNvPr id="454" name="Shape 454"/>
            <p:cNvSpPr txBox="1"/>
            <p:nvPr/>
          </p:nvSpPr>
          <p:spPr>
            <a:xfrm>
              <a:off x="5458807" y="2075249"/>
              <a:ext cx="561136" cy="52600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chemeClr val="dk1"/>
                  </a:solidFill>
                  <a:latin typeface="Calibri"/>
                  <a:ea typeface="Calibri"/>
                  <a:cs typeface="Calibri"/>
                  <a:sym typeface="Calibri"/>
                </a:rPr>
                <a:t>C3</a:t>
              </a:r>
            </a:p>
          </p:txBody>
        </p:sp>
      </p:grpSp>
      <p:sp>
        <p:nvSpPr>
          <p:cNvPr id="455" name="Shape 455"/>
          <p:cNvSpPr/>
          <p:nvPr/>
        </p:nvSpPr>
        <p:spPr>
          <a:xfrm>
            <a:off x="7160428" y="2535733"/>
            <a:ext cx="569106" cy="56910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456" name="Shape 456"/>
          <p:cNvSpPr txBox="1"/>
          <p:nvPr/>
        </p:nvSpPr>
        <p:spPr>
          <a:xfrm>
            <a:off x="7328111" y="2515227"/>
            <a:ext cx="66067"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4</a:t>
            </a:r>
          </a:p>
        </p:txBody>
      </p:sp>
      <p:grpSp>
        <p:nvGrpSpPr>
          <p:cNvPr id="457" name="Shape 457"/>
          <p:cNvGrpSpPr/>
          <p:nvPr/>
        </p:nvGrpSpPr>
        <p:grpSpPr>
          <a:xfrm>
            <a:off x="7160427" y="3069505"/>
            <a:ext cx="569106" cy="584774"/>
            <a:chOff x="6378550" y="2493992"/>
            <a:chExt cx="569106" cy="584774"/>
          </a:xfrm>
        </p:grpSpPr>
        <p:sp>
          <p:nvSpPr>
            <p:cNvPr id="458" name="Shape 458"/>
            <p:cNvSpPr/>
            <p:nvPr/>
          </p:nvSpPr>
          <p:spPr>
            <a:xfrm>
              <a:off x="6378550" y="2503086"/>
              <a:ext cx="569106" cy="56910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459" name="Shape 459"/>
            <p:cNvSpPr txBox="1"/>
            <p:nvPr/>
          </p:nvSpPr>
          <p:spPr>
            <a:xfrm>
              <a:off x="6529466" y="2493992"/>
              <a:ext cx="66067"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5</a:t>
              </a:r>
            </a:p>
          </p:txBody>
        </p:sp>
      </p:grpSp>
      <p:grpSp>
        <p:nvGrpSpPr>
          <p:cNvPr id="460" name="Shape 460"/>
          <p:cNvGrpSpPr/>
          <p:nvPr/>
        </p:nvGrpSpPr>
        <p:grpSpPr>
          <a:xfrm>
            <a:off x="7155562" y="3640185"/>
            <a:ext cx="569106" cy="600915"/>
            <a:chOff x="7155564" y="3380746"/>
            <a:chExt cx="569106" cy="600915"/>
          </a:xfrm>
        </p:grpSpPr>
        <p:sp>
          <p:nvSpPr>
            <p:cNvPr id="461" name="Shape 461"/>
            <p:cNvSpPr/>
            <p:nvPr/>
          </p:nvSpPr>
          <p:spPr>
            <a:xfrm>
              <a:off x="7155564" y="3380746"/>
              <a:ext cx="569106" cy="56910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462" name="Shape 462"/>
            <p:cNvSpPr txBox="1"/>
            <p:nvPr/>
          </p:nvSpPr>
          <p:spPr>
            <a:xfrm>
              <a:off x="7239803" y="3396887"/>
              <a:ext cx="400626"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6</a:t>
              </a:r>
            </a:p>
          </p:txBody>
        </p:sp>
      </p:grpSp>
      <p:sp>
        <p:nvSpPr>
          <p:cNvPr id="463" name="Shape 463"/>
          <p:cNvSpPr/>
          <p:nvPr/>
        </p:nvSpPr>
        <p:spPr>
          <a:xfrm>
            <a:off x="5937678" y="2016614"/>
            <a:ext cx="569106" cy="56910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464" name="Shape 464"/>
          <p:cNvSpPr/>
          <p:nvPr/>
        </p:nvSpPr>
        <p:spPr>
          <a:xfrm>
            <a:off x="5937678" y="3063059"/>
            <a:ext cx="569106" cy="56910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cxnSp>
        <p:nvCxnSpPr>
          <p:cNvPr id="465" name="Shape 465"/>
          <p:cNvCxnSpPr/>
          <p:nvPr/>
        </p:nvCxnSpPr>
        <p:spPr>
          <a:xfrm>
            <a:off x="6217367" y="2585721"/>
            <a:ext cx="0" cy="477339"/>
          </a:xfrm>
          <a:prstGeom prst="straightConnector1">
            <a:avLst/>
          </a:prstGeom>
          <a:noFill/>
          <a:ln cap="flat" cmpd="sng" w="38100">
            <a:solidFill>
              <a:schemeClr val="dk1"/>
            </a:solidFill>
            <a:prstDash val="solid"/>
            <a:miter/>
            <a:headEnd len="med" w="med" type="none"/>
            <a:tailEnd len="lg" w="lg" type="triangle"/>
          </a:ln>
        </p:spPr>
      </p:cxnSp>
      <p:sp>
        <p:nvSpPr>
          <p:cNvPr id="466" name="Shape 466"/>
          <p:cNvSpPr txBox="1"/>
          <p:nvPr/>
        </p:nvSpPr>
        <p:spPr>
          <a:xfrm>
            <a:off x="6105362" y="1996105"/>
            <a:ext cx="66067"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1</a:t>
            </a:r>
          </a:p>
        </p:txBody>
      </p:sp>
      <p:sp>
        <p:nvSpPr>
          <p:cNvPr id="467" name="Shape 467"/>
          <p:cNvSpPr txBox="1"/>
          <p:nvPr/>
        </p:nvSpPr>
        <p:spPr>
          <a:xfrm>
            <a:off x="6088592" y="3053966"/>
            <a:ext cx="66067"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2</a:t>
            </a:r>
          </a:p>
        </p:txBody>
      </p:sp>
      <p:grpSp>
        <p:nvGrpSpPr>
          <p:cNvPr id="468" name="Shape 468"/>
          <p:cNvGrpSpPr/>
          <p:nvPr/>
        </p:nvGrpSpPr>
        <p:grpSpPr>
          <a:xfrm>
            <a:off x="5932815" y="3610377"/>
            <a:ext cx="569106" cy="600916"/>
            <a:chOff x="5150937" y="3465555"/>
            <a:chExt cx="569106" cy="600916"/>
          </a:xfrm>
        </p:grpSpPr>
        <p:sp>
          <p:nvSpPr>
            <p:cNvPr id="469" name="Shape 469"/>
            <p:cNvSpPr/>
            <p:nvPr/>
          </p:nvSpPr>
          <p:spPr>
            <a:xfrm>
              <a:off x="5150937" y="3465555"/>
              <a:ext cx="569106" cy="56910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470" name="Shape 470"/>
            <p:cNvSpPr txBox="1"/>
            <p:nvPr/>
          </p:nvSpPr>
          <p:spPr>
            <a:xfrm>
              <a:off x="5235175" y="3481696"/>
              <a:ext cx="400626"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3</a:t>
              </a:r>
            </a:p>
          </p:txBody>
        </p:sp>
      </p:grpSp>
      <p:cxnSp>
        <p:nvCxnSpPr>
          <p:cNvPr id="471" name="Shape 471"/>
          <p:cNvCxnSpPr>
            <a:stCxn id="463" idx="6"/>
            <a:endCxn id="455" idx="2"/>
          </p:cNvCxnSpPr>
          <p:nvPr/>
        </p:nvCxnSpPr>
        <p:spPr>
          <a:xfrm>
            <a:off x="6506785" y="2301167"/>
            <a:ext cx="653700" cy="519000"/>
          </a:xfrm>
          <a:prstGeom prst="straightConnector1">
            <a:avLst/>
          </a:prstGeom>
          <a:noFill/>
          <a:ln cap="flat" cmpd="sng" w="38100">
            <a:solidFill>
              <a:schemeClr val="dk1"/>
            </a:solidFill>
            <a:prstDash val="solid"/>
            <a:miter/>
            <a:headEnd len="med" w="med" type="none"/>
            <a:tailEnd len="lg" w="lg" type="triangle"/>
          </a:ln>
        </p:spPr>
      </p:cxnSp>
      <p:sp>
        <p:nvSpPr>
          <p:cNvPr id="472" name="Shape 472"/>
          <p:cNvSpPr/>
          <p:nvPr/>
        </p:nvSpPr>
        <p:spPr>
          <a:xfrm>
            <a:off x="5804039" y="2896628"/>
            <a:ext cx="782417" cy="1422951"/>
          </a:xfrm>
          <a:prstGeom prst="roundRect">
            <a:avLst>
              <a:gd fmla="val 16667" name="adj"/>
            </a:avLst>
          </a:prstGeom>
          <a:noFill/>
          <a:ln cap="flat" cmpd="sng" w="3810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73" name="Shape 473"/>
          <p:cNvSpPr/>
          <p:nvPr/>
        </p:nvSpPr>
        <p:spPr>
          <a:xfrm>
            <a:off x="7048907" y="2440314"/>
            <a:ext cx="782417" cy="1984884"/>
          </a:xfrm>
          <a:prstGeom prst="roundRect">
            <a:avLst>
              <a:gd fmla="val 16667" name="adj"/>
            </a:avLst>
          </a:prstGeom>
          <a:noFill/>
          <a:ln cap="flat" cmpd="sng" w="3810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74" name="Shape 474"/>
          <p:cNvSpPr/>
          <p:nvPr/>
        </p:nvSpPr>
        <p:spPr>
          <a:xfrm>
            <a:off x="5842092" y="1910548"/>
            <a:ext cx="782417" cy="779996"/>
          </a:xfrm>
          <a:prstGeom prst="roundRect">
            <a:avLst>
              <a:gd fmla="val 16667" name="adj"/>
            </a:avLst>
          </a:prstGeom>
          <a:noFill/>
          <a:ln cap="flat" cmpd="sng" w="3810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75" name="Shape 475"/>
          <p:cNvSpPr txBox="1"/>
          <p:nvPr/>
        </p:nvSpPr>
        <p:spPr>
          <a:xfrm>
            <a:off x="6052657" y="1429748"/>
            <a:ext cx="558165"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chemeClr val="dk1"/>
                </a:solidFill>
                <a:latin typeface="Calibri"/>
                <a:ea typeface="Calibri"/>
                <a:cs typeface="Calibri"/>
                <a:sym typeface="Calibri"/>
              </a:rPr>
              <a:t>C1</a:t>
            </a:r>
          </a:p>
        </p:txBody>
      </p:sp>
      <p:sp>
        <p:nvSpPr>
          <p:cNvPr id="476" name="Shape 476"/>
          <p:cNvSpPr txBox="1"/>
          <p:nvPr/>
        </p:nvSpPr>
        <p:spPr>
          <a:xfrm>
            <a:off x="7239803" y="1874050"/>
            <a:ext cx="558165"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chemeClr val="dk1"/>
                </a:solidFill>
                <a:latin typeface="Calibri"/>
                <a:ea typeface="Calibri"/>
                <a:cs typeface="Calibri"/>
                <a:sym typeface="Calibri"/>
              </a:rPr>
              <a:t>C2</a:t>
            </a:r>
          </a:p>
        </p:txBody>
      </p:sp>
      <p:sp>
        <p:nvSpPr>
          <p:cNvPr id="477" name="Shape 477"/>
          <p:cNvSpPr txBox="1"/>
          <p:nvPr/>
        </p:nvSpPr>
        <p:spPr>
          <a:xfrm>
            <a:off x="5239303" y="2560726"/>
            <a:ext cx="558165"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chemeClr val="dk1"/>
                </a:solidFill>
                <a:latin typeface="Calibri"/>
                <a:ea typeface="Calibri"/>
                <a:cs typeface="Calibri"/>
                <a:sym typeface="Calibri"/>
              </a:rPr>
              <a:t>C3</a:t>
            </a:r>
          </a:p>
        </p:txBody>
      </p:sp>
      <p:sp>
        <p:nvSpPr>
          <p:cNvPr id="478" name="Shape 478"/>
          <p:cNvSpPr txBox="1"/>
          <p:nvPr/>
        </p:nvSpPr>
        <p:spPr>
          <a:xfrm>
            <a:off x="641483" y="817464"/>
            <a:ext cx="2646686"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600">
                <a:solidFill>
                  <a:schemeClr val="dk1"/>
                </a:solidFill>
                <a:latin typeface="Calibri"/>
                <a:ea typeface="Calibri"/>
                <a:cs typeface="Calibri"/>
                <a:sym typeface="Calibri"/>
              </a:rPr>
              <a:t>Chained DFG</a:t>
            </a:r>
          </a:p>
        </p:txBody>
      </p:sp>
      <p:sp>
        <p:nvSpPr>
          <p:cNvPr id="479" name="Shape 479"/>
          <p:cNvSpPr txBox="1"/>
          <p:nvPr/>
        </p:nvSpPr>
        <p:spPr>
          <a:xfrm>
            <a:off x="5894932" y="865780"/>
            <a:ext cx="1920718"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600">
                <a:solidFill>
                  <a:schemeClr val="dk1"/>
                </a:solidFill>
                <a:latin typeface="Calibri"/>
                <a:ea typeface="Calibri"/>
                <a:cs typeface="Calibri"/>
                <a:sym typeface="Calibri"/>
              </a:rPr>
              <a:t>Schedule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4" name="Shape 484"/>
        <p:cNvGrpSpPr/>
        <p:nvPr/>
      </p:nvGrpSpPr>
      <p:grpSpPr>
        <a:xfrm>
          <a:off x="0" y="0"/>
          <a:ext cx="0" cy="0"/>
          <a:chOff x="0" y="0"/>
          <a:chExt cx="0" cy="0"/>
        </a:xfrm>
      </p:grpSpPr>
      <p:pic>
        <p:nvPicPr>
          <p:cNvPr id="485" name="Shape 485"/>
          <p:cNvPicPr preferRelativeResize="0"/>
          <p:nvPr/>
        </p:nvPicPr>
        <p:blipFill rotWithShape="1">
          <a:blip r:embed="rId3">
            <a:alphaModFix/>
          </a:blip>
          <a:srcRect b="0" l="0" r="0" t="0"/>
          <a:stretch/>
        </p:blipFill>
        <p:spPr>
          <a:xfrm>
            <a:off x="1" y="762000"/>
            <a:ext cx="9144000" cy="4292700"/>
          </a:xfrm>
          <a:prstGeom prst="rect">
            <a:avLst/>
          </a:prstGeom>
          <a:noFill/>
          <a:ln>
            <a:noFill/>
          </a:ln>
        </p:spPr>
      </p:pic>
      <p:sp>
        <p:nvSpPr>
          <p:cNvPr id="486" name="Shape 486"/>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
        <p:nvSpPr>
          <p:cNvPr id="487" name="Shape 487"/>
          <p:cNvSpPr/>
          <p:nvPr/>
        </p:nvSpPr>
        <p:spPr>
          <a:xfrm>
            <a:off x="0" y="0"/>
            <a:ext cx="9144000" cy="838199"/>
          </a:xfrm>
          <a:prstGeom prst="rect">
            <a:avLst/>
          </a:prstGeom>
          <a:solidFill>
            <a:srgbClr val="A6192E"/>
          </a:solidFill>
          <a:ln>
            <a:noFill/>
          </a:ln>
        </p:spPr>
        <p:txBody>
          <a:bodyPr anchorCtr="0" anchor="ctr" bIns="45700" lIns="91425" rIns="91425" tIns="45700">
            <a:noAutofit/>
          </a:bodyPr>
          <a:lstStyle/>
          <a:p>
            <a:pPr indent="0" lvl="0" marL="0" marR="0" rtl="0" algn="ctr">
              <a:spcBef>
                <a:spcPts val="0"/>
              </a:spcBef>
              <a:buSzPct val="25000"/>
              <a:buNone/>
            </a:pPr>
            <a:r>
              <a:rPr b="1" lang="en-CA" sz="3600">
                <a:solidFill>
                  <a:schemeClr val="lt1"/>
                </a:solidFill>
                <a:latin typeface="Calibri"/>
                <a:ea typeface="Calibri"/>
                <a:cs typeface="Calibri"/>
                <a:sym typeface="Calibri"/>
              </a:rPr>
              <a:t>How much communication is within chains?</a:t>
            </a:r>
          </a:p>
        </p:txBody>
      </p:sp>
      <p:sp>
        <p:nvSpPr>
          <p:cNvPr id="488" name="Shape 488"/>
          <p:cNvSpPr/>
          <p:nvPr/>
        </p:nvSpPr>
        <p:spPr>
          <a:xfrm>
            <a:off x="366325" y="5724107"/>
            <a:ext cx="8073300" cy="885900"/>
          </a:xfrm>
          <a:prstGeom prst="roundRect">
            <a:avLst>
              <a:gd fmla="val 16667" name="adj"/>
            </a:avLst>
          </a:prstGeom>
          <a:solidFill>
            <a:srgbClr val="2E75B6"/>
          </a:solidFill>
          <a:ln cap="flat" cmpd="sng" w="38100">
            <a:solidFill>
              <a:srgbClr val="1F3864"/>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CA" sz="4000">
                <a:solidFill>
                  <a:schemeClr val="lt1"/>
                </a:solidFill>
                <a:latin typeface="Calibri"/>
                <a:ea typeface="Calibri"/>
                <a:cs typeface="Calibri"/>
                <a:sym typeface="Calibri"/>
              </a:rPr>
              <a:t>40-60% of communication localized</a:t>
            </a:r>
          </a:p>
        </p:txBody>
      </p:sp>
      <p:sp>
        <p:nvSpPr>
          <p:cNvPr id="489" name="Shape 489"/>
          <p:cNvSpPr/>
          <p:nvPr/>
        </p:nvSpPr>
        <p:spPr>
          <a:xfrm>
            <a:off x="594750" y="4648200"/>
            <a:ext cx="8440800" cy="3651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90" name="Shape 490"/>
          <p:cNvSpPr txBox="1"/>
          <p:nvPr/>
        </p:nvSpPr>
        <p:spPr>
          <a:xfrm>
            <a:off x="685800" y="4419600"/>
            <a:ext cx="2219400" cy="640200"/>
          </a:xfrm>
          <a:prstGeom prst="rect">
            <a:avLst/>
          </a:prstGeom>
          <a:noFill/>
          <a:ln>
            <a:noFill/>
          </a:ln>
        </p:spPr>
        <p:txBody>
          <a:bodyPr anchorCtr="0" anchor="t" bIns="91425" lIns="91425" rIns="91425" tIns="91425">
            <a:noAutofit/>
          </a:bodyPr>
          <a:lstStyle/>
          <a:p>
            <a:pPr lvl="0">
              <a:spcBef>
                <a:spcPts val="0"/>
              </a:spcBef>
              <a:buNone/>
            </a:pPr>
            <a:r>
              <a:rPr lang="en-CA" sz="3600">
                <a:latin typeface="Calibri"/>
                <a:ea typeface="Calibri"/>
                <a:cs typeface="Calibri"/>
                <a:sym typeface="Calibri"/>
              </a:rPr>
              <a:t>ILP+   Size+</a:t>
            </a:r>
          </a:p>
        </p:txBody>
      </p:sp>
      <p:sp>
        <p:nvSpPr>
          <p:cNvPr id="491" name="Shape 491"/>
          <p:cNvSpPr txBox="1"/>
          <p:nvPr/>
        </p:nvSpPr>
        <p:spPr>
          <a:xfrm>
            <a:off x="3762375" y="4419600"/>
            <a:ext cx="2219400" cy="640200"/>
          </a:xfrm>
          <a:prstGeom prst="rect">
            <a:avLst/>
          </a:prstGeom>
          <a:noFill/>
          <a:ln>
            <a:noFill/>
          </a:ln>
        </p:spPr>
        <p:txBody>
          <a:bodyPr anchorCtr="0" anchor="t" bIns="91425" lIns="91425" rIns="91425" tIns="91425">
            <a:noAutofit/>
          </a:bodyPr>
          <a:lstStyle/>
          <a:p>
            <a:pPr lvl="0" rtl="0">
              <a:spcBef>
                <a:spcPts val="0"/>
              </a:spcBef>
              <a:buNone/>
            </a:pPr>
            <a:r>
              <a:rPr lang="en-CA" sz="3600">
                <a:latin typeface="Calibri"/>
                <a:ea typeface="Calibri"/>
                <a:cs typeface="Calibri"/>
                <a:sym typeface="Calibri"/>
              </a:rPr>
              <a:t>ILP+   Size+</a:t>
            </a:r>
          </a:p>
        </p:txBody>
      </p:sp>
      <p:sp>
        <p:nvSpPr>
          <p:cNvPr id="492" name="Shape 492"/>
          <p:cNvSpPr txBox="1"/>
          <p:nvPr/>
        </p:nvSpPr>
        <p:spPr>
          <a:xfrm>
            <a:off x="6838950" y="4419600"/>
            <a:ext cx="2219400" cy="640200"/>
          </a:xfrm>
          <a:prstGeom prst="rect">
            <a:avLst/>
          </a:prstGeom>
          <a:noFill/>
          <a:ln>
            <a:noFill/>
          </a:ln>
        </p:spPr>
        <p:txBody>
          <a:bodyPr anchorCtr="0" anchor="t" bIns="91425" lIns="91425" rIns="91425" tIns="91425">
            <a:noAutofit/>
          </a:bodyPr>
          <a:lstStyle/>
          <a:p>
            <a:pPr lvl="0" rtl="0">
              <a:spcBef>
                <a:spcPts val="0"/>
              </a:spcBef>
              <a:buNone/>
            </a:pPr>
            <a:r>
              <a:rPr lang="en-CA" sz="3600">
                <a:latin typeface="Calibri"/>
                <a:ea typeface="Calibri"/>
                <a:cs typeface="Calibri"/>
                <a:sym typeface="Calibri"/>
              </a:rPr>
              <a:t>ILP+   Size+</a:t>
            </a:r>
          </a:p>
        </p:txBody>
      </p:sp>
      <p:sp>
        <p:nvSpPr>
          <p:cNvPr id="493" name="Shape 493"/>
          <p:cNvSpPr txBox="1"/>
          <p:nvPr/>
        </p:nvSpPr>
        <p:spPr>
          <a:xfrm>
            <a:off x="423825" y="5029200"/>
            <a:ext cx="2610000" cy="640200"/>
          </a:xfrm>
          <a:prstGeom prst="rect">
            <a:avLst/>
          </a:prstGeom>
          <a:noFill/>
          <a:ln>
            <a:noFill/>
          </a:ln>
        </p:spPr>
        <p:txBody>
          <a:bodyPr anchorCtr="0" anchor="t" bIns="91425" lIns="91425" rIns="91425" tIns="91425">
            <a:noAutofit/>
          </a:bodyPr>
          <a:lstStyle/>
          <a:p>
            <a:pPr lvl="0">
              <a:spcBef>
                <a:spcPts val="0"/>
              </a:spcBef>
              <a:buNone/>
            </a:pPr>
            <a:r>
              <a:rPr lang="en-CA" sz="2400"/>
              <a:t>dwt53, soplex ...</a:t>
            </a:r>
          </a:p>
        </p:txBody>
      </p:sp>
      <p:sp>
        <p:nvSpPr>
          <p:cNvPr id="494" name="Shape 494"/>
          <p:cNvSpPr txBox="1"/>
          <p:nvPr/>
        </p:nvSpPr>
        <p:spPr>
          <a:xfrm>
            <a:off x="3657600" y="5029200"/>
            <a:ext cx="2610000" cy="640200"/>
          </a:xfrm>
          <a:prstGeom prst="rect">
            <a:avLst/>
          </a:prstGeom>
          <a:noFill/>
          <a:ln>
            <a:noFill/>
          </a:ln>
        </p:spPr>
        <p:txBody>
          <a:bodyPr anchorCtr="0" anchor="t" bIns="91425" lIns="91425" rIns="91425" tIns="91425">
            <a:noAutofit/>
          </a:bodyPr>
          <a:lstStyle/>
          <a:p>
            <a:pPr lvl="0" rtl="0">
              <a:spcBef>
                <a:spcPts val="0"/>
              </a:spcBef>
              <a:buNone/>
            </a:pPr>
            <a:r>
              <a:rPr lang="en-CA" sz="2400"/>
              <a:t>parser, crafty</a:t>
            </a:r>
            <a:r>
              <a:rPr lang="en-CA" sz="2400"/>
              <a:t> ...</a:t>
            </a:r>
          </a:p>
        </p:txBody>
      </p:sp>
      <p:sp>
        <p:nvSpPr>
          <p:cNvPr id="495" name="Shape 495"/>
          <p:cNvSpPr txBox="1"/>
          <p:nvPr/>
        </p:nvSpPr>
        <p:spPr>
          <a:xfrm>
            <a:off x="6978175" y="5025500"/>
            <a:ext cx="2095800" cy="640200"/>
          </a:xfrm>
          <a:prstGeom prst="rect">
            <a:avLst/>
          </a:prstGeom>
          <a:noFill/>
          <a:ln>
            <a:noFill/>
          </a:ln>
        </p:spPr>
        <p:txBody>
          <a:bodyPr anchorCtr="0" anchor="t" bIns="91425" lIns="91425" rIns="91425" tIns="91425">
            <a:noAutofit/>
          </a:bodyPr>
          <a:lstStyle/>
          <a:p>
            <a:pPr lvl="0" rtl="0">
              <a:spcBef>
                <a:spcPts val="0"/>
              </a:spcBef>
              <a:buNone/>
            </a:pPr>
            <a:r>
              <a:rPr lang="en-CA" sz="2400"/>
              <a:t>gcc, namd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500"/>
                                        <p:tgtEl>
                                          <p:spTgt spid="4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9" name="Shape 499"/>
        <p:cNvGrpSpPr/>
        <p:nvPr/>
      </p:nvGrpSpPr>
      <p:grpSpPr>
        <a:xfrm>
          <a:off x="0" y="0"/>
          <a:ext cx="0" cy="0"/>
          <a:chOff x="0" y="0"/>
          <a:chExt cx="0" cy="0"/>
        </a:xfrm>
      </p:grpSpPr>
      <p:sp>
        <p:nvSpPr>
          <p:cNvPr id="500" name="Shape 500"/>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
        <p:nvSpPr>
          <p:cNvPr id="501" name="Shape 501"/>
          <p:cNvSpPr/>
          <p:nvPr/>
        </p:nvSpPr>
        <p:spPr>
          <a:xfrm>
            <a:off x="0" y="0"/>
            <a:ext cx="9144000" cy="838199"/>
          </a:xfrm>
          <a:prstGeom prst="rect">
            <a:avLst/>
          </a:prstGeom>
          <a:solidFill>
            <a:srgbClr val="A6192E"/>
          </a:solidFill>
          <a:ln>
            <a:noFill/>
          </a:ln>
        </p:spPr>
        <p:txBody>
          <a:bodyPr anchorCtr="0" anchor="ctr" bIns="45700" lIns="91425" rIns="91425" tIns="45700">
            <a:noAutofit/>
          </a:bodyPr>
          <a:lstStyle/>
          <a:p>
            <a:pPr indent="0" lvl="0" marL="0" marR="0" rtl="0" algn="ctr">
              <a:spcBef>
                <a:spcPts val="0"/>
              </a:spcBef>
              <a:buSzPct val="25000"/>
              <a:buNone/>
            </a:pPr>
            <a:r>
              <a:rPr b="1" lang="en-CA" sz="4000">
                <a:solidFill>
                  <a:schemeClr val="lt1"/>
                </a:solidFill>
                <a:latin typeface="Calibri"/>
                <a:ea typeface="Calibri"/>
                <a:cs typeface="Calibri"/>
                <a:sym typeface="Calibri"/>
              </a:rPr>
              <a:t>How to extract – </a:t>
            </a:r>
            <a:r>
              <a:rPr b="1" i="1" lang="en-CA" sz="4000">
                <a:solidFill>
                  <a:schemeClr val="lt1"/>
                </a:solidFill>
                <a:latin typeface="Calibri"/>
                <a:ea typeface="Calibri"/>
                <a:cs typeface="Calibri"/>
                <a:sym typeface="Calibri"/>
              </a:rPr>
              <a:t>longer</a:t>
            </a:r>
            <a:r>
              <a:rPr b="1" lang="en-CA" sz="4000">
                <a:solidFill>
                  <a:schemeClr val="lt1"/>
                </a:solidFill>
                <a:latin typeface="Calibri"/>
                <a:ea typeface="Calibri"/>
                <a:cs typeface="Calibri"/>
                <a:sym typeface="Calibri"/>
              </a:rPr>
              <a:t> – Chains</a:t>
            </a:r>
          </a:p>
        </p:txBody>
      </p:sp>
      <p:sp>
        <p:nvSpPr>
          <p:cNvPr id="502" name="Shape 502"/>
          <p:cNvSpPr/>
          <p:nvPr/>
        </p:nvSpPr>
        <p:spPr>
          <a:xfrm>
            <a:off x="1472812" y="1019105"/>
            <a:ext cx="1842760" cy="1870680"/>
          </a:xfrm>
          <a:prstGeom prst="rect">
            <a:avLst/>
          </a:prstGeom>
          <a:no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03" name="Shape 503"/>
          <p:cNvSpPr/>
          <p:nvPr/>
        </p:nvSpPr>
        <p:spPr>
          <a:xfrm>
            <a:off x="2177808" y="2448582"/>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04" name="Shape 504"/>
          <p:cNvSpPr/>
          <p:nvPr/>
        </p:nvSpPr>
        <p:spPr>
          <a:xfrm>
            <a:off x="1521674" y="1894968"/>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05" name="Shape 505"/>
          <p:cNvSpPr/>
          <p:nvPr/>
        </p:nvSpPr>
        <p:spPr>
          <a:xfrm>
            <a:off x="2818818" y="1901075"/>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06" name="Shape 506"/>
          <p:cNvSpPr/>
          <p:nvPr/>
        </p:nvSpPr>
        <p:spPr>
          <a:xfrm>
            <a:off x="2818817" y="1194845"/>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507" name="Shape 507"/>
          <p:cNvCxnSpPr>
            <a:stCxn id="505" idx="3"/>
            <a:endCxn id="503" idx="7"/>
          </p:cNvCxnSpPr>
          <p:nvPr/>
        </p:nvCxnSpPr>
        <p:spPr>
          <a:xfrm flipH="1">
            <a:off x="2475729" y="2198972"/>
            <a:ext cx="394200" cy="300600"/>
          </a:xfrm>
          <a:prstGeom prst="straightConnector1">
            <a:avLst/>
          </a:prstGeom>
          <a:noFill/>
          <a:ln cap="flat" cmpd="sng" w="28575">
            <a:solidFill>
              <a:schemeClr val="dk1"/>
            </a:solidFill>
            <a:prstDash val="solid"/>
            <a:miter/>
            <a:headEnd len="med" w="med" type="none"/>
            <a:tailEnd len="lg" w="lg" type="triangle"/>
          </a:ln>
        </p:spPr>
      </p:cxnSp>
      <p:cxnSp>
        <p:nvCxnSpPr>
          <p:cNvPr id="508" name="Shape 508"/>
          <p:cNvCxnSpPr>
            <a:stCxn id="504" idx="5"/>
            <a:endCxn id="503" idx="1"/>
          </p:cNvCxnSpPr>
          <p:nvPr/>
        </p:nvCxnSpPr>
        <p:spPr>
          <a:xfrm>
            <a:off x="1819570" y="2192865"/>
            <a:ext cx="409200" cy="306900"/>
          </a:xfrm>
          <a:prstGeom prst="straightConnector1">
            <a:avLst/>
          </a:prstGeom>
          <a:noFill/>
          <a:ln cap="flat" cmpd="sng" w="28575">
            <a:solidFill>
              <a:schemeClr val="dk1"/>
            </a:solidFill>
            <a:prstDash val="solid"/>
            <a:miter/>
            <a:headEnd len="med" w="med" type="none"/>
            <a:tailEnd len="lg" w="lg" type="triangle"/>
          </a:ln>
        </p:spPr>
      </p:cxnSp>
      <p:cxnSp>
        <p:nvCxnSpPr>
          <p:cNvPr id="509" name="Shape 509"/>
          <p:cNvCxnSpPr>
            <a:stCxn id="506" idx="4"/>
            <a:endCxn id="505" idx="0"/>
          </p:cNvCxnSpPr>
          <p:nvPr/>
        </p:nvCxnSpPr>
        <p:spPr>
          <a:xfrm>
            <a:off x="2993321" y="1543852"/>
            <a:ext cx="0" cy="357299"/>
          </a:xfrm>
          <a:prstGeom prst="straightConnector1">
            <a:avLst/>
          </a:prstGeom>
          <a:noFill/>
          <a:ln cap="flat" cmpd="sng" w="28575">
            <a:solidFill>
              <a:schemeClr val="dk1"/>
            </a:solidFill>
            <a:prstDash val="solid"/>
            <a:miter/>
            <a:headEnd len="med" w="med" type="none"/>
            <a:tailEnd len="lg" w="lg" type="triangle"/>
          </a:ln>
        </p:spPr>
      </p:cxnSp>
      <p:cxnSp>
        <p:nvCxnSpPr>
          <p:cNvPr id="510" name="Shape 510"/>
          <p:cNvCxnSpPr>
            <a:stCxn id="502" idx="2"/>
          </p:cNvCxnSpPr>
          <p:nvPr/>
        </p:nvCxnSpPr>
        <p:spPr>
          <a:xfrm>
            <a:off x="2394193" y="2889786"/>
            <a:ext cx="1761000" cy="836400"/>
          </a:xfrm>
          <a:prstGeom prst="straightConnector1">
            <a:avLst/>
          </a:prstGeom>
          <a:noFill/>
          <a:ln cap="flat" cmpd="sng" w="50800">
            <a:solidFill>
              <a:schemeClr val="dk1"/>
            </a:solidFill>
            <a:prstDash val="solid"/>
            <a:miter/>
            <a:headEnd len="med" w="med" type="none"/>
            <a:tailEnd len="lg" w="lg" type="triangle"/>
          </a:ln>
        </p:spPr>
      </p:cxnSp>
      <p:cxnSp>
        <p:nvCxnSpPr>
          <p:cNvPr id="511" name="Shape 511"/>
          <p:cNvCxnSpPr>
            <a:stCxn id="502" idx="2"/>
          </p:cNvCxnSpPr>
          <p:nvPr/>
        </p:nvCxnSpPr>
        <p:spPr>
          <a:xfrm flipH="1">
            <a:off x="1120093" y="2889786"/>
            <a:ext cx="1274100" cy="892500"/>
          </a:xfrm>
          <a:prstGeom prst="straightConnector1">
            <a:avLst/>
          </a:prstGeom>
          <a:noFill/>
          <a:ln cap="flat" cmpd="sng" w="50800">
            <a:solidFill>
              <a:schemeClr val="dk1"/>
            </a:solidFill>
            <a:prstDash val="solid"/>
            <a:miter/>
            <a:headEnd len="med" w="med" type="none"/>
            <a:tailEnd len="lg" w="lg" type="triangle"/>
          </a:ln>
        </p:spPr>
      </p:cxnSp>
      <p:sp>
        <p:nvSpPr>
          <p:cNvPr id="512" name="Shape 512"/>
          <p:cNvSpPr/>
          <p:nvPr/>
        </p:nvSpPr>
        <p:spPr>
          <a:xfrm>
            <a:off x="1153082" y="2978685"/>
            <a:ext cx="2563363" cy="649645"/>
          </a:xfrm>
          <a:prstGeom prst="ellipse">
            <a:avLst/>
          </a:prstGeom>
          <a:solidFill>
            <a:srgbClr val="FFD966"/>
          </a:solidFill>
          <a:ln cap="flat" cmpd="sng" w="317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2400">
                <a:solidFill>
                  <a:srgbClr val="000000"/>
                </a:solidFill>
                <a:latin typeface="Calibri"/>
                <a:ea typeface="Calibri"/>
                <a:cs typeface="Calibri"/>
                <a:sym typeface="Calibri"/>
              </a:rPr>
              <a:t>Control Flow</a:t>
            </a:r>
          </a:p>
        </p:txBody>
      </p:sp>
      <p:sp>
        <p:nvSpPr>
          <p:cNvPr id="513" name="Shape 513"/>
          <p:cNvSpPr/>
          <p:nvPr/>
        </p:nvSpPr>
        <p:spPr>
          <a:xfrm>
            <a:off x="2109751" y="1088904"/>
            <a:ext cx="1144234" cy="1782884"/>
          </a:xfrm>
          <a:custGeom>
            <a:pathLst>
              <a:path extrusionOk="0" h="120000" w="120000">
                <a:moveTo>
                  <a:pt x="77190" y="0"/>
                </a:moveTo>
                <a:lnTo>
                  <a:pt x="111437" y="0"/>
                </a:lnTo>
                <a:cubicBezTo>
                  <a:pt x="116166" y="0"/>
                  <a:pt x="120000" y="2460"/>
                  <a:pt x="120000" y="5495"/>
                </a:cubicBezTo>
                <a:lnTo>
                  <a:pt x="120000" y="86020"/>
                </a:lnTo>
                <a:cubicBezTo>
                  <a:pt x="120000" y="89055"/>
                  <a:pt x="116166" y="91515"/>
                  <a:pt x="111437" y="91515"/>
                </a:cubicBezTo>
                <a:lnTo>
                  <a:pt x="77190" y="91515"/>
                </a:lnTo>
                <a:cubicBezTo>
                  <a:pt x="76008" y="91515"/>
                  <a:pt x="74881" y="91361"/>
                  <a:pt x="73857" y="91083"/>
                </a:cubicBezTo>
                <a:lnTo>
                  <a:pt x="73368" y="90871"/>
                </a:lnTo>
                <a:lnTo>
                  <a:pt x="33696" y="118509"/>
                </a:lnTo>
                <a:cubicBezTo>
                  <a:pt x="31001" y="120387"/>
                  <a:pt x="26443" y="120507"/>
                  <a:pt x="23516" y="118776"/>
                </a:cubicBezTo>
                <a:lnTo>
                  <a:pt x="2323" y="106246"/>
                </a:lnTo>
                <a:cubicBezTo>
                  <a:pt x="-603" y="104515"/>
                  <a:pt x="-790" y="101590"/>
                  <a:pt x="1905" y="99712"/>
                </a:cubicBezTo>
                <a:lnTo>
                  <a:pt x="68627" y="53230"/>
                </a:lnTo>
                <a:lnTo>
                  <a:pt x="68627" y="5495"/>
                </a:lnTo>
                <a:cubicBezTo>
                  <a:pt x="68627" y="2460"/>
                  <a:pt x="72461" y="0"/>
                  <a:pt x="77190" y="0"/>
                </a:cubicBezTo>
                <a:close/>
              </a:path>
            </a:pathLst>
          </a:custGeom>
          <a:noFill/>
          <a:ln cap="flat" cmpd="sng" w="28575">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14" name="Shape 514"/>
          <p:cNvSpPr/>
          <p:nvPr/>
        </p:nvSpPr>
        <p:spPr>
          <a:xfrm>
            <a:off x="1519853" y="1800878"/>
            <a:ext cx="442149" cy="516531"/>
          </a:xfrm>
          <a:prstGeom prst="roundRect">
            <a:avLst>
              <a:gd fmla="val 16667" name="adj"/>
            </a:avLst>
          </a:prstGeom>
          <a:noFill/>
          <a:ln cap="flat" cmpd="sng" w="28575">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nvGrpSpPr>
          <p:cNvPr id="515" name="Shape 515"/>
          <p:cNvGrpSpPr/>
          <p:nvPr/>
        </p:nvGrpSpPr>
        <p:grpSpPr>
          <a:xfrm>
            <a:off x="3275677" y="3726237"/>
            <a:ext cx="1758998" cy="1528183"/>
            <a:chOff x="117501" y="3726237"/>
            <a:chExt cx="1758998" cy="1528183"/>
          </a:xfrm>
        </p:grpSpPr>
        <p:sp>
          <p:nvSpPr>
            <p:cNvPr id="516" name="Shape 516"/>
            <p:cNvSpPr/>
            <p:nvPr/>
          </p:nvSpPr>
          <p:spPr>
            <a:xfrm>
              <a:off x="117501" y="3726237"/>
              <a:ext cx="1758998" cy="1528183"/>
            </a:xfrm>
            <a:prstGeom prst="rect">
              <a:avLst/>
            </a:prstGeom>
            <a:no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17" name="Shape 517"/>
            <p:cNvSpPr/>
            <p:nvPr/>
          </p:nvSpPr>
          <p:spPr>
            <a:xfrm>
              <a:off x="807810" y="3935642"/>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18" name="Shape 518"/>
            <p:cNvSpPr/>
            <p:nvPr/>
          </p:nvSpPr>
          <p:spPr>
            <a:xfrm>
              <a:off x="805558" y="4668050"/>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519" name="Shape 519"/>
            <p:cNvCxnSpPr>
              <a:stCxn id="517" idx="4"/>
              <a:endCxn id="518" idx="0"/>
            </p:cNvCxnSpPr>
            <p:nvPr/>
          </p:nvCxnSpPr>
          <p:spPr>
            <a:xfrm flipH="1">
              <a:off x="979913" y="4284649"/>
              <a:ext cx="2400" cy="383400"/>
            </a:xfrm>
            <a:prstGeom prst="straightConnector1">
              <a:avLst/>
            </a:prstGeom>
            <a:noFill/>
            <a:ln cap="flat" cmpd="sng" w="28575">
              <a:solidFill>
                <a:schemeClr val="dk1"/>
              </a:solidFill>
              <a:prstDash val="solid"/>
              <a:miter/>
              <a:headEnd len="med" w="med" type="none"/>
              <a:tailEnd len="lg" w="lg" type="triangle"/>
            </a:ln>
          </p:spPr>
        </p:cxnSp>
        <p:sp>
          <p:nvSpPr>
            <p:cNvPr id="520" name="Shape 520"/>
            <p:cNvSpPr/>
            <p:nvPr/>
          </p:nvSpPr>
          <p:spPr>
            <a:xfrm>
              <a:off x="732918" y="3849192"/>
              <a:ext cx="487469" cy="1274239"/>
            </a:xfrm>
            <a:prstGeom prst="roundRect">
              <a:avLst>
                <a:gd fmla="val 16667" name="adj"/>
              </a:avLst>
            </a:prstGeom>
            <a:noFill/>
            <a:ln cap="flat" cmpd="sng" w="28575">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
        <p:nvSpPr>
          <p:cNvPr id="521" name="Shape 521"/>
          <p:cNvSpPr/>
          <p:nvPr/>
        </p:nvSpPr>
        <p:spPr>
          <a:xfrm>
            <a:off x="240741" y="3782385"/>
            <a:ext cx="1758998" cy="1528183"/>
          </a:xfrm>
          <a:prstGeom prst="rect">
            <a:avLst/>
          </a:prstGeom>
          <a:no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22" name="Shape 522"/>
          <p:cNvSpPr/>
          <p:nvPr/>
        </p:nvSpPr>
        <p:spPr>
          <a:xfrm>
            <a:off x="917816" y="3930205"/>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23" name="Shape 523"/>
          <p:cNvSpPr/>
          <p:nvPr/>
        </p:nvSpPr>
        <p:spPr>
          <a:xfrm>
            <a:off x="945737" y="4892230"/>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24" name="Shape 524"/>
          <p:cNvSpPr/>
          <p:nvPr/>
        </p:nvSpPr>
        <p:spPr>
          <a:xfrm>
            <a:off x="1499099" y="4396641"/>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25" name="Shape 525"/>
          <p:cNvSpPr/>
          <p:nvPr/>
        </p:nvSpPr>
        <p:spPr>
          <a:xfrm>
            <a:off x="389256" y="4431035"/>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526" name="Shape 526"/>
          <p:cNvCxnSpPr>
            <a:stCxn id="522" idx="3"/>
            <a:endCxn id="525" idx="7"/>
          </p:cNvCxnSpPr>
          <p:nvPr/>
        </p:nvCxnSpPr>
        <p:spPr>
          <a:xfrm flipH="1">
            <a:off x="687227" y="4228101"/>
            <a:ext cx="281700" cy="254100"/>
          </a:xfrm>
          <a:prstGeom prst="straightConnector1">
            <a:avLst/>
          </a:prstGeom>
          <a:noFill/>
          <a:ln cap="flat" cmpd="sng" w="28575">
            <a:solidFill>
              <a:schemeClr val="dk1"/>
            </a:solidFill>
            <a:prstDash val="solid"/>
            <a:miter/>
            <a:headEnd len="med" w="med" type="none"/>
            <a:tailEnd len="lg" w="lg" type="triangle"/>
          </a:ln>
        </p:spPr>
      </p:cxnSp>
      <p:cxnSp>
        <p:nvCxnSpPr>
          <p:cNvPr id="527" name="Shape 527"/>
          <p:cNvCxnSpPr>
            <a:stCxn id="522" idx="5"/>
            <a:endCxn id="524" idx="1"/>
          </p:cNvCxnSpPr>
          <p:nvPr/>
        </p:nvCxnSpPr>
        <p:spPr>
          <a:xfrm>
            <a:off x="1215713" y="4228101"/>
            <a:ext cx="334500" cy="219600"/>
          </a:xfrm>
          <a:prstGeom prst="straightConnector1">
            <a:avLst/>
          </a:prstGeom>
          <a:noFill/>
          <a:ln cap="flat" cmpd="sng" w="28575">
            <a:solidFill>
              <a:schemeClr val="dk1"/>
            </a:solidFill>
            <a:prstDash val="solid"/>
            <a:miter/>
            <a:headEnd len="med" w="med" type="none"/>
            <a:tailEnd len="lg" w="lg" type="triangle"/>
          </a:ln>
        </p:spPr>
      </p:cxnSp>
      <p:cxnSp>
        <p:nvCxnSpPr>
          <p:cNvPr id="528" name="Shape 528"/>
          <p:cNvCxnSpPr>
            <a:stCxn id="525" idx="5"/>
            <a:endCxn id="523" idx="1"/>
          </p:cNvCxnSpPr>
          <p:nvPr/>
        </p:nvCxnSpPr>
        <p:spPr>
          <a:xfrm>
            <a:off x="687152" y="4728932"/>
            <a:ext cx="309600" cy="214500"/>
          </a:xfrm>
          <a:prstGeom prst="straightConnector1">
            <a:avLst/>
          </a:prstGeom>
          <a:noFill/>
          <a:ln cap="flat" cmpd="sng" w="28575">
            <a:solidFill>
              <a:schemeClr val="dk1"/>
            </a:solidFill>
            <a:prstDash val="solid"/>
            <a:miter/>
            <a:headEnd len="med" w="med" type="none"/>
            <a:tailEnd len="lg" w="lg" type="triangle"/>
          </a:ln>
        </p:spPr>
      </p:cxnSp>
      <p:cxnSp>
        <p:nvCxnSpPr>
          <p:cNvPr id="529" name="Shape 529"/>
          <p:cNvCxnSpPr>
            <a:stCxn id="524" idx="3"/>
            <a:endCxn id="523" idx="7"/>
          </p:cNvCxnSpPr>
          <p:nvPr/>
        </p:nvCxnSpPr>
        <p:spPr>
          <a:xfrm flipH="1">
            <a:off x="1243609" y="4694537"/>
            <a:ext cx="306600" cy="248700"/>
          </a:xfrm>
          <a:prstGeom prst="straightConnector1">
            <a:avLst/>
          </a:prstGeom>
          <a:noFill/>
          <a:ln cap="flat" cmpd="sng" w="28575">
            <a:solidFill>
              <a:schemeClr val="dk1"/>
            </a:solidFill>
            <a:prstDash val="solid"/>
            <a:miter/>
            <a:headEnd len="med" w="med" type="none"/>
            <a:tailEnd len="lg" w="lg" type="triangle"/>
          </a:ln>
        </p:spPr>
      </p:cxnSp>
      <p:sp>
        <p:nvSpPr>
          <p:cNvPr id="530" name="Shape 530"/>
          <p:cNvSpPr/>
          <p:nvPr/>
        </p:nvSpPr>
        <p:spPr>
          <a:xfrm rot="2882621">
            <a:off x="575602" y="3773744"/>
            <a:ext cx="497613" cy="1152447"/>
          </a:xfrm>
          <a:prstGeom prst="roundRect">
            <a:avLst>
              <a:gd fmla="val 16667" name="adj"/>
            </a:avLst>
          </a:prstGeom>
          <a:noFill/>
          <a:ln cap="flat" cmpd="sng" w="28575">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31" name="Shape 531"/>
          <p:cNvSpPr/>
          <p:nvPr/>
        </p:nvSpPr>
        <p:spPr>
          <a:xfrm rot="2882621">
            <a:off x="1133170" y="4203819"/>
            <a:ext cx="497613" cy="1152447"/>
          </a:xfrm>
          <a:prstGeom prst="roundRect">
            <a:avLst>
              <a:gd fmla="val 16667" name="adj"/>
            </a:avLst>
          </a:prstGeom>
          <a:noFill/>
          <a:ln cap="flat" cmpd="sng" w="28575">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5" name="Shape 535"/>
        <p:cNvGrpSpPr/>
        <p:nvPr/>
      </p:nvGrpSpPr>
      <p:grpSpPr>
        <a:xfrm>
          <a:off x="0" y="0"/>
          <a:ext cx="0" cy="0"/>
          <a:chOff x="0" y="0"/>
          <a:chExt cx="0" cy="0"/>
        </a:xfrm>
      </p:grpSpPr>
      <p:sp>
        <p:nvSpPr>
          <p:cNvPr id="536" name="Shape 536"/>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
        <p:nvSpPr>
          <p:cNvPr id="537" name="Shape 537"/>
          <p:cNvSpPr/>
          <p:nvPr/>
        </p:nvSpPr>
        <p:spPr>
          <a:xfrm>
            <a:off x="0" y="0"/>
            <a:ext cx="9144000" cy="838199"/>
          </a:xfrm>
          <a:prstGeom prst="rect">
            <a:avLst/>
          </a:prstGeom>
          <a:solidFill>
            <a:srgbClr val="A6192E"/>
          </a:solidFill>
          <a:ln>
            <a:noFill/>
          </a:ln>
        </p:spPr>
        <p:txBody>
          <a:bodyPr anchorCtr="0" anchor="ctr" bIns="45700" lIns="91425" rIns="91425" tIns="45700">
            <a:noAutofit/>
          </a:bodyPr>
          <a:lstStyle/>
          <a:p>
            <a:pPr indent="0" lvl="0" marL="0" marR="0" rtl="0" algn="ctr">
              <a:spcBef>
                <a:spcPts val="0"/>
              </a:spcBef>
              <a:buSzPct val="25000"/>
              <a:buNone/>
            </a:pPr>
            <a:r>
              <a:rPr b="1" lang="en-CA" sz="4000">
                <a:solidFill>
                  <a:schemeClr val="lt1"/>
                </a:solidFill>
                <a:latin typeface="Calibri"/>
                <a:ea typeface="Calibri"/>
                <a:cs typeface="Calibri"/>
                <a:sym typeface="Calibri"/>
              </a:rPr>
              <a:t>How to extract – </a:t>
            </a:r>
            <a:r>
              <a:rPr b="1" i="1" lang="en-CA" sz="4000">
                <a:solidFill>
                  <a:schemeClr val="lt1"/>
                </a:solidFill>
                <a:latin typeface="Calibri"/>
                <a:ea typeface="Calibri"/>
                <a:cs typeface="Calibri"/>
                <a:sym typeface="Calibri"/>
              </a:rPr>
              <a:t>longer</a:t>
            </a:r>
            <a:r>
              <a:rPr b="1" lang="en-CA" sz="4000">
                <a:solidFill>
                  <a:schemeClr val="lt1"/>
                </a:solidFill>
                <a:latin typeface="Calibri"/>
                <a:ea typeface="Calibri"/>
                <a:cs typeface="Calibri"/>
                <a:sym typeface="Calibri"/>
              </a:rPr>
              <a:t> – Chains</a:t>
            </a:r>
          </a:p>
        </p:txBody>
      </p:sp>
      <p:sp>
        <p:nvSpPr>
          <p:cNvPr id="538" name="Shape 538"/>
          <p:cNvSpPr/>
          <p:nvPr/>
        </p:nvSpPr>
        <p:spPr>
          <a:xfrm>
            <a:off x="1472812" y="1019105"/>
            <a:ext cx="1842760" cy="1870680"/>
          </a:xfrm>
          <a:prstGeom prst="rect">
            <a:avLst/>
          </a:prstGeom>
          <a:no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39" name="Shape 539"/>
          <p:cNvSpPr/>
          <p:nvPr/>
        </p:nvSpPr>
        <p:spPr>
          <a:xfrm>
            <a:off x="2177808" y="2448582"/>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40" name="Shape 540"/>
          <p:cNvSpPr/>
          <p:nvPr/>
        </p:nvSpPr>
        <p:spPr>
          <a:xfrm>
            <a:off x="1521674" y="1894968"/>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41" name="Shape 541"/>
          <p:cNvSpPr/>
          <p:nvPr/>
        </p:nvSpPr>
        <p:spPr>
          <a:xfrm>
            <a:off x="2818818" y="1901075"/>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42" name="Shape 542"/>
          <p:cNvSpPr/>
          <p:nvPr/>
        </p:nvSpPr>
        <p:spPr>
          <a:xfrm>
            <a:off x="2818817" y="1194845"/>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543" name="Shape 543"/>
          <p:cNvCxnSpPr>
            <a:stCxn id="541" idx="3"/>
            <a:endCxn id="539" idx="7"/>
          </p:cNvCxnSpPr>
          <p:nvPr/>
        </p:nvCxnSpPr>
        <p:spPr>
          <a:xfrm flipH="1">
            <a:off x="2475729" y="2198972"/>
            <a:ext cx="394200" cy="300600"/>
          </a:xfrm>
          <a:prstGeom prst="straightConnector1">
            <a:avLst/>
          </a:prstGeom>
          <a:noFill/>
          <a:ln cap="flat" cmpd="sng" w="28575">
            <a:solidFill>
              <a:schemeClr val="dk1"/>
            </a:solidFill>
            <a:prstDash val="solid"/>
            <a:miter/>
            <a:headEnd len="med" w="med" type="none"/>
            <a:tailEnd len="lg" w="lg" type="triangle"/>
          </a:ln>
        </p:spPr>
      </p:cxnSp>
      <p:cxnSp>
        <p:nvCxnSpPr>
          <p:cNvPr id="544" name="Shape 544"/>
          <p:cNvCxnSpPr>
            <a:stCxn id="540" idx="5"/>
            <a:endCxn id="539" idx="1"/>
          </p:cNvCxnSpPr>
          <p:nvPr/>
        </p:nvCxnSpPr>
        <p:spPr>
          <a:xfrm>
            <a:off x="1819570" y="2192865"/>
            <a:ext cx="409200" cy="306900"/>
          </a:xfrm>
          <a:prstGeom prst="straightConnector1">
            <a:avLst/>
          </a:prstGeom>
          <a:noFill/>
          <a:ln cap="flat" cmpd="sng" w="28575">
            <a:solidFill>
              <a:schemeClr val="dk1"/>
            </a:solidFill>
            <a:prstDash val="solid"/>
            <a:miter/>
            <a:headEnd len="med" w="med" type="none"/>
            <a:tailEnd len="lg" w="lg" type="triangle"/>
          </a:ln>
        </p:spPr>
      </p:cxnSp>
      <p:cxnSp>
        <p:nvCxnSpPr>
          <p:cNvPr id="545" name="Shape 545"/>
          <p:cNvCxnSpPr>
            <a:stCxn id="542" idx="4"/>
            <a:endCxn id="541" idx="0"/>
          </p:cNvCxnSpPr>
          <p:nvPr/>
        </p:nvCxnSpPr>
        <p:spPr>
          <a:xfrm>
            <a:off x="2993321" y="1543852"/>
            <a:ext cx="0" cy="357299"/>
          </a:xfrm>
          <a:prstGeom prst="straightConnector1">
            <a:avLst/>
          </a:prstGeom>
          <a:noFill/>
          <a:ln cap="flat" cmpd="sng" w="28575">
            <a:solidFill>
              <a:schemeClr val="dk1"/>
            </a:solidFill>
            <a:prstDash val="solid"/>
            <a:miter/>
            <a:headEnd len="med" w="med" type="none"/>
            <a:tailEnd len="lg" w="lg" type="triangle"/>
          </a:ln>
        </p:spPr>
      </p:cxnSp>
      <p:cxnSp>
        <p:nvCxnSpPr>
          <p:cNvPr id="546" name="Shape 546"/>
          <p:cNvCxnSpPr>
            <a:stCxn id="538" idx="2"/>
          </p:cNvCxnSpPr>
          <p:nvPr/>
        </p:nvCxnSpPr>
        <p:spPr>
          <a:xfrm>
            <a:off x="2394193" y="2889786"/>
            <a:ext cx="1761000" cy="836400"/>
          </a:xfrm>
          <a:prstGeom prst="straightConnector1">
            <a:avLst/>
          </a:prstGeom>
          <a:noFill/>
          <a:ln cap="flat" cmpd="sng" w="50800">
            <a:solidFill>
              <a:schemeClr val="dk1"/>
            </a:solidFill>
            <a:prstDash val="solid"/>
            <a:miter/>
            <a:headEnd len="med" w="med" type="none"/>
            <a:tailEnd len="lg" w="lg" type="triangle"/>
          </a:ln>
        </p:spPr>
      </p:cxnSp>
      <p:cxnSp>
        <p:nvCxnSpPr>
          <p:cNvPr id="547" name="Shape 547"/>
          <p:cNvCxnSpPr>
            <a:stCxn id="538" idx="2"/>
          </p:cNvCxnSpPr>
          <p:nvPr/>
        </p:nvCxnSpPr>
        <p:spPr>
          <a:xfrm flipH="1">
            <a:off x="1120093" y="2889786"/>
            <a:ext cx="1274100" cy="892500"/>
          </a:xfrm>
          <a:prstGeom prst="straightConnector1">
            <a:avLst/>
          </a:prstGeom>
          <a:noFill/>
          <a:ln cap="flat" cmpd="sng" w="50800">
            <a:solidFill>
              <a:schemeClr val="dk1"/>
            </a:solidFill>
            <a:prstDash val="solid"/>
            <a:miter/>
            <a:headEnd len="med" w="med" type="none"/>
            <a:tailEnd len="lg" w="lg" type="triangle"/>
          </a:ln>
        </p:spPr>
      </p:cxnSp>
      <p:sp>
        <p:nvSpPr>
          <p:cNvPr id="548" name="Shape 548"/>
          <p:cNvSpPr/>
          <p:nvPr/>
        </p:nvSpPr>
        <p:spPr>
          <a:xfrm>
            <a:off x="5848933" y="1305294"/>
            <a:ext cx="1842760" cy="1870680"/>
          </a:xfrm>
          <a:prstGeom prst="rect">
            <a:avLst/>
          </a:prstGeom>
          <a:no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49" name="Shape 549"/>
          <p:cNvSpPr/>
          <p:nvPr/>
        </p:nvSpPr>
        <p:spPr>
          <a:xfrm>
            <a:off x="6553929" y="2734769"/>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50" name="Shape 550"/>
          <p:cNvSpPr/>
          <p:nvPr/>
        </p:nvSpPr>
        <p:spPr>
          <a:xfrm>
            <a:off x="5897794" y="2181157"/>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51" name="Shape 551"/>
          <p:cNvSpPr/>
          <p:nvPr/>
        </p:nvSpPr>
        <p:spPr>
          <a:xfrm>
            <a:off x="7194939" y="2187264"/>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52" name="Shape 552"/>
          <p:cNvSpPr/>
          <p:nvPr/>
        </p:nvSpPr>
        <p:spPr>
          <a:xfrm>
            <a:off x="7194939" y="1481033"/>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553" name="Shape 553"/>
          <p:cNvCxnSpPr>
            <a:stCxn id="551" idx="3"/>
            <a:endCxn id="549" idx="7"/>
          </p:cNvCxnSpPr>
          <p:nvPr/>
        </p:nvCxnSpPr>
        <p:spPr>
          <a:xfrm flipH="1">
            <a:off x="6851850" y="2485160"/>
            <a:ext cx="394200" cy="300600"/>
          </a:xfrm>
          <a:prstGeom prst="straightConnector1">
            <a:avLst/>
          </a:prstGeom>
          <a:noFill/>
          <a:ln cap="flat" cmpd="sng" w="28575">
            <a:solidFill>
              <a:schemeClr val="dk1"/>
            </a:solidFill>
            <a:prstDash val="solid"/>
            <a:miter/>
            <a:headEnd len="med" w="med" type="none"/>
            <a:tailEnd len="lg" w="lg" type="triangle"/>
          </a:ln>
        </p:spPr>
      </p:cxnSp>
      <p:cxnSp>
        <p:nvCxnSpPr>
          <p:cNvPr id="554" name="Shape 554"/>
          <p:cNvCxnSpPr>
            <a:stCxn id="550" idx="5"/>
            <a:endCxn id="549" idx="1"/>
          </p:cNvCxnSpPr>
          <p:nvPr/>
        </p:nvCxnSpPr>
        <p:spPr>
          <a:xfrm>
            <a:off x="6195691" y="2479053"/>
            <a:ext cx="409200" cy="306900"/>
          </a:xfrm>
          <a:prstGeom prst="straightConnector1">
            <a:avLst/>
          </a:prstGeom>
          <a:noFill/>
          <a:ln cap="flat" cmpd="sng" w="28575">
            <a:solidFill>
              <a:schemeClr val="dk1"/>
            </a:solidFill>
            <a:prstDash val="solid"/>
            <a:miter/>
            <a:headEnd len="med" w="med" type="none"/>
            <a:tailEnd len="lg" w="lg" type="triangle"/>
          </a:ln>
        </p:spPr>
      </p:cxnSp>
      <p:cxnSp>
        <p:nvCxnSpPr>
          <p:cNvPr id="555" name="Shape 555"/>
          <p:cNvCxnSpPr>
            <a:stCxn id="552" idx="4"/>
            <a:endCxn id="551" idx="0"/>
          </p:cNvCxnSpPr>
          <p:nvPr/>
        </p:nvCxnSpPr>
        <p:spPr>
          <a:xfrm>
            <a:off x="7369442" y="1830040"/>
            <a:ext cx="0" cy="357300"/>
          </a:xfrm>
          <a:prstGeom prst="straightConnector1">
            <a:avLst/>
          </a:prstGeom>
          <a:noFill/>
          <a:ln cap="flat" cmpd="sng" w="28575">
            <a:solidFill>
              <a:schemeClr val="dk1"/>
            </a:solidFill>
            <a:prstDash val="solid"/>
            <a:miter/>
            <a:headEnd len="med" w="med" type="none"/>
            <a:tailEnd len="lg" w="lg" type="triangle"/>
          </a:ln>
        </p:spPr>
      </p:cxnSp>
      <p:sp>
        <p:nvSpPr>
          <p:cNvPr id="556" name="Shape 556"/>
          <p:cNvSpPr/>
          <p:nvPr/>
        </p:nvSpPr>
        <p:spPr>
          <a:xfrm>
            <a:off x="5848933" y="3259517"/>
            <a:ext cx="1842760" cy="1502962"/>
          </a:xfrm>
          <a:prstGeom prst="rect">
            <a:avLst/>
          </a:prstGeom>
          <a:no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57" name="Shape 557"/>
          <p:cNvSpPr/>
          <p:nvPr/>
        </p:nvSpPr>
        <p:spPr>
          <a:xfrm>
            <a:off x="6559307" y="4128907"/>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58" name="Shape 558"/>
          <p:cNvSpPr/>
          <p:nvPr/>
        </p:nvSpPr>
        <p:spPr>
          <a:xfrm>
            <a:off x="6559307" y="3422676"/>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559" name="Shape 559"/>
          <p:cNvCxnSpPr>
            <a:stCxn id="558" idx="4"/>
            <a:endCxn id="557" idx="0"/>
          </p:cNvCxnSpPr>
          <p:nvPr/>
        </p:nvCxnSpPr>
        <p:spPr>
          <a:xfrm>
            <a:off x="6733810" y="3771683"/>
            <a:ext cx="0" cy="357300"/>
          </a:xfrm>
          <a:prstGeom prst="straightConnector1">
            <a:avLst/>
          </a:prstGeom>
          <a:noFill/>
          <a:ln cap="flat" cmpd="sng" w="28575">
            <a:solidFill>
              <a:schemeClr val="dk1"/>
            </a:solidFill>
            <a:prstDash val="solid"/>
            <a:miter/>
            <a:headEnd len="med" w="med" type="none"/>
            <a:tailEnd len="lg" w="lg" type="triangle"/>
          </a:ln>
        </p:spPr>
      </p:cxnSp>
      <p:sp>
        <p:nvSpPr>
          <p:cNvPr id="560" name="Shape 560"/>
          <p:cNvSpPr/>
          <p:nvPr/>
        </p:nvSpPr>
        <p:spPr>
          <a:xfrm>
            <a:off x="530575" y="5854275"/>
            <a:ext cx="8217000" cy="629400"/>
          </a:xfrm>
          <a:prstGeom prst="roundRect">
            <a:avLst>
              <a:gd fmla="val 16667" name="adj"/>
            </a:avLst>
          </a:prstGeom>
          <a:blipFill rotWithShape="1">
            <a:blip r:embed="rId3">
              <a:alphaModFix/>
            </a:blip>
            <a:stretch>
              <a:fillRect b="-51541" l="-885" r="-810" t="-11338"/>
            </a:stretch>
          </a:blipFill>
          <a:ln cap="flat" cmpd="sng" w="38100">
            <a:solidFill>
              <a:srgbClr val="1F3864"/>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CA" sz="1800">
                <a:latin typeface="Calibri"/>
                <a:ea typeface="Calibri"/>
                <a:cs typeface="Calibri"/>
                <a:sym typeface="Calibri"/>
              </a:rPr>
              <a:t> </a:t>
            </a:r>
          </a:p>
        </p:txBody>
      </p:sp>
      <p:sp>
        <p:nvSpPr>
          <p:cNvPr id="561" name="Shape 561"/>
          <p:cNvSpPr/>
          <p:nvPr/>
        </p:nvSpPr>
        <p:spPr>
          <a:xfrm>
            <a:off x="4234137" y="2477298"/>
            <a:ext cx="1255224" cy="706831"/>
          </a:xfrm>
          <a:prstGeom prst="rightArrow">
            <a:avLst>
              <a:gd fmla="val 50000" name="adj1"/>
              <a:gd fmla="val 50000" name="adj2"/>
            </a:avLst>
          </a:prstGeom>
          <a:solidFill>
            <a:srgbClr val="2F5496"/>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62" name="Shape 562"/>
          <p:cNvSpPr/>
          <p:nvPr/>
        </p:nvSpPr>
        <p:spPr>
          <a:xfrm>
            <a:off x="1153082" y="2978685"/>
            <a:ext cx="2563363" cy="649645"/>
          </a:xfrm>
          <a:prstGeom prst="ellipse">
            <a:avLst/>
          </a:prstGeom>
          <a:solidFill>
            <a:srgbClr val="FFD966"/>
          </a:solidFill>
          <a:ln cap="flat" cmpd="sng" w="317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2400">
                <a:solidFill>
                  <a:srgbClr val="000000"/>
                </a:solidFill>
                <a:latin typeface="Calibri"/>
                <a:ea typeface="Calibri"/>
                <a:cs typeface="Calibri"/>
                <a:sym typeface="Calibri"/>
              </a:rPr>
              <a:t>Control Flow</a:t>
            </a:r>
          </a:p>
        </p:txBody>
      </p:sp>
      <p:sp>
        <p:nvSpPr>
          <p:cNvPr id="563" name="Shape 563"/>
          <p:cNvSpPr/>
          <p:nvPr/>
        </p:nvSpPr>
        <p:spPr>
          <a:xfrm>
            <a:off x="2109751" y="1088904"/>
            <a:ext cx="1144234" cy="1782884"/>
          </a:xfrm>
          <a:custGeom>
            <a:pathLst>
              <a:path extrusionOk="0" h="120000" w="120000">
                <a:moveTo>
                  <a:pt x="77190" y="0"/>
                </a:moveTo>
                <a:lnTo>
                  <a:pt x="111437" y="0"/>
                </a:lnTo>
                <a:cubicBezTo>
                  <a:pt x="116166" y="0"/>
                  <a:pt x="120000" y="2460"/>
                  <a:pt x="120000" y="5495"/>
                </a:cubicBezTo>
                <a:lnTo>
                  <a:pt x="120000" y="86020"/>
                </a:lnTo>
                <a:cubicBezTo>
                  <a:pt x="120000" y="89055"/>
                  <a:pt x="116166" y="91515"/>
                  <a:pt x="111437" y="91515"/>
                </a:cubicBezTo>
                <a:lnTo>
                  <a:pt x="77190" y="91515"/>
                </a:lnTo>
                <a:cubicBezTo>
                  <a:pt x="76008" y="91515"/>
                  <a:pt x="74881" y="91361"/>
                  <a:pt x="73857" y="91083"/>
                </a:cubicBezTo>
                <a:lnTo>
                  <a:pt x="73368" y="90871"/>
                </a:lnTo>
                <a:lnTo>
                  <a:pt x="33696" y="118509"/>
                </a:lnTo>
                <a:cubicBezTo>
                  <a:pt x="31001" y="120387"/>
                  <a:pt x="26443" y="120507"/>
                  <a:pt x="23516" y="118776"/>
                </a:cubicBezTo>
                <a:lnTo>
                  <a:pt x="2323" y="106246"/>
                </a:lnTo>
                <a:cubicBezTo>
                  <a:pt x="-603" y="104515"/>
                  <a:pt x="-790" y="101590"/>
                  <a:pt x="1905" y="99712"/>
                </a:cubicBezTo>
                <a:lnTo>
                  <a:pt x="68627" y="53230"/>
                </a:lnTo>
                <a:lnTo>
                  <a:pt x="68627" y="5495"/>
                </a:lnTo>
                <a:cubicBezTo>
                  <a:pt x="68627" y="2460"/>
                  <a:pt x="72461" y="0"/>
                  <a:pt x="77190" y="0"/>
                </a:cubicBezTo>
                <a:close/>
              </a:path>
            </a:pathLst>
          </a:custGeom>
          <a:noFill/>
          <a:ln cap="flat" cmpd="sng" w="28575">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64" name="Shape 564"/>
          <p:cNvSpPr/>
          <p:nvPr/>
        </p:nvSpPr>
        <p:spPr>
          <a:xfrm>
            <a:off x="1519853" y="1800878"/>
            <a:ext cx="442149" cy="516531"/>
          </a:xfrm>
          <a:prstGeom prst="roundRect">
            <a:avLst>
              <a:gd fmla="val 16667" name="adj"/>
            </a:avLst>
          </a:prstGeom>
          <a:noFill/>
          <a:ln cap="flat" cmpd="sng" w="28575">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nvGrpSpPr>
          <p:cNvPr id="565" name="Shape 565"/>
          <p:cNvGrpSpPr/>
          <p:nvPr/>
        </p:nvGrpSpPr>
        <p:grpSpPr>
          <a:xfrm>
            <a:off x="3275677" y="3726237"/>
            <a:ext cx="1758998" cy="1528183"/>
            <a:chOff x="117501" y="3726237"/>
            <a:chExt cx="1758998" cy="1528183"/>
          </a:xfrm>
        </p:grpSpPr>
        <p:sp>
          <p:nvSpPr>
            <p:cNvPr id="566" name="Shape 566"/>
            <p:cNvSpPr/>
            <p:nvPr/>
          </p:nvSpPr>
          <p:spPr>
            <a:xfrm>
              <a:off x="117501" y="3726237"/>
              <a:ext cx="1758998" cy="1528183"/>
            </a:xfrm>
            <a:prstGeom prst="rect">
              <a:avLst/>
            </a:prstGeom>
            <a:no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67" name="Shape 567"/>
            <p:cNvSpPr/>
            <p:nvPr/>
          </p:nvSpPr>
          <p:spPr>
            <a:xfrm>
              <a:off x="807810" y="3935642"/>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68" name="Shape 568"/>
            <p:cNvSpPr/>
            <p:nvPr/>
          </p:nvSpPr>
          <p:spPr>
            <a:xfrm>
              <a:off x="805558" y="4668050"/>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569" name="Shape 569"/>
            <p:cNvCxnSpPr>
              <a:stCxn id="567" idx="4"/>
              <a:endCxn id="568" idx="0"/>
            </p:cNvCxnSpPr>
            <p:nvPr/>
          </p:nvCxnSpPr>
          <p:spPr>
            <a:xfrm flipH="1">
              <a:off x="979913" y="4284649"/>
              <a:ext cx="2400" cy="383400"/>
            </a:xfrm>
            <a:prstGeom prst="straightConnector1">
              <a:avLst/>
            </a:prstGeom>
            <a:noFill/>
            <a:ln cap="flat" cmpd="sng" w="28575">
              <a:solidFill>
                <a:schemeClr val="dk1"/>
              </a:solidFill>
              <a:prstDash val="solid"/>
              <a:miter/>
              <a:headEnd len="med" w="med" type="none"/>
              <a:tailEnd len="lg" w="lg" type="triangle"/>
            </a:ln>
          </p:spPr>
        </p:cxnSp>
        <p:sp>
          <p:nvSpPr>
            <p:cNvPr id="570" name="Shape 570"/>
            <p:cNvSpPr/>
            <p:nvPr/>
          </p:nvSpPr>
          <p:spPr>
            <a:xfrm>
              <a:off x="732918" y="3849192"/>
              <a:ext cx="487469" cy="1274239"/>
            </a:xfrm>
            <a:prstGeom prst="roundRect">
              <a:avLst>
                <a:gd fmla="val 16667" name="adj"/>
              </a:avLst>
            </a:prstGeom>
            <a:noFill/>
            <a:ln cap="flat" cmpd="sng" w="28575">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
        <p:nvSpPr>
          <p:cNvPr id="571" name="Shape 571"/>
          <p:cNvSpPr/>
          <p:nvPr/>
        </p:nvSpPr>
        <p:spPr>
          <a:xfrm>
            <a:off x="240741" y="3782385"/>
            <a:ext cx="1758998" cy="1528183"/>
          </a:xfrm>
          <a:prstGeom prst="rect">
            <a:avLst/>
          </a:prstGeom>
          <a:no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72" name="Shape 572"/>
          <p:cNvSpPr/>
          <p:nvPr/>
        </p:nvSpPr>
        <p:spPr>
          <a:xfrm>
            <a:off x="917816" y="3930205"/>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73" name="Shape 573"/>
          <p:cNvSpPr/>
          <p:nvPr/>
        </p:nvSpPr>
        <p:spPr>
          <a:xfrm>
            <a:off x="945737" y="4892230"/>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74" name="Shape 574"/>
          <p:cNvSpPr/>
          <p:nvPr/>
        </p:nvSpPr>
        <p:spPr>
          <a:xfrm>
            <a:off x="1499099" y="4396641"/>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75" name="Shape 575"/>
          <p:cNvSpPr/>
          <p:nvPr/>
        </p:nvSpPr>
        <p:spPr>
          <a:xfrm>
            <a:off x="389256" y="4431035"/>
            <a:ext cx="349007" cy="349007"/>
          </a:xfrm>
          <a:prstGeom prst="ellipse">
            <a:avLst/>
          </a:prstGeom>
          <a:solidFill>
            <a:srgbClr val="A8D08C"/>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576" name="Shape 576"/>
          <p:cNvCxnSpPr>
            <a:stCxn id="572" idx="3"/>
            <a:endCxn id="575" idx="7"/>
          </p:cNvCxnSpPr>
          <p:nvPr/>
        </p:nvCxnSpPr>
        <p:spPr>
          <a:xfrm flipH="1">
            <a:off x="687227" y="4228101"/>
            <a:ext cx="281700" cy="254100"/>
          </a:xfrm>
          <a:prstGeom prst="straightConnector1">
            <a:avLst/>
          </a:prstGeom>
          <a:noFill/>
          <a:ln cap="flat" cmpd="sng" w="28575">
            <a:solidFill>
              <a:schemeClr val="dk1"/>
            </a:solidFill>
            <a:prstDash val="solid"/>
            <a:miter/>
            <a:headEnd len="med" w="med" type="none"/>
            <a:tailEnd len="lg" w="lg" type="triangle"/>
          </a:ln>
        </p:spPr>
      </p:cxnSp>
      <p:cxnSp>
        <p:nvCxnSpPr>
          <p:cNvPr id="577" name="Shape 577"/>
          <p:cNvCxnSpPr>
            <a:stCxn id="572" idx="5"/>
            <a:endCxn id="574" idx="1"/>
          </p:cNvCxnSpPr>
          <p:nvPr/>
        </p:nvCxnSpPr>
        <p:spPr>
          <a:xfrm>
            <a:off x="1215713" y="4228101"/>
            <a:ext cx="334500" cy="219600"/>
          </a:xfrm>
          <a:prstGeom prst="straightConnector1">
            <a:avLst/>
          </a:prstGeom>
          <a:noFill/>
          <a:ln cap="flat" cmpd="sng" w="28575">
            <a:solidFill>
              <a:schemeClr val="dk1"/>
            </a:solidFill>
            <a:prstDash val="solid"/>
            <a:miter/>
            <a:headEnd len="med" w="med" type="none"/>
            <a:tailEnd len="lg" w="lg" type="triangle"/>
          </a:ln>
        </p:spPr>
      </p:cxnSp>
      <p:cxnSp>
        <p:nvCxnSpPr>
          <p:cNvPr id="578" name="Shape 578"/>
          <p:cNvCxnSpPr>
            <a:stCxn id="575" idx="5"/>
            <a:endCxn id="573" idx="1"/>
          </p:cNvCxnSpPr>
          <p:nvPr/>
        </p:nvCxnSpPr>
        <p:spPr>
          <a:xfrm>
            <a:off x="687152" y="4728932"/>
            <a:ext cx="309600" cy="214500"/>
          </a:xfrm>
          <a:prstGeom prst="straightConnector1">
            <a:avLst/>
          </a:prstGeom>
          <a:noFill/>
          <a:ln cap="flat" cmpd="sng" w="28575">
            <a:solidFill>
              <a:schemeClr val="dk1"/>
            </a:solidFill>
            <a:prstDash val="solid"/>
            <a:miter/>
            <a:headEnd len="med" w="med" type="none"/>
            <a:tailEnd len="lg" w="lg" type="triangle"/>
          </a:ln>
        </p:spPr>
      </p:cxnSp>
      <p:cxnSp>
        <p:nvCxnSpPr>
          <p:cNvPr id="579" name="Shape 579"/>
          <p:cNvCxnSpPr>
            <a:stCxn id="574" idx="3"/>
            <a:endCxn id="573" idx="7"/>
          </p:cNvCxnSpPr>
          <p:nvPr/>
        </p:nvCxnSpPr>
        <p:spPr>
          <a:xfrm flipH="1">
            <a:off x="1243609" y="4694537"/>
            <a:ext cx="306600" cy="248700"/>
          </a:xfrm>
          <a:prstGeom prst="straightConnector1">
            <a:avLst/>
          </a:prstGeom>
          <a:noFill/>
          <a:ln cap="flat" cmpd="sng" w="28575">
            <a:solidFill>
              <a:schemeClr val="dk1"/>
            </a:solidFill>
            <a:prstDash val="solid"/>
            <a:miter/>
            <a:headEnd len="med" w="med" type="none"/>
            <a:tailEnd len="lg" w="lg" type="triangle"/>
          </a:ln>
        </p:spPr>
      </p:cxnSp>
      <p:sp>
        <p:nvSpPr>
          <p:cNvPr id="580" name="Shape 580"/>
          <p:cNvSpPr/>
          <p:nvPr/>
        </p:nvSpPr>
        <p:spPr>
          <a:xfrm rot="2882621">
            <a:off x="575602" y="3773744"/>
            <a:ext cx="497613" cy="1152447"/>
          </a:xfrm>
          <a:prstGeom prst="roundRect">
            <a:avLst>
              <a:gd fmla="val 16667" name="adj"/>
            </a:avLst>
          </a:prstGeom>
          <a:noFill/>
          <a:ln cap="flat" cmpd="sng" w="28575">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81" name="Shape 581"/>
          <p:cNvSpPr/>
          <p:nvPr/>
        </p:nvSpPr>
        <p:spPr>
          <a:xfrm rot="2882621">
            <a:off x="1133170" y="4203819"/>
            <a:ext cx="497613" cy="1152447"/>
          </a:xfrm>
          <a:prstGeom prst="roundRect">
            <a:avLst>
              <a:gd fmla="val 16667" name="adj"/>
            </a:avLst>
          </a:prstGeom>
          <a:noFill/>
          <a:ln cap="flat" cmpd="sng" w="28575">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82" name="Shape 582"/>
          <p:cNvSpPr/>
          <p:nvPr/>
        </p:nvSpPr>
        <p:spPr>
          <a:xfrm rot="3261200">
            <a:off x="5864983" y="1615941"/>
            <a:ext cx="2377732" cy="2670199"/>
          </a:xfrm>
          <a:custGeom>
            <a:pathLst>
              <a:path extrusionOk="0" h="120000" w="120000">
                <a:moveTo>
                  <a:pt x="723" y="12611"/>
                </a:moveTo>
                <a:lnTo>
                  <a:pt x="9725" y="1434"/>
                </a:lnTo>
                <a:cubicBezTo>
                  <a:pt x="10968" y="-108"/>
                  <a:pt x="13381" y="-462"/>
                  <a:pt x="15114" y="644"/>
                </a:cubicBezTo>
                <a:lnTo>
                  <a:pt x="64314" y="32064"/>
                </a:lnTo>
                <a:cubicBezTo>
                  <a:pt x="66047" y="33171"/>
                  <a:pt x="66445" y="35319"/>
                  <a:pt x="65202" y="36862"/>
                </a:cubicBezTo>
                <a:lnTo>
                  <a:pt x="56202" y="48037"/>
                </a:lnTo>
                <a:lnTo>
                  <a:pt x="56202" y="62876"/>
                </a:lnTo>
                <a:lnTo>
                  <a:pt x="118388" y="102589"/>
                </a:lnTo>
                <a:cubicBezTo>
                  <a:pt x="120121" y="103696"/>
                  <a:pt x="120519" y="105844"/>
                  <a:pt x="119276" y="107388"/>
                </a:cubicBezTo>
                <a:lnTo>
                  <a:pt x="110274" y="118565"/>
                </a:lnTo>
                <a:cubicBezTo>
                  <a:pt x="109031" y="120108"/>
                  <a:pt x="106619" y="120462"/>
                  <a:pt x="104885" y="119355"/>
                </a:cubicBezTo>
                <a:lnTo>
                  <a:pt x="33824" y="73974"/>
                </a:lnTo>
                <a:cubicBezTo>
                  <a:pt x="32957" y="73421"/>
                  <a:pt x="32424" y="72607"/>
                  <a:pt x="32264" y="71739"/>
                </a:cubicBezTo>
                <a:lnTo>
                  <a:pt x="32296" y="70734"/>
                </a:lnTo>
                <a:lnTo>
                  <a:pt x="32222" y="70405"/>
                </a:lnTo>
                <a:lnTo>
                  <a:pt x="32222" y="36958"/>
                </a:lnTo>
                <a:lnTo>
                  <a:pt x="1611" y="17410"/>
                </a:lnTo>
                <a:cubicBezTo>
                  <a:pt x="-121" y="16303"/>
                  <a:pt x="-519" y="14155"/>
                  <a:pt x="723" y="12611"/>
                </a:cubicBezTo>
                <a:close/>
              </a:path>
            </a:pathLst>
          </a:custGeom>
          <a:noFill/>
          <a:ln cap="flat" cmpd="sng" w="3175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83" name="Shape 583"/>
          <p:cNvSpPr/>
          <p:nvPr/>
        </p:nvSpPr>
        <p:spPr>
          <a:xfrm>
            <a:off x="5887362" y="2089938"/>
            <a:ext cx="442149" cy="516531"/>
          </a:xfrm>
          <a:prstGeom prst="roundRect">
            <a:avLst>
              <a:gd fmla="val 16667" name="adj"/>
            </a:avLst>
          </a:prstGeom>
          <a:noFill/>
          <a:ln cap="flat" cmpd="sng" w="28575">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584" name="Shape 584"/>
          <p:cNvSpPr/>
          <p:nvPr/>
        </p:nvSpPr>
        <p:spPr>
          <a:xfrm>
            <a:off x="7937349" y="2795813"/>
            <a:ext cx="865538" cy="719060"/>
          </a:xfrm>
          <a:prstGeom prst="flowChartDecision">
            <a:avLst/>
          </a:prstGeom>
          <a:solidFill>
            <a:srgbClr val="FFD966"/>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rgbClr val="FFD966"/>
              </a:solidFill>
              <a:latin typeface="Calibri"/>
              <a:ea typeface="Calibri"/>
              <a:cs typeface="Calibri"/>
              <a:sym typeface="Calibri"/>
            </a:endParaRPr>
          </a:p>
        </p:txBody>
      </p:sp>
      <p:sp>
        <p:nvSpPr>
          <p:cNvPr id="585" name="Shape 585"/>
          <p:cNvSpPr txBox="1"/>
          <p:nvPr/>
        </p:nvSpPr>
        <p:spPr>
          <a:xfrm>
            <a:off x="7702125" y="2272591"/>
            <a:ext cx="1284325"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chemeClr val="dk1"/>
                </a:solidFill>
                <a:latin typeface="Calibri"/>
                <a:ea typeface="Calibri"/>
                <a:cs typeface="Calibri"/>
                <a:sym typeface="Calibri"/>
              </a:rPr>
              <a:t>GUARD</a:t>
            </a:r>
          </a:p>
        </p:txBody>
      </p:sp>
      <p:sp>
        <p:nvSpPr>
          <p:cNvPr id="586" name="Shape 586"/>
          <p:cNvSpPr/>
          <p:nvPr/>
        </p:nvSpPr>
        <p:spPr>
          <a:xfrm>
            <a:off x="787043" y="3854242"/>
            <a:ext cx="1294800" cy="1294800"/>
          </a:xfrm>
          <a:prstGeom prst="mathMultiply">
            <a:avLst>
              <a:gd fmla="val 23520" name="adj1"/>
            </a:avLst>
          </a:prstGeom>
          <a:solidFill>
            <a:srgbClr val="FF0000"/>
          </a:solidFill>
          <a:ln cap="flat" cmpd="sng" w="50800">
            <a:solidFill>
              <a:srgbClr val="C0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1" name="Shape 591"/>
        <p:cNvGrpSpPr/>
        <p:nvPr/>
      </p:nvGrpSpPr>
      <p:grpSpPr>
        <a:xfrm>
          <a:off x="0" y="0"/>
          <a:ext cx="0" cy="0"/>
          <a:chOff x="0" y="0"/>
          <a:chExt cx="0" cy="0"/>
        </a:xfrm>
      </p:grpSpPr>
      <p:sp>
        <p:nvSpPr>
          <p:cNvPr id="592" name="Shape 592"/>
          <p:cNvSpPr/>
          <p:nvPr/>
        </p:nvSpPr>
        <p:spPr>
          <a:xfrm>
            <a:off x="0" y="0"/>
            <a:ext cx="9144000" cy="838199"/>
          </a:xfrm>
          <a:prstGeom prst="rect">
            <a:avLst/>
          </a:prstGeom>
          <a:solidFill>
            <a:srgbClr val="A6192E"/>
          </a:solidFill>
          <a:ln>
            <a:noFill/>
          </a:ln>
        </p:spPr>
        <p:txBody>
          <a:bodyPr anchorCtr="0" anchor="ctr" bIns="45700" lIns="91425" rIns="91425" tIns="45700">
            <a:noAutofit/>
          </a:bodyPr>
          <a:lstStyle/>
          <a:p>
            <a:pPr indent="0" lvl="0" marL="0" marR="0" rtl="0" algn="ctr">
              <a:spcBef>
                <a:spcPts val="0"/>
              </a:spcBef>
              <a:buSzPct val="25000"/>
              <a:buNone/>
            </a:pPr>
            <a:r>
              <a:rPr b="1" lang="en-CA" sz="3600">
                <a:solidFill>
                  <a:schemeClr val="lt1"/>
                </a:solidFill>
                <a:latin typeface="Calibri"/>
                <a:ea typeface="Calibri"/>
                <a:cs typeface="Calibri"/>
                <a:sym typeface="Calibri"/>
              </a:rPr>
              <a:t>CHAINSAW is an Accelerator </a:t>
            </a:r>
          </a:p>
        </p:txBody>
      </p:sp>
      <p:sp>
        <p:nvSpPr>
          <p:cNvPr id="593" name="Shape 593"/>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pic>
        <p:nvPicPr>
          <p:cNvPr id="594" name="Shape 594"/>
          <p:cNvPicPr preferRelativeResize="0"/>
          <p:nvPr/>
        </p:nvPicPr>
        <p:blipFill rotWithShape="1">
          <a:blip r:embed="rId3">
            <a:alphaModFix/>
          </a:blip>
          <a:srcRect b="0" l="0" r="0" t="0"/>
          <a:stretch/>
        </p:blipFill>
        <p:spPr>
          <a:xfrm>
            <a:off x="3713764" y="3728662"/>
            <a:ext cx="1518713" cy="1479968"/>
          </a:xfrm>
          <a:prstGeom prst="rect">
            <a:avLst/>
          </a:prstGeom>
          <a:noFill/>
          <a:ln>
            <a:noFill/>
          </a:ln>
        </p:spPr>
      </p:pic>
      <p:grpSp>
        <p:nvGrpSpPr>
          <p:cNvPr id="595" name="Shape 595"/>
          <p:cNvGrpSpPr/>
          <p:nvPr/>
        </p:nvGrpSpPr>
        <p:grpSpPr>
          <a:xfrm>
            <a:off x="643426" y="1803398"/>
            <a:ext cx="1180578" cy="1461325"/>
            <a:chOff x="574154" y="1288061"/>
            <a:chExt cx="1521966" cy="3227236"/>
          </a:xfrm>
        </p:grpSpPr>
        <p:sp>
          <p:nvSpPr>
            <p:cNvPr id="596" name="Shape 596"/>
            <p:cNvSpPr/>
            <p:nvPr/>
          </p:nvSpPr>
          <p:spPr>
            <a:xfrm>
              <a:off x="574154" y="1288061"/>
              <a:ext cx="1521966" cy="3227236"/>
            </a:xfrm>
            <a:prstGeom prst="rect">
              <a:avLst/>
            </a:prstGeom>
            <a:solidFill>
              <a:srgbClr val="D8D8D8"/>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597" name="Shape 597"/>
            <p:cNvCxnSpPr/>
            <p:nvPr/>
          </p:nvCxnSpPr>
          <p:spPr>
            <a:xfrm>
              <a:off x="715922" y="1552353"/>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598" name="Shape 598"/>
            <p:cNvCxnSpPr/>
            <p:nvPr/>
          </p:nvCxnSpPr>
          <p:spPr>
            <a:xfrm>
              <a:off x="715922" y="1724874"/>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599" name="Shape 599"/>
            <p:cNvCxnSpPr/>
            <p:nvPr/>
          </p:nvCxnSpPr>
          <p:spPr>
            <a:xfrm>
              <a:off x="715922" y="1897394"/>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600" name="Shape 600"/>
            <p:cNvCxnSpPr/>
            <p:nvPr/>
          </p:nvCxnSpPr>
          <p:spPr>
            <a:xfrm>
              <a:off x="715922" y="2069916"/>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601" name="Shape 601"/>
            <p:cNvCxnSpPr/>
            <p:nvPr/>
          </p:nvCxnSpPr>
          <p:spPr>
            <a:xfrm>
              <a:off x="715922" y="2242436"/>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602" name="Shape 602"/>
            <p:cNvCxnSpPr/>
            <p:nvPr/>
          </p:nvCxnSpPr>
          <p:spPr>
            <a:xfrm>
              <a:off x="715922" y="2587478"/>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603" name="Shape 603"/>
            <p:cNvCxnSpPr/>
            <p:nvPr/>
          </p:nvCxnSpPr>
          <p:spPr>
            <a:xfrm>
              <a:off x="715922" y="2414958"/>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604" name="Shape 604"/>
            <p:cNvCxnSpPr/>
            <p:nvPr/>
          </p:nvCxnSpPr>
          <p:spPr>
            <a:xfrm>
              <a:off x="715922" y="2760000"/>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605" name="Shape 605"/>
            <p:cNvCxnSpPr/>
            <p:nvPr/>
          </p:nvCxnSpPr>
          <p:spPr>
            <a:xfrm>
              <a:off x="715922" y="2932521"/>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606" name="Shape 606"/>
            <p:cNvCxnSpPr/>
            <p:nvPr/>
          </p:nvCxnSpPr>
          <p:spPr>
            <a:xfrm>
              <a:off x="715922" y="3277562"/>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607" name="Shape 607"/>
            <p:cNvCxnSpPr/>
            <p:nvPr/>
          </p:nvCxnSpPr>
          <p:spPr>
            <a:xfrm>
              <a:off x="715922" y="3105041"/>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608" name="Shape 608"/>
            <p:cNvCxnSpPr/>
            <p:nvPr/>
          </p:nvCxnSpPr>
          <p:spPr>
            <a:xfrm>
              <a:off x="715922" y="3450083"/>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609" name="Shape 609"/>
            <p:cNvCxnSpPr/>
            <p:nvPr/>
          </p:nvCxnSpPr>
          <p:spPr>
            <a:xfrm>
              <a:off x="715922" y="3622605"/>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610" name="Shape 610"/>
            <p:cNvCxnSpPr/>
            <p:nvPr/>
          </p:nvCxnSpPr>
          <p:spPr>
            <a:xfrm>
              <a:off x="715922" y="3967646"/>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611" name="Shape 611"/>
            <p:cNvCxnSpPr/>
            <p:nvPr/>
          </p:nvCxnSpPr>
          <p:spPr>
            <a:xfrm>
              <a:off x="715922" y="3795126"/>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612" name="Shape 612"/>
            <p:cNvCxnSpPr/>
            <p:nvPr/>
          </p:nvCxnSpPr>
          <p:spPr>
            <a:xfrm>
              <a:off x="715922" y="4140173"/>
              <a:ext cx="1205022" cy="0"/>
            </a:xfrm>
            <a:prstGeom prst="straightConnector1">
              <a:avLst/>
            </a:prstGeom>
            <a:noFill/>
            <a:ln cap="flat" cmpd="sng" w="22225">
              <a:solidFill>
                <a:schemeClr val="dk1"/>
              </a:solidFill>
              <a:prstDash val="solid"/>
              <a:miter/>
              <a:headEnd len="med" w="med" type="none"/>
              <a:tailEnd len="med" w="med" type="none"/>
            </a:ln>
          </p:spPr>
        </p:cxnSp>
      </p:grpSp>
      <p:sp>
        <p:nvSpPr>
          <p:cNvPr id="613" name="Shape 613"/>
          <p:cNvSpPr/>
          <p:nvPr/>
        </p:nvSpPr>
        <p:spPr>
          <a:xfrm>
            <a:off x="3550480" y="3602580"/>
            <a:ext cx="1815270" cy="1683038"/>
          </a:xfrm>
          <a:prstGeom prst="rect">
            <a:avLst/>
          </a:prstGeom>
          <a:solidFill>
            <a:schemeClr val="lt1">
              <a:alpha val="0"/>
            </a:schemeClr>
          </a:solidFill>
          <a:ln cap="flat" cmpd="sng" w="82550">
            <a:solidFill>
              <a:srgbClr val="FF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1" sz="3200">
              <a:solidFill>
                <a:srgbClr val="FF0000"/>
              </a:solidFill>
              <a:latin typeface="Calibri"/>
              <a:ea typeface="Calibri"/>
              <a:cs typeface="Calibri"/>
              <a:sym typeface="Calibri"/>
            </a:endParaRPr>
          </a:p>
        </p:txBody>
      </p:sp>
      <p:sp>
        <p:nvSpPr>
          <p:cNvPr id="614" name="Shape 614"/>
          <p:cNvSpPr/>
          <p:nvPr/>
        </p:nvSpPr>
        <p:spPr>
          <a:xfrm>
            <a:off x="394954" y="3550919"/>
            <a:ext cx="1660050" cy="1887915"/>
          </a:xfrm>
          <a:prstGeom prst="rect">
            <a:avLst/>
          </a:prstGeom>
          <a:solidFill>
            <a:schemeClr val="lt1"/>
          </a:solidFill>
          <a:ln cap="flat" cmpd="sng" w="412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3600">
                <a:solidFill>
                  <a:schemeClr val="dk1"/>
                </a:solidFill>
                <a:latin typeface="Calibri"/>
                <a:ea typeface="Calibri"/>
                <a:cs typeface="Calibri"/>
                <a:sym typeface="Calibri"/>
              </a:rPr>
              <a:t>OOO</a:t>
            </a:r>
            <a:br>
              <a:rPr b="1" lang="en-CA" sz="3600">
                <a:solidFill>
                  <a:schemeClr val="dk1"/>
                </a:solidFill>
                <a:latin typeface="Calibri"/>
                <a:ea typeface="Calibri"/>
                <a:cs typeface="Calibri"/>
                <a:sym typeface="Calibri"/>
              </a:rPr>
            </a:br>
            <a:r>
              <a:rPr b="1" lang="en-CA" sz="3600">
                <a:solidFill>
                  <a:schemeClr val="dk1"/>
                </a:solidFill>
                <a:latin typeface="Calibri"/>
                <a:ea typeface="Calibri"/>
                <a:cs typeface="Calibri"/>
                <a:sym typeface="Calibri"/>
              </a:rPr>
              <a:t>Core</a:t>
            </a:r>
          </a:p>
        </p:txBody>
      </p:sp>
      <p:sp>
        <p:nvSpPr>
          <p:cNvPr id="615" name="Shape 615"/>
          <p:cNvSpPr/>
          <p:nvPr/>
        </p:nvSpPr>
        <p:spPr>
          <a:xfrm>
            <a:off x="394954" y="5650712"/>
            <a:ext cx="5054301" cy="821910"/>
          </a:xfrm>
          <a:prstGeom prst="rect">
            <a:avLst/>
          </a:prstGeom>
          <a:solidFill>
            <a:srgbClr val="F2F2F2"/>
          </a:solidFill>
          <a:ln cap="flat" cmpd="sng" w="317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3600">
                <a:solidFill>
                  <a:schemeClr val="dk1"/>
                </a:solidFill>
                <a:latin typeface="Calibri"/>
                <a:ea typeface="Calibri"/>
                <a:cs typeface="Calibri"/>
                <a:sym typeface="Calibri"/>
              </a:rPr>
              <a:t>Cache Mem.</a:t>
            </a:r>
          </a:p>
        </p:txBody>
      </p:sp>
      <p:grpSp>
        <p:nvGrpSpPr>
          <p:cNvPr id="616" name="Shape 616"/>
          <p:cNvGrpSpPr/>
          <p:nvPr/>
        </p:nvGrpSpPr>
        <p:grpSpPr>
          <a:xfrm>
            <a:off x="3487554" y="1991297"/>
            <a:ext cx="1398707" cy="1398722"/>
            <a:chOff x="5276058" y="1206861"/>
            <a:chExt cx="3555582" cy="3555618"/>
          </a:xfrm>
        </p:grpSpPr>
        <p:sp>
          <p:nvSpPr>
            <p:cNvPr id="617" name="Shape 617"/>
            <p:cNvSpPr/>
            <p:nvPr/>
          </p:nvSpPr>
          <p:spPr>
            <a:xfrm>
              <a:off x="5848933" y="1305294"/>
              <a:ext cx="1842760" cy="1870680"/>
            </a:xfrm>
            <a:prstGeom prst="rect">
              <a:avLst/>
            </a:prstGeom>
            <a:no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18" name="Shape 618"/>
            <p:cNvSpPr/>
            <p:nvPr/>
          </p:nvSpPr>
          <p:spPr>
            <a:xfrm>
              <a:off x="6553929" y="2734769"/>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19" name="Shape 619"/>
            <p:cNvSpPr/>
            <p:nvPr/>
          </p:nvSpPr>
          <p:spPr>
            <a:xfrm>
              <a:off x="5897794" y="2181157"/>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20" name="Shape 620"/>
            <p:cNvSpPr/>
            <p:nvPr/>
          </p:nvSpPr>
          <p:spPr>
            <a:xfrm>
              <a:off x="7194939" y="2187264"/>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21" name="Shape 621"/>
            <p:cNvSpPr/>
            <p:nvPr/>
          </p:nvSpPr>
          <p:spPr>
            <a:xfrm>
              <a:off x="7194939" y="1481033"/>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622" name="Shape 622"/>
            <p:cNvCxnSpPr>
              <a:stCxn id="620" idx="3"/>
              <a:endCxn id="618" idx="7"/>
            </p:cNvCxnSpPr>
            <p:nvPr/>
          </p:nvCxnSpPr>
          <p:spPr>
            <a:xfrm flipH="1">
              <a:off x="6851850" y="2485160"/>
              <a:ext cx="394200" cy="300600"/>
            </a:xfrm>
            <a:prstGeom prst="straightConnector1">
              <a:avLst/>
            </a:prstGeom>
            <a:noFill/>
            <a:ln cap="flat" cmpd="sng" w="19050">
              <a:solidFill>
                <a:schemeClr val="dk1"/>
              </a:solidFill>
              <a:prstDash val="solid"/>
              <a:miter/>
              <a:headEnd len="med" w="med" type="none"/>
              <a:tailEnd len="lg" w="lg" type="triangle"/>
            </a:ln>
          </p:spPr>
        </p:cxnSp>
        <p:cxnSp>
          <p:nvCxnSpPr>
            <p:cNvPr id="623" name="Shape 623"/>
            <p:cNvCxnSpPr>
              <a:stCxn id="619" idx="5"/>
              <a:endCxn id="618" idx="1"/>
            </p:cNvCxnSpPr>
            <p:nvPr/>
          </p:nvCxnSpPr>
          <p:spPr>
            <a:xfrm>
              <a:off x="6195691" y="2479053"/>
              <a:ext cx="409500" cy="306600"/>
            </a:xfrm>
            <a:prstGeom prst="straightConnector1">
              <a:avLst/>
            </a:prstGeom>
            <a:noFill/>
            <a:ln cap="flat" cmpd="sng" w="19050">
              <a:solidFill>
                <a:schemeClr val="dk1"/>
              </a:solidFill>
              <a:prstDash val="solid"/>
              <a:miter/>
              <a:headEnd len="med" w="med" type="none"/>
              <a:tailEnd len="lg" w="lg" type="triangle"/>
            </a:ln>
          </p:spPr>
        </p:cxnSp>
        <p:cxnSp>
          <p:nvCxnSpPr>
            <p:cNvPr id="624" name="Shape 624"/>
            <p:cNvCxnSpPr>
              <a:stCxn id="621" idx="4"/>
              <a:endCxn id="620" idx="0"/>
            </p:cNvCxnSpPr>
            <p:nvPr/>
          </p:nvCxnSpPr>
          <p:spPr>
            <a:xfrm>
              <a:off x="7369442" y="1830040"/>
              <a:ext cx="0" cy="357000"/>
            </a:xfrm>
            <a:prstGeom prst="straightConnector1">
              <a:avLst/>
            </a:prstGeom>
            <a:noFill/>
            <a:ln cap="flat" cmpd="sng" w="19050">
              <a:solidFill>
                <a:schemeClr val="dk1"/>
              </a:solidFill>
              <a:prstDash val="solid"/>
              <a:miter/>
              <a:headEnd len="med" w="med" type="none"/>
              <a:tailEnd len="lg" w="lg" type="triangle"/>
            </a:ln>
          </p:spPr>
        </p:cxnSp>
        <p:sp>
          <p:nvSpPr>
            <p:cNvPr id="625" name="Shape 625"/>
            <p:cNvSpPr/>
            <p:nvPr/>
          </p:nvSpPr>
          <p:spPr>
            <a:xfrm>
              <a:off x="5848933" y="3259517"/>
              <a:ext cx="1842760" cy="1502962"/>
            </a:xfrm>
            <a:prstGeom prst="rect">
              <a:avLst/>
            </a:prstGeom>
            <a:no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26" name="Shape 626"/>
            <p:cNvSpPr/>
            <p:nvPr/>
          </p:nvSpPr>
          <p:spPr>
            <a:xfrm>
              <a:off x="6559307" y="4128907"/>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27" name="Shape 627"/>
            <p:cNvSpPr/>
            <p:nvPr/>
          </p:nvSpPr>
          <p:spPr>
            <a:xfrm>
              <a:off x="6559307" y="3422676"/>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628" name="Shape 628"/>
            <p:cNvCxnSpPr>
              <a:stCxn id="627" idx="4"/>
              <a:endCxn id="626" idx="0"/>
            </p:cNvCxnSpPr>
            <p:nvPr/>
          </p:nvCxnSpPr>
          <p:spPr>
            <a:xfrm>
              <a:off x="6733810" y="3771683"/>
              <a:ext cx="0" cy="357000"/>
            </a:xfrm>
            <a:prstGeom prst="straightConnector1">
              <a:avLst/>
            </a:prstGeom>
            <a:noFill/>
            <a:ln cap="flat" cmpd="sng" w="19050">
              <a:solidFill>
                <a:schemeClr val="dk1"/>
              </a:solidFill>
              <a:prstDash val="solid"/>
              <a:miter/>
              <a:headEnd len="med" w="med" type="none"/>
              <a:tailEnd len="lg" w="lg" type="triangle"/>
            </a:ln>
          </p:spPr>
        </p:cxnSp>
        <p:sp>
          <p:nvSpPr>
            <p:cNvPr id="629" name="Shape 629"/>
            <p:cNvSpPr/>
            <p:nvPr/>
          </p:nvSpPr>
          <p:spPr>
            <a:xfrm rot="3261200">
              <a:off x="5864983" y="1615941"/>
              <a:ext cx="2377732" cy="2670199"/>
            </a:xfrm>
            <a:custGeom>
              <a:pathLst>
                <a:path extrusionOk="0" h="120000" w="120000">
                  <a:moveTo>
                    <a:pt x="723" y="12611"/>
                  </a:moveTo>
                  <a:lnTo>
                    <a:pt x="9725" y="1434"/>
                  </a:lnTo>
                  <a:cubicBezTo>
                    <a:pt x="10968" y="-108"/>
                    <a:pt x="13381" y="-462"/>
                    <a:pt x="15114" y="644"/>
                  </a:cubicBezTo>
                  <a:lnTo>
                    <a:pt x="64314" y="32064"/>
                  </a:lnTo>
                  <a:cubicBezTo>
                    <a:pt x="66047" y="33171"/>
                    <a:pt x="66445" y="35319"/>
                    <a:pt x="65202" y="36862"/>
                  </a:cubicBezTo>
                  <a:lnTo>
                    <a:pt x="56202" y="48037"/>
                  </a:lnTo>
                  <a:lnTo>
                    <a:pt x="56202" y="62876"/>
                  </a:lnTo>
                  <a:lnTo>
                    <a:pt x="118388" y="102589"/>
                  </a:lnTo>
                  <a:cubicBezTo>
                    <a:pt x="120121" y="103696"/>
                    <a:pt x="120519" y="105844"/>
                    <a:pt x="119276" y="107388"/>
                  </a:cubicBezTo>
                  <a:lnTo>
                    <a:pt x="110274" y="118565"/>
                  </a:lnTo>
                  <a:cubicBezTo>
                    <a:pt x="109031" y="120108"/>
                    <a:pt x="106619" y="120462"/>
                    <a:pt x="104885" y="119355"/>
                  </a:cubicBezTo>
                  <a:lnTo>
                    <a:pt x="33824" y="73974"/>
                  </a:lnTo>
                  <a:cubicBezTo>
                    <a:pt x="32957" y="73421"/>
                    <a:pt x="32424" y="72607"/>
                    <a:pt x="32264" y="71739"/>
                  </a:cubicBezTo>
                  <a:lnTo>
                    <a:pt x="32296" y="70734"/>
                  </a:lnTo>
                  <a:lnTo>
                    <a:pt x="32222" y="70405"/>
                  </a:lnTo>
                  <a:lnTo>
                    <a:pt x="32222" y="36958"/>
                  </a:lnTo>
                  <a:lnTo>
                    <a:pt x="1611" y="17410"/>
                  </a:lnTo>
                  <a:cubicBezTo>
                    <a:pt x="-121" y="16303"/>
                    <a:pt x="-519" y="14155"/>
                    <a:pt x="723" y="12611"/>
                  </a:cubicBezTo>
                  <a:close/>
                </a:path>
              </a:pathLst>
            </a:custGeom>
            <a:noFill/>
            <a:ln cap="flat" cmpd="sng" w="1905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30" name="Shape 630"/>
            <p:cNvSpPr/>
            <p:nvPr/>
          </p:nvSpPr>
          <p:spPr>
            <a:xfrm>
              <a:off x="5887362" y="2089938"/>
              <a:ext cx="442149" cy="516531"/>
            </a:xfrm>
            <a:prstGeom prst="roundRect">
              <a:avLst>
                <a:gd fmla="val 16667" name="adj"/>
              </a:avLst>
            </a:prstGeom>
            <a:noFill/>
            <a:ln cap="flat" cmpd="sng" w="1905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
        <p:nvSpPr>
          <p:cNvPr id="631" name="Shape 631"/>
          <p:cNvSpPr/>
          <p:nvPr/>
        </p:nvSpPr>
        <p:spPr>
          <a:xfrm>
            <a:off x="475268" y="2301392"/>
            <a:ext cx="1504419" cy="431525"/>
          </a:xfrm>
          <a:prstGeom prst="rect">
            <a:avLst/>
          </a:prstGeom>
          <a:solidFill>
            <a:srgbClr val="FF7C80">
              <a:alpha val="70980"/>
            </a:srgb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nvGrpSpPr>
          <p:cNvPr id="632" name="Shape 632"/>
          <p:cNvGrpSpPr/>
          <p:nvPr/>
        </p:nvGrpSpPr>
        <p:grpSpPr>
          <a:xfrm>
            <a:off x="2209780" y="4139276"/>
            <a:ext cx="1128404" cy="725861"/>
            <a:chOff x="2400280" y="4101176"/>
            <a:chExt cx="1128404" cy="725861"/>
          </a:xfrm>
        </p:grpSpPr>
        <p:sp>
          <p:nvSpPr>
            <p:cNvPr id="633" name="Shape 633"/>
            <p:cNvSpPr/>
            <p:nvPr/>
          </p:nvSpPr>
          <p:spPr>
            <a:xfrm>
              <a:off x="2588884" y="4101176"/>
              <a:ext cx="939799" cy="355600"/>
            </a:xfrm>
            <a:prstGeom prst="rightArrow">
              <a:avLst>
                <a:gd fmla="val 50000" name="adj1"/>
                <a:gd fmla="val 50000" name="adj2"/>
              </a:avLst>
            </a:prstGeom>
            <a:solidFill>
              <a:schemeClr val="accent6"/>
            </a:solidFill>
            <a:ln cap="flat" cmpd="sng" w="28575">
              <a:solidFill>
                <a:srgbClr val="385623"/>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34" name="Shape 634"/>
            <p:cNvSpPr/>
            <p:nvPr/>
          </p:nvSpPr>
          <p:spPr>
            <a:xfrm flipH="1">
              <a:off x="2400280" y="4471437"/>
              <a:ext cx="939799" cy="355600"/>
            </a:xfrm>
            <a:prstGeom prst="rightArrow">
              <a:avLst>
                <a:gd fmla="val 50000" name="adj1"/>
                <a:gd fmla="val 50000" name="adj2"/>
              </a:avLst>
            </a:prstGeom>
            <a:solidFill>
              <a:schemeClr val="accent6"/>
            </a:solidFill>
            <a:ln cap="flat" cmpd="sng" w="28575">
              <a:solidFill>
                <a:srgbClr val="385623"/>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
        <p:nvSpPr>
          <p:cNvPr id="635" name="Shape 635"/>
          <p:cNvSpPr/>
          <p:nvPr/>
        </p:nvSpPr>
        <p:spPr>
          <a:xfrm rot="-5400000">
            <a:off x="4740844" y="4151710"/>
            <a:ext cx="2084032"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CA" sz="3200">
                <a:solidFill>
                  <a:srgbClr val="FF0000"/>
                </a:solidFill>
                <a:latin typeface="Calibri"/>
                <a:ea typeface="Calibri"/>
                <a:cs typeface="Calibri"/>
                <a:sym typeface="Calibri"/>
              </a:rPr>
              <a:t>CHAINSAW</a:t>
            </a:r>
          </a:p>
        </p:txBody>
      </p:sp>
      <p:grpSp>
        <p:nvGrpSpPr>
          <p:cNvPr id="636" name="Shape 636"/>
          <p:cNvGrpSpPr/>
          <p:nvPr/>
        </p:nvGrpSpPr>
        <p:grpSpPr>
          <a:xfrm>
            <a:off x="4287431" y="1991297"/>
            <a:ext cx="1398707" cy="1398722"/>
            <a:chOff x="5276058" y="1206861"/>
            <a:chExt cx="3555582" cy="3555618"/>
          </a:xfrm>
        </p:grpSpPr>
        <p:sp>
          <p:nvSpPr>
            <p:cNvPr id="637" name="Shape 637"/>
            <p:cNvSpPr/>
            <p:nvPr/>
          </p:nvSpPr>
          <p:spPr>
            <a:xfrm>
              <a:off x="5848933" y="1305294"/>
              <a:ext cx="1842760" cy="1870680"/>
            </a:xfrm>
            <a:prstGeom prst="rect">
              <a:avLst/>
            </a:prstGeom>
            <a:no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38" name="Shape 638"/>
            <p:cNvSpPr/>
            <p:nvPr/>
          </p:nvSpPr>
          <p:spPr>
            <a:xfrm>
              <a:off x="6553929" y="2734769"/>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39" name="Shape 639"/>
            <p:cNvSpPr/>
            <p:nvPr/>
          </p:nvSpPr>
          <p:spPr>
            <a:xfrm>
              <a:off x="5897794" y="2181157"/>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40" name="Shape 640"/>
            <p:cNvSpPr/>
            <p:nvPr/>
          </p:nvSpPr>
          <p:spPr>
            <a:xfrm>
              <a:off x="7194939" y="2187264"/>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41" name="Shape 641"/>
            <p:cNvSpPr/>
            <p:nvPr/>
          </p:nvSpPr>
          <p:spPr>
            <a:xfrm>
              <a:off x="7194939" y="1481033"/>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642" name="Shape 642"/>
            <p:cNvCxnSpPr>
              <a:stCxn id="640" idx="3"/>
              <a:endCxn id="638" idx="7"/>
            </p:cNvCxnSpPr>
            <p:nvPr/>
          </p:nvCxnSpPr>
          <p:spPr>
            <a:xfrm flipH="1">
              <a:off x="6851850" y="2485160"/>
              <a:ext cx="394200" cy="300600"/>
            </a:xfrm>
            <a:prstGeom prst="straightConnector1">
              <a:avLst/>
            </a:prstGeom>
            <a:noFill/>
            <a:ln cap="flat" cmpd="sng" w="19050">
              <a:solidFill>
                <a:schemeClr val="dk1"/>
              </a:solidFill>
              <a:prstDash val="solid"/>
              <a:miter/>
              <a:headEnd len="med" w="med" type="none"/>
              <a:tailEnd len="lg" w="lg" type="triangle"/>
            </a:ln>
          </p:spPr>
        </p:cxnSp>
        <p:cxnSp>
          <p:nvCxnSpPr>
            <p:cNvPr id="643" name="Shape 643"/>
            <p:cNvCxnSpPr>
              <a:stCxn id="639" idx="5"/>
              <a:endCxn id="638" idx="1"/>
            </p:cNvCxnSpPr>
            <p:nvPr/>
          </p:nvCxnSpPr>
          <p:spPr>
            <a:xfrm>
              <a:off x="6195691" y="2479053"/>
              <a:ext cx="409500" cy="306600"/>
            </a:xfrm>
            <a:prstGeom prst="straightConnector1">
              <a:avLst/>
            </a:prstGeom>
            <a:noFill/>
            <a:ln cap="flat" cmpd="sng" w="19050">
              <a:solidFill>
                <a:schemeClr val="dk1"/>
              </a:solidFill>
              <a:prstDash val="solid"/>
              <a:miter/>
              <a:headEnd len="med" w="med" type="none"/>
              <a:tailEnd len="lg" w="lg" type="triangle"/>
            </a:ln>
          </p:spPr>
        </p:cxnSp>
        <p:cxnSp>
          <p:nvCxnSpPr>
            <p:cNvPr id="644" name="Shape 644"/>
            <p:cNvCxnSpPr>
              <a:stCxn id="641" idx="4"/>
              <a:endCxn id="640" idx="0"/>
            </p:cNvCxnSpPr>
            <p:nvPr/>
          </p:nvCxnSpPr>
          <p:spPr>
            <a:xfrm>
              <a:off x="7369442" y="1830040"/>
              <a:ext cx="0" cy="357000"/>
            </a:xfrm>
            <a:prstGeom prst="straightConnector1">
              <a:avLst/>
            </a:prstGeom>
            <a:noFill/>
            <a:ln cap="flat" cmpd="sng" w="19050">
              <a:solidFill>
                <a:schemeClr val="dk1"/>
              </a:solidFill>
              <a:prstDash val="solid"/>
              <a:miter/>
              <a:headEnd len="med" w="med" type="none"/>
              <a:tailEnd len="lg" w="lg" type="triangle"/>
            </a:ln>
          </p:spPr>
        </p:cxnSp>
        <p:sp>
          <p:nvSpPr>
            <p:cNvPr id="645" name="Shape 645"/>
            <p:cNvSpPr/>
            <p:nvPr/>
          </p:nvSpPr>
          <p:spPr>
            <a:xfrm>
              <a:off x="5848933" y="3259517"/>
              <a:ext cx="1842760" cy="1502962"/>
            </a:xfrm>
            <a:prstGeom prst="rect">
              <a:avLst/>
            </a:prstGeom>
            <a:no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46" name="Shape 646"/>
            <p:cNvSpPr/>
            <p:nvPr/>
          </p:nvSpPr>
          <p:spPr>
            <a:xfrm>
              <a:off x="6559307" y="4128907"/>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47" name="Shape 647"/>
            <p:cNvSpPr/>
            <p:nvPr/>
          </p:nvSpPr>
          <p:spPr>
            <a:xfrm>
              <a:off x="6559307" y="3422676"/>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648" name="Shape 648"/>
            <p:cNvCxnSpPr>
              <a:stCxn id="647" idx="4"/>
              <a:endCxn id="646" idx="0"/>
            </p:cNvCxnSpPr>
            <p:nvPr/>
          </p:nvCxnSpPr>
          <p:spPr>
            <a:xfrm>
              <a:off x="6733810" y="3771683"/>
              <a:ext cx="0" cy="357000"/>
            </a:xfrm>
            <a:prstGeom prst="straightConnector1">
              <a:avLst/>
            </a:prstGeom>
            <a:noFill/>
            <a:ln cap="flat" cmpd="sng" w="19050">
              <a:solidFill>
                <a:schemeClr val="dk1"/>
              </a:solidFill>
              <a:prstDash val="solid"/>
              <a:miter/>
              <a:headEnd len="med" w="med" type="none"/>
              <a:tailEnd len="lg" w="lg" type="triangle"/>
            </a:ln>
          </p:spPr>
        </p:cxnSp>
        <p:sp>
          <p:nvSpPr>
            <p:cNvPr id="649" name="Shape 649"/>
            <p:cNvSpPr/>
            <p:nvPr/>
          </p:nvSpPr>
          <p:spPr>
            <a:xfrm rot="3261200">
              <a:off x="5864983" y="1615941"/>
              <a:ext cx="2377732" cy="2670199"/>
            </a:xfrm>
            <a:custGeom>
              <a:pathLst>
                <a:path extrusionOk="0" h="120000" w="120000">
                  <a:moveTo>
                    <a:pt x="723" y="12611"/>
                  </a:moveTo>
                  <a:lnTo>
                    <a:pt x="9725" y="1434"/>
                  </a:lnTo>
                  <a:cubicBezTo>
                    <a:pt x="10968" y="-108"/>
                    <a:pt x="13381" y="-462"/>
                    <a:pt x="15114" y="644"/>
                  </a:cubicBezTo>
                  <a:lnTo>
                    <a:pt x="64314" y="32064"/>
                  </a:lnTo>
                  <a:cubicBezTo>
                    <a:pt x="66047" y="33171"/>
                    <a:pt x="66445" y="35319"/>
                    <a:pt x="65202" y="36862"/>
                  </a:cubicBezTo>
                  <a:lnTo>
                    <a:pt x="56202" y="48037"/>
                  </a:lnTo>
                  <a:lnTo>
                    <a:pt x="56202" y="62876"/>
                  </a:lnTo>
                  <a:lnTo>
                    <a:pt x="118388" y="102589"/>
                  </a:lnTo>
                  <a:cubicBezTo>
                    <a:pt x="120121" y="103696"/>
                    <a:pt x="120519" y="105844"/>
                    <a:pt x="119276" y="107388"/>
                  </a:cubicBezTo>
                  <a:lnTo>
                    <a:pt x="110274" y="118565"/>
                  </a:lnTo>
                  <a:cubicBezTo>
                    <a:pt x="109031" y="120108"/>
                    <a:pt x="106619" y="120462"/>
                    <a:pt x="104885" y="119355"/>
                  </a:cubicBezTo>
                  <a:lnTo>
                    <a:pt x="33824" y="73974"/>
                  </a:lnTo>
                  <a:cubicBezTo>
                    <a:pt x="32957" y="73421"/>
                    <a:pt x="32424" y="72607"/>
                    <a:pt x="32264" y="71739"/>
                  </a:cubicBezTo>
                  <a:lnTo>
                    <a:pt x="32296" y="70734"/>
                  </a:lnTo>
                  <a:lnTo>
                    <a:pt x="32222" y="70405"/>
                  </a:lnTo>
                  <a:lnTo>
                    <a:pt x="32222" y="36958"/>
                  </a:lnTo>
                  <a:lnTo>
                    <a:pt x="1611" y="17410"/>
                  </a:lnTo>
                  <a:cubicBezTo>
                    <a:pt x="-121" y="16303"/>
                    <a:pt x="-519" y="14155"/>
                    <a:pt x="723" y="12611"/>
                  </a:cubicBezTo>
                  <a:close/>
                </a:path>
              </a:pathLst>
            </a:custGeom>
            <a:noFill/>
            <a:ln cap="flat" cmpd="sng" w="1905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50" name="Shape 650"/>
            <p:cNvSpPr/>
            <p:nvPr/>
          </p:nvSpPr>
          <p:spPr>
            <a:xfrm>
              <a:off x="5887362" y="2089938"/>
              <a:ext cx="442149" cy="516531"/>
            </a:xfrm>
            <a:prstGeom prst="roundRect">
              <a:avLst>
                <a:gd fmla="val 16667" name="adj"/>
              </a:avLst>
            </a:prstGeom>
            <a:noFill/>
            <a:ln cap="flat" cmpd="sng" w="1905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
        <p:nvSpPr>
          <p:cNvPr id="651" name="Shape 651"/>
          <p:cNvSpPr txBox="1"/>
          <p:nvPr/>
        </p:nvSpPr>
        <p:spPr>
          <a:xfrm>
            <a:off x="162818" y="1043440"/>
            <a:ext cx="2228239"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WORKLOAD</a:t>
            </a:r>
          </a:p>
        </p:txBody>
      </p:sp>
      <p:sp>
        <p:nvSpPr>
          <p:cNvPr id="652" name="Shape 652"/>
          <p:cNvSpPr txBox="1"/>
          <p:nvPr/>
        </p:nvSpPr>
        <p:spPr>
          <a:xfrm>
            <a:off x="3338176" y="1296250"/>
            <a:ext cx="2148900" cy="5847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HOT PATH</a:t>
            </a:r>
          </a:p>
        </p:txBody>
      </p:sp>
      <p:sp>
        <p:nvSpPr>
          <p:cNvPr id="653" name="Shape 653"/>
          <p:cNvSpPr txBox="1"/>
          <p:nvPr/>
        </p:nvSpPr>
        <p:spPr>
          <a:xfrm>
            <a:off x="6265014" y="1323120"/>
            <a:ext cx="2666999" cy="5632310"/>
          </a:xfrm>
          <a:prstGeom prst="rect">
            <a:avLst/>
          </a:prstGeom>
          <a:noFill/>
          <a:ln>
            <a:noFill/>
          </a:ln>
        </p:spPr>
        <p:txBody>
          <a:bodyPr anchorCtr="0" anchor="t" bIns="45700" lIns="91425" rIns="91425" tIns="45700">
            <a:noAutofit/>
          </a:bodyPr>
          <a:lstStyle/>
          <a:p>
            <a:pPr indent="-571500" lvl="0" marL="571500" marR="0" rtl="0" algn="l">
              <a:spcBef>
                <a:spcPts val="0"/>
              </a:spcBef>
              <a:buClr>
                <a:schemeClr val="dk1"/>
              </a:buClr>
              <a:buSzPct val="100000"/>
              <a:buFont typeface="Noto Sans Symbols"/>
              <a:buChar char="➢"/>
            </a:pPr>
            <a:r>
              <a:rPr lang="en-CA" sz="3600">
                <a:solidFill>
                  <a:schemeClr val="dk1"/>
                </a:solidFill>
                <a:latin typeface="Calibri"/>
                <a:ea typeface="Calibri"/>
                <a:cs typeface="Calibri"/>
                <a:sym typeface="Calibri"/>
              </a:rPr>
              <a:t>Control free</a:t>
            </a:r>
            <a:br>
              <a:rPr lang="en-CA" sz="3600">
                <a:solidFill>
                  <a:schemeClr val="dk1"/>
                </a:solidFill>
                <a:latin typeface="Calibri"/>
                <a:ea typeface="Calibri"/>
                <a:cs typeface="Calibri"/>
                <a:sym typeface="Calibri"/>
              </a:rPr>
            </a:br>
          </a:p>
          <a:p>
            <a:pPr indent="-571500" lvl="0" marL="571500" marR="0" rtl="0" algn="l">
              <a:spcBef>
                <a:spcPts val="0"/>
              </a:spcBef>
              <a:buClr>
                <a:schemeClr val="dk1"/>
              </a:buClr>
              <a:buSzPct val="100000"/>
              <a:buFont typeface="Noto Sans Symbols"/>
              <a:buChar char="➢"/>
            </a:pPr>
            <a:r>
              <a:rPr lang="en-CA" sz="3600">
                <a:solidFill>
                  <a:schemeClr val="dk1"/>
                </a:solidFill>
                <a:latin typeface="Calibri"/>
                <a:ea typeface="Calibri"/>
                <a:cs typeface="Calibri"/>
                <a:sym typeface="Calibri"/>
              </a:rPr>
              <a:t>Only hot paths </a:t>
            </a:r>
            <a:br>
              <a:rPr lang="en-CA" sz="3600">
                <a:solidFill>
                  <a:schemeClr val="dk1"/>
                </a:solidFill>
                <a:latin typeface="Calibri"/>
                <a:ea typeface="Calibri"/>
                <a:cs typeface="Calibri"/>
                <a:sym typeface="Calibri"/>
              </a:rPr>
            </a:br>
          </a:p>
          <a:p>
            <a:pPr indent="-571500" lvl="0" marL="571500" marR="0" rtl="0" algn="l">
              <a:spcBef>
                <a:spcPts val="0"/>
              </a:spcBef>
              <a:buClr>
                <a:schemeClr val="dk1"/>
              </a:buClr>
              <a:buSzPct val="100000"/>
              <a:buFont typeface="Noto Sans Symbols"/>
              <a:buChar char="➢"/>
            </a:pPr>
            <a:r>
              <a:rPr lang="en-CA" sz="3600">
                <a:solidFill>
                  <a:schemeClr val="dk1"/>
                </a:solidFill>
                <a:latin typeface="Calibri"/>
                <a:ea typeface="Calibri"/>
                <a:cs typeface="Calibri"/>
                <a:sym typeface="Calibri"/>
              </a:rPr>
              <a:t>Limited inst. buffer</a:t>
            </a:r>
          </a:p>
          <a:p>
            <a:pPr indent="-285750" lvl="0" marL="285750" marR="0" rtl="0" algn="l">
              <a:spcBef>
                <a:spcPts val="0"/>
              </a:spcBef>
              <a:buClr>
                <a:schemeClr val="dk1"/>
              </a:buClr>
              <a:buFont typeface="Arial"/>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7" name="Shape 657"/>
        <p:cNvGrpSpPr/>
        <p:nvPr/>
      </p:nvGrpSpPr>
      <p:grpSpPr>
        <a:xfrm>
          <a:off x="0" y="0"/>
          <a:ext cx="0" cy="0"/>
          <a:chOff x="0" y="0"/>
          <a:chExt cx="0" cy="0"/>
        </a:xfrm>
      </p:grpSpPr>
      <p:sp>
        <p:nvSpPr>
          <p:cNvPr id="658" name="Shape 658"/>
          <p:cNvSpPr/>
          <p:nvPr/>
        </p:nvSpPr>
        <p:spPr>
          <a:xfrm>
            <a:off x="0" y="0"/>
            <a:ext cx="9144000" cy="838199"/>
          </a:xfrm>
          <a:prstGeom prst="rect">
            <a:avLst/>
          </a:prstGeom>
          <a:solidFill>
            <a:srgbClr val="A6192E"/>
          </a:solidFill>
          <a:ln>
            <a:noFill/>
          </a:ln>
        </p:spPr>
        <p:txBody>
          <a:bodyPr anchorCtr="0" anchor="ctr" bIns="45700" lIns="91425" rIns="91425" tIns="45700">
            <a:noAutofit/>
          </a:bodyPr>
          <a:lstStyle/>
          <a:p>
            <a:pPr indent="0" lvl="0" marL="0" marR="0" rtl="0" algn="ctr">
              <a:spcBef>
                <a:spcPts val="0"/>
              </a:spcBef>
              <a:buSzPct val="25000"/>
              <a:buNone/>
            </a:pPr>
            <a:r>
              <a:rPr b="1" lang="en-CA" sz="3600">
                <a:solidFill>
                  <a:schemeClr val="lt1"/>
                </a:solidFill>
                <a:latin typeface="Calibri"/>
                <a:ea typeface="Calibri"/>
                <a:cs typeface="Calibri"/>
                <a:sym typeface="Calibri"/>
              </a:rPr>
              <a:t>Multi-Lane CHAINSAW Execution</a:t>
            </a:r>
          </a:p>
        </p:txBody>
      </p:sp>
      <p:sp>
        <p:nvSpPr>
          <p:cNvPr id="659" name="Shape 659"/>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
        <p:nvSpPr>
          <p:cNvPr id="660" name="Shape 660"/>
          <p:cNvSpPr/>
          <p:nvPr/>
        </p:nvSpPr>
        <p:spPr>
          <a:xfrm>
            <a:off x="4041508" y="1682755"/>
            <a:ext cx="2035314" cy="3421174"/>
          </a:xfrm>
          <a:prstGeom prst="rect">
            <a:avLst/>
          </a:prstGeom>
          <a:solidFill>
            <a:schemeClr val="lt1"/>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61" name="Shape 661"/>
          <p:cNvSpPr/>
          <p:nvPr/>
        </p:nvSpPr>
        <p:spPr>
          <a:xfrm>
            <a:off x="4383403" y="4255076"/>
            <a:ext cx="1298575" cy="400049"/>
          </a:xfrm>
          <a:custGeom>
            <a:pathLst>
              <a:path extrusionOk="0" h="120000" w="120000">
                <a:moveTo>
                  <a:pt x="60000" y="40000"/>
                </a:moveTo>
                <a:lnTo>
                  <a:pt x="53985" y="0"/>
                </a:lnTo>
                <a:lnTo>
                  <a:pt x="0" y="0"/>
                </a:lnTo>
                <a:lnTo>
                  <a:pt x="18044" y="120000"/>
                </a:lnTo>
                <a:lnTo>
                  <a:pt x="102102" y="120000"/>
                </a:lnTo>
                <a:lnTo>
                  <a:pt x="120000" y="0"/>
                </a:lnTo>
                <a:lnTo>
                  <a:pt x="66014" y="0"/>
                </a:lnTo>
                <a:lnTo>
                  <a:pt x="60000" y="40000"/>
                </a:lnTo>
                <a:close/>
              </a:path>
            </a:pathLst>
          </a:custGeom>
          <a:solidFill>
            <a:srgbClr val="1E4E79"/>
          </a:solidFill>
          <a:ln cap="flat" cmpd="sng" w="9525">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662" name="Shape 662"/>
          <p:cNvSpPr/>
          <p:nvPr/>
        </p:nvSpPr>
        <p:spPr>
          <a:xfrm>
            <a:off x="4645280" y="2143693"/>
            <a:ext cx="821741" cy="1921790"/>
          </a:xfrm>
          <a:prstGeom prst="rect">
            <a:avLst/>
          </a:prstGeom>
          <a:solidFill>
            <a:schemeClr val="lt1"/>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63" name="Shape 663"/>
          <p:cNvSpPr txBox="1"/>
          <p:nvPr/>
        </p:nvSpPr>
        <p:spPr>
          <a:xfrm>
            <a:off x="4420328" y="1774361"/>
            <a:ext cx="116807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1800">
                <a:solidFill>
                  <a:schemeClr val="dk1"/>
                </a:solidFill>
                <a:latin typeface="Calibri"/>
                <a:ea typeface="Calibri"/>
                <a:cs typeface="Calibri"/>
                <a:sym typeface="Calibri"/>
              </a:rPr>
              <a:t>Ins. Buffer</a:t>
            </a:r>
          </a:p>
        </p:txBody>
      </p:sp>
      <p:cxnSp>
        <p:nvCxnSpPr>
          <p:cNvPr id="664" name="Shape 664"/>
          <p:cNvCxnSpPr/>
          <p:nvPr/>
        </p:nvCxnSpPr>
        <p:spPr>
          <a:xfrm>
            <a:off x="1132220" y="2394794"/>
            <a:ext cx="1072171" cy="722368"/>
          </a:xfrm>
          <a:prstGeom prst="straightConnector1">
            <a:avLst/>
          </a:prstGeom>
          <a:noFill/>
          <a:ln cap="flat" cmpd="sng" w="73025">
            <a:solidFill>
              <a:schemeClr val="dk1"/>
            </a:solidFill>
            <a:prstDash val="solid"/>
            <a:miter/>
            <a:headEnd len="med" w="med" type="none"/>
            <a:tailEnd len="lg" w="lg" type="triangle"/>
          </a:ln>
        </p:spPr>
      </p:cxnSp>
      <p:sp>
        <p:nvSpPr>
          <p:cNvPr id="665" name="Shape 665"/>
          <p:cNvSpPr/>
          <p:nvPr/>
        </p:nvSpPr>
        <p:spPr>
          <a:xfrm>
            <a:off x="500458" y="1774767"/>
            <a:ext cx="872545" cy="845882"/>
          </a:xfrm>
          <a:prstGeom prst="roundRect">
            <a:avLst>
              <a:gd fmla="val 35535" name="adj"/>
            </a:avLst>
          </a:prstGeom>
          <a:noFill/>
          <a:ln cap="flat" cmpd="sng" w="2540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66" name="Shape 666"/>
          <p:cNvSpPr/>
          <p:nvPr/>
        </p:nvSpPr>
        <p:spPr>
          <a:xfrm>
            <a:off x="640393" y="1905733"/>
            <a:ext cx="576210" cy="572975"/>
          </a:xfrm>
          <a:prstGeom prst="ellipse">
            <a:avLst/>
          </a:prstGeom>
          <a:solidFill>
            <a:srgbClr val="A8D08C"/>
          </a:solidFill>
          <a:ln cap="flat" cmpd="sng" w="317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2800">
                <a:solidFill>
                  <a:schemeClr val="dk1"/>
                </a:solidFill>
                <a:latin typeface="Calibri"/>
                <a:ea typeface="Calibri"/>
                <a:cs typeface="Calibri"/>
                <a:sym typeface="Calibri"/>
              </a:rPr>
              <a:t>1</a:t>
            </a:r>
          </a:p>
        </p:txBody>
      </p:sp>
      <p:sp>
        <p:nvSpPr>
          <p:cNvPr id="667" name="Shape 667"/>
          <p:cNvSpPr/>
          <p:nvPr/>
        </p:nvSpPr>
        <p:spPr>
          <a:xfrm>
            <a:off x="640393" y="3245210"/>
            <a:ext cx="576210" cy="572975"/>
          </a:xfrm>
          <a:prstGeom prst="ellipse">
            <a:avLst/>
          </a:prstGeom>
          <a:solidFill>
            <a:srgbClr val="A8D08C"/>
          </a:solidFill>
          <a:ln cap="flat" cmpd="sng" w="317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2800">
                <a:solidFill>
                  <a:schemeClr val="dk1"/>
                </a:solidFill>
                <a:latin typeface="Calibri"/>
                <a:ea typeface="Calibri"/>
                <a:cs typeface="Calibri"/>
                <a:sym typeface="Calibri"/>
              </a:rPr>
              <a:t>2</a:t>
            </a:r>
          </a:p>
        </p:txBody>
      </p:sp>
      <p:sp>
        <p:nvSpPr>
          <p:cNvPr id="668" name="Shape 668"/>
          <p:cNvSpPr/>
          <p:nvPr/>
        </p:nvSpPr>
        <p:spPr>
          <a:xfrm>
            <a:off x="640393" y="4260194"/>
            <a:ext cx="576210" cy="572975"/>
          </a:xfrm>
          <a:prstGeom prst="ellipse">
            <a:avLst/>
          </a:prstGeom>
          <a:solidFill>
            <a:srgbClr val="A8D08C"/>
          </a:solidFill>
          <a:ln cap="flat" cmpd="sng" w="317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2800">
                <a:solidFill>
                  <a:schemeClr val="dk1"/>
                </a:solidFill>
                <a:latin typeface="Calibri"/>
                <a:ea typeface="Calibri"/>
                <a:cs typeface="Calibri"/>
                <a:sym typeface="Calibri"/>
              </a:rPr>
              <a:t>3</a:t>
            </a:r>
          </a:p>
        </p:txBody>
      </p:sp>
      <p:cxnSp>
        <p:nvCxnSpPr>
          <p:cNvPr id="669" name="Shape 669"/>
          <p:cNvCxnSpPr>
            <a:stCxn id="666" idx="4"/>
            <a:endCxn id="667" idx="0"/>
          </p:cNvCxnSpPr>
          <p:nvPr/>
        </p:nvCxnSpPr>
        <p:spPr>
          <a:xfrm>
            <a:off x="928498" y="2478708"/>
            <a:ext cx="0" cy="766500"/>
          </a:xfrm>
          <a:prstGeom prst="straightConnector1">
            <a:avLst/>
          </a:prstGeom>
          <a:noFill/>
          <a:ln cap="flat" cmpd="sng" w="73025">
            <a:solidFill>
              <a:schemeClr val="dk1"/>
            </a:solidFill>
            <a:prstDash val="solid"/>
            <a:miter/>
            <a:headEnd len="med" w="med" type="none"/>
            <a:tailEnd len="lg" w="lg" type="triangle"/>
          </a:ln>
        </p:spPr>
      </p:cxnSp>
      <p:cxnSp>
        <p:nvCxnSpPr>
          <p:cNvPr id="670" name="Shape 670"/>
          <p:cNvCxnSpPr>
            <a:stCxn id="667" idx="4"/>
            <a:endCxn id="668" idx="0"/>
          </p:cNvCxnSpPr>
          <p:nvPr/>
        </p:nvCxnSpPr>
        <p:spPr>
          <a:xfrm>
            <a:off x="928498" y="3818185"/>
            <a:ext cx="0" cy="441900"/>
          </a:xfrm>
          <a:prstGeom prst="straightConnector1">
            <a:avLst/>
          </a:prstGeom>
          <a:noFill/>
          <a:ln cap="flat" cmpd="sng" w="41275">
            <a:solidFill>
              <a:schemeClr val="dk1"/>
            </a:solidFill>
            <a:prstDash val="solid"/>
            <a:miter/>
            <a:headEnd len="med" w="med" type="none"/>
            <a:tailEnd len="lg" w="lg" type="triangle"/>
          </a:ln>
        </p:spPr>
      </p:cxnSp>
      <p:sp>
        <p:nvSpPr>
          <p:cNvPr id="671" name="Shape 671"/>
          <p:cNvSpPr txBox="1"/>
          <p:nvPr/>
        </p:nvSpPr>
        <p:spPr>
          <a:xfrm>
            <a:off x="1306500" y="1625669"/>
            <a:ext cx="558165"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rgbClr val="FF0000"/>
                </a:solidFill>
                <a:latin typeface="Calibri"/>
                <a:ea typeface="Calibri"/>
                <a:cs typeface="Calibri"/>
                <a:sym typeface="Calibri"/>
              </a:rPr>
              <a:t>C0</a:t>
            </a:r>
          </a:p>
        </p:txBody>
      </p:sp>
      <p:sp>
        <p:nvSpPr>
          <p:cNvPr id="672" name="Shape 672"/>
          <p:cNvSpPr/>
          <p:nvPr/>
        </p:nvSpPr>
        <p:spPr>
          <a:xfrm>
            <a:off x="2204388" y="2830676"/>
            <a:ext cx="576210" cy="572975"/>
          </a:xfrm>
          <a:prstGeom prst="ellipse">
            <a:avLst/>
          </a:prstGeom>
          <a:solidFill>
            <a:srgbClr val="A8D08C"/>
          </a:solidFill>
          <a:ln cap="flat" cmpd="sng" w="317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2800">
                <a:solidFill>
                  <a:schemeClr val="dk1"/>
                </a:solidFill>
                <a:latin typeface="Calibri"/>
                <a:ea typeface="Calibri"/>
                <a:cs typeface="Calibri"/>
                <a:sym typeface="Calibri"/>
              </a:rPr>
              <a:t>4</a:t>
            </a:r>
          </a:p>
        </p:txBody>
      </p:sp>
      <p:sp>
        <p:nvSpPr>
          <p:cNvPr id="673" name="Shape 673"/>
          <p:cNvSpPr/>
          <p:nvPr/>
        </p:nvSpPr>
        <p:spPr>
          <a:xfrm>
            <a:off x="2204388" y="3845660"/>
            <a:ext cx="576210" cy="572975"/>
          </a:xfrm>
          <a:prstGeom prst="ellipse">
            <a:avLst/>
          </a:prstGeom>
          <a:solidFill>
            <a:srgbClr val="A8D08C"/>
          </a:solidFill>
          <a:ln cap="flat" cmpd="sng" w="317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2800">
                <a:solidFill>
                  <a:schemeClr val="dk1"/>
                </a:solidFill>
                <a:latin typeface="Calibri"/>
                <a:ea typeface="Calibri"/>
                <a:cs typeface="Calibri"/>
                <a:sym typeface="Calibri"/>
              </a:rPr>
              <a:t>5</a:t>
            </a:r>
          </a:p>
        </p:txBody>
      </p:sp>
      <p:sp>
        <p:nvSpPr>
          <p:cNvPr id="674" name="Shape 674"/>
          <p:cNvSpPr/>
          <p:nvPr/>
        </p:nvSpPr>
        <p:spPr>
          <a:xfrm>
            <a:off x="2204388" y="4860642"/>
            <a:ext cx="576210" cy="572975"/>
          </a:xfrm>
          <a:prstGeom prst="ellipse">
            <a:avLst/>
          </a:prstGeom>
          <a:solidFill>
            <a:srgbClr val="A8D08C"/>
          </a:solidFill>
          <a:ln cap="flat" cmpd="sng" w="317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2800">
                <a:solidFill>
                  <a:schemeClr val="dk1"/>
                </a:solidFill>
                <a:latin typeface="Calibri"/>
                <a:ea typeface="Calibri"/>
                <a:cs typeface="Calibri"/>
                <a:sym typeface="Calibri"/>
              </a:rPr>
              <a:t>6</a:t>
            </a:r>
          </a:p>
        </p:txBody>
      </p:sp>
      <p:cxnSp>
        <p:nvCxnSpPr>
          <p:cNvPr id="675" name="Shape 675"/>
          <p:cNvCxnSpPr>
            <a:stCxn id="672" idx="4"/>
            <a:endCxn id="673" idx="0"/>
          </p:cNvCxnSpPr>
          <p:nvPr/>
        </p:nvCxnSpPr>
        <p:spPr>
          <a:xfrm>
            <a:off x="2492493" y="3403651"/>
            <a:ext cx="0" cy="441900"/>
          </a:xfrm>
          <a:prstGeom prst="straightConnector1">
            <a:avLst/>
          </a:prstGeom>
          <a:noFill/>
          <a:ln cap="flat" cmpd="sng" w="41275">
            <a:solidFill>
              <a:schemeClr val="dk1"/>
            </a:solidFill>
            <a:prstDash val="solid"/>
            <a:miter/>
            <a:headEnd len="med" w="med" type="none"/>
            <a:tailEnd len="lg" w="lg" type="triangle"/>
          </a:ln>
        </p:spPr>
      </p:cxnSp>
      <p:cxnSp>
        <p:nvCxnSpPr>
          <p:cNvPr id="676" name="Shape 676"/>
          <p:cNvCxnSpPr>
            <a:stCxn id="673" idx="4"/>
            <a:endCxn id="674" idx="0"/>
          </p:cNvCxnSpPr>
          <p:nvPr/>
        </p:nvCxnSpPr>
        <p:spPr>
          <a:xfrm>
            <a:off x="2492493" y="4418635"/>
            <a:ext cx="0" cy="441900"/>
          </a:xfrm>
          <a:prstGeom prst="straightConnector1">
            <a:avLst/>
          </a:prstGeom>
          <a:noFill/>
          <a:ln cap="flat" cmpd="sng" w="41275">
            <a:solidFill>
              <a:schemeClr val="dk1"/>
            </a:solidFill>
            <a:prstDash val="solid"/>
            <a:miter/>
            <a:headEnd len="med" w="med" type="none"/>
            <a:tailEnd len="lg" w="lg" type="triangle"/>
          </a:ln>
        </p:spPr>
      </p:cxnSp>
      <p:sp>
        <p:nvSpPr>
          <p:cNvPr id="677" name="Shape 677"/>
          <p:cNvSpPr/>
          <p:nvPr/>
        </p:nvSpPr>
        <p:spPr>
          <a:xfrm>
            <a:off x="2056222" y="2634226"/>
            <a:ext cx="872545" cy="2995835"/>
          </a:xfrm>
          <a:prstGeom prst="roundRect">
            <a:avLst>
              <a:gd fmla="val 35535" name="adj"/>
            </a:avLst>
          </a:prstGeom>
          <a:noFill/>
          <a:ln cap="flat" cmpd="sng" w="2540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78" name="Shape 678"/>
          <p:cNvSpPr txBox="1"/>
          <p:nvPr/>
        </p:nvSpPr>
        <p:spPr>
          <a:xfrm>
            <a:off x="2696214" y="2187739"/>
            <a:ext cx="558165"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rgbClr val="FF0000"/>
                </a:solidFill>
                <a:latin typeface="Calibri"/>
                <a:ea typeface="Calibri"/>
                <a:cs typeface="Calibri"/>
                <a:sym typeface="Calibri"/>
              </a:rPr>
              <a:t>C1</a:t>
            </a:r>
          </a:p>
        </p:txBody>
      </p:sp>
      <p:sp>
        <p:nvSpPr>
          <p:cNvPr id="679" name="Shape 679"/>
          <p:cNvSpPr/>
          <p:nvPr/>
        </p:nvSpPr>
        <p:spPr>
          <a:xfrm>
            <a:off x="529268" y="3103878"/>
            <a:ext cx="872545" cy="1860251"/>
          </a:xfrm>
          <a:prstGeom prst="roundRect">
            <a:avLst>
              <a:gd fmla="val 35535" name="adj"/>
            </a:avLst>
          </a:prstGeom>
          <a:noFill/>
          <a:ln cap="flat" cmpd="sng" w="2540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80" name="Shape 680"/>
          <p:cNvSpPr txBox="1"/>
          <p:nvPr/>
        </p:nvSpPr>
        <p:spPr>
          <a:xfrm>
            <a:off x="8143" y="3246821"/>
            <a:ext cx="558165"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rgbClr val="FF0000"/>
                </a:solidFill>
                <a:latin typeface="Calibri"/>
                <a:ea typeface="Calibri"/>
                <a:cs typeface="Calibri"/>
                <a:sym typeface="Calibri"/>
              </a:rPr>
              <a:t>C2</a:t>
            </a:r>
          </a:p>
        </p:txBody>
      </p:sp>
      <p:sp>
        <p:nvSpPr>
          <p:cNvPr id="681" name="Shape 681"/>
          <p:cNvSpPr/>
          <p:nvPr/>
        </p:nvSpPr>
        <p:spPr>
          <a:xfrm>
            <a:off x="4749719" y="3493742"/>
            <a:ext cx="521993" cy="521993"/>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2800">
                <a:solidFill>
                  <a:srgbClr val="000000"/>
                </a:solidFill>
                <a:latin typeface="Calibri"/>
                <a:ea typeface="Calibri"/>
                <a:cs typeface="Calibri"/>
                <a:sym typeface="Calibri"/>
              </a:rPr>
              <a:t>1</a:t>
            </a:r>
          </a:p>
        </p:txBody>
      </p:sp>
      <p:cxnSp>
        <p:nvCxnSpPr>
          <p:cNvPr id="682" name="Shape 682"/>
          <p:cNvCxnSpPr/>
          <p:nvPr/>
        </p:nvCxnSpPr>
        <p:spPr>
          <a:xfrm>
            <a:off x="4645280" y="3445421"/>
            <a:ext cx="821741" cy="0"/>
          </a:xfrm>
          <a:prstGeom prst="straightConnector1">
            <a:avLst/>
          </a:prstGeom>
          <a:noFill/>
          <a:ln cap="flat" cmpd="sng" w="28575">
            <a:solidFill>
              <a:schemeClr val="dk1"/>
            </a:solidFill>
            <a:prstDash val="solid"/>
            <a:miter/>
            <a:headEnd len="med" w="med" type="none"/>
            <a:tailEnd len="med" w="med" type="none"/>
          </a:ln>
        </p:spPr>
      </p:cxnSp>
      <p:sp>
        <p:nvSpPr>
          <p:cNvPr id="683" name="Shape 683"/>
          <p:cNvSpPr/>
          <p:nvPr/>
        </p:nvSpPr>
        <p:spPr>
          <a:xfrm>
            <a:off x="4743369" y="2854836"/>
            <a:ext cx="521993" cy="521993"/>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2800">
                <a:solidFill>
                  <a:schemeClr val="dk1"/>
                </a:solidFill>
                <a:latin typeface="Calibri"/>
                <a:ea typeface="Calibri"/>
                <a:cs typeface="Calibri"/>
                <a:sym typeface="Calibri"/>
              </a:rPr>
              <a:t>3</a:t>
            </a:r>
          </a:p>
        </p:txBody>
      </p:sp>
      <p:cxnSp>
        <p:nvCxnSpPr>
          <p:cNvPr id="684" name="Shape 684"/>
          <p:cNvCxnSpPr/>
          <p:nvPr/>
        </p:nvCxnSpPr>
        <p:spPr>
          <a:xfrm>
            <a:off x="4645280" y="2802085"/>
            <a:ext cx="821741" cy="0"/>
          </a:xfrm>
          <a:prstGeom prst="straightConnector1">
            <a:avLst/>
          </a:prstGeom>
          <a:noFill/>
          <a:ln cap="flat" cmpd="sng" w="28575">
            <a:solidFill>
              <a:schemeClr val="dk1"/>
            </a:solidFill>
            <a:prstDash val="solid"/>
            <a:miter/>
            <a:headEnd len="med" w="med" type="none"/>
            <a:tailEnd len="med" w="med" type="none"/>
          </a:ln>
        </p:spPr>
      </p:cxnSp>
      <p:sp>
        <p:nvSpPr>
          <p:cNvPr id="685" name="Shape 685"/>
          <p:cNvSpPr/>
          <p:nvPr/>
        </p:nvSpPr>
        <p:spPr>
          <a:xfrm>
            <a:off x="4749719" y="3493742"/>
            <a:ext cx="521993" cy="521993"/>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2800">
                <a:solidFill>
                  <a:schemeClr val="dk1"/>
                </a:solidFill>
                <a:latin typeface="Calibri"/>
                <a:ea typeface="Calibri"/>
                <a:cs typeface="Calibri"/>
                <a:sym typeface="Calibri"/>
              </a:rPr>
              <a:t>2</a:t>
            </a:r>
          </a:p>
        </p:txBody>
      </p:sp>
      <p:sp>
        <p:nvSpPr>
          <p:cNvPr id="686" name="Shape 686"/>
          <p:cNvSpPr txBox="1"/>
          <p:nvPr/>
        </p:nvSpPr>
        <p:spPr>
          <a:xfrm>
            <a:off x="4511817" y="1152967"/>
            <a:ext cx="1112804"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chemeClr val="dk1"/>
                </a:solidFill>
                <a:latin typeface="Calibri"/>
                <a:ea typeface="Calibri"/>
                <a:cs typeface="Calibri"/>
                <a:sym typeface="Calibri"/>
              </a:rPr>
              <a:t>Lane</a:t>
            </a:r>
            <a:r>
              <a:rPr b="1" lang="en-CA" sz="2400">
                <a:solidFill>
                  <a:schemeClr val="dk1"/>
                </a:solidFill>
                <a:latin typeface="Calibri"/>
                <a:ea typeface="Calibri"/>
                <a:cs typeface="Calibri"/>
                <a:sym typeface="Calibri"/>
              </a:rPr>
              <a:t> 1</a:t>
            </a:r>
          </a:p>
        </p:txBody>
      </p:sp>
      <p:sp>
        <p:nvSpPr>
          <p:cNvPr id="687" name="Shape 687"/>
          <p:cNvSpPr txBox="1"/>
          <p:nvPr/>
        </p:nvSpPr>
        <p:spPr>
          <a:xfrm>
            <a:off x="7012989" y="1153325"/>
            <a:ext cx="1152880"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chemeClr val="dk1"/>
                </a:solidFill>
                <a:latin typeface="Calibri"/>
                <a:ea typeface="Calibri"/>
                <a:cs typeface="Calibri"/>
                <a:sym typeface="Calibri"/>
              </a:rPr>
              <a:t>Lane 2</a:t>
            </a:r>
          </a:p>
        </p:txBody>
      </p:sp>
      <p:sp>
        <p:nvSpPr>
          <p:cNvPr id="688" name="Shape 688"/>
          <p:cNvSpPr txBox="1"/>
          <p:nvPr/>
        </p:nvSpPr>
        <p:spPr>
          <a:xfrm>
            <a:off x="4753023" y="4626512"/>
            <a:ext cx="558165"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rgbClr val="FF0000"/>
                </a:solidFill>
                <a:latin typeface="Calibri"/>
                <a:ea typeface="Calibri"/>
                <a:cs typeface="Calibri"/>
                <a:sym typeface="Calibri"/>
              </a:rPr>
              <a:t>C0</a:t>
            </a:r>
          </a:p>
        </p:txBody>
      </p:sp>
      <p:sp>
        <p:nvSpPr>
          <p:cNvPr id="689" name="Shape 689"/>
          <p:cNvSpPr txBox="1"/>
          <p:nvPr/>
        </p:nvSpPr>
        <p:spPr>
          <a:xfrm>
            <a:off x="4733519" y="4626512"/>
            <a:ext cx="558165"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rgbClr val="FF0000"/>
                </a:solidFill>
                <a:latin typeface="Calibri"/>
                <a:ea typeface="Calibri"/>
                <a:cs typeface="Calibri"/>
                <a:sym typeface="Calibri"/>
              </a:rPr>
              <a:t>C2</a:t>
            </a:r>
          </a:p>
        </p:txBody>
      </p:sp>
      <p:sp>
        <p:nvSpPr>
          <p:cNvPr id="690" name="Shape 690"/>
          <p:cNvSpPr txBox="1"/>
          <p:nvPr/>
        </p:nvSpPr>
        <p:spPr>
          <a:xfrm>
            <a:off x="1524001" y="2247875"/>
            <a:ext cx="52931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400">
                <a:solidFill>
                  <a:srgbClr val="2E75B5"/>
                </a:solidFill>
                <a:latin typeface="Calibri"/>
                <a:ea typeface="Calibri"/>
                <a:cs typeface="Calibri"/>
                <a:sym typeface="Calibri"/>
              </a:rPr>
              <a:t>D1</a:t>
            </a:r>
          </a:p>
        </p:txBody>
      </p:sp>
      <p:sp>
        <p:nvSpPr>
          <p:cNvPr id="691" name="Shape 691"/>
          <p:cNvSpPr txBox="1"/>
          <p:nvPr/>
        </p:nvSpPr>
        <p:spPr>
          <a:xfrm>
            <a:off x="292522" y="2646010"/>
            <a:ext cx="53412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400">
                <a:solidFill>
                  <a:srgbClr val="2E75B5"/>
                </a:solidFill>
                <a:latin typeface="Calibri"/>
                <a:ea typeface="Calibri"/>
                <a:cs typeface="Calibri"/>
                <a:sym typeface="Calibri"/>
              </a:rPr>
              <a:t>D2</a:t>
            </a:r>
          </a:p>
        </p:txBody>
      </p:sp>
      <p:sp>
        <p:nvSpPr>
          <p:cNvPr id="692" name="Shape 692"/>
          <p:cNvSpPr/>
          <p:nvPr/>
        </p:nvSpPr>
        <p:spPr>
          <a:xfrm rot="-5400000">
            <a:off x="5822363" y="4811141"/>
            <a:ext cx="870436" cy="1921790"/>
          </a:xfrm>
          <a:prstGeom prst="rect">
            <a:avLst/>
          </a:prstGeom>
          <a:solidFill>
            <a:srgbClr val="BFBFBF"/>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693" name="Shape 693"/>
          <p:cNvCxnSpPr/>
          <p:nvPr/>
        </p:nvCxnSpPr>
        <p:spPr>
          <a:xfrm rot="-5400000">
            <a:off x="6190366" y="5782063"/>
            <a:ext cx="890488" cy="0"/>
          </a:xfrm>
          <a:prstGeom prst="straightConnector1">
            <a:avLst/>
          </a:prstGeom>
          <a:noFill/>
          <a:ln cap="flat" cmpd="sng" w="28575">
            <a:solidFill>
              <a:schemeClr val="dk1"/>
            </a:solidFill>
            <a:prstDash val="solid"/>
            <a:miter/>
            <a:headEnd len="med" w="med" type="none"/>
            <a:tailEnd len="med" w="med" type="none"/>
          </a:ln>
        </p:spPr>
      </p:cxnSp>
      <p:cxnSp>
        <p:nvCxnSpPr>
          <p:cNvPr id="694" name="Shape 694"/>
          <p:cNvCxnSpPr/>
          <p:nvPr/>
        </p:nvCxnSpPr>
        <p:spPr>
          <a:xfrm rot="-5400000">
            <a:off x="5517498" y="5790497"/>
            <a:ext cx="890488" cy="0"/>
          </a:xfrm>
          <a:prstGeom prst="straightConnector1">
            <a:avLst/>
          </a:prstGeom>
          <a:noFill/>
          <a:ln cap="flat" cmpd="sng" w="28575">
            <a:solidFill>
              <a:schemeClr val="dk1"/>
            </a:solidFill>
            <a:prstDash val="solid"/>
            <a:miter/>
            <a:headEnd len="med" w="med" type="none"/>
            <a:tailEnd len="med" w="med" type="none"/>
          </a:ln>
        </p:spPr>
      </p:cxnSp>
      <p:grpSp>
        <p:nvGrpSpPr>
          <p:cNvPr id="695" name="Shape 695"/>
          <p:cNvGrpSpPr/>
          <p:nvPr/>
        </p:nvGrpSpPr>
        <p:grpSpPr>
          <a:xfrm>
            <a:off x="5359257" y="5526215"/>
            <a:ext cx="593431" cy="528561"/>
            <a:chOff x="5213510" y="3475873"/>
            <a:chExt cx="593431" cy="528561"/>
          </a:xfrm>
        </p:grpSpPr>
        <p:sp>
          <p:nvSpPr>
            <p:cNvPr id="696" name="Shape 696"/>
            <p:cNvSpPr/>
            <p:nvPr/>
          </p:nvSpPr>
          <p:spPr>
            <a:xfrm>
              <a:off x="5225889" y="3475873"/>
              <a:ext cx="521993" cy="521993"/>
            </a:xfrm>
            <a:prstGeom prst="ellipse">
              <a:avLst/>
            </a:prstGeom>
            <a:solidFill>
              <a:srgbClr val="F4B081"/>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1" sz="2000">
                <a:solidFill>
                  <a:schemeClr val="dk1"/>
                </a:solidFill>
                <a:latin typeface="Calibri"/>
                <a:ea typeface="Calibri"/>
                <a:cs typeface="Calibri"/>
                <a:sym typeface="Calibri"/>
              </a:endParaRPr>
            </a:p>
          </p:txBody>
        </p:sp>
        <p:sp>
          <p:nvSpPr>
            <p:cNvPr id="697" name="Shape 697"/>
            <p:cNvSpPr txBox="1"/>
            <p:nvPr/>
          </p:nvSpPr>
          <p:spPr>
            <a:xfrm>
              <a:off x="5213510" y="3481214"/>
              <a:ext cx="593431"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chemeClr val="dk1"/>
                  </a:solidFill>
                  <a:latin typeface="Calibri"/>
                  <a:ea typeface="Calibri"/>
                  <a:cs typeface="Calibri"/>
                  <a:sym typeface="Calibri"/>
                </a:rPr>
                <a:t>D1</a:t>
              </a:r>
            </a:p>
          </p:txBody>
        </p:sp>
      </p:grpSp>
      <p:sp>
        <p:nvSpPr>
          <p:cNvPr id="698" name="Shape 698"/>
          <p:cNvSpPr/>
          <p:nvPr/>
        </p:nvSpPr>
        <p:spPr>
          <a:xfrm>
            <a:off x="6411717" y="1670752"/>
            <a:ext cx="2035314" cy="3421174"/>
          </a:xfrm>
          <a:prstGeom prst="rect">
            <a:avLst/>
          </a:prstGeom>
          <a:solidFill>
            <a:schemeClr val="lt1"/>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699" name="Shape 699"/>
          <p:cNvSpPr/>
          <p:nvPr/>
        </p:nvSpPr>
        <p:spPr>
          <a:xfrm>
            <a:off x="6753611" y="4243073"/>
            <a:ext cx="1298575" cy="400049"/>
          </a:xfrm>
          <a:custGeom>
            <a:pathLst>
              <a:path extrusionOk="0" h="120000" w="120000">
                <a:moveTo>
                  <a:pt x="60000" y="40000"/>
                </a:moveTo>
                <a:lnTo>
                  <a:pt x="53985" y="0"/>
                </a:lnTo>
                <a:lnTo>
                  <a:pt x="0" y="0"/>
                </a:lnTo>
                <a:lnTo>
                  <a:pt x="18044" y="120000"/>
                </a:lnTo>
                <a:lnTo>
                  <a:pt x="102102" y="120000"/>
                </a:lnTo>
                <a:lnTo>
                  <a:pt x="120000" y="0"/>
                </a:lnTo>
                <a:lnTo>
                  <a:pt x="66014" y="0"/>
                </a:lnTo>
                <a:lnTo>
                  <a:pt x="60000" y="40000"/>
                </a:lnTo>
                <a:close/>
              </a:path>
            </a:pathLst>
          </a:custGeom>
          <a:solidFill>
            <a:srgbClr val="1E4E79"/>
          </a:solidFill>
          <a:ln cap="flat" cmpd="sng" w="9525">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libri"/>
              <a:ea typeface="Calibri"/>
              <a:cs typeface="Calibri"/>
              <a:sym typeface="Calibri"/>
            </a:endParaRPr>
          </a:p>
        </p:txBody>
      </p:sp>
      <p:sp>
        <p:nvSpPr>
          <p:cNvPr id="700" name="Shape 700"/>
          <p:cNvSpPr/>
          <p:nvPr/>
        </p:nvSpPr>
        <p:spPr>
          <a:xfrm>
            <a:off x="6985510" y="2131691"/>
            <a:ext cx="821741" cy="1921790"/>
          </a:xfrm>
          <a:prstGeom prst="rect">
            <a:avLst/>
          </a:prstGeom>
          <a:solidFill>
            <a:schemeClr val="lt1"/>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701" name="Shape 701"/>
          <p:cNvSpPr txBox="1"/>
          <p:nvPr/>
        </p:nvSpPr>
        <p:spPr>
          <a:xfrm>
            <a:off x="6832303" y="1716555"/>
            <a:ext cx="116807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1800">
                <a:solidFill>
                  <a:schemeClr val="dk1"/>
                </a:solidFill>
                <a:latin typeface="Calibri"/>
                <a:ea typeface="Calibri"/>
                <a:cs typeface="Calibri"/>
                <a:sym typeface="Calibri"/>
              </a:rPr>
              <a:t>Ins. Buffer</a:t>
            </a:r>
          </a:p>
        </p:txBody>
      </p:sp>
      <p:cxnSp>
        <p:nvCxnSpPr>
          <p:cNvPr id="702" name="Shape 702"/>
          <p:cNvCxnSpPr/>
          <p:nvPr/>
        </p:nvCxnSpPr>
        <p:spPr>
          <a:xfrm>
            <a:off x="6985510" y="3433419"/>
            <a:ext cx="821741" cy="0"/>
          </a:xfrm>
          <a:prstGeom prst="straightConnector1">
            <a:avLst/>
          </a:prstGeom>
          <a:noFill/>
          <a:ln cap="flat" cmpd="sng" w="28575">
            <a:solidFill>
              <a:schemeClr val="dk1"/>
            </a:solidFill>
            <a:prstDash val="solid"/>
            <a:miter/>
            <a:headEnd len="med" w="med" type="none"/>
            <a:tailEnd len="med" w="med" type="none"/>
          </a:ln>
        </p:spPr>
      </p:cxnSp>
      <p:cxnSp>
        <p:nvCxnSpPr>
          <p:cNvPr id="703" name="Shape 703"/>
          <p:cNvCxnSpPr/>
          <p:nvPr/>
        </p:nvCxnSpPr>
        <p:spPr>
          <a:xfrm>
            <a:off x="6985510" y="2790083"/>
            <a:ext cx="821741" cy="0"/>
          </a:xfrm>
          <a:prstGeom prst="straightConnector1">
            <a:avLst/>
          </a:prstGeom>
          <a:noFill/>
          <a:ln cap="flat" cmpd="sng" w="28575">
            <a:solidFill>
              <a:schemeClr val="dk1"/>
            </a:solidFill>
            <a:prstDash val="solid"/>
            <a:miter/>
            <a:headEnd len="med" w="med" type="none"/>
            <a:tailEnd len="med" w="med" type="none"/>
          </a:ln>
        </p:spPr>
      </p:cxnSp>
      <p:sp>
        <p:nvSpPr>
          <p:cNvPr id="704" name="Shape 704"/>
          <p:cNvSpPr txBox="1"/>
          <p:nvPr/>
        </p:nvSpPr>
        <p:spPr>
          <a:xfrm>
            <a:off x="5434235" y="6217326"/>
            <a:ext cx="1690975"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400">
                <a:solidFill>
                  <a:schemeClr val="dk1"/>
                </a:solidFill>
                <a:latin typeface="Calibri"/>
                <a:ea typeface="Calibri"/>
                <a:cs typeface="Calibri"/>
                <a:sym typeface="Calibri"/>
              </a:rPr>
              <a:t>Register file</a:t>
            </a:r>
          </a:p>
        </p:txBody>
      </p:sp>
      <p:sp>
        <p:nvSpPr>
          <p:cNvPr id="705" name="Shape 705"/>
          <p:cNvSpPr/>
          <p:nvPr/>
        </p:nvSpPr>
        <p:spPr>
          <a:xfrm>
            <a:off x="7135652" y="3463871"/>
            <a:ext cx="521993" cy="521993"/>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2800">
                <a:solidFill>
                  <a:schemeClr val="dk1"/>
                </a:solidFill>
                <a:latin typeface="Calibri"/>
                <a:ea typeface="Calibri"/>
                <a:cs typeface="Calibri"/>
                <a:sym typeface="Calibri"/>
              </a:rPr>
              <a:t>6</a:t>
            </a:r>
          </a:p>
        </p:txBody>
      </p:sp>
      <p:sp>
        <p:nvSpPr>
          <p:cNvPr id="706" name="Shape 706"/>
          <p:cNvSpPr/>
          <p:nvPr/>
        </p:nvSpPr>
        <p:spPr>
          <a:xfrm>
            <a:off x="7135652" y="2828157"/>
            <a:ext cx="521993" cy="521993"/>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2800">
                <a:solidFill>
                  <a:schemeClr val="dk1"/>
                </a:solidFill>
                <a:latin typeface="Calibri"/>
                <a:ea typeface="Calibri"/>
                <a:cs typeface="Calibri"/>
                <a:sym typeface="Calibri"/>
              </a:rPr>
              <a:t>5</a:t>
            </a:r>
          </a:p>
        </p:txBody>
      </p:sp>
      <p:sp>
        <p:nvSpPr>
          <p:cNvPr id="707" name="Shape 707"/>
          <p:cNvSpPr/>
          <p:nvPr/>
        </p:nvSpPr>
        <p:spPr>
          <a:xfrm>
            <a:off x="7124861" y="2182532"/>
            <a:ext cx="521993" cy="521993"/>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2800">
                <a:solidFill>
                  <a:schemeClr val="dk1"/>
                </a:solidFill>
                <a:latin typeface="Calibri"/>
                <a:ea typeface="Calibri"/>
                <a:cs typeface="Calibri"/>
                <a:sym typeface="Calibri"/>
              </a:rPr>
              <a:t>4</a:t>
            </a:r>
          </a:p>
        </p:txBody>
      </p:sp>
      <p:sp>
        <p:nvSpPr>
          <p:cNvPr id="708" name="Shape 708"/>
          <p:cNvSpPr txBox="1"/>
          <p:nvPr/>
        </p:nvSpPr>
        <p:spPr>
          <a:xfrm>
            <a:off x="7150292" y="4606778"/>
            <a:ext cx="558165"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rgbClr val="FF0000"/>
                </a:solidFill>
                <a:latin typeface="Calibri"/>
                <a:ea typeface="Calibri"/>
                <a:cs typeface="Calibri"/>
                <a:sym typeface="Calibri"/>
              </a:rPr>
              <a:t>C1</a:t>
            </a:r>
          </a:p>
        </p:txBody>
      </p:sp>
      <p:grpSp>
        <p:nvGrpSpPr>
          <p:cNvPr id="709" name="Shape 709"/>
          <p:cNvGrpSpPr/>
          <p:nvPr/>
        </p:nvGrpSpPr>
        <p:grpSpPr>
          <a:xfrm>
            <a:off x="6021857" y="5526215"/>
            <a:ext cx="593431" cy="528561"/>
            <a:chOff x="5213510" y="3475873"/>
            <a:chExt cx="593431" cy="528561"/>
          </a:xfrm>
        </p:grpSpPr>
        <p:sp>
          <p:nvSpPr>
            <p:cNvPr id="710" name="Shape 710"/>
            <p:cNvSpPr/>
            <p:nvPr/>
          </p:nvSpPr>
          <p:spPr>
            <a:xfrm>
              <a:off x="5225889" y="3475873"/>
              <a:ext cx="521993" cy="521993"/>
            </a:xfrm>
            <a:prstGeom prst="ellipse">
              <a:avLst/>
            </a:prstGeom>
            <a:solidFill>
              <a:srgbClr val="F4B081"/>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1" sz="2000">
                <a:solidFill>
                  <a:schemeClr val="dk1"/>
                </a:solidFill>
                <a:latin typeface="Calibri"/>
                <a:ea typeface="Calibri"/>
                <a:cs typeface="Calibri"/>
                <a:sym typeface="Calibri"/>
              </a:endParaRPr>
            </a:p>
          </p:txBody>
        </p:sp>
        <p:sp>
          <p:nvSpPr>
            <p:cNvPr id="711" name="Shape 711"/>
            <p:cNvSpPr txBox="1"/>
            <p:nvPr/>
          </p:nvSpPr>
          <p:spPr>
            <a:xfrm>
              <a:off x="5213510" y="3481214"/>
              <a:ext cx="593431"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chemeClr val="dk1"/>
                  </a:solidFill>
                  <a:latin typeface="Calibri"/>
                  <a:ea typeface="Calibri"/>
                  <a:cs typeface="Calibri"/>
                  <a:sym typeface="Calibri"/>
                </a:rPr>
                <a:t>D2</a:t>
              </a:r>
            </a:p>
          </p:txBody>
        </p:sp>
      </p:grpSp>
      <p:sp>
        <p:nvSpPr>
          <p:cNvPr id="712" name="Shape 712"/>
          <p:cNvSpPr txBox="1"/>
          <p:nvPr/>
        </p:nvSpPr>
        <p:spPr>
          <a:xfrm>
            <a:off x="287226" y="975734"/>
            <a:ext cx="3209661"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600">
                <a:solidFill>
                  <a:schemeClr val="dk1"/>
                </a:solidFill>
                <a:latin typeface="Calibri"/>
                <a:ea typeface="Calibri"/>
                <a:cs typeface="Calibri"/>
                <a:sym typeface="Calibri"/>
              </a:rPr>
              <a:t>Dataflow Graph</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500"/>
                                        <p:tgtEl>
                                          <p:spTgt spid="681"/>
                                        </p:tgtEl>
                                      </p:cBhvr>
                                    </p:animEffect>
                                  </p:childTnLst>
                                </p:cTn>
                              </p:par>
                              <p:par>
                                <p:cTn fill="hold" nodeType="withEffect" presetClass="entr" presetID="10" presetSubtype="0">
                                  <p:stCondLst>
                                    <p:cond delay="0"/>
                                  </p:stCondLst>
                                  <p:childTnLst>
                                    <p:set>
                                      <p:cBhvr>
                                        <p:cTn dur="1" fill="hold">
                                          <p:stCondLst>
                                            <p:cond delay="0"/>
                                          </p:stCondLst>
                                        </p:cTn>
                                        <p:tgtEl>
                                          <p:spTgt spid="688"/>
                                        </p:tgtEl>
                                        <p:attrNameLst>
                                          <p:attrName>style.visibility</p:attrName>
                                        </p:attrNameLst>
                                      </p:cBhvr>
                                      <p:to>
                                        <p:strVal val="visible"/>
                                      </p:to>
                                    </p:set>
                                    <p:animEffect filter="fade" transition="in">
                                      <p:cBhvr>
                                        <p:cTn dur="500"/>
                                        <p:tgtEl>
                                          <p:spTgt spid="6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9"/>
                                        </p:tgtEl>
                                        <p:attrNameLst>
                                          <p:attrName>style.visibility</p:attrName>
                                        </p:attrNameLst>
                                      </p:cBhvr>
                                      <p:to>
                                        <p:strVal val="visible"/>
                                      </p:to>
                                    </p:set>
                                    <p:animEffect filter="fade" transition="in">
                                      <p:cBhvr>
                                        <p:cTn dur="500"/>
                                        <p:tgtEl>
                                          <p:spTgt spid="709"/>
                                        </p:tgtEl>
                                      </p:cBhvr>
                                    </p:animEffect>
                                  </p:childTnLst>
                                </p:cTn>
                              </p:par>
                              <p:par>
                                <p:cTn fill="hold" nodeType="with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500"/>
                                        <p:tgtEl>
                                          <p:spTgt spid="695"/>
                                        </p:tgtEl>
                                      </p:cBhvr>
                                    </p:animEffect>
                                  </p:childTnLst>
                                </p:cTn>
                              </p:par>
                              <p:par>
                                <p:cTn fill="hold" nodeType="withEffect" presetClass="exit" presetID="10" presetSubtype="0">
                                  <p:stCondLst>
                                    <p:cond delay="0"/>
                                  </p:stCondLst>
                                  <p:childTnLst>
                                    <p:animEffect filter="fade" transition="out">
                                      <p:cBhvr>
                                        <p:cTn dur="500"/>
                                        <p:tgtEl>
                                          <p:spTgt spid="681"/>
                                        </p:tgtEl>
                                      </p:cBhvr>
                                    </p:animEffect>
                                    <p:set>
                                      <p:cBhvr>
                                        <p:cTn dur="1" fill="hold">
                                          <p:stCondLst>
                                            <p:cond delay="500"/>
                                          </p:stCondLst>
                                        </p:cTn>
                                        <p:tgtEl>
                                          <p:spTgt spid="68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688"/>
                                        </p:tgtEl>
                                      </p:cBhvr>
                                    </p:animEffect>
                                    <p:set>
                                      <p:cBhvr>
                                        <p:cTn dur="1" fill="hold">
                                          <p:stCondLst>
                                            <p:cond delay="500"/>
                                          </p:stCondLst>
                                        </p:cTn>
                                        <p:tgtEl>
                                          <p:spTgt spid="6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500"/>
                                        <p:tgtEl>
                                          <p:spTgt spid="683"/>
                                        </p:tgtEl>
                                      </p:cBhvr>
                                    </p:animEffect>
                                  </p:childTnLst>
                                </p:cTn>
                              </p:par>
                              <p:par>
                                <p:cTn fill="hold" nodeType="with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500"/>
                                        <p:tgtEl>
                                          <p:spTgt spid="685"/>
                                        </p:tgtEl>
                                      </p:cBhvr>
                                    </p:animEffect>
                                  </p:childTnLst>
                                </p:cTn>
                              </p:par>
                              <p:par>
                                <p:cTn fill="hold" nodeType="withEffect" presetClass="entr" presetID="10" presetSubtype="0">
                                  <p:stCondLst>
                                    <p:cond delay="0"/>
                                  </p:stCondLst>
                                  <p:childTnLst>
                                    <p:set>
                                      <p:cBhvr>
                                        <p:cTn dur="1" fill="hold">
                                          <p:stCondLst>
                                            <p:cond delay="0"/>
                                          </p:stCondLst>
                                        </p:cTn>
                                        <p:tgtEl>
                                          <p:spTgt spid="707"/>
                                        </p:tgtEl>
                                        <p:attrNameLst>
                                          <p:attrName>style.visibility</p:attrName>
                                        </p:attrNameLst>
                                      </p:cBhvr>
                                      <p:to>
                                        <p:strVal val="visible"/>
                                      </p:to>
                                    </p:set>
                                    <p:animEffect filter="fade" transition="in">
                                      <p:cBhvr>
                                        <p:cTn dur="500"/>
                                        <p:tgtEl>
                                          <p:spTgt spid="707"/>
                                        </p:tgtEl>
                                      </p:cBhvr>
                                    </p:animEffect>
                                  </p:childTnLst>
                                </p:cTn>
                              </p:par>
                              <p:par>
                                <p:cTn fill="hold" nodeType="with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500"/>
                                        <p:tgtEl>
                                          <p:spTgt spid="706"/>
                                        </p:tgtEl>
                                      </p:cBhvr>
                                    </p:animEffect>
                                  </p:childTnLst>
                                </p:cTn>
                              </p:par>
                              <p:par>
                                <p:cTn fill="hold" nodeType="with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500"/>
                                        <p:tgtEl>
                                          <p:spTgt spid="705"/>
                                        </p:tgtEl>
                                      </p:cBhvr>
                                    </p:animEffect>
                                  </p:childTnLst>
                                </p:cTn>
                              </p:par>
                              <p:par>
                                <p:cTn fill="hold" nodeType="withEffect" presetClass="entr" presetID="10" presetSubtype="0">
                                  <p:stCondLst>
                                    <p:cond delay="0"/>
                                  </p:stCondLst>
                                  <p:childTnLst>
                                    <p:set>
                                      <p:cBhvr>
                                        <p:cTn dur="1" fill="hold">
                                          <p:stCondLst>
                                            <p:cond delay="0"/>
                                          </p:stCondLst>
                                        </p:cTn>
                                        <p:tgtEl>
                                          <p:spTgt spid="689"/>
                                        </p:tgtEl>
                                        <p:attrNameLst>
                                          <p:attrName>style.visibility</p:attrName>
                                        </p:attrNameLst>
                                      </p:cBhvr>
                                      <p:to>
                                        <p:strVal val="visible"/>
                                      </p:to>
                                    </p:set>
                                    <p:animEffect filter="fade" transition="in">
                                      <p:cBhvr>
                                        <p:cTn dur="500"/>
                                        <p:tgtEl>
                                          <p:spTgt spid="689"/>
                                        </p:tgtEl>
                                      </p:cBhvr>
                                    </p:animEffect>
                                  </p:childTnLst>
                                </p:cTn>
                              </p:par>
                              <p:par>
                                <p:cTn fill="hold" nodeType="with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500"/>
                                        <p:tgtEl>
                                          <p:spTgt spid="708"/>
                                        </p:tgtEl>
                                      </p:cBhvr>
                                    </p:animEffect>
                                  </p:childTnLst>
                                </p:cTn>
                              </p:par>
                              <p:par>
                                <p:cTn fill="hold" nodeType="withEffect" presetClass="exit" presetID="10" presetSubtype="0">
                                  <p:stCondLst>
                                    <p:cond delay="0"/>
                                  </p:stCondLst>
                                  <p:childTnLst>
                                    <p:animEffect filter="fade" transition="out">
                                      <p:cBhvr>
                                        <p:cTn dur="500"/>
                                        <p:tgtEl>
                                          <p:spTgt spid="709"/>
                                        </p:tgtEl>
                                      </p:cBhvr>
                                    </p:animEffect>
                                    <p:set>
                                      <p:cBhvr>
                                        <p:cTn dur="1" fill="hold">
                                          <p:stCondLst>
                                            <p:cond delay="500"/>
                                          </p:stCondLst>
                                        </p:cTn>
                                        <p:tgtEl>
                                          <p:spTgt spid="70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695"/>
                                        </p:tgtEl>
                                      </p:cBhvr>
                                    </p:animEffect>
                                    <p:set>
                                      <p:cBhvr>
                                        <p:cTn dur="1" fill="hold">
                                          <p:stCondLst>
                                            <p:cond delay="500"/>
                                          </p:stCondLst>
                                        </p:cTn>
                                        <p:tgtEl>
                                          <p:spTgt spid="69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7" name="Shape 717"/>
        <p:cNvGrpSpPr/>
        <p:nvPr/>
      </p:nvGrpSpPr>
      <p:grpSpPr>
        <a:xfrm>
          <a:off x="0" y="0"/>
          <a:ext cx="0" cy="0"/>
          <a:chOff x="0" y="0"/>
          <a:chExt cx="0" cy="0"/>
        </a:xfrm>
      </p:grpSpPr>
      <p:sp>
        <p:nvSpPr>
          <p:cNvPr id="718" name="Shape 718"/>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
        <p:nvSpPr>
          <p:cNvPr id="719" name="Shape 719"/>
          <p:cNvSpPr/>
          <p:nvPr/>
        </p:nvSpPr>
        <p:spPr>
          <a:xfrm>
            <a:off x="0" y="0"/>
            <a:ext cx="9144000" cy="838199"/>
          </a:xfrm>
          <a:prstGeom prst="rect">
            <a:avLst/>
          </a:prstGeom>
          <a:solidFill>
            <a:srgbClr val="A6192E"/>
          </a:solidFill>
          <a:ln>
            <a:noFill/>
          </a:ln>
        </p:spPr>
        <p:txBody>
          <a:bodyPr anchorCtr="0" anchor="ctr" bIns="45700" lIns="91425" rIns="91425" tIns="45700">
            <a:noAutofit/>
          </a:bodyPr>
          <a:lstStyle/>
          <a:p>
            <a:pPr indent="0" lvl="0" marL="0" marR="0" rtl="0" algn="ctr">
              <a:spcBef>
                <a:spcPts val="0"/>
              </a:spcBef>
              <a:buSzPct val="25000"/>
              <a:buNone/>
            </a:pPr>
            <a:r>
              <a:rPr b="1" lang="en-CA" sz="3600">
                <a:solidFill>
                  <a:schemeClr val="lt1"/>
                </a:solidFill>
                <a:latin typeface="Calibri"/>
                <a:ea typeface="Calibri"/>
                <a:cs typeface="Calibri"/>
                <a:sym typeface="Calibri"/>
              </a:rPr>
              <a:t>Chainsaw – Fetch and Decode</a:t>
            </a:r>
          </a:p>
        </p:txBody>
      </p:sp>
      <p:sp>
        <p:nvSpPr>
          <p:cNvPr id="720" name="Shape 720"/>
          <p:cNvSpPr/>
          <p:nvPr/>
        </p:nvSpPr>
        <p:spPr>
          <a:xfrm>
            <a:off x="3222549" y="2925123"/>
            <a:ext cx="892968" cy="336947"/>
          </a:xfrm>
          <a:prstGeom prst="rect">
            <a:avLst/>
          </a:prstGeom>
          <a:solidFill>
            <a:srgbClr val="D9D9D9"/>
          </a:solidFill>
          <a:ln>
            <a:noFill/>
          </a:ln>
        </p:spPr>
        <p:txBody>
          <a:bodyPr anchorCtr="0" anchor="t" bIns="34275" lIns="68575" rIns="68575" tIns="34275">
            <a:noAutofit/>
          </a:bodyPr>
          <a:lstStyle/>
          <a:p>
            <a:pPr indent="0" lvl="0" marL="0" marR="0" rtl="0" algn="l">
              <a:spcBef>
                <a:spcPts val="0"/>
              </a:spcBef>
              <a:buNone/>
            </a:pPr>
            <a:r>
              <a:t/>
            </a:r>
            <a:endParaRPr sz="1350">
              <a:solidFill>
                <a:schemeClr val="dk1"/>
              </a:solidFill>
              <a:latin typeface="Calibri"/>
              <a:ea typeface="Calibri"/>
              <a:cs typeface="Calibri"/>
              <a:sym typeface="Calibri"/>
            </a:endParaRPr>
          </a:p>
        </p:txBody>
      </p:sp>
      <p:sp>
        <p:nvSpPr>
          <p:cNvPr id="721" name="Shape 721"/>
          <p:cNvSpPr/>
          <p:nvPr/>
        </p:nvSpPr>
        <p:spPr>
          <a:xfrm>
            <a:off x="4115517" y="2925123"/>
            <a:ext cx="894158" cy="336947"/>
          </a:xfrm>
          <a:prstGeom prst="rect">
            <a:avLst/>
          </a:prstGeom>
          <a:solidFill>
            <a:srgbClr val="D9D9D9"/>
          </a:solidFill>
          <a:ln>
            <a:noFill/>
          </a:ln>
        </p:spPr>
        <p:txBody>
          <a:bodyPr anchorCtr="0" anchor="t" bIns="34275" lIns="68575" rIns="68575" tIns="34275">
            <a:noAutofit/>
          </a:bodyPr>
          <a:lstStyle/>
          <a:p>
            <a:pPr indent="0" lvl="0" marL="0" marR="0" rtl="0" algn="l">
              <a:spcBef>
                <a:spcPts val="0"/>
              </a:spcBef>
              <a:buNone/>
            </a:pPr>
            <a:r>
              <a:t/>
            </a:r>
            <a:endParaRPr sz="1350">
              <a:solidFill>
                <a:schemeClr val="dk1"/>
              </a:solidFill>
              <a:latin typeface="Calibri"/>
              <a:ea typeface="Calibri"/>
              <a:cs typeface="Calibri"/>
              <a:sym typeface="Calibri"/>
            </a:endParaRPr>
          </a:p>
        </p:txBody>
      </p:sp>
      <p:sp>
        <p:nvSpPr>
          <p:cNvPr id="722" name="Shape 722"/>
          <p:cNvSpPr/>
          <p:nvPr/>
        </p:nvSpPr>
        <p:spPr>
          <a:xfrm>
            <a:off x="5009676" y="2925123"/>
            <a:ext cx="892968" cy="336947"/>
          </a:xfrm>
          <a:prstGeom prst="rect">
            <a:avLst/>
          </a:prstGeom>
          <a:solidFill>
            <a:srgbClr val="D9D9D9"/>
          </a:solidFill>
          <a:ln>
            <a:noFill/>
          </a:ln>
        </p:spPr>
        <p:txBody>
          <a:bodyPr anchorCtr="0" anchor="t" bIns="34275" lIns="68575" rIns="68575" tIns="34275">
            <a:noAutofit/>
          </a:bodyPr>
          <a:lstStyle/>
          <a:p>
            <a:pPr indent="0" lvl="0" marL="0" marR="0" rtl="0" algn="l">
              <a:spcBef>
                <a:spcPts val="0"/>
              </a:spcBef>
              <a:buNone/>
            </a:pPr>
            <a:r>
              <a:t/>
            </a:r>
            <a:endParaRPr sz="1350">
              <a:solidFill>
                <a:schemeClr val="dk1"/>
              </a:solidFill>
              <a:latin typeface="Calibri"/>
              <a:ea typeface="Calibri"/>
              <a:cs typeface="Calibri"/>
              <a:sym typeface="Calibri"/>
            </a:endParaRPr>
          </a:p>
        </p:txBody>
      </p:sp>
      <p:sp>
        <p:nvSpPr>
          <p:cNvPr id="723" name="Shape 723"/>
          <p:cNvSpPr/>
          <p:nvPr/>
        </p:nvSpPr>
        <p:spPr>
          <a:xfrm>
            <a:off x="5902646" y="2925123"/>
            <a:ext cx="892968" cy="336947"/>
          </a:xfrm>
          <a:prstGeom prst="rect">
            <a:avLst/>
          </a:prstGeom>
          <a:solidFill>
            <a:srgbClr val="D9D9D9"/>
          </a:solidFill>
          <a:ln>
            <a:noFill/>
          </a:ln>
        </p:spPr>
        <p:txBody>
          <a:bodyPr anchorCtr="0" anchor="t" bIns="34275" lIns="68575" rIns="68575" tIns="34275">
            <a:noAutofit/>
          </a:bodyPr>
          <a:lstStyle/>
          <a:p>
            <a:pPr indent="0" lvl="0" marL="0" marR="0" rtl="0" algn="l">
              <a:spcBef>
                <a:spcPts val="0"/>
              </a:spcBef>
              <a:buNone/>
            </a:pPr>
            <a:r>
              <a:t/>
            </a:r>
            <a:endParaRPr sz="1350">
              <a:solidFill>
                <a:schemeClr val="dk1"/>
              </a:solidFill>
              <a:latin typeface="Calibri"/>
              <a:ea typeface="Calibri"/>
              <a:cs typeface="Calibri"/>
              <a:sym typeface="Calibri"/>
            </a:endParaRPr>
          </a:p>
        </p:txBody>
      </p:sp>
      <p:sp>
        <p:nvSpPr>
          <p:cNvPr id="724" name="Shape 724"/>
          <p:cNvSpPr/>
          <p:nvPr/>
        </p:nvSpPr>
        <p:spPr>
          <a:xfrm>
            <a:off x="6795614" y="2925123"/>
            <a:ext cx="892968" cy="336947"/>
          </a:xfrm>
          <a:prstGeom prst="rect">
            <a:avLst/>
          </a:prstGeom>
          <a:solidFill>
            <a:srgbClr val="D9D9D9"/>
          </a:solidFill>
          <a:ln>
            <a:noFill/>
          </a:ln>
        </p:spPr>
        <p:txBody>
          <a:bodyPr anchorCtr="0" anchor="t" bIns="34275" lIns="68575" rIns="68575" tIns="34275">
            <a:noAutofit/>
          </a:bodyPr>
          <a:lstStyle/>
          <a:p>
            <a:pPr indent="0" lvl="0" marL="0" marR="0" rtl="0" algn="l">
              <a:spcBef>
                <a:spcPts val="0"/>
              </a:spcBef>
              <a:buNone/>
            </a:pPr>
            <a:r>
              <a:t/>
            </a:r>
            <a:endParaRPr sz="1350">
              <a:solidFill>
                <a:schemeClr val="dk1"/>
              </a:solidFill>
              <a:latin typeface="Calibri"/>
              <a:ea typeface="Calibri"/>
              <a:cs typeface="Calibri"/>
              <a:sym typeface="Calibri"/>
            </a:endParaRPr>
          </a:p>
        </p:txBody>
      </p:sp>
      <p:sp>
        <p:nvSpPr>
          <p:cNvPr id="725" name="Shape 725"/>
          <p:cNvSpPr/>
          <p:nvPr/>
        </p:nvSpPr>
        <p:spPr>
          <a:xfrm>
            <a:off x="7688582" y="2925123"/>
            <a:ext cx="892968" cy="336947"/>
          </a:xfrm>
          <a:prstGeom prst="rect">
            <a:avLst/>
          </a:prstGeom>
          <a:solidFill>
            <a:srgbClr val="D9D9D9"/>
          </a:solidFill>
          <a:ln>
            <a:noFill/>
          </a:ln>
        </p:spPr>
        <p:txBody>
          <a:bodyPr anchorCtr="0" anchor="t" bIns="34275" lIns="68575" rIns="68575" tIns="34275">
            <a:noAutofit/>
          </a:bodyPr>
          <a:lstStyle/>
          <a:p>
            <a:pPr indent="0" lvl="0" marL="0" marR="0" rtl="0" algn="l">
              <a:spcBef>
                <a:spcPts val="0"/>
              </a:spcBef>
              <a:buNone/>
            </a:pPr>
            <a:r>
              <a:t/>
            </a:r>
            <a:endParaRPr sz="1350">
              <a:solidFill>
                <a:schemeClr val="dk1"/>
              </a:solidFill>
              <a:latin typeface="Calibri"/>
              <a:ea typeface="Calibri"/>
              <a:cs typeface="Calibri"/>
              <a:sym typeface="Calibri"/>
            </a:endParaRPr>
          </a:p>
        </p:txBody>
      </p:sp>
      <p:cxnSp>
        <p:nvCxnSpPr>
          <p:cNvPr id="726" name="Shape 726"/>
          <p:cNvCxnSpPr/>
          <p:nvPr/>
        </p:nvCxnSpPr>
        <p:spPr>
          <a:xfrm>
            <a:off x="4115517" y="2914407"/>
            <a:ext cx="0" cy="1493043"/>
          </a:xfrm>
          <a:prstGeom prst="straightConnector1">
            <a:avLst/>
          </a:prstGeom>
          <a:noFill/>
          <a:ln cap="flat" cmpd="sng" w="28575">
            <a:solidFill>
              <a:srgbClr val="000000"/>
            </a:solidFill>
            <a:prstDash val="solid"/>
            <a:round/>
            <a:headEnd len="med" w="med" type="none"/>
            <a:tailEnd len="med" w="med" type="none"/>
          </a:ln>
        </p:spPr>
      </p:cxnSp>
      <p:cxnSp>
        <p:nvCxnSpPr>
          <p:cNvPr id="727" name="Shape 727"/>
          <p:cNvCxnSpPr/>
          <p:nvPr/>
        </p:nvCxnSpPr>
        <p:spPr>
          <a:xfrm>
            <a:off x="5009676" y="2914406"/>
            <a:ext cx="0" cy="357188"/>
          </a:xfrm>
          <a:prstGeom prst="straightConnector1">
            <a:avLst/>
          </a:prstGeom>
          <a:noFill/>
          <a:ln cap="flat" cmpd="sng" w="28575">
            <a:solidFill>
              <a:srgbClr val="000000"/>
            </a:solidFill>
            <a:prstDash val="solid"/>
            <a:round/>
            <a:headEnd len="med" w="med" type="none"/>
            <a:tailEnd len="med" w="med" type="none"/>
          </a:ln>
        </p:spPr>
      </p:cxnSp>
      <p:sp>
        <p:nvSpPr>
          <p:cNvPr id="728" name="Shape 728"/>
          <p:cNvSpPr/>
          <p:nvPr/>
        </p:nvSpPr>
        <p:spPr>
          <a:xfrm>
            <a:off x="5004914" y="3271594"/>
            <a:ext cx="9524" cy="1135855"/>
          </a:xfrm>
          <a:custGeom>
            <a:pathLst>
              <a:path extrusionOk="0" h="120000" w="120000">
                <a:moveTo>
                  <a:pt x="120000" y="0"/>
                </a:moveTo>
                <a:lnTo>
                  <a:pt x="120000" y="3018"/>
                </a:lnTo>
                <a:lnTo>
                  <a:pt x="0" y="3018"/>
                </a:lnTo>
                <a:lnTo>
                  <a:pt x="0" y="0"/>
                </a:lnTo>
                <a:lnTo>
                  <a:pt x="120000" y="0"/>
                </a:lnTo>
                <a:close/>
                <a:moveTo>
                  <a:pt x="120000" y="4025"/>
                </a:moveTo>
                <a:lnTo>
                  <a:pt x="120000" y="6918"/>
                </a:lnTo>
                <a:lnTo>
                  <a:pt x="0" y="6918"/>
                </a:lnTo>
                <a:lnTo>
                  <a:pt x="0" y="4025"/>
                </a:lnTo>
                <a:lnTo>
                  <a:pt x="120000" y="4025"/>
                </a:lnTo>
                <a:close/>
                <a:moveTo>
                  <a:pt x="120000" y="7924"/>
                </a:moveTo>
                <a:lnTo>
                  <a:pt x="120000" y="10943"/>
                </a:lnTo>
                <a:lnTo>
                  <a:pt x="0" y="10943"/>
                </a:lnTo>
                <a:lnTo>
                  <a:pt x="0" y="7924"/>
                </a:lnTo>
                <a:lnTo>
                  <a:pt x="120000" y="7924"/>
                </a:lnTo>
                <a:close/>
                <a:moveTo>
                  <a:pt x="120000" y="11949"/>
                </a:moveTo>
                <a:lnTo>
                  <a:pt x="120000" y="14842"/>
                </a:lnTo>
                <a:lnTo>
                  <a:pt x="0" y="14842"/>
                </a:lnTo>
                <a:lnTo>
                  <a:pt x="0" y="11949"/>
                </a:lnTo>
                <a:lnTo>
                  <a:pt x="120000" y="11949"/>
                </a:lnTo>
                <a:close/>
                <a:moveTo>
                  <a:pt x="120000" y="15849"/>
                </a:moveTo>
                <a:lnTo>
                  <a:pt x="120000" y="18867"/>
                </a:lnTo>
                <a:lnTo>
                  <a:pt x="0" y="18867"/>
                </a:lnTo>
                <a:lnTo>
                  <a:pt x="0" y="15849"/>
                </a:lnTo>
                <a:lnTo>
                  <a:pt x="120000" y="15849"/>
                </a:lnTo>
                <a:close/>
                <a:moveTo>
                  <a:pt x="120000" y="19874"/>
                </a:moveTo>
                <a:lnTo>
                  <a:pt x="120000" y="22767"/>
                </a:lnTo>
                <a:lnTo>
                  <a:pt x="0" y="22767"/>
                </a:lnTo>
                <a:lnTo>
                  <a:pt x="0" y="19874"/>
                </a:lnTo>
                <a:lnTo>
                  <a:pt x="120000" y="19874"/>
                </a:lnTo>
                <a:close/>
                <a:moveTo>
                  <a:pt x="120000" y="23773"/>
                </a:moveTo>
                <a:lnTo>
                  <a:pt x="120000" y="26792"/>
                </a:lnTo>
                <a:lnTo>
                  <a:pt x="0" y="26792"/>
                </a:lnTo>
                <a:lnTo>
                  <a:pt x="0" y="23773"/>
                </a:lnTo>
                <a:lnTo>
                  <a:pt x="120000" y="23773"/>
                </a:lnTo>
                <a:close/>
                <a:moveTo>
                  <a:pt x="120000" y="27798"/>
                </a:moveTo>
                <a:lnTo>
                  <a:pt x="120000" y="30691"/>
                </a:lnTo>
                <a:lnTo>
                  <a:pt x="0" y="30691"/>
                </a:lnTo>
                <a:lnTo>
                  <a:pt x="0" y="27798"/>
                </a:lnTo>
                <a:lnTo>
                  <a:pt x="120000" y="27798"/>
                </a:lnTo>
                <a:close/>
                <a:moveTo>
                  <a:pt x="120000" y="31698"/>
                </a:moveTo>
                <a:lnTo>
                  <a:pt x="120000" y="34716"/>
                </a:lnTo>
                <a:lnTo>
                  <a:pt x="0" y="34716"/>
                </a:lnTo>
                <a:lnTo>
                  <a:pt x="0" y="31698"/>
                </a:lnTo>
                <a:lnTo>
                  <a:pt x="120000" y="31698"/>
                </a:lnTo>
                <a:close/>
                <a:moveTo>
                  <a:pt x="120000" y="35597"/>
                </a:moveTo>
                <a:lnTo>
                  <a:pt x="120000" y="38616"/>
                </a:lnTo>
                <a:lnTo>
                  <a:pt x="0" y="38616"/>
                </a:lnTo>
                <a:lnTo>
                  <a:pt x="0" y="35597"/>
                </a:lnTo>
                <a:lnTo>
                  <a:pt x="120000" y="35597"/>
                </a:lnTo>
                <a:close/>
                <a:moveTo>
                  <a:pt x="120000" y="39622"/>
                </a:moveTo>
                <a:lnTo>
                  <a:pt x="120000" y="42515"/>
                </a:lnTo>
                <a:lnTo>
                  <a:pt x="0" y="42515"/>
                </a:lnTo>
                <a:lnTo>
                  <a:pt x="0" y="39622"/>
                </a:lnTo>
                <a:lnTo>
                  <a:pt x="120000" y="39622"/>
                </a:lnTo>
                <a:close/>
                <a:moveTo>
                  <a:pt x="120000" y="43522"/>
                </a:moveTo>
                <a:lnTo>
                  <a:pt x="120000" y="46540"/>
                </a:lnTo>
                <a:lnTo>
                  <a:pt x="0" y="46540"/>
                </a:lnTo>
                <a:lnTo>
                  <a:pt x="0" y="43522"/>
                </a:lnTo>
                <a:lnTo>
                  <a:pt x="120000" y="43522"/>
                </a:lnTo>
                <a:close/>
                <a:moveTo>
                  <a:pt x="120000" y="47547"/>
                </a:moveTo>
                <a:lnTo>
                  <a:pt x="120000" y="50440"/>
                </a:lnTo>
                <a:lnTo>
                  <a:pt x="0" y="50440"/>
                </a:lnTo>
                <a:lnTo>
                  <a:pt x="0" y="47547"/>
                </a:lnTo>
                <a:lnTo>
                  <a:pt x="120000" y="47547"/>
                </a:lnTo>
                <a:close/>
                <a:moveTo>
                  <a:pt x="120000" y="51446"/>
                </a:moveTo>
                <a:lnTo>
                  <a:pt x="120000" y="54465"/>
                </a:lnTo>
                <a:lnTo>
                  <a:pt x="0" y="54465"/>
                </a:lnTo>
                <a:lnTo>
                  <a:pt x="0" y="51446"/>
                </a:lnTo>
                <a:lnTo>
                  <a:pt x="120000" y="51446"/>
                </a:lnTo>
                <a:close/>
                <a:moveTo>
                  <a:pt x="120000" y="55471"/>
                </a:moveTo>
                <a:lnTo>
                  <a:pt x="120000" y="58364"/>
                </a:lnTo>
                <a:lnTo>
                  <a:pt x="0" y="58364"/>
                </a:lnTo>
                <a:lnTo>
                  <a:pt x="0" y="55471"/>
                </a:lnTo>
                <a:lnTo>
                  <a:pt x="120000" y="55471"/>
                </a:lnTo>
                <a:close/>
                <a:moveTo>
                  <a:pt x="120000" y="59371"/>
                </a:moveTo>
                <a:lnTo>
                  <a:pt x="120000" y="62389"/>
                </a:lnTo>
                <a:lnTo>
                  <a:pt x="0" y="62389"/>
                </a:lnTo>
                <a:lnTo>
                  <a:pt x="0" y="59371"/>
                </a:lnTo>
                <a:lnTo>
                  <a:pt x="120000" y="59371"/>
                </a:lnTo>
                <a:close/>
                <a:moveTo>
                  <a:pt x="120000" y="63396"/>
                </a:moveTo>
                <a:lnTo>
                  <a:pt x="120000" y="66289"/>
                </a:lnTo>
                <a:lnTo>
                  <a:pt x="0" y="66289"/>
                </a:lnTo>
                <a:lnTo>
                  <a:pt x="0" y="63396"/>
                </a:lnTo>
                <a:lnTo>
                  <a:pt x="120000" y="63396"/>
                </a:lnTo>
                <a:close/>
                <a:moveTo>
                  <a:pt x="120000" y="67295"/>
                </a:moveTo>
                <a:lnTo>
                  <a:pt x="120000" y="70314"/>
                </a:lnTo>
                <a:lnTo>
                  <a:pt x="0" y="70314"/>
                </a:lnTo>
                <a:lnTo>
                  <a:pt x="0" y="67295"/>
                </a:lnTo>
                <a:lnTo>
                  <a:pt x="120000" y="67295"/>
                </a:lnTo>
                <a:close/>
                <a:moveTo>
                  <a:pt x="120000" y="71194"/>
                </a:moveTo>
                <a:lnTo>
                  <a:pt x="120000" y="74213"/>
                </a:lnTo>
                <a:lnTo>
                  <a:pt x="0" y="74213"/>
                </a:lnTo>
                <a:lnTo>
                  <a:pt x="0" y="71194"/>
                </a:lnTo>
                <a:lnTo>
                  <a:pt x="120000" y="71194"/>
                </a:lnTo>
                <a:close/>
                <a:moveTo>
                  <a:pt x="120000" y="75220"/>
                </a:moveTo>
                <a:lnTo>
                  <a:pt x="120000" y="78113"/>
                </a:lnTo>
                <a:lnTo>
                  <a:pt x="0" y="78113"/>
                </a:lnTo>
                <a:lnTo>
                  <a:pt x="0" y="75220"/>
                </a:lnTo>
                <a:lnTo>
                  <a:pt x="120000" y="75220"/>
                </a:lnTo>
                <a:close/>
                <a:moveTo>
                  <a:pt x="120000" y="79119"/>
                </a:moveTo>
                <a:lnTo>
                  <a:pt x="120000" y="82138"/>
                </a:lnTo>
                <a:lnTo>
                  <a:pt x="0" y="82138"/>
                </a:lnTo>
                <a:lnTo>
                  <a:pt x="0" y="79119"/>
                </a:lnTo>
                <a:lnTo>
                  <a:pt x="120000" y="79119"/>
                </a:lnTo>
                <a:close/>
                <a:moveTo>
                  <a:pt x="120000" y="83144"/>
                </a:moveTo>
                <a:lnTo>
                  <a:pt x="120000" y="86037"/>
                </a:lnTo>
                <a:lnTo>
                  <a:pt x="0" y="86037"/>
                </a:lnTo>
                <a:lnTo>
                  <a:pt x="0" y="83144"/>
                </a:lnTo>
                <a:lnTo>
                  <a:pt x="120000" y="83144"/>
                </a:lnTo>
                <a:close/>
                <a:moveTo>
                  <a:pt x="120000" y="87044"/>
                </a:moveTo>
                <a:lnTo>
                  <a:pt x="120000" y="90062"/>
                </a:lnTo>
                <a:lnTo>
                  <a:pt x="0" y="90062"/>
                </a:lnTo>
                <a:lnTo>
                  <a:pt x="0" y="87044"/>
                </a:lnTo>
                <a:lnTo>
                  <a:pt x="120000" y="87044"/>
                </a:lnTo>
                <a:close/>
                <a:moveTo>
                  <a:pt x="120000" y="91069"/>
                </a:moveTo>
                <a:lnTo>
                  <a:pt x="120000" y="93962"/>
                </a:lnTo>
                <a:lnTo>
                  <a:pt x="0" y="93962"/>
                </a:lnTo>
                <a:lnTo>
                  <a:pt x="0" y="91069"/>
                </a:lnTo>
                <a:lnTo>
                  <a:pt x="120000" y="91069"/>
                </a:lnTo>
                <a:close/>
                <a:moveTo>
                  <a:pt x="120000" y="94968"/>
                </a:moveTo>
                <a:lnTo>
                  <a:pt x="120000" y="97987"/>
                </a:lnTo>
                <a:lnTo>
                  <a:pt x="0" y="97987"/>
                </a:lnTo>
                <a:lnTo>
                  <a:pt x="0" y="94968"/>
                </a:lnTo>
                <a:lnTo>
                  <a:pt x="120000" y="94968"/>
                </a:lnTo>
                <a:close/>
                <a:moveTo>
                  <a:pt x="120000" y="98993"/>
                </a:moveTo>
                <a:lnTo>
                  <a:pt x="120000" y="101886"/>
                </a:lnTo>
                <a:lnTo>
                  <a:pt x="0" y="101886"/>
                </a:lnTo>
                <a:lnTo>
                  <a:pt x="0" y="98993"/>
                </a:lnTo>
                <a:lnTo>
                  <a:pt x="120000" y="98993"/>
                </a:lnTo>
                <a:close/>
                <a:moveTo>
                  <a:pt x="120000" y="102893"/>
                </a:moveTo>
                <a:lnTo>
                  <a:pt x="120000" y="105911"/>
                </a:lnTo>
                <a:lnTo>
                  <a:pt x="0" y="105911"/>
                </a:lnTo>
                <a:lnTo>
                  <a:pt x="0" y="102893"/>
                </a:lnTo>
                <a:lnTo>
                  <a:pt x="120000" y="102893"/>
                </a:lnTo>
                <a:close/>
                <a:moveTo>
                  <a:pt x="120000" y="106792"/>
                </a:moveTo>
                <a:lnTo>
                  <a:pt x="120000" y="109811"/>
                </a:lnTo>
                <a:lnTo>
                  <a:pt x="0" y="109811"/>
                </a:lnTo>
                <a:lnTo>
                  <a:pt x="0" y="106792"/>
                </a:lnTo>
                <a:lnTo>
                  <a:pt x="120000" y="106792"/>
                </a:lnTo>
                <a:close/>
                <a:moveTo>
                  <a:pt x="120000" y="110817"/>
                </a:moveTo>
                <a:lnTo>
                  <a:pt x="120000" y="113836"/>
                </a:lnTo>
                <a:lnTo>
                  <a:pt x="0" y="113836"/>
                </a:lnTo>
                <a:lnTo>
                  <a:pt x="0" y="110817"/>
                </a:lnTo>
                <a:lnTo>
                  <a:pt x="120000" y="110817"/>
                </a:lnTo>
                <a:close/>
                <a:moveTo>
                  <a:pt x="120000" y="114716"/>
                </a:moveTo>
                <a:lnTo>
                  <a:pt x="120000" y="117735"/>
                </a:lnTo>
                <a:lnTo>
                  <a:pt x="0" y="117735"/>
                </a:lnTo>
                <a:lnTo>
                  <a:pt x="0" y="114716"/>
                </a:lnTo>
                <a:lnTo>
                  <a:pt x="120000" y="114716"/>
                </a:lnTo>
                <a:close/>
                <a:moveTo>
                  <a:pt x="120000" y="118742"/>
                </a:moveTo>
                <a:lnTo>
                  <a:pt x="120000" y="120000"/>
                </a:lnTo>
                <a:lnTo>
                  <a:pt x="0" y="120000"/>
                </a:lnTo>
                <a:lnTo>
                  <a:pt x="0" y="118742"/>
                </a:lnTo>
                <a:lnTo>
                  <a:pt x="120000" y="118742"/>
                </a:lnTo>
                <a:close/>
              </a:path>
            </a:pathLst>
          </a:custGeom>
          <a:solidFill>
            <a:srgbClr val="000000"/>
          </a:solidFill>
          <a:ln cap="flat" cmpd="sng" w="9525">
            <a:solidFill>
              <a:srgbClr val="000000"/>
            </a:solidFill>
            <a:prstDash val="solid"/>
            <a:round/>
            <a:headEnd len="med" w="med" type="none"/>
            <a:tailEnd len="med" w="med" type="none"/>
          </a:ln>
        </p:spPr>
        <p:txBody>
          <a:bodyPr anchorCtr="0" anchor="t" bIns="34275" lIns="68575" rIns="68575" tIns="34275">
            <a:noAutofit/>
          </a:bodyPr>
          <a:lstStyle/>
          <a:p>
            <a:pPr indent="0" lvl="0" marL="0" marR="0" rtl="0" algn="l">
              <a:spcBef>
                <a:spcPts val="0"/>
              </a:spcBef>
              <a:buNone/>
            </a:pPr>
            <a:r>
              <a:t/>
            </a:r>
            <a:endParaRPr sz="1350">
              <a:solidFill>
                <a:schemeClr val="dk1"/>
              </a:solidFill>
              <a:latin typeface="Calibri"/>
              <a:ea typeface="Calibri"/>
              <a:cs typeface="Calibri"/>
              <a:sym typeface="Calibri"/>
            </a:endParaRPr>
          </a:p>
        </p:txBody>
      </p:sp>
      <p:cxnSp>
        <p:nvCxnSpPr>
          <p:cNvPr id="729" name="Shape 729"/>
          <p:cNvCxnSpPr/>
          <p:nvPr/>
        </p:nvCxnSpPr>
        <p:spPr>
          <a:xfrm>
            <a:off x="5902644" y="2914406"/>
            <a:ext cx="0" cy="357188"/>
          </a:xfrm>
          <a:prstGeom prst="straightConnector1">
            <a:avLst/>
          </a:prstGeom>
          <a:noFill/>
          <a:ln cap="flat" cmpd="sng" w="28575">
            <a:solidFill>
              <a:srgbClr val="000000"/>
            </a:solidFill>
            <a:prstDash val="solid"/>
            <a:round/>
            <a:headEnd len="med" w="med" type="none"/>
            <a:tailEnd len="med" w="med" type="none"/>
          </a:ln>
        </p:spPr>
      </p:cxnSp>
      <p:sp>
        <p:nvSpPr>
          <p:cNvPr id="730" name="Shape 730"/>
          <p:cNvSpPr/>
          <p:nvPr/>
        </p:nvSpPr>
        <p:spPr>
          <a:xfrm>
            <a:off x="5897882" y="3271594"/>
            <a:ext cx="9524" cy="1135855"/>
          </a:xfrm>
          <a:custGeom>
            <a:pathLst>
              <a:path extrusionOk="0" h="120000" w="120000">
                <a:moveTo>
                  <a:pt x="120000" y="0"/>
                </a:moveTo>
                <a:lnTo>
                  <a:pt x="120000" y="3018"/>
                </a:lnTo>
                <a:lnTo>
                  <a:pt x="0" y="3018"/>
                </a:lnTo>
                <a:lnTo>
                  <a:pt x="0" y="0"/>
                </a:lnTo>
                <a:lnTo>
                  <a:pt x="120000" y="0"/>
                </a:lnTo>
                <a:close/>
                <a:moveTo>
                  <a:pt x="120000" y="4025"/>
                </a:moveTo>
                <a:lnTo>
                  <a:pt x="120000" y="6918"/>
                </a:lnTo>
                <a:lnTo>
                  <a:pt x="0" y="6918"/>
                </a:lnTo>
                <a:lnTo>
                  <a:pt x="0" y="4025"/>
                </a:lnTo>
                <a:lnTo>
                  <a:pt x="120000" y="4025"/>
                </a:lnTo>
                <a:close/>
                <a:moveTo>
                  <a:pt x="120000" y="7924"/>
                </a:moveTo>
                <a:lnTo>
                  <a:pt x="120000" y="10943"/>
                </a:lnTo>
                <a:lnTo>
                  <a:pt x="0" y="10943"/>
                </a:lnTo>
                <a:lnTo>
                  <a:pt x="0" y="7924"/>
                </a:lnTo>
                <a:lnTo>
                  <a:pt x="120000" y="7924"/>
                </a:lnTo>
                <a:close/>
                <a:moveTo>
                  <a:pt x="120000" y="11949"/>
                </a:moveTo>
                <a:lnTo>
                  <a:pt x="120000" y="14842"/>
                </a:lnTo>
                <a:lnTo>
                  <a:pt x="0" y="14842"/>
                </a:lnTo>
                <a:lnTo>
                  <a:pt x="0" y="11949"/>
                </a:lnTo>
                <a:lnTo>
                  <a:pt x="120000" y="11949"/>
                </a:lnTo>
                <a:close/>
                <a:moveTo>
                  <a:pt x="120000" y="15849"/>
                </a:moveTo>
                <a:lnTo>
                  <a:pt x="120000" y="18867"/>
                </a:lnTo>
                <a:lnTo>
                  <a:pt x="0" y="18867"/>
                </a:lnTo>
                <a:lnTo>
                  <a:pt x="0" y="15849"/>
                </a:lnTo>
                <a:lnTo>
                  <a:pt x="120000" y="15849"/>
                </a:lnTo>
                <a:close/>
                <a:moveTo>
                  <a:pt x="120000" y="19874"/>
                </a:moveTo>
                <a:lnTo>
                  <a:pt x="120000" y="22767"/>
                </a:lnTo>
                <a:lnTo>
                  <a:pt x="0" y="22767"/>
                </a:lnTo>
                <a:lnTo>
                  <a:pt x="0" y="19874"/>
                </a:lnTo>
                <a:lnTo>
                  <a:pt x="120000" y="19874"/>
                </a:lnTo>
                <a:close/>
                <a:moveTo>
                  <a:pt x="120000" y="23773"/>
                </a:moveTo>
                <a:lnTo>
                  <a:pt x="120000" y="26792"/>
                </a:lnTo>
                <a:lnTo>
                  <a:pt x="0" y="26792"/>
                </a:lnTo>
                <a:lnTo>
                  <a:pt x="0" y="23773"/>
                </a:lnTo>
                <a:lnTo>
                  <a:pt x="120000" y="23773"/>
                </a:lnTo>
                <a:close/>
                <a:moveTo>
                  <a:pt x="120000" y="27798"/>
                </a:moveTo>
                <a:lnTo>
                  <a:pt x="120000" y="30691"/>
                </a:lnTo>
                <a:lnTo>
                  <a:pt x="0" y="30691"/>
                </a:lnTo>
                <a:lnTo>
                  <a:pt x="0" y="27798"/>
                </a:lnTo>
                <a:lnTo>
                  <a:pt x="120000" y="27798"/>
                </a:lnTo>
                <a:close/>
                <a:moveTo>
                  <a:pt x="120000" y="31698"/>
                </a:moveTo>
                <a:lnTo>
                  <a:pt x="120000" y="34716"/>
                </a:lnTo>
                <a:lnTo>
                  <a:pt x="0" y="34716"/>
                </a:lnTo>
                <a:lnTo>
                  <a:pt x="0" y="31698"/>
                </a:lnTo>
                <a:lnTo>
                  <a:pt x="120000" y="31698"/>
                </a:lnTo>
                <a:close/>
                <a:moveTo>
                  <a:pt x="120000" y="35597"/>
                </a:moveTo>
                <a:lnTo>
                  <a:pt x="120000" y="38616"/>
                </a:lnTo>
                <a:lnTo>
                  <a:pt x="0" y="38616"/>
                </a:lnTo>
                <a:lnTo>
                  <a:pt x="0" y="35597"/>
                </a:lnTo>
                <a:lnTo>
                  <a:pt x="120000" y="35597"/>
                </a:lnTo>
                <a:close/>
                <a:moveTo>
                  <a:pt x="120000" y="39622"/>
                </a:moveTo>
                <a:lnTo>
                  <a:pt x="120000" y="42515"/>
                </a:lnTo>
                <a:lnTo>
                  <a:pt x="0" y="42515"/>
                </a:lnTo>
                <a:lnTo>
                  <a:pt x="0" y="39622"/>
                </a:lnTo>
                <a:lnTo>
                  <a:pt x="120000" y="39622"/>
                </a:lnTo>
                <a:close/>
                <a:moveTo>
                  <a:pt x="120000" y="43522"/>
                </a:moveTo>
                <a:lnTo>
                  <a:pt x="120000" y="46540"/>
                </a:lnTo>
                <a:lnTo>
                  <a:pt x="0" y="46540"/>
                </a:lnTo>
                <a:lnTo>
                  <a:pt x="0" y="43522"/>
                </a:lnTo>
                <a:lnTo>
                  <a:pt x="120000" y="43522"/>
                </a:lnTo>
                <a:close/>
                <a:moveTo>
                  <a:pt x="120000" y="47547"/>
                </a:moveTo>
                <a:lnTo>
                  <a:pt x="120000" y="50440"/>
                </a:lnTo>
                <a:lnTo>
                  <a:pt x="0" y="50440"/>
                </a:lnTo>
                <a:lnTo>
                  <a:pt x="0" y="47547"/>
                </a:lnTo>
                <a:lnTo>
                  <a:pt x="120000" y="47547"/>
                </a:lnTo>
                <a:close/>
                <a:moveTo>
                  <a:pt x="120000" y="51446"/>
                </a:moveTo>
                <a:lnTo>
                  <a:pt x="120000" y="54465"/>
                </a:lnTo>
                <a:lnTo>
                  <a:pt x="0" y="54465"/>
                </a:lnTo>
                <a:lnTo>
                  <a:pt x="0" y="51446"/>
                </a:lnTo>
                <a:lnTo>
                  <a:pt x="120000" y="51446"/>
                </a:lnTo>
                <a:close/>
                <a:moveTo>
                  <a:pt x="120000" y="55471"/>
                </a:moveTo>
                <a:lnTo>
                  <a:pt x="120000" y="58364"/>
                </a:lnTo>
                <a:lnTo>
                  <a:pt x="0" y="58364"/>
                </a:lnTo>
                <a:lnTo>
                  <a:pt x="0" y="55471"/>
                </a:lnTo>
                <a:lnTo>
                  <a:pt x="120000" y="55471"/>
                </a:lnTo>
                <a:close/>
                <a:moveTo>
                  <a:pt x="120000" y="59371"/>
                </a:moveTo>
                <a:lnTo>
                  <a:pt x="120000" y="62389"/>
                </a:lnTo>
                <a:lnTo>
                  <a:pt x="0" y="62389"/>
                </a:lnTo>
                <a:lnTo>
                  <a:pt x="0" y="59371"/>
                </a:lnTo>
                <a:lnTo>
                  <a:pt x="120000" y="59371"/>
                </a:lnTo>
                <a:close/>
                <a:moveTo>
                  <a:pt x="120000" y="63396"/>
                </a:moveTo>
                <a:lnTo>
                  <a:pt x="120000" y="66289"/>
                </a:lnTo>
                <a:lnTo>
                  <a:pt x="0" y="66289"/>
                </a:lnTo>
                <a:lnTo>
                  <a:pt x="0" y="63396"/>
                </a:lnTo>
                <a:lnTo>
                  <a:pt x="120000" y="63396"/>
                </a:lnTo>
                <a:close/>
                <a:moveTo>
                  <a:pt x="120000" y="67295"/>
                </a:moveTo>
                <a:lnTo>
                  <a:pt x="120000" y="70314"/>
                </a:lnTo>
                <a:lnTo>
                  <a:pt x="0" y="70314"/>
                </a:lnTo>
                <a:lnTo>
                  <a:pt x="0" y="67295"/>
                </a:lnTo>
                <a:lnTo>
                  <a:pt x="120000" y="67295"/>
                </a:lnTo>
                <a:close/>
                <a:moveTo>
                  <a:pt x="120000" y="71194"/>
                </a:moveTo>
                <a:lnTo>
                  <a:pt x="120000" y="74213"/>
                </a:lnTo>
                <a:lnTo>
                  <a:pt x="0" y="74213"/>
                </a:lnTo>
                <a:lnTo>
                  <a:pt x="0" y="71194"/>
                </a:lnTo>
                <a:lnTo>
                  <a:pt x="120000" y="71194"/>
                </a:lnTo>
                <a:close/>
                <a:moveTo>
                  <a:pt x="120000" y="75220"/>
                </a:moveTo>
                <a:lnTo>
                  <a:pt x="120000" y="78113"/>
                </a:lnTo>
                <a:lnTo>
                  <a:pt x="0" y="78113"/>
                </a:lnTo>
                <a:lnTo>
                  <a:pt x="0" y="75220"/>
                </a:lnTo>
                <a:lnTo>
                  <a:pt x="120000" y="75220"/>
                </a:lnTo>
                <a:close/>
                <a:moveTo>
                  <a:pt x="120000" y="79119"/>
                </a:moveTo>
                <a:lnTo>
                  <a:pt x="120000" y="82138"/>
                </a:lnTo>
                <a:lnTo>
                  <a:pt x="0" y="82138"/>
                </a:lnTo>
                <a:lnTo>
                  <a:pt x="0" y="79119"/>
                </a:lnTo>
                <a:lnTo>
                  <a:pt x="120000" y="79119"/>
                </a:lnTo>
                <a:close/>
                <a:moveTo>
                  <a:pt x="120000" y="83144"/>
                </a:moveTo>
                <a:lnTo>
                  <a:pt x="120000" y="86037"/>
                </a:lnTo>
                <a:lnTo>
                  <a:pt x="0" y="86037"/>
                </a:lnTo>
                <a:lnTo>
                  <a:pt x="0" y="83144"/>
                </a:lnTo>
                <a:lnTo>
                  <a:pt x="120000" y="83144"/>
                </a:lnTo>
                <a:close/>
                <a:moveTo>
                  <a:pt x="120000" y="87044"/>
                </a:moveTo>
                <a:lnTo>
                  <a:pt x="120000" y="90062"/>
                </a:lnTo>
                <a:lnTo>
                  <a:pt x="0" y="90062"/>
                </a:lnTo>
                <a:lnTo>
                  <a:pt x="0" y="87044"/>
                </a:lnTo>
                <a:lnTo>
                  <a:pt x="120000" y="87044"/>
                </a:lnTo>
                <a:close/>
                <a:moveTo>
                  <a:pt x="120000" y="91069"/>
                </a:moveTo>
                <a:lnTo>
                  <a:pt x="120000" y="93962"/>
                </a:lnTo>
                <a:lnTo>
                  <a:pt x="0" y="93962"/>
                </a:lnTo>
                <a:lnTo>
                  <a:pt x="0" y="91069"/>
                </a:lnTo>
                <a:lnTo>
                  <a:pt x="120000" y="91069"/>
                </a:lnTo>
                <a:close/>
                <a:moveTo>
                  <a:pt x="120000" y="94968"/>
                </a:moveTo>
                <a:lnTo>
                  <a:pt x="120000" y="97987"/>
                </a:lnTo>
                <a:lnTo>
                  <a:pt x="0" y="97987"/>
                </a:lnTo>
                <a:lnTo>
                  <a:pt x="0" y="94968"/>
                </a:lnTo>
                <a:lnTo>
                  <a:pt x="120000" y="94968"/>
                </a:lnTo>
                <a:close/>
                <a:moveTo>
                  <a:pt x="120000" y="98993"/>
                </a:moveTo>
                <a:lnTo>
                  <a:pt x="120000" y="101886"/>
                </a:lnTo>
                <a:lnTo>
                  <a:pt x="0" y="101886"/>
                </a:lnTo>
                <a:lnTo>
                  <a:pt x="0" y="98993"/>
                </a:lnTo>
                <a:lnTo>
                  <a:pt x="120000" y="98993"/>
                </a:lnTo>
                <a:close/>
                <a:moveTo>
                  <a:pt x="120000" y="102893"/>
                </a:moveTo>
                <a:lnTo>
                  <a:pt x="120000" y="105911"/>
                </a:lnTo>
                <a:lnTo>
                  <a:pt x="0" y="105911"/>
                </a:lnTo>
                <a:lnTo>
                  <a:pt x="0" y="102893"/>
                </a:lnTo>
                <a:lnTo>
                  <a:pt x="120000" y="102893"/>
                </a:lnTo>
                <a:close/>
                <a:moveTo>
                  <a:pt x="120000" y="106792"/>
                </a:moveTo>
                <a:lnTo>
                  <a:pt x="120000" y="109811"/>
                </a:lnTo>
                <a:lnTo>
                  <a:pt x="0" y="109811"/>
                </a:lnTo>
                <a:lnTo>
                  <a:pt x="0" y="106792"/>
                </a:lnTo>
                <a:lnTo>
                  <a:pt x="120000" y="106792"/>
                </a:lnTo>
                <a:close/>
                <a:moveTo>
                  <a:pt x="120000" y="110817"/>
                </a:moveTo>
                <a:lnTo>
                  <a:pt x="120000" y="113836"/>
                </a:lnTo>
                <a:lnTo>
                  <a:pt x="0" y="113836"/>
                </a:lnTo>
                <a:lnTo>
                  <a:pt x="0" y="110817"/>
                </a:lnTo>
                <a:lnTo>
                  <a:pt x="120000" y="110817"/>
                </a:lnTo>
                <a:close/>
                <a:moveTo>
                  <a:pt x="120000" y="114716"/>
                </a:moveTo>
                <a:lnTo>
                  <a:pt x="120000" y="117735"/>
                </a:lnTo>
                <a:lnTo>
                  <a:pt x="0" y="117735"/>
                </a:lnTo>
                <a:lnTo>
                  <a:pt x="0" y="114716"/>
                </a:lnTo>
                <a:lnTo>
                  <a:pt x="120000" y="114716"/>
                </a:lnTo>
                <a:close/>
                <a:moveTo>
                  <a:pt x="120000" y="118742"/>
                </a:moveTo>
                <a:lnTo>
                  <a:pt x="120000" y="120000"/>
                </a:lnTo>
                <a:lnTo>
                  <a:pt x="0" y="120000"/>
                </a:lnTo>
                <a:lnTo>
                  <a:pt x="0" y="118742"/>
                </a:lnTo>
                <a:lnTo>
                  <a:pt x="120000" y="118742"/>
                </a:lnTo>
                <a:close/>
              </a:path>
            </a:pathLst>
          </a:custGeom>
          <a:solidFill>
            <a:srgbClr val="000000"/>
          </a:solidFill>
          <a:ln cap="flat" cmpd="sng" w="9525">
            <a:solidFill>
              <a:srgbClr val="000000"/>
            </a:solidFill>
            <a:prstDash val="solid"/>
            <a:round/>
            <a:headEnd len="med" w="med" type="none"/>
            <a:tailEnd len="med" w="med" type="none"/>
          </a:ln>
        </p:spPr>
        <p:txBody>
          <a:bodyPr anchorCtr="0" anchor="t" bIns="34275" lIns="68575" rIns="68575" tIns="34275">
            <a:noAutofit/>
          </a:bodyPr>
          <a:lstStyle/>
          <a:p>
            <a:pPr indent="0" lvl="0" marL="0" marR="0" rtl="0" algn="l">
              <a:spcBef>
                <a:spcPts val="0"/>
              </a:spcBef>
              <a:buNone/>
            </a:pPr>
            <a:r>
              <a:t/>
            </a:r>
            <a:endParaRPr sz="1350">
              <a:solidFill>
                <a:schemeClr val="dk1"/>
              </a:solidFill>
              <a:latin typeface="Calibri"/>
              <a:ea typeface="Calibri"/>
              <a:cs typeface="Calibri"/>
              <a:sym typeface="Calibri"/>
            </a:endParaRPr>
          </a:p>
        </p:txBody>
      </p:sp>
      <p:cxnSp>
        <p:nvCxnSpPr>
          <p:cNvPr id="731" name="Shape 731"/>
          <p:cNvCxnSpPr/>
          <p:nvPr/>
        </p:nvCxnSpPr>
        <p:spPr>
          <a:xfrm>
            <a:off x="6795614" y="2914406"/>
            <a:ext cx="0" cy="357188"/>
          </a:xfrm>
          <a:prstGeom prst="straightConnector1">
            <a:avLst/>
          </a:prstGeom>
          <a:noFill/>
          <a:ln cap="flat" cmpd="sng" w="28575">
            <a:solidFill>
              <a:srgbClr val="000000"/>
            </a:solidFill>
            <a:prstDash val="solid"/>
            <a:round/>
            <a:headEnd len="med" w="med" type="none"/>
            <a:tailEnd len="med" w="med" type="none"/>
          </a:ln>
        </p:spPr>
      </p:cxnSp>
      <p:sp>
        <p:nvSpPr>
          <p:cNvPr id="732" name="Shape 732"/>
          <p:cNvSpPr/>
          <p:nvPr/>
        </p:nvSpPr>
        <p:spPr>
          <a:xfrm>
            <a:off x="6790852" y="3271594"/>
            <a:ext cx="9524" cy="1135855"/>
          </a:xfrm>
          <a:custGeom>
            <a:pathLst>
              <a:path extrusionOk="0" h="120000" w="120000">
                <a:moveTo>
                  <a:pt x="120000" y="0"/>
                </a:moveTo>
                <a:lnTo>
                  <a:pt x="120000" y="3018"/>
                </a:lnTo>
                <a:lnTo>
                  <a:pt x="0" y="3018"/>
                </a:lnTo>
                <a:lnTo>
                  <a:pt x="0" y="0"/>
                </a:lnTo>
                <a:lnTo>
                  <a:pt x="120000" y="0"/>
                </a:lnTo>
                <a:close/>
                <a:moveTo>
                  <a:pt x="120000" y="4025"/>
                </a:moveTo>
                <a:lnTo>
                  <a:pt x="120000" y="6918"/>
                </a:lnTo>
                <a:lnTo>
                  <a:pt x="0" y="6918"/>
                </a:lnTo>
                <a:lnTo>
                  <a:pt x="0" y="4025"/>
                </a:lnTo>
                <a:lnTo>
                  <a:pt x="120000" y="4025"/>
                </a:lnTo>
                <a:close/>
                <a:moveTo>
                  <a:pt x="120000" y="7924"/>
                </a:moveTo>
                <a:lnTo>
                  <a:pt x="120000" y="10943"/>
                </a:lnTo>
                <a:lnTo>
                  <a:pt x="0" y="10943"/>
                </a:lnTo>
                <a:lnTo>
                  <a:pt x="0" y="7924"/>
                </a:lnTo>
                <a:lnTo>
                  <a:pt x="120000" y="7924"/>
                </a:lnTo>
                <a:close/>
                <a:moveTo>
                  <a:pt x="120000" y="11949"/>
                </a:moveTo>
                <a:lnTo>
                  <a:pt x="120000" y="14842"/>
                </a:lnTo>
                <a:lnTo>
                  <a:pt x="0" y="14842"/>
                </a:lnTo>
                <a:lnTo>
                  <a:pt x="0" y="11949"/>
                </a:lnTo>
                <a:lnTo>
                  <a:pt x="120000" y="11949"/>
                </a:lnTo>
                <a:close/>
                <a:moveTo>
                  <a:pt x="120000" y="15849"/>
                </a:moveTo>
                <a:lnTo>
                  <a:pt x="120000" y="18867"/>
                </a:lnTo>
                <a:lnTo>
                  <a:pt x="0" y="18867"/>
                </a:lnTo>
                <a:lnTo>
                  <a:pt x="0" y="15849"/>
                </a:lnTo>
                <a:lnTo>
                  <a:pt x="120000" y="15849"/>
                </a:lnTo>
                <a:close/>
                <a:moveTo>
                  <a:pt x="120000" y="19874"/>
                </a:moveTo>
                <a:lnTo>
                  <a:pt x="120000" y="22767"/>
                </a:lnTo>
                <a:lnTo>
                  <a:pt x="0" y="22767"/>
                </a:lnTo>
                <a:lnTo>
                  <a:pt x="0" y="19874"/>
                </a:lnTo>
                <a:lnTo>
                  <a:pt x="120000" y="19874"/>
                </a:lnTo>
                <a:close/>
                <a:moveTo>
                  <a:pt x="120000" y="23773"/>
                </a:moveTo>
                <a:lnTo>
                  <a:pt x="120000" y="26792"/>
                </a:lnTo>
                <a:lnTo>
                  <a:pt x="0" y="26792"/>
                </a:lnTo>
                <a:lnTo>
                  <a:pt x="0" y="23773"/>
                </a:lnTo>
                <a:lnTo>
                  <a:pt x="120000" y="23773"/>
                </a:lnTo>
                <a:close/>
                <a:moveTo>
                  <a:pt x="120000" y="27798"/>
                </a:moveTo>
                <a:lnTo>
                  <a:pt x="120000" y="30691"/>
                </a:lnTo>
                <a:lnTo>
                  <a:pt x="0" y="30691"/>
                </a:lnTo>
                <a:lnTo>
                  <a:pt x="0" y="27798"/>
                </a:lnTo>
                <a:lnTo>
                  <a:pt x="120000" y="27798"/>
                </a:lnTo>
                <a:close/>
                <a:moveTo>
                  <a:pt x="120000" y="31698"/>
                </a:moveTo>
                <a:lnTo>
                  <a:pt x="120000" y="34716"/>
                </a:lnTo>
                <a:lnTo>
                  <a:pt x="0" y="34716"/>
                </a:lnTo>
                <a:lnTo>
                  <a:pt x="0" y="31698"/>
                </a:lnTo>
                <a:lnTo>
                  <a:pt x="120000" y="31698"/>
                </a:lnTo>
                <a:close/>
                <a:moveTo>
                  <a:pt x="120000" y="35597"/>
                </a:moveTo>
                <a:lnTo>
                  <a:pt x="120000" y="38616"/>
                </a:lnTo>
                <a:lnTo>
                  <a:pt x="0" y="38616"/>
                </a:lnTo>
                <a:lnTo>
                  <a:pt x="0" y="35597"/>
                </a:lnTo>
                <a:lnTo>
                  <a:pt x="120000" y="35597"/>
                </a:lnTo>
                <a:close/>
                <a:moveTo>
                  <a:pt x="120000" y="39622"/>
                </a:moveTo>
                <a:lnTo>
                  <a:pt x="120000" y="42515"/>
                </a:lnTo>
                <a:lnTo>
                  <a:pt x="0" y="42515"/>
                </a:lnTo>
                <a:lnTo>
                  <a:pt x="0" y="39622"/>
                </a:lnTo>
                <a:lnTo>
                  <a:pt x="120000" y="39622"/>
                </a:lnTo>
                <a:close/>
                <a:moveTo>
                  <a:pt x="120000" y="43522"/>
                </a:moveTo>
                <a:lnTo>
                  <a:pt x="120000" y="46540"/>
                </a:lnTo>
                <a:lnTo>
                  <a:pt x="0" y="46540"/>
                </a:lnTo>
                <a:lnTo>
                  <a:pt x="0" y="43522"/>
                </a:lnTo>
                <a:lnTo>
                  <a:pt x="120000" y="43522"/>
                </a:lnTo>
                <a:close/>
                <a:moveTo>
                  <a:pt x="120000" y="47547"/>
                </a:moveTo>
                <a:lnTo>
                  <a:pt x="120000" y="50440"/>
                </a:lnTo>
                <a:lnTo>
                  <a:pt x="0" y="50440"/>
                </a:lnTo>
                <a:lnTo>
                  <a:pt x="0" y="47547"/>
                </a:lnTo>
                <a:lnTo>
                  <a:pt x="120000" y="47547"/>
                </a:lnTo>
                <a:close/>
                <a:moveTo>
                  <a:pt x="120000" y="51446"/>
                </a:moveTo>
                <a:lnTo>
                  <a:pt x="120000" y="54465"/>
                </a:lnTo>
                <a:lnTo>
                  <a:pt x="0" y="54465"/>
                </a:lnTo>
                <a:lnTo>
                  <a:pt x="0" y="51446"/>
                </a:lnTo>
                <a:lnTo>
                  <a:pt x="120000" y="51446"/>
                </a:lnTo>
                <a:close/>
                <a:moveTo>
                  <a:pt x="120000" y="55471"/>
                </a:moveTo>
                <a:lnTo>
                  <a:pt x="120000" y="58364"/>
                </a:lnTo>
                <a:lnTo>
                  <a:pt x="0" y="58364"/>
                </a:lnTo>
                <a:lnTo>
                  <a:pt x="0" y="55471"/>
                </a:lnTo>
                <a:lnTo>
                  <a:pt x="120000" y="55471"/>
                </a:lnTo>
                <a:close/>
                <a:moveTo>
                  <a:pt x="120000" y="59371"/>
                </a:moveTo>
                <a:lnTo>
                  <a:pt x="120000" y="62389"/>
                </a:lnTo>
                <a:lnTo>
                  <a:pt x="0" y="62389"/>
                </a:lnTo>
                <a:lnTo>
                  <a:pt x="0" y="59371"/>
                </a:lnTo>
                <a:lnTo>
                  <a:pt x="120000" y="59371"/>
                </a:lnTo>
                <a:close/>
                <a:moveTo>
                  <a:pt x="120000" y="63396"/>
                </a:moveTo>
                <a:lnTo>
                  <a:pt x="120000" y="66289"/>
                </a:lnTo>
                <a:lnTo>
                  <a:pt x="0" y="66289"/>
                </a:lnTo>
                <a:lnTo>
                  <a:pt x="0" y="63396"/>
                </a:lnTo>
                <a:lnTo>
                  <a:pt x="120000" y="63396"/>
                </a:lnTo>
                <a:close/>
                <a:moveTo>
                  <a:pt x="120000" y="67295"/>
                </a:moveTo>
                <a:lnTo>
                  <a:pt x="120000" y="70314"/>
                </a:lnTo>
                <a:lnTo>
                  <a:pt x="0" y="70314"/>
                </a:lnTo>
                <a:lnTo>
                  <a:pt x="0" y="67295"/>
                </a:lnTo>
                <a:lnTo>
                  <a:pt x="120000" y="67295"/>
                </a:lnTo>
                <a:close/>
                <a:moveTo>
                  <a:pt x="120000" y="71194"/>
                </a:moveTo>
                <a:lnTo>
                  <a:pt x="120000" y="74213"/>
                </a:lnTo>
                <a:lnTo>
                  <a:pt x="0" y="74213"/>
                </a:lnTo>
                <a:lnTo>
                  <a:pt x="0" y="71194"/>
                </a:lnTo>
                <a:lnTo>
                  <a:pt x="120000" y="71194"/>
                </a:lnTo>
                <a:close/>
                <a:moveTo>
                  <a:pt x="120000" y="75220"/>
                </a:moveTo>
                <a:lnTo>
                  <a:pt x="120000" y="78113"/>
                </a:lnTo>
                <a:lnTo>
                  <a:pt x="0" y="78113"/>
                </a:lnTo>
                <a:lnTo>
                  <a:pt x="0" y="75220"/>
                </a:lnTo>
                <a:lnTo>
                  <a:pt x="120000" y="75220"/>
                </a:lnTo>
                <a:close/>
                <a:moveTo>
                  <a:pt x="120000" y="79119"/>
                </a:moveTo>
                <a:lnTo>
                  <a:pt x="120000" y="82138"/>
                </a:lnTo>
                <a:lnTo>
                  <a:pt x="0" y="82138"/>
                </a:lnTo>
                <a:lnTo>
                  <a:pt x="0" y="79119"/>
                </a:lnTo>
                <a:lnTo>
                  <a:pt x="120000" y="79119"/>
                </a:lnTo>
                <a:close/>
                <a:moveTo>
                  <a:pt x="120000" y="83144"/>
                </a:moveTo>
                <a:lnTo>
                  <a:pt x="120000" y="86037"/>
                </a:lnTo>
                <a:lnTo>
                  <a:pt x="0" y="86037"/>
                </a:lnTo>
                <a:lnTo>
                  <a:pt x="0" y="83144"/>
                </a:lnTo>
                <a:lnTo>
                  <a:pt x="120000" y="83144"/>
                </a:lnTo>
                <a:close/>
                <a:moveTo>
                  <a:pt x="120000" y="87044"/>
                </a:moveTo>
                <a:lnTo>
                  <a:pt x="120000" y="90062"/>
                </a:lnTo>
                <a:lnTo>
                  <a:pt x="0" y="90062"/>
                </a:lnTo>
                <a:lnTo>
                  <a:pt x="0" y="87044"/>
                </a:lnTo>
                <a:lnTo>
                  <a:pt x="120000" y="87044"/>
                </a:lnTo>
                <a:close/>
                <a:moveTo>
                  <a:pt x="120000" y="91069"/>
                </a:moveTo>
                <a:lnTo>
                  <a:pt x="120000" y="93962"/>
                </a:lnTo>
                <a:lnTo>
                  <a:pt x="0" y="93962"/>
                </a:lnTo>
                <a:lnTo>
                  <a:pt x="0" y="91069"/>
                </a:lnTo>
                <a:lnTo>
                  <a:pt x="120000" y="91069"/>
                </a:lnTo>
                <a:close/>
                <a:moveTo>
                  <a:pt x="120000" y="94968"/>
                </a:moveTo>
                <a:lnTo>
                  <a:pt x="120000" y="97987"/>
                </a:lnTo>
                <a:lnTo>
                  <a:pt x="0" y="97987"/>
                </a:lnTo>
                <a:lnTo>
                  <a:pt x="0" y="94968"/>
                </a:lnTo>
                <a:lnTo>
                  <a:pt x="120000" y="94968"/>
                </a:lnTo>
                <a:close/>
                <a:moveTo>
                  <a:pt x="120000" y="98993"/>
                </a:moveTo>
                <a:lnTo>
                  <a:pt x="120000" y="101886"/>
                </a:lnTo>
                <a:lnTo>
                  <a:pt x="0" y="101886"/>
                </a:lnTo>
                <a:lnTo>
                  <a:pt x="0" y="98993"/>
                </a:lnTo>
                <a:lnTo>
                  <a:pt x="120000" y="98993"/>
                </a:lnTo>
                <a:close/>
                <a:moveTo>
                  <a:pt x="120000" y="102893"/>
                </a:moveTo>
                <a:lnTo>
                  <a:pt x="120000" y="105911"/>
                </a:lnTo>
                <a:lnTo>
                  <a:pt x="0" y="105911"/>
                </a:lnTo>
                <a:lnTo>
                  <a:pt x="0" y="102893"/>
                </a:lnTo>
                <a:lnTo>
                  <a:pt x="120000" y="102893"/>
                </a:lnTo>
                <a:close/>
                <a:moveTo>
                  <a:pt x="120000" y="106792"/>
                </a:moveTo>
                <a:lnTo>
                  <a:pt x="120000" y="109811"/>
                </a:lnTo>
                <a:lnTo>
                  <a:pt x="0" y="109811"/>
                </a:lnTo>
                <a:lnTo>
                  <a:pt x="0" y="106792"/>
                </a:lnTo>
                <a:lnTo>
                  <a:pt x="120000" y="106792"/>
                </a:lnTo>
                <a:close/>
                <a:moveTo>
                  <a:pt x="120000" y="110817"/>
                </a:moveTo>
                <a:lnTo>
                  <a:pt x="120000" y="113836"/>
                </a:lnTo>
                <a:lnTo>
                  <a:pt x="0" y="113836"/>
                </a:lnTo>
                <a:lnTo>
                  <a:pt x="0" y="110817"/>
                </a:lnTo>
                <a:lnTo>
                  <a:pt x="120000" y="110817"/>
                </a:lnTo>
                <a:close/>
                <a:moveTo>
                  <a:pt x="120000" y="114716"/>
                </a:moveTo>
                <a:lnTo>
                  <a:pt x="120000" y="117735"/>
                </a:lnTo>
                <a:lnTo>
                  <a:pt x="0" y="117735"/>
                </a:lnTo>
                <a:lnTo>
                  <a:pt x="0" y="114716"/>
                </a:lnTo>
                <a:lnTo>
                  <a:pt x="120000" y="114716"/>
                </a:lnTo>
                <a:close/>
                <a:moveTo>
                  <a:pt x="120000" y="118742"/>
                </a:moveTo>
                <a:lnTo>
                  <a:pt x="120000" y="120000"/>
                </a:lnTo>
                <a:lnTo>
                  <a:pt x="0" y="120000"/>
                </a:lnTo>
                <a:lnTo>
                  <a:pt x="0" y="118742"/>
                </a:lnTo>
                <a:lnTo>
                  <a:pt x="120000" y="118742"/>
                </a:lnTo>
                <a:close/>
              </a:path>
            </a:pathLst>
          </a:custGeom>
          <a:solidFill>
            <a:srgbClr val="000000"/>
          </a:solidFill>
          <a:ln cap="flat" cmpd="sng" w="9525">
            <a:solidFill>
              <a:srgbClr val="000000"/>
            </a:solidFill>
            <a:prstDash val="solid"/>
            <a:round/>
            <a:headEnd len="med" w="med" type="none"/>
            <a:tailEnd len="med" w="med" type="none"/>
          </a:ln>
        </p:spPr>
        <p:txBody>
          <a:bodyPr anchorCtr="0" anchor="t" bIns="34275" lIns="68575" rIns="68575" tIns="34275">
            <a:noAutofit/>
          </a:bodyPr>
          <a:lstStyle/>
          <a:p>
            <a:pPr indent="0" lvl="0" marL="0" marR="0" rtl="0" algn="l">
              <a:spcBef>
                <a:spcPts val="0"/>
              </a:spcBef>
              <a:buNone/>
            </a:pPr>
            <a:r>
              <a:t/>
            </a:r>
            <a:endParaRPr sz="1350">
              <a:solidFill>
                <a:schemeClr val="dk1"/>
              </a:solidFill>
              <a:latin typeface="Calibri"/>
              <a:ea typeface="Calibri"/>
              <a:cs typeface="Calibri"/>
              <a:sym typeface="Calibri"/>
            </a:endParaRPr>
          </a:p>
        </p:txBody>
      </p:sp>
      <p:cxnSp>
        <p:nvCxnSpPr>
          <p:cNvPr id="733" name="Shape 733"/>
          <p:cNvCxnSpPr/>
          <p:nvPr/>
        </p:nvCxnSpPr>
        <p:spPr>
          <a:xfrm>
            <a:off x="7688582" y="2914406"/>
            <a:ext cx="0" cy="357188"/>
          </a:xfrm>
          <a:prstGeom prst="straightConnector1">
            <a:avLst/>
          </a:prstGeom>
          <a:noFill/>
          <a:ln cap="flat" cmpd="sng" w="28575">
            <a:solidFill>
              <a:srgbClr val="000000"/>
            </a:solidFill>
            <a:prstDash val="solid"/>
            <a:round/>
            <a:headEnd len="med" w="med" type="none"/>
            <a:tailEnd len="med" w="med" type="none"/>
          </a:ln>
        </p:spPr>
      </p:cxnSp>
      <p:sp>
        <p:nvSpPr>
          <p:cNvPr id="734" name="Shape 734"/>
          <p:cNvSpPr/>
          <p:nvPr/>
        </p:nvSpPr>
        <p:spPr>
          <a:xfrm>
            <a:off x="7683820" y="3271594"/>
            <a:ext cx="9524" cy="1135855"/>
          </a:xfrm>
          <a:custGeom>
            <a:pathLst>
              <a:path extrusionOk="0" h="120000" w="120000">
                <a:moveTo>
                  <a:pt x="120000" y="0"/>
                </a:moveTo>
                <a:lnTo>
                  <a:pt x="120000" y="3018"/>
                </a:lnTo>
                <a:lnTo>
                  <a:pt x="0" y="3018"/>
                </a:lnTo>
                <a:lnTo>
                  <a:pt x="0" y="0"/>
                </a:lnTo>
                <a:lnTo>
                  <a:pt x="120000" y="0"/>
                </a:lnTo>
                <a:close/>
                <a:moveTo>
                  <a:pt x="120000" y="4025"/>
                </a:moveTo>
                <a:lnTo>
                  <a:pt x="120000" y="6918"/>
                </a:lnTo>
                <a:lnTo>
                  <a:pt x="0" y="6918"/>
                </a:lnTo>
                <a:lnTo>
                  <a:pt x="0" y="4025"/>
                </a:lnTo>
                <a:lnTo>
                  <a:pt x="120000" y="4025"/>
                </a:lnTo>
                <a:close/>
                <a:moveTo>
                  <a:pt x="120000" y="7924"/>
                </a:moveTo>
                <a:lnTo>
                  <a:pt x="120000" y="10943"/>
                </a:lnTo>
                <a:lnTo>
                  <a:pt x="0" y="10943"/>
                </a:lnTo>
                <a:lnTo>
                  <a:pt x="0" y="7924"/>
                </a:lnTo>
                <a:lnTo>
                  <a:pt x="120000" y="7924"/>
                </a:lnTo>
                <a:close/>
                <a:moveTo>
                  <a:pt x="120000" y="11949"/>
                </a:moveTo>
                <a:lnTo>
                  <a:pt x="120000" y="14842"/>
                </a:lnTo>
                <a:lnTo>
                  <a:pt x="0" y="14842"/>
                </a:lnTo>
                <a:lnTo>
                  <a:pt x="0" y="11949"/>
                </a:lnTo>
                <a:lnTo>
                  <a:pt x="120000" y="11949"/>
                </a:lnTo>
                <a:close/>
                <a:moveTo>
                  <a:pt x="120000" y="15849"/>
                </a:moveTo>
                <a:lnTo>
                  <a:pt x="120000" y="18867"/>
                </a:lnTo>
                <a:lnTo>
                  <a:pt x="0" y="18867"/>
                </a:lnTo>
                <a:lnTo>
                  <a:pt x="0" y="15849"/>
                </a:lnTo>
                <a:lnTo>
                  <a:pt x="120000" y="15849"/>
                </a:lnTo>
                <a:close/>
                <a:moveTo>
                  <a:pt x="120000" y="19874"/>
                </a:moveTo>
                <a:lnTo>
                  <a:pt x="120000" y="22767"/>
                </a:lnTo>
                <a:lnTo>
                  <a:pt x="0" y="22767"/>
                </a:lnTo>
                <a:lnTo>
                  <a:pt x="0" y="19874"/>
                </a:lnTo>
                <a:lnTo>
                  <a:pt x="120000" y="19874"/>
                </a:lnTo>
                <a:close/>
                <a:moveTo>
                  <a:pt x="120000" y="23773"/>
                </a:moveTo>
                <a:lnTo>
                  <a:pt x="120000" y="26792"/>
                </a:lnTo>
                <a:lnTo>
                  <a:pt x="0" y="26792"/>
                </a:lnTo>
                <a:lnTo>
                  <a:pt x="0" y="23773"/>
                </a:lnTo>
                <a:lnTo>
                  <a:pt x="120000" y="23773"/>
                </a:lnTo>
                <a:close/>
                <a:moveTo>
                  <a:pt x="120000" y="27798"/>
                </a:moveTo>
                <a:lnTo>
                  <a:pt x="120000" y="30691"/>
                </a:lnTo>
                <a:lnTo>
                  <a:pt x="0" y="30691"/>
                </a:lnTo>
                <a:lnTo>
                  <a:pt x="0" y="27798"/>
                </a:lnTo>
                <a:lnTo>
                  <a:pt x="120000" y="27798"/>
                </a:lnTo>
                <a:close/>
                <a:moveTo>
                  <a:pt x="120000" y="31698"/>
                </a:moveTo>
                <a:lnTo>
                  <a:pt x="120000" y="34716"/>
                </a:lnTo>
                <a:lnTo>
                  <a:pt x="0" y="34716"/>
                </a:lnTo>
                <a:lnTo>
                  <a:pt x="0" y="31698"/>
                </a:lnTo>
                <a:lnTo>
                  <a:pt x="120000" y="31698"/>
                </a:lnTo>
                <a:close/>
                <a:moveTo>
                  <a:pt x="120000" y="35597"/>
                </a:moveTo>
                <a:lnTo>
                  <a:pt x="120000" y="38616"/>
                </a:lnTo>
                <a:lnTo>
                  <a:pt x="0" y="38616"/>
                </a:lnTo>
                <a:lnTo>
                  <a:pt x="0" y="35597"/>
                </a:lnTo>
                <a:lnTo>
                  <a:pt x="120000" y="35597"/>
                </a:lnTo>
                <a:close/>
                <a:moveTo>
                  <a:pt x="120000" y="39622"/>
                </a:moveTo>
                <a:lnTo>
                  <a:pt x="120000" y="42515"/>
                </a:lnTo>
                <a:lnTo>
                  <a:pt x="0" y="42515"/>
                </a:lnTo>
                <a:lnTo>
                  <a:pt x="0" y="39622"/>
                </a:lnTo>
                <a:lnTo>
                  <a:pt x="120000" y="39622"/>
                </a:lnTo>
                <a:close/>
                <a:moveTo>
                  <a:pt x="120000" y="43522"/>
                </a:moveTo>
                <a:lnTo>
                  <a:pt x="120000" y="46540"/>
                </a:lnTo>
                <a:lnTo>
                  <a:pt x="0" y="46540"/>
                </a:lnTo>
                <a:lnTo>
                  <a:pt x="0" y="43522"/>
                </a:lnTo>
                <a:lnTo>
                  <a:pt x="120000" y="43522"/>
                </a:lnTo>
                <a:close/>
                <a:moveTo>
                  <a:pt x="120000" y="47547"/>
                </a:moveTo>
                <a:lnTo>
                  <a:pt x="120000" y="50440"/>
                </a:lnTo>
                <a:lnTo>
                  <a:pt x="0" y="50440"/>
                </a:lnTo>
                <a:lnTo>
                  <a:pt x="0" y="47547"/>
                </a:lnTo>
                <a:lnTo>
                  <a:pt x="120000" y="47547"/>
                </a:lnTo>
                <a:close/>
                <a:moveTo>
                  <a:pt x="120000" y="51446"/>
                </a:moveTo>
                <a:lnTo>
                  <a:pt x="120000" y="54465"/>
                </a:lnTo>
                <a:lnTo>
                  <a:pt x="0" y="54465"/>
                </a:lnTo>
                <a:lnTo>
                  <a:pt x="0" y="51446"/>
                </a:lnTo>
                <a:lnTo>
                  <a:pt x="120000" y="51446"/>
                </a:lnTo>
                <a:close/>
                <a:moveTo>
                  <a:pt x="120000" y="55471"/>
                </a:moveTo>
                <a:lnTo>
                  <a:pt x="120000" y="58364"/>
                </a:lnTo>
                <a:lnTo>
                  <a:pt x="0" y="58364"/>
                </a:lnTo>
                <a:lnTo>
                  <a:pt x="0" y="55471"/>
                </a:lnTo>
                <a:lnTo>
                  <a:pt x="120000" y="55471"/>
                </a:lnTo>
                <a:close/>
                <a:moveTo>
                  <a:pt x="120000" y="59371"/>
                </a:moveTo>
                <a:lnTo>
                  <a:pt x="120000" y="62389"/>
                </a:lnTo>
                <a:lnTo>
                  <a:pt x="0" y="62389"/>
                </a:lnTo>
                <a:lnTo>
                  <a:pt x="0" y="59371"/>
                </a:lnTo>
                <a:lnTo>
                  <a:pt x="120000" y="59371"/>
                </a:lnTo>
                <a:close/>
                <a:moveTo>
                  <a:pt x="120000" y="63396"/>
                </a:moveTo>
                <a:lnTo>
                  <a:pt x="120000" y="66289"/>
                </a:lnTo>
                <a:lnTo>
                  <a:pt x="0" y="66289"/>
                </a:lnTo>
                <a:lnTo>
                  <a:pt x="0" y="63396"/>
                </a:lnTo>
                <a:lnTo>
                  <a:pt x="120000" y="63396"/>
                </a:lnTo>
                <a:close/>
                <a:moveTo>
                  <a:pt x="120000" y="67295"/>
                </a:moveTo>
                <a:lnTo>
                  <a:pt x="120000" y="70314"/>
                </a:lnTo>
                <a:lnTo>
                  <a:pt x="0" y="70314"/>
                </a:lnTo>
                <a:lnTo>
                  <a:pt x="0" y="67295"/>
                </a:lnTo>
                <a:lnTo>
                  <a:pt x="120000" y="67295"/>
                </a:lnTo>
                <a:close/>
                <a:moveTo>
                  <a:pt x="120000" y="71194"/>
                </a:moveTo>
                <a:lnTo>
                  <a:pt x="120000" y="74213"/>
                </a:lnTo>
                <a:lnTo>
                  <a:pt x="0" y="74213"/>
                </a:lnTo>
                <a:lnTo>
                  <a:pt x="0" y="71194"/>
                </a:lnTo>
                <a:lnTo>
                  <a:pt x="120000" y="71194"/>
                </a:lnTo>
                <a:close/>
                <a:moveTo>
                  <a:pt x="120000" y="75220"/>
                </a:moveTo>
                <a:lnTo>
                  <a:pt x="120000" y="78113"/>
                </a:lnTo>
                <a:lnTo>
                  <a:pt x="0" y="78113"/>
                </a:lnTo>
                <a:lnTo>
                  <a:pt x="0" y="75220"/>
                </a:lnTo>
                <a:lnTo>
                  <a:pt x="120000" y="75220"/>
                </a:lnTo>
                <a:close/>
                <a:moveTo>
                  <a:pt x="120000" y="79119"/>
                </a:moveTo>
                <a:lnTo>
                  <a:pt x="120000" y="82138"/>
                </a:lnTo>
                <a:lnTo>
                  <a:pt x="0" y="82138"/>
                </a:lnTo>
                <a:lnTo>
                  <a:pt x="0" y="79119"/>
                </a:lnTo>
                <a:lnTo>
                  <a:pt x="120000" y="79119"/>
                </a:lnTo>
                <a:close/>
                <a:moveTo>
                  <a:pt x="120000" y="83144"/>
                </a:moveTo>
                <a:lnTo>
                  <a:pt x="120000" y="86037"/>
                </a:lnTo>
                <a:lnTo>
                  <a:pt x="0" y="86037"/>
                </a:lnTo>
                <a:lnTo>
                  <a:pt x="0" y="83144"/>
                </a:lnTo>
                <a:lnTo>
                  <a:pt x="120000" y="83144"/>
                </a:lnTo>
                <a:close/>
                <a:moveTo>
                  <a:pt x="120000" y="87044"/>
                </a:moveTo>
                <a:lnTo>
                  <a:pt x="120000" y="90062"/>
                </a:lnTo>
                <a:lnTo>
                  <a:pt x="0" y="90062"/>
                </a:lnTo>
                <a:lnTo>
                  <a:pt x="0" y="87044"/>
                </a:lnTo>
                <a:lnTo>
                  <a:pt x="120000" y="87044"/>
                </a:lnTo>
                <a:close/>
                <a:moveTo>
                  <a:pt x="120000" y="91069"/>
                </a:moveTo>
                <a:lnTo>
                  <a:pt x="120000" y="93962"/>
                </a:lnTo>
                <a:lnTo>
                  <a:pt x="0" y="93962"/>
                </a:lnTo>
                <a:lnTo>
                  <a:pt x="0" y="91069"/>
                </a:lnTo>
                <a:lnTo>
                  <a:pt x="120000" y="91069"/>
                </a:lnTo>
                <a:close/>
                <a:moveTo>
                  <a:pt x="120000" y="94968"/>
                </a:moveTo>
                <a:lnTo>
                  <a:pt x="120000" y="97987"/>
                </a:lnTo>
                <a:lnTo>
                  <a:pt x="0" y="97987"/>
                </a:lnTo>
                <a:lnTo>
                  <a:pt x="0" y="94968"/>
                </a:lnTo>
                <a:lnTo>
                  <a:pt x="120000" y="94968"/>
                </a:lnTo>
                <a:close/>
                <a:moveTo>
                  <a:pt x="120000" y="98993"/>
                </a:moveTo>
                <a:lnTo>
                  <a:pt x="120000" y="101886"/>
                </a:lnTo>
                <a:lnTo>
                  <a:pt x="0" y="101886"/>
                </a:lnTo>
                <a:lnTo>
                  <a:pt x="0" y="98993"/>
                </a:lnTo>
                <a:lnTo>
                  <a:pt x="120000" y="98993"/>
                </a:lnTo>
                <a:close/>
                <a:moveTo>
                  <a:pt x="120000" y="102893"/>
                </a:moveTo>
                <a:lnTo>
                  <a:pt x="120000" y="105911"/>
                </a:lnTo>
                <a:lnTo>
                  <a:pt x="0" y="105911"/>
                </a:lnTo>
                <a:lnTo>
                  <a:pt x="0" y="102893"/>
                </a:lnTo>
                <a:lnTo>
                  <a:pt x="120000" y="102893"/>
                </a:lnTo>
                <a:close/>
                <a:moveTo>
                  <a:pt x="120000" y="106792"/>
                </a:moveTo>
                <a:lnTo>
                  <a:pt x="120000" y="109811"/>
                </a:lnTo>
                <a:lnTo>
                  <a:pt x="0" y="109811"/>
                </a:lnTo>
                <a:lnTo>
                  <a:pt x="0" y="106792"/>
                </a:lnTo>
                <a:lnTo>
                  <a:pt x="120000" y="106792"/>
                </a:lnTo>
                <a:close/>
                <a:moveTo>
                  <a:pt x="120000" y="110817"/>
                </a:moveTo>
                <a:lnTo>
                  <a:pt x="120000" y="113836"/>
                </a:lnTo>
                <a:lnTo>
                  <a:pt x="0" y="113836"/>
                </a:lnTo>
                <a:lnTo>
                  <a:pt x="0" y="110817"/>
                </a:lnTo>
                <a:lnTo>
                  <a:pt x="120000" y="110817"/>
                </a:lnTo>
                <a:close/>
                <a:moveTo>
                  <a:pt x="120000" y="114716"/>
                </a:moveTo>
                <a:lnTo>
                  <a:pt x="120000" y="117735"/>
                </a:lnTo>
                <a:lnTo>
                  <a:pt x="0" y="117735"/>
                </a:lnTo>
                <a:lnTo>
                  <a:pt x="0" y="114716"/>
                </a:lnTo>
                <a:lnTo>
                  <a:pt x="120000" y="114716"/>
                </a:lnTo>
                <a:close/>
                <a:moveTo>
                  <a:pt x="120000" y="118742"/>
                </a:moveTo>
                <a:lnTo>
                  <a:pt x="120000" y="120000"/>
                </a:lnTo>
                <a:lnTo>
                  <a:pt x="0" y="120000"/>
                </a:lnTo>
                <a:lnTo>
                  <a:pt x="0" y="118742"/>
                </a:lnTo>
                <a:lnTo>
                  <a:pt x="120000" y="118742"/>
                </a:lnTo>
                <a:close/>
              </a:path>
            </a:pathLst>
          </a:custGeom>
          <a:solidFill>
            <a:srgbClr val="000000"/>
          </a:solidFill>
          <a:ln cap="flat" cmpd="sng" w="9525">
            <a:solidFill>
              <a:srgbClr val="000000"/>
            </a:solidFill>
            <a:prstDash val="solid"/>
            <a:round/>
            <a:headEnd len="med" w="med" type="none"/>
            <a:tailEnd len="med" w="med" type="none"/>
          </a:ln>
        </p:spPr>
        <p:txBody>
          <a:bodyPr anchorCtr="0" anchor="t" bIns="34275" lIns="68575" rIns="68575" tIns="34275">
            <a:noAutofit/>
          </a:bodyPr>
          <a:lstStyle/>
          <a:p>
            <a:pPr indent="0" lvl="0" marL="0" marR="0" rtl="0" algn="l">
              <a:spcBef>
                <a:spcPts val="0"/>
              </a:spcBef>
              <a:buNone/>
            </a:pPr>
            <a:r>
              <a:t/>
            </a:r>
            <a:endParaRPr sz="1350">
              <a:solidFill>
                <a:schemeClr val="dk1"/>
              </a:solidFill>
              <a:latin typeface="Calibri"/>
              <a:ea typeface="Calibri"/>
              <a:cs typeface="Calibri"/>
              <a:sym typeface="Calibri"/>
            </a:endParaRPr>
          </a:p>
        </p:txBody>
      </p:sp>
      <p:cxnSp>
        <p:nvCxnSpPr>
          <p:cNvPr id="735" name="Shape 735"/>
          <p:cNvCxnSpPr/>
          <p:nvPr/>
        </p:nvCxnSpPr>
        <p:spPr>
          <a:xfrm>
            <a:off x="3222549" y="2925123"/>
            <a:ext cx="5359002" cy="0"/>
          </a:xfrm>
          <a:prstGeom prst="straightConnector1">
            <a:avLst/>
          </a:prstGeom>
          <a:noFill/>
          <a:ln cap="flat" cmpd="sng" w="28575">
            <a:solidFill>
              <a:srgbClr val="000000"/>
            </a:solidFill>
            <a:prstDash val="solid"/>
            <a:round/>
            <a:headEnd len="med" w="med" type="none"/>
            <a:tailEnd len="med" w="med" type="none"/>
          </a:ln>
        </p:spPr>
      </p:cxnSp>
      <p:cxnSp>
        <p:nvCxnSpPr>
          <p:cNvPr id="736" name="Shape 736"/>
          <p:cNvCxnSpPr/>
          <p:nvPr/>
        </p:nvCxnSpPr>
        <p:spPr>
          <a:xfrm>
            <a:off x="3222549" y="3262068"/>
            <a:ext cx="5359002" cy="0"/>
          </a:xfrm>
          <a:prstGeom prst="straightConnector1">
            <a:avLst/>
          </a:prstGeom>
          <a:noFill/>
          <a:ln cap="flat" cmpd="sng" w="28575">
            <a:solidFill>
              <a:srgbClr val="000000"/>
            </a:solidFill>
            <a:prstDash val="solid"/>
            <a:round/>
            <a:headEnd len="med" w="med" type="none"/>
            <a:tailEnd len="med" w="med" type="none"/>
          </a:ln>
        </p:spPr>
      </p:cxnSp>
      <p:sp>
        <p:nvSpPr>
          <p:cNvPr id="737" name="Shape 737"/>
          <p:cNvSpPr/>
          <p:nvPr/>
        </p:nvSpPr>
        <p:spPr>
          <a:xfrm>
            <a:off x="3222549" y="3638307"/>
            <a:ext cx="5359002" cy="9524"/>
          </a:xfrm>
          <a:custGeom>
            <a:pathLst>
              <a:path extrusionOk="0" h="120000" w="120000">
                <a:moveTo>
                  <a:pt x="0" y="0"/>
                </a:moveTo>
                <a:lnTo>
                  <a:pt x="639" y="0"/>
                </a:lnTo>
                <a:lnTo>
                  <a:pt x="639" y="120000"/>
                </a:lnTo>
                <a:lnTo>
                  <a:pt x="0" y="120000"/>
                </a:lnTo>
                <a:lnTo>
                  <a:pt x="0" y="0"/>
                </a:lnTo>
                <a:close/>
                <a:moveTo>
                  <a:pt x="853" y="0"/>
                </a:moveTo>
                <a:lnTo>
                  <a:pt x="1466" y="0"/>
                </a:lnTo>
                <a:lnTo>
                  <a:pt x="1466" y="120000"/>
                </a:lnTo>
                <a:lnTo>
                  <a:pt x="853" y="120000"/>
                </a:lnTo>
                <a:lnTo>
                  <a:pt x="853" y="0"/>
                </a:lnTo>
                <a:close/>
                <a:moveTo>
                  <a:pt x="1679" y="0"/>
                </a:moveTo>
                <a:lnTo>
                  <a:pt x="2319" y="0"/>
                </a:lnTo>
                <a:lnTo>
                  <a:pt x="2319" y="120000"/>
                </a:lnTo>
                <a:lnTo>
                  <a:pt x="1679" y="120000"/>
                </a:lnTo>
                <a:lnTo>
                  <a:pt x="1679" y="0"/>
                </a:lnTo>
                <a:close/>
                <a:moveTo>
                  <a:pt x="2532" y="0"/>
                </a:moveTo>
                <a:lnTo>
                  <a:pt x="3145" y="0"/>
                </a:lnTo>
                <a:lnTo>
                  <a:pt x="3145" y="120000"/>
                </a:lnTo>
                <a:lnTo>
                  <a:pt x="2532" y="120000"/>
                </a:lnTo>
                <a:lnTo>
                  <a:pt x="2532" y="0"/>
                </a:lnTo>
                <a:close/>
                <a:moveTo>
                  <a:pt x="3359" y="0"/>
                </a:moveTo>
                <a:lnTo>
                  <a:pt x="3999" y="0"/>
                </a:lnTo>
                <a:lnTo>
                  <a:pt x="3999" y="120000"/>
                </a:lnTo>
                <a:lnTo>
                  <a:pt x="3359" y="120000"/>
                </a:lnTo>
                <a:lnTo>
                  <a:pt x="3359" y="0"/>
                </a:lnTo>
                <a:close/>
                <a:moveTo>
                  <a:pt x="4212" y="0"/>
                </a:moveTo>
                <a:lnTo>
                  <a:pt x="4825" y="0"/>
                </a:lnTo>
                <a:lnTo>
                  <a:pt x="4825" y="120000"/>
                </a:lnTo>
                <a:lnTo>
                  <a:pt x="4212" y="120000"/>
                </a:lnTo>
                <a:lnTo>
                  <a:pt x="4212" y="0"/>
                </a:lnTo>
                <a:close/>
                <a:moveTo>
                  <a:pt x="5038" y="0"/>
                </a:moveTo>
                <a:lnTo>
                  <a:pt x="5678" y="0"/>
                </a:lnTo>
                <a:lnTo>
                  <a:pt x="5678" y="120000"/>
                </a:lnTo>
                <a:lnTo>
                  <a:pt x="5038" y="120000"/>
                </a:lnTo>
                <a:lnTo>
                  <a:pt x="5038" y="0"/>
                </a:lnTo>
                <a:close/>
                <a:moveTo>
                  <a:pt x="5892" y="0"/>
                </a:moveTo>
                <a:lnTo>
                  <a:pt x="6505" y="0"/>
                </a:lnTo>
                <a:lnTo>
                  <a:pt x="6505" y="120000"/>
                </a:lnTo>
                <a:lnTo>
                  <a:pt x="5892" y="120000"/>
                </a:lnTo>
                <a:lnTo>
                  <a:pt x="5892" y="0"/>
                </a:lnTo>
                <a:close/>
                <a:moveTo>
                  <a:pt x="6718" y="0"/>
                </a:moveTo>
                <a:lnTo>
                  <a:pt x="7358" y="0"/>
                </a:lnTo>
                <a:lnTo>
                  <a:pt x="7358" y="120000"/>
                </a:lnTo>
                <a:lnTo>
                  <a:pt x="6718" y="120000"/>
                </a:lnTo>
                <a:lnTo>
                  <a:pt x="6718" y="0"/>
                </a:lnTo>
                <a:close/>
                <a:moveTo>
                  <a:pt x="7544" y="0"/>
                </a:moveTo>
                <a:lnTo>
                  <a:pt x="8184" y="0"/>
                </a:lnTo>
                <a:lnTo>
                  <a:pt x="8184" y="120000"/>
                </a:lnTo>
                <a:lnTo>
                  <a:pt x="7544" y="120000"/>
                </a:lnTo>
                <a:lnTo>
                  <a:pt x="7544" y="0"/>
                </a:lnTo>
                <a:close/>
                <a:moveTo>
                  <a:pt x="8398" y="0"/>
                </a:moveTo>
                <a:lnTo>
                  <a:pt x="9037" y="0"/>
                </a:lnTo>
                <a:lnTo>
                  <a:pt x="9037" y="120000"/>
                </a:lnTo>
                <a:lnTo>
                  <a:pt x="8398" y="120000"/>
                </a:lnTo>
                <a:lnTo>
                  <a:pt x="8398" y="0"/>
                </a:lnTo>
                <a:close/>
                <a:moveTo>
                  <a:pt x="9224" y="0"/>
                </a:moveTo>
                <a:lnTo>
                  <a:pt x="9864" y="0"/>
                </a:lnTo>
                <a:lnTo>
                  <a:pt x="9864" y="120000"/>
                </a:lnTo>
                <a:lnTo>
                  <a:pt x="9224" y="120000"/>
                </a:lnTo>
                <a:lnTo>
                  <a:pt x="9224" y="0"/>
                </a:lnTo>
                <a:close/>
                <a:moveTo>
                  <a:pt x="10077" y="0"/>
                </a:moveTo>
                <a:lnTo>
                  <a:pt x="10690" y="0"/>
                </a:lnTo>
                <a:lnTo>
                  <a:pt x="10690" y="120000"/>
                </a:lnTo>
                <a:lnTo>
                  <a:pt x="10077" y="120000"/>
                </a:lnTo>
                <a:lnTo>
                  <a:pt x="10077" y="0"/>
                </a:lnTo>
                <a:close/>
                <a:moveTo>
                  <a:pt x="10904" y="0"/>
                </a:moveTo>
                <a:lnTo>
                  <a:pt x="11544" y="0"/>
                </a:lnTo>
                <a:lnTo>
                  <a:pt x="11544" y="120000"/>
                </a:lnTo>
                <a:lnTo>
                  <a:pt x="10904" y="120000"/>
                </a:lnTo>
                <a:lnTo>
                  <a:pt x="10904" y="0"/>
                </a:lnTo>
                <a:close/>
                <a:moveTo>
                  <a:pt x="11757" y="0"/>
                </a:moveTo>
                <a:lnTo>
                  <a:pt x="12370" y="0"/>
                </a:lnTo>
                <a:lnTo>
                  <a:pt x="12370" y="120000"/>
                </a:lnTo>
                <a:lnTo>
                  <a:pt x="11757" y="120000"/>
                </a:lnTo>
                <a:lnTo>
                  <a:pt x="11757" y="0"/>
                </a:lnTo>
                <a:close/>
                <a:moveTo>
                  <a:pt x="12583" y="0"/>
                </a:moveTo>
                <a:lnTo>
                  <a:pt x="13223" y="0"/>
                </a:lnTo>
                <a:lnTo>
                  <a:pt x="13223" y="120000"/>
                </a:lnTo>
                <a:lnTo>
                  <a:pt x="12583" y="120000"/>
                </a:lnTo>
                <a:lnTo>
                  <a:pt x="12583" y="0"/>
                </a:lnTo>
                <a:close/>
                <a:moveTo>
                  <a:pt x="13437" y="0"/>
                </a:moveTo>
                <a:lnTo>
                  <a:pt x="14050" y="0"/>
                </a:lnTo>
                <a:lnTo>
                  <a:pt x="14050" y="120000"/>
                </a:lnTo>
                <a:lnTo>
                  <a:pt x="13437" y="120000"/>
                </a:lnTo>
                <a:lnTo>
                  <a:pt x="13437" y="0"/>
                </a:lnTo>
                <a:close/>
                <a:moveTo>
                  <a:pt x="14263" y="0"/>
                </a:moveTo>
                <a:lnTo>
                  <a:pt x="14903" y="0"/>
                </a:lnTo>
                <a:lnTo>
                  <a:pt x="14903" y="120000"/>
                </a:lnTo>
                <a:lnTo>
                  <a:pt x="14263" y="120000"/>
                </a:lnTo>
                <a:lnTo>
                  <a:pt x="14263" y="0"/>
                </a:lnTo>
                <a:close/>
                <a:moveTo>
                  <a:pt x="15116" y="0"/>
                </a:moveTo>
                <a:lnTo>
                  <a:pt x="15729" y="0"/>
                </a:lnTo>
                <a:lnTo>
                  <a:pt x="15729" y="120000"/>
                </a:lnTo>
                <a:lnTo>
                  <a:pt x="15116" y="120000"/>
                </a:lnTo>
                <a:lnTo>
                  <a:pt x="15116" y="0"/>
                </a:lnTo>
                <a:close/>
                <a:moveTo>
                  <a:pt x="15943" y="0"/>
                </a:moveTo>
                <a:lnTo>
                  <a:pt x="16582" y="0"/>
                </a:lnTo>
                <a:lnTo>
                  <a:pt x="16582" y="120000"/>
                </a:lnTo>
                <a:lnTo>
                  <a:pt x="15943" y="120000"/>
                </a:lnTo>
                <a:lnTo>
                  <a:pt x="15943" y="0"/>
                </a:lnTo>
                <a:close/>
                <a:moveTo>
                  <a:pt x="16796" y="0"/>
                </a:moveTo>
                <a:lnTo>
                  <a:pt x="17409" y="0"/>
                </a:lnTo>
                <a:lnTo>
                  <a:pt x="17409" y="120000"/>
                </a:lnTo>
                <a:lnTo>
                  <a:pt x="16796" y="120000"/>
                </a:lnTo>
                <a:lnTo>
                  <a:pt x="16796" y="0"/>
                </a:lnTo>
                <a:close/>
                <a:moveTo>
                  <a:pt x="17622" y="0"/>
                </a:moveTo>
                <a:lnTo>
                  <a:pt x="18262" y="0"/>
                </a:lnTo>
                <a:lnTo>
                  <a:pt x="18262" y="120000"/>
                </a:lnTo>
                <a:lnTo>
                  <a:pt x="17622" y="120000"/>
                </a:lnTo>
                <a:lnTo>
                  <a:pt x="17622" y="0"/>
                </a:lnTo>
                <a:close/>
                <a:moveTo>
                  <a:pt x="18449" y="0"/>
                </a:moveTo>
                <a:lnTo>
                  <a:pt x="19089" y="0"/>
                </a:lnTo>
                <a:lnTo>
                  <a:pt x="19089" y="120000"/>
                </a:lnTo>
                <a:lnTo>
                  <a:pt x="18449" y="120000"/>
                </a:lnTo>
                <a:lnTo>
                  <a:pt x="18449" y="0"/>
                </a:lnTo>
                <a:close/>
                <a:moveTo>
                  <a:pt x="19302" y="0"/>
                </a:moveTo>
                <a:lnTo>
                  <a:pt x="19942" y="0"/>
                </a:lnTo>
                <a:lnTo>
                  <a:pt x="19942" y="120000"/>
                </a:lnTo>
                <a:lnTo>
                  <a:pt x="19302" y="120000"/>
                </a:lnTo>
                <a:lnTo>
                  <a:pt x="19302" y="0"/>
                </a:lnTo>
                <a:close/>
                <a:moveTo>
                  <a:pt x="20128" y="0"/>
                </a:moveTo>
                <a:lnTo>
                  <a:pt x="20768" y="0"/>
                </a:lnTo>
                <a:lnTo>
                  <a:pt x="20768" y="120000"/>
                </a:lnTo>
                <a:lnTo>
                  <a:pt x="20128" y="120000"/>
                </a:lnTo>
                <a:lnTo>
                  <a:pt x="20128" y="0"/>
                </a:lnTo>
                <a:close/>
                <a:moveTo>
                  <a:pt x="20982" y="0"/>
                </a:moveTo>
                <a:lnTo>
                  <a:pt x="21595" y="0"/>
                </a:lnTo>
                <a:lnTo>
                  <a:pt x="21595" y="120000"/>
                </a:lnTo>
                <a:lnTo>
                  <a:pt x="20982" y="120000"/>
                </a:lnTo>
                <a:lnTo>
                  <a:pt x="20982" y="0"/>
                </a:lnTo>
                <a:close/>
                <a:moveTo>
                  <a:pt x="21808" y="0"/>
                </a:moveTo>
                <a:lnTo>
                  <a:pt x="22448" y="0"/>
                </a:lnTo>
                <a:lnTo>
                  <a:pt x="22448" y="120000"/>
                </a:lnTo>
                <a:lnTo>
                  <a:pt x="21808" y="120000"/>
                </a:lnTo>
                <a:lnTo>
                  <a:pt x="21808" y="0"/>
                </a:lnTo>
                <a:close/>
                <a:moveTo>
                  <a:pt x="22661" y="0"/>
                </a:moveTo>
                <a:lnTo>
                  <a:pt x="23274" y="0"/>
                </a:lnTo>
                <a:lnTo>
                  <a:pt x="23274" y="120000"/>
                </a:lnTo>
                <a:lnTo>
                  <a:pt x="22661" y="120000"/>
                </a:lnTo>
                <a:lnTo>
                  <a:pt x="22661" y="0"/>
                </a:lnTo>
                <a:close/>
                <a:moveTo>
                  <a:pt x="23488" y="0"/>
                </a:moveTo>
                <a:lnTo>
                  <a:pt x="24127" y="0"/>
                </a:lnTo>
                <a:lnTo>
                  <a:pt x="24127" y="120000"/>
                </a:lnTo>
                <a:lnTo>
                  <a:pt x="23488" y="120000"/>
                </a:lnTo>
                <a:lnTo>
                  <a:pt x="23488" y="0"/>
                </a:lnTo>
                <a:close/>
                <a:moveTo>
                  <a:pt x="24341" y="0"/>
                </a:moveTo>
                <a:lnTo>
                  <a:pt x="24954" y="0"/>
                </a:lnTo>
                <a:lnTo>
                  <a:pt x="24954" y="120000"/>
                </a:lnTo>
                <a:lnTo>
                  <a:pt x="24341" y="120000"/>
                </a:lnTo>
                <a:lnTo>
                  <a:pt x="24341" y="0"/>
                </a:lnTo>
                <a:close/>
                <a:moveTo>
                  <a:pt x="25167" y="0"/>
                </a:moveTo>
                <a:lnTo>
                  <a:pt x="25807" y="0"/>
                </a:lnTo>
                <a:lnTo>
                  <a:pt x="25807" y="120000"/>
                </a:lnTo>
                <a:lnTo>
                  <a:pt x="25167" y="120000"/>
                </a:lnTo>
                <a:lnTo>
                  <a:pt x="25167" y="0"/>
                </a:lnTo>
                <a:close/>
                <a:moveTo>
                  <a:pt x="26020" y="0"/>
                </a:moveTo>
                <a:lnTo>
                  <a:pt x="26634" y="0"/>
                </a:lnTo>
                <a:lnTo>
                  <a:pt x="26634" y="120000"/>
                </a:lnTo>
                <a:lnTo>
                  <a:pt x="26020" y="120000"/>
                </a:lnTo>
                <a:lnTo>
                  <a:pt x="26020" y="0"/>
                </a:lnTo>
                <a:close/>
                <a:moveTo>
                  <a:pt x="26847" y="0"/>
                </a:moveTo>
                <a:lnTo>
                  <a:pt x="27487" y="0"/>
                </a:lnTo>
                <a:lnTo>
                  <a:pt x="27487" y="120000"/>
                </a:lnTo>
                <a:lnTo>
                  <a:pt x="26847" y="120000"/>
                </a:lnTo>
                <a:lnTo>
                  <a:pt x="26847" y="0"/>
                </a:lnTo>
                <a:close/>
                <a:moveTo>
                  <a:pt x="27700" y="0"/>
                </a:moveTo>
                <a:lnTo>
                  <a:pt x="28313" y="0"/>
                </a:lnTo>
                <a:lnTo>
                  <a:pt x="28313" y="120000"/>
                </a:lnTo>
                <a:lnTo>
                  <a:pt x="27700" y="120000"/>
                </a:lnTo>
                <a:lnTo>
                  <a:pt x="27700" y="0"/>
                </a:lnTo>
                <a:close/>
                <a:moveTo>
                  <a:pt x="28526" y="0"/>
                </a:moveTo>
                <a:lnTo>
                  <a:pt x="29166" y="0"/>
                </a:lnTo>
                <a:lnTo>
                  <a:pt x="29166" y="120000"/>
                </a:lnTo>
                <a:lnTo>
                  <a:pt x="28526" y="120000"/>
                </a:lnTo>
                <a:lnTo>
                  <a:pt x="28526" y="0"/>
                </a:lnTo>
                <a:close/>
                <a:moveTo>
                  <a:pt x="29380" y="0"/>
                </a:moveTo>
                <a:lnTo>
                  <a:pt x="29993" y="0"/>
                </a:lnTo>
                <a:lnTo>
                  <a:pt x="29993" y="120000"/>
                </a:lnTo>
                <a:lnTo>
                  <a:pt x="29380" y="120000"/>
                </a:lnTo>
                <a:lnTo>
                  <a:pt x="29380" y="0"/>
                </a:lnTo>
                <a:close/>
                <a:moveTo>
                  <a:pt x="30206" y="0"/>
                </a:moveTo>
                <a:lnTo>
                  <a:pt x="30846" y="0"/>
                </a:lnTo>
                <a:lnTo>
                  <a:pt x="30846" y="120000"/>
                </a:lnTo>
                <a:lnTo>
                  <a:pt x="30206" y="120000"/>
                </a:lnTo>
                <a:lnTo>
                  <a:pt x="30206" y="0"/>
                </a:lnTo>
                <a:close/>
                <a:moveTo>
                  <a:pt x="31033" y="0"/>
                </a:moveTo>
                <a:lnTo>
                  <a:pt x="31672" y="0"/>
                </a:lnTo>
                <a:lnTo>
                  <a:pt x="31672" y="120000"/>
                </a:lnTo>
                <a:lnTo>
                  <a:pt x="31033" y="120000"/>
                </a:lnTo>
                <a:lnTo>
                  <a:pt x="31033" y="0"/>
                </a:lnTo>
                <a:close/>
                <a:moveTo>
                  <a:pt x="31886" y="0"/>
                </a:moveTo>
                <a:lnTo>
                  <a:pt x="32499" y="0"/>
                </a:lnTo>
                <a:lnTo>
                  <a:pt x="32499" y="120000"/>
                </a:lnTo>
                <a:lnTo>
                  <a:pt x="31886" y="120000"/>
                </a:lnTo>
                <a:lnTo>
                  <a:pt x="31886" y="0"/>
                </a:lnTo>
                <a:close/>
                <a:moveTo>
                  <a:pt x="32712" y="0"/>
                </a:moveTo>
                <a:lnTo>
                  <a:pt x="33352" y="0"/>
                </a:lnTo>
                <a:lnTo>
                  <a:pt x="33352" y="120000"/>
                </a:lnTo>
                <a:lnTo>
                  <a:pt x="32712" y="120000"/>
                </a:lnTo>
                <a:lnTo>
                  <a:pt x="32712" y="0"/>
                </a:lnTo>
                <a:close/>
                <a:moveTo>
                  <a:pt x="33565" y="0"/>
                </a:moveTo>
                <a:lnTo>
                  <a:pt x="34179" y="0"/>
                </a:lnTo>
                <a:lnTo>
                  <a:pt x="34179" y="120000"/>
                </a:lnTo>
                <a:lnTo>
                  <a:pt x="33565" y="120000"/>
                </a:lnTo>
                <a:lnTo>
                  <a:pt x="33565" y="0"/>
                </a:lnTo>
                <a:close/>
                <a:moveTo>
                  <a:pt x="34392" y="0"/>
                </a:moveTo>
                <a:lnTo>
                  <a:pt x="35032" y="0"/>
                </a:lnTo>
                <a:lnTo>
                  <a:pt x="35032" y="120000"/>
                </a:lnTo>
                <a:lnTo>
                  <a:pt x="34392" y="120000"/>
                </a:lnTo>
                <a:lnTo>
                  <a:pt x="34392" y="0"/>
                </a:lnTo>
                <a:close/>
                <a:moveTo>
                  <a:pt x="35245" y="0"/>
                </a:moveTo>
                <a:lnTo>
                  <a:pt x="35858" y="0"/>
                </a:lnTo>
                <a:lnTo>
                  <a:pt x="35858" y="120000"/>
                </a:lnTo>
                <a:lnTo>
                  <a:pt x="35245" y="120000"/>
                </a:lnTo>
                <a:lnTo>
                  <a:pt x="35245" y="0"/>
                </a:lnTo>
                <a:close/>
                <a:moveTo>
                  <a:pt x="36071" y="0"/>
                </a:moveTo>
                <a:lnTo>
                  <a:pt x="36711" y="0"/>
                </a:lnTo>
                <a:lnTo>
                  <a:pt x="36711" y="120000"/>
                </a:lnTo>
                <a:lnTo>
                  <a:pt x="36071" y="120000"/>
                </a:lnTo>
                <a:lnTo>
                  <a:pt x="36071" y="0"/>
                </a:lnTo>
                <a:close/>
                <a:moveTo>
                  <a:pt x="36925" y="0"/>
                </a:moveTo>
                <a:lnTo>
                  <a:pt x="37538" y="0"/>
                </a:lnTo>
                <a:lnTo>
                  <a:pt x="37538" y="120000"/>
                </a:lnTo>
                <a:lnTo>
                  <a:pt x="36925" y="120000"/>
                </a:lnTo>
                <a:lnTo>
                  <a:pt x="36925" y="0"/>
                </a:lnTo>
                <a:close/>
                <a:moveTo>
                  <a:pt x="37751" y="0"/>
                </a:moveTo>
                <a:lnTo>
                  <a:pt x="38391" y="0"/>
                </a:lnTo>
                <a:lnTo>
                  <a:pt x="38391" y="120000"/>
                </a:lnTo>
                <a:lnTo>
                  <a:pt x="37751" y="120000"/>
                </a:lnTo>
                <a:lnTo>
                  <a:pt x="37751" y="0"/>
                </a:lnTo>
                <a:close/>
                <a:moveTo>
                  <a:pt x="38604" y="0"/>
                </a:moveTo>
                <a:lnTo>
                  <a:pt x="39217" y="0"/>
                </a:lnTo>
                <a:lnTo>
                  <a:pt x="39217" y="120000"/>
                </a:lnTo>
                <a:lnTo>
                  <a:pt x="38604" y="120000"/>
                </a:lnTo>
                <a:lnTo>
                  <a:pt x="38604" y="0"/>
                </a:lnTo>
                <a:close/>
                <a:moveTo>
                  <a:pt x="39431" y="0"/>
                </a:moveTo>
                <a:lnTo>
                  <a:pt x="40071" y="0"/>
                </a:lnTo>
                <a:lnTo>
                  <a:pt x="40071" y="120000"/>
                </a:lnTo>
                <a:lnTo>
                  <a:pt x="39431" y="120000"/>
                </a:lnTo>
                <a:lnTo>
                  <a:pt x="39431" y="0"/>
                </a:lnTo>
                <a:close/>
                <a:moveTo>
                  <a:pt x="40284" y="0"/>
                </a:moveTo>
                <a:lnTo>
                  <a:pt x="40897" y="0"/>
                </a:lnTo>
                <a:lnTo>
                  <a:pt x="40897" y="120000"/>
                </a:lnTo>
                <a:lnTo>
                  <a:pt x="40284" y="120000"/>
                </a:lnTo>
                <a:lnTo>
                  <a:pt x="40284" y="0"/>
                </a:lnTo>
                <a:close/>
                <a:moveTo>
                  <a:pt x="41110" y="0"/>
                </a:moveTo>
                <a:lnTo>
                  <a:pt x="41750" y="0"/>
                </a:lnTo>
                <a:lnTo>
                  <a:pt x="41750" y="120000"/>
                </a:lnTo>
                <a:lnTo>
                  <a:pt x="41110" y="120000"/>
                </a:lnTo>
                <a:lnTo>
                  <a:pt x="41110" y="0"/>
                </a:lnTo>
                <a:close/>
                <a:moveTo>
                  <a:pt x="41937" y="0"/>
                </a:moveTo>
                <a:lnTo>
                  <a:pt x="42577" y="0"/>
                </a:lnTo>
                <a:lnTo>
                  <a:pt x="42577" y="120000"/>
                </a:lnTo>
                <a:lnTo>
                  <a:pt x="41937" y="120000"/>
                </a:lnTo>
                <a:lnTo>
                  <a:pt x="41937" y="0"/>
                </a:lnTo>
                <a:close/>
                <a:moveTo>
                  <a:pt x="42790" y="0"/>
                </a:moveTo>
                <a:lnTo>
                  <a:pt x="43430" y="0"/>
                </a:lnTo>
                <a:lnTo>
                  <a:pt x="43430" y="120000"/>
                </a:lnTo>
                <a:lnTo>
                  <a:pt x="42790" y="120000"/>
                </a:lnTo>
                <a:lnTo>
                  <a:pt x="42790" y="0"/>
                </a:lnTo>
                <a:close/>
                <a:moveTo>
                  <a:pt x="43616" y="0"/>
                </a:moveTo>
                <a:lnTo>
                  <a:pt x="44256" y="0"/>
                </a:lnTo>
                <a:lnTo>
                  <a:pt x="44256" y="120000"/>
                </a:lnTo>
                <a:lnTo>
                  <a:pt x="43616" y="120000"/>
                </a:lnTo>
                <a:lnTo>
                  <a:pt x="43616" y="0"/>
                </a:lnTo>
                <a:close/>
                <a:moveTo>
                  <a:pt x="44470" y="0"/>
                </a:moveTo>
                <a:lnTo>
                  <a:pt x="45083" y="0"/>
                </a:lnTo>
                <a:lnTo>
                  <a:pt x="45083" y="120000"/>
                </a:lnTo>
                <a:lnTo>
                  <a:pt x="44470" y="120000"/>
                </a:lnTo>
                <a:lnTo>
                  <a:pt x="44470" y="0"/>
                </a:lnTo>
                <a:close/>
                <a:moveTo>
                  <a:pt x="45296" y="0"/>
                </a:moveTo>
                <a:lnTo>
                  <a:pt x="45936" y="0"/>
                </a:lnTo>
                <a:lnTo>
                  <a:pt x="45936" y="120000"/>
                </a:lnTo>
                <a:lnTo>
                  <a:pt x="45296" y="120000"/>
                </a:lnTo>
                <a:lnTo>
                  <a:pt x="45296" y="0"/>
                </a:lnTo>
                <a:close/>
                <a:moveTo>
                  <a:pt x="46149" y="0"/>
                </a:moveTo>
                <a:lnTo>
                  <a:pt x="46762" y="0"/>
                </a:lnTo>
                <a:lnTo>
                  <a:pt x="46762" y="120000"/>
                </a:lnTo>
                <a:lnTo>
                  <a:pt x="46149" y="120000"/>
                </a:lnTo>
                <a:lnTo>
                  <a:pt x="46149" y="0"/>
                </a:lnTo>
                <a:close/>
                <a:moveTo>
                  <a:pt x="46976" y="0"/>
                </a:moveTo>
                <a:lnTo>
                  <a:pt x="47616" y="0"/>
                </a:lnTo>
                <a:lnTo>
                  <a:pt x="47616" y="120000"/>
                </a:lnTo>
                <a:lnTo>
                  <a:pt x="46976" y="120000"/>
                </a:lnTo>
                <a:lnTo>
                  <a:pt x="46976" y="0"/>
                </a:lnTo>
                <a:close/>
                <a:moveTo>
                  <a:pt x="47829" y="0"/>
                </a:moveTo>
                <a:lnTo>
                  <a:pt x="48442" y="0"/>
                </a:lnTo>
                <a:lnTo>
                  <a:pt x="48442" y="120000"/>
                </a:lnTo>
                <a:lnTo>
                  <a:pt x="47829" y="120000"/>
                </a:lnTo>
                <a:lnTo>
                  <a:pt x="47829" y="0"/>
                </a:lnTo>
                <a:close/>
                <a:moveTo>
                  <a:pt x="48655" y="0"/>
                </a:moveTo>
                <a:lnTo>
                  <a:pt x="49295" y="0"/>
                </a:lnTo>
                <a:lnTo>
                  <a:pt x="49295" y="120000"/>
                </a:lnTo>
                <a:lnTo>
                  <a:pt x="48655" y="120000"/>
                </a:lnTo>
                <a:lnTo>
                  <a:pt x="48655" y="0"/>
                </a:lnTo>
                <a:close/>
                <a:moveTo>
                  <a:pt x="49508" y="0"/>
                </a:moveTo>
                <a:lnTo>
                  <a:pt x="50122" y="0"/>
                </a:lnTo>
                <a:lnTo>
                  <a:pt x="50122" y="120000"/>
                </a:lnTo>
                <a:lnTo>
                  <a:pt x="49508" y="120000"/>
                </a:lnTo>
                <a:lnTo>
                  <a:pt x="49508" y="0"/>
                </a:lnTo>
                <a:close/>
                <a:moveTo>
                  <a:pt x="50335" y="0"/>
                </a:moveTo>
                <a:lnTo>
                  <a:pt x="50975" y="0"/>
                </a:lnTo>
                <a:lnTo>
                  <a:pt x="50975" y="120000"/>
                </a:lnTo>
                <a:lnTo>
                  <a:pt x="50335" y="120000"/>
                </a:lnTo>
                <a:lnTo>
                  <a:pt x="50335" y="0"/>
                </a:lnTo>
                <a:close/>
                <a:moveTo>
                  <a:pt x="51188" y="0"/>
                </a:moveTo>
                <a:lnTo>
                  <a:pt x="51801" y="0"/>
                </a:lnTo>
                <a:lnTo>
                  <a:pt x="51801" y="120000"/>
                </a:lnTo>
                <a:lnTo>
                  <a:pt x="51188" y="120000"/>
                </a:lnTo>
                <a:lnTo>
                  <a:pt x="51188" y="0"/>
                </a:lnTo>
                <a:close/>
                <a:moveTo>
                  <a:pt x="52015" y="0"/>
                </a:moveTo>
                <a:lnTo>
                  <a:pt x="52654" y="0"/>
                </a:lnTo>
                <a:lnTo>
                  <a:pt x="52654" y="120000"/>
                </a:lnTo>
                <a:lnTo>
                  <a:pt x="52015" y="120000"/>
                </a:lnTo>
                <a:lnTo>
                  <a:pt x="52015" y="0"/>
                </a:lnTo>
                <a:close/>
                <a:moveTo>
                  <a:pt x="52841" y="0"/>
                </a:moveTo>
                <a:lnTo>
                  <a:pt x="53481" y="0"/>
                </a:lnTo>
                <a:lnTo>
                  <a:pt x="53481" y="120000"/>
                </a:lnTo>
                <a:lnTo>
                  <a:pt x="52841" y="120000"/>
                </a:lnTo>
                <a:lnTo>
                  <a:pt x="52841" y="0"/>
                </a:lnTo>
                <a:close/>
                <a:moveTo>
                  <a:pt x="53694" y="0"/>
                </a:moveTo>
                <a:lnTo>
                  <a:pt x="54334" y="0"/>
                </a:lnTo>
                <a:lnTo>
                  <a:pt x="54334" y="120000"/>
                </a:lnTo>
                <a:lnTo>
                  <a:pt x="53694" y="120000"/>
                </a:lnTo>
                <a:lnTo>
                  <a:pt x="53694" y="0"/>
                </a:lnTo>
                <a:close/>
                <a:moveTo>
                  <a:pt x="54521" y="0"/>
                </a:moveTo>
                <a:lnTo>
                  <a:pt x="55161" y="0"/>
                </a:lnTo>
                <a:lnTo>
                  <a:pt x="55161" y="120000"/>
                </a:lnTo>
                <a:lnTo>
                  <a:pt x="54521" y="120000"/>
                </a:lnTo>
                <a:lnTo>
                  <a:pt x="54521" y="0"/>
                </a:lnTo>
                <a:close/>
                <a:moveTo>
                  <a:pt x="55374" y="0"/>
                </a:moveTo>
                <a:lnTo>
                  <a:pt x="55987" y="0"/>
                </a:lnTo>
                <a:lnTo>
                  <a:pt x="55987" y="120000"/>
                </a:lnTo>
                <a:lnTo>
                  <a:pt x="55374" y="120000"/>
                </a:lnTo>
                <a:lnTo>
                  <a:pt x="55374" y="0"/>
                </a:lnTo>
                <a:close/>
                <a:moveTo>
                  <a:pt x="56200" y="0"/>
                </a:moveTo>
                <a:lnTo>
                  <a:pt x="56840" y="0"/>
                </a:lnTo>
                <a:lnTo>
                  <a:pt x="56840" y="120000"/>
                </a:lnTo>
                <a:lnTo>
                  <a:pt x="56200" y="120000"/>
                </a:lnTo>
                <a:lnTo>
                  <a:pt x="56200" y="0"/>
                </a:lnTo>
                <a:close/>
                <a:moveTo>
                  <a:pt x="57053" y="0"/>
                </a:moveTo>
                <a:lnTo>
                  <a:pt x="57667" y="0"/>
                </a:lnTo>
                <a:lnTo>
                  <a:pt x="57667" y="120000"/>
                </a:lnTo>
                <a:lnTo>
                  <a:pt x="57053" y="120000"/>
                </a:lnTo>
                <a:lnTo>
                  <a:pt x="57053" y="0"/>
                </a:lnTo>
                <a:close/>
                <a:moveTo>
                  <a:pt x="57880" y="0"/>
                </a:moveTo>
                <a:lnTo>
                  <a:pt x="58520" y="0"/>
                </a:lnTo>
                <a:lnTo>
                  <a:pt x="58520" y="120000"/>
                </a:lnTo>
                <a:lnTo>
                  <a:pt x="57880" y="120000"/>
                </a:lnTo>
                <a:lnTo>
                  <a:pt x="57880" y="0"/>
                </a:lnTo>
                <a:close/>
                <a:moveTo>
                  <a:pt x="58733" y="0"/>
                </a:moveTo>
                <a:lnTo>
                  <a:pt x="59346" y="0"/>
                </a:lnTo>
                <a:lnTo>
                  <a:pt x="59346" y="120000"/>
                </a:lnTo>
                <a:lnTo>
                  <a:pt x="58733" y="120000"/>
                </a:lnTo>
                <a:lnTo>
                  <a:pt x="58733" y="0"/>
                </a:lnTo>
                <a:close/>
                <a:moveTo>
                  <a:pt x="59560" y="0"/>
                </a:moveTo>
                <a:lnTo>
                  <a:pt x="60199" y="0"/>
                </a:lnTo>
                <a:lnTo>
                  <a:pt x="60199" y="120000"/>
                </a:lnTo>
                <a:lnTo>
                  <a:pt x="59560" y="120000"/>
                </a:lnTo>
                <a:lnTo>
                  <a:pt x="59560" y="0"/>
                </a:lnTo>
                <a:close/>
                <a:moveTo>
                  <a:pt x="60413" y="0"/>
                </a:moveTo>
                <a:lnTo>
                  <a:pt x="61026" y="0"/>
                </a:lnTo>
                <a:lnTo>
                  <a:pt x="61026" y="120000"/>
                </a:lnTo>
                <a:lnTo>
                  <a:pt x="60413" y="120000"/>
                </a:lnTo>
                <a:lnTo>
                  <a:pt x="60413" y="0"/>
                </a:lnTo>
                <a:close/>
                <a:moveTo>
                  <a:pt x="61239" y="0"/>
                </a:moveTo>
                <a:lnTo>
                  <a:pt x="61879" y="0"/>
                </a:lnTo>
                <a:lnTo>
                  <a:pt x="61879" y="120000"/>
                </a:lnTo>
                <a:lnTo>
                  <a:pt x="61239" y="120000"/>
                </a:lnTo>
                <a:lnTo>
                  <a:pt x="61239" y="0"/>
                </a:lnTo>
                <a:close/>
                <a:moveTo>
                  <a:pt x="62092" y="0"/>
                </a:moveTo>
                <a:lnTo>
                  <a:pt x="62706" y="0"/>
                </a:lnTo>
                <a:lnTo>
                  <a:pt x="62706" y="120000"/>
                </a:lnTo>
                <a:lnTo>
                  <a:pt x="62092" y="120000"/>
                </a:lnTo>
                <a:lnTo>
                  <a:pt x="62092" y="0"/>
                </a:lnTo>
                <a:close/>
                <a:moveTo>
                  <a:pt x="62919" y="0"/>
                </a:moveTo>
                <a:lnTo>
                  <a:pt x="63559" y="0"/>
                </a:lnTo>
                <a:lnTo>
                  <a:pt x="63559" y="120000"/>
                </a:lnTo>
                <a:lnTo>
                  <a:pt x="62919" y="120000"/>
                </a:lnTo>
                <a:lnTo>
                  <a:pt x="62919" y="0"/>
                </a:lnTo>
                <a:close/>
                <a:moveTo>
                  <a:pt x="63772" y="0"/>
                </a:moveTo>
                <a:lnTo>
                  <a:pt x="64385" y="0"/>
                </a:lnTo>
                <a:lnTo>
                  <a:pt x="64385" y="120000"/>
                </a:lnTo>
                <a:lnTo>
                  <a:pt x="63772" y="120000"/>
                </a:lnTo>
                <a:lnTo>
                  <a:pt x="63772" y="0"/>
                </a:lnTo>
                <a:close/>
                <a:moveTo>
                  <a:pt x="64598" y="0"/>
                </a:moveTo>
                <a:lnTo>
                  <a:pt x="65238" y="0"/>
                </a:lnTo>
                <a:lnTo>
                  <a:pt x="65238" y="120000"/>
                </a:lnTo>
                <a:lnTo>
                  <a:pt x="64598" y="120000"/>
                </a:lnTo>
                <a:lnTo>
                  <a:pt x="64598" y="0"/>
                </a:lnTo>
                <a:close/>
                <a:moveTo>
                  <a:pt x="65425" y="0"/>
                </a:moveTo>
                <a:lnTo>
                  <a:pt x="66065" y="0"/>
                </a:lnTo>
                <a:lnTo>
                  <a:pt x="66065" y="120000"/>
                </a:lnTo>
                <a:lnTo>
                  <a:pt x="65425" y="120000"/>
                </a:lnTo>
                <a:lnTo>
                  <a:pt x="65425" y="0"/>
                </a:lnTo>
                <a:close/>
                <a:moveTo>
                  <a:pt x="66278" y="0"/>
                </a:moveTo>
                <a:lnTo>
                  <a:pt x="66891" y="0"/>
                </a:lnTo>
                <a:lnTo>
                  <a:pt x="66891" y="120000"/>
                </a:lnTo>
                <a:lnTo>
                  <a:pt x="66278" y="120000"/>
                </a:lnTo>
                <a:lnTo>
                  <a:pt x="66278" y="0"/>
                </a:lnTo>
                <a:close/>
                <a:moveTo>
                  <a:pt x="67105" y="0"/>
                </a:moveTo>
                <a:lnTo>
                  <a:pt x="67744" y="0"/>
                </a:lnTo>
                <a:lnTo>
                  <a:pt x="67744" y="120000"/>
                </a:lnTo>
                <a:lnTo>
                  <a:pt x="67105" y="120000"/>
                </a:lnTo>
                <a:lnTo>
                  <a:pt x="67105" y="0"/>
                </a:lnTo>
                <a:close/>
                <a:moveTo>
                  <a:pt x="67958" y="0"/>
                </a:moveTo>
                <a:lnTo>
                  <a:pt x="68571" y="0"/>
                </a:lnTo>
                <a:lnTo>
                  <a:pt x="68571" y="120000"/>
                </a:lnTo>
                <a:lnTo>
                  <a:pt x="67958" y="120000"/>
                </a:lnTo>
                <a:lnTo>
                  <a:pt x="67958" y="0"/>
                </a:lnTo>
                <a:close/>
                <a:moveTo>
                  <a:pt x="68784" y="0"/>
                </a:moveTo>
                <a:lnTo>
                  <a:pt x="69424" y="0"/>
                </a:lnTo>
                <a:lnTo>
                  <a:pt x="69424" y="120000"/>
                </a:lnTo>
                <a:lnTo>
                  <a:pt x="68784" y="120000"/>
                </a:lnTo>
                <a:lnTo>
                  <a:pt x="68784" y="0"/>
                </a:lnTo>
                <a:close/>
                <a:moveTo>
                  <a:pt x="69637" y="0"/>
                </a:moveTo>
                <a:lnTo>
                  <a:pt x="70251" y="0"/>
                </a:lnTo>
                <a:lnTo>
                  <a:pt x="70251" y="120000"/>
                </a:lnTo>
                <a:lnTo>
                  <a:pt x="69637" y="120000"/>
                </a:lnTo>
                <a:lnTo>
                  <a:pt x="69637" y="0"/>
                </a:lnTo>
                <a:close/>
                <a:moveTo>
                  <a:pt x="70464" y="0"/>
                </a:moveTo>
                <a:lnTo>
                  <a:pt x="71104" y="0"/>
                </a:lnTo>
                <a:lnTo>
                  <a:pt x="71104" y="120000"/>
                </a:lnTo>
                <a:lnTo>
                  <a:pt x="70464" y="120000"/>
                </a:lnTo>
                <a:lnTo>
                  <a:pt x="70464" y="0"/>
                </a:lnTo>
                <a:close/>
                <a:moveTo>
                  <a:pt x="71317" y="0"/>
                </a:moveTo>
                <a:lnTo>
                  <a:pt x="71930" y="0"/>
                </a:lnTo>
                <a:lnTo>
                  <a:pt x="71930" y="120000"/>
                </a:lnTo>
                <a:lnTo>
                  <a:pt x="71317" y="120000"/>
                </a:lnTo>
                <a:lnTo>
                  <a:pt x="71317" y="0"/>
                </a:lnTo>
                <a:close/>
                <a:moveTo>
                  <a:pt x="72143" y="0"/>
                </a:moveTo>
                <a:lnTo>
                  <a:pt x="72783" y="0"/>
                </a:lnTo>
                <a:lnTo>
                  <a:pt x="72783" y="120000"/>
                </a:lnTo>
                <a:lnTo>
                  <a:pt x="72143" y="120000"/>
                </a:lnTo>
                <a:lnTo>
                  <a:pt x="72143" y="0"/>
                </a:lnTo>
                <a:close/>
                <a:moveTo>
                  <a:pt x="72997" y="0"/>
                </a:moveTo>
                <a:lnTo>
                  <a:pt x="73610" y="0"/>
                </a:lnTo>
                <a:lnTo>
                  <a:pt x="73610" y="120000"/>
                </a:lnTo>
                <a:lnTo>
                  <a:pt x="72997" y="120000"/>
                </a:lnTo>
                <a:lnTo>
                  <a:pt x="72997" y="0"/>
                </a:lnTo>
                <a:close/>
                <a:moveTo>
                  <a:pt x="73823" y="0"/>
                </a:moveTo>
                <a:lnTo>
                  <a:pt x="74463" y="0"/>
                </a:lnTo>
                <a:lnTo>
                  <a:pt x="74463" y="120000"/>
                </a:lnTo>
                <a:lnTo>
                  <a:pt x="73823" y="120000"/>
                </a:lnTo>
                <a:lnTo>
                  <a:pt x="73823" y="0"/>
                </a:lnTo>
                <a:close/>
                <a:moveTo>
                  <a:pt x="74676" y="0"/>
                </a:moveTo>
                <a:lnTo>
                  <a:pt x="75289" y="0"/>
                </a:lnTo>
                <a:lnTo>
                  <a:pt x="75289" y="120000"/>
                </a:lnTo>
                <a:lnTo>
                  <a:pt x="74676" y="120000"/>
                </a:lnTo>
                <a:lnTo>
                  <a:pt x="74676" y="0"/>
                </a:lnTo>
                <a:close/>
                <a:moveTo>
                  <a:pt x="75503" y="0"/>
                </a:moveTo>
                <a:lnTo>
                  <a:pt x="76143" y="0"/>
                </a:lnTo>
                <a:lnTo>
                  <a:pt x="76143" y="120000"/>
                </a:lnTo>
                <a:lnTo>
                  <a:pt x="75503" y="120000"/>
                </a:lnTo>
                <a:lnTo>
                  <a:pt x="75503" y="0"/>
                </a:lnTo>
                <a:close/>
                <a:moveTo>
                  <a:pt x="76329" y="0"/>
                </a:moveTo>
                <a:lnTo>
                  <a:pt x="76969" y="0"/>
                </a:lnTo>
                <a:lnTo>
                  <a:pt x="76969" y="120000"/>
                </a:lnTo>
                <a:lnTo>
                  <a:pt x="76329" y="120000"/>
                </a:lnTo>
                <a:lnTo>
                  <a:pt x="76329" y="0"/>
                </a:lnTo>
                <a:close/>
                <a:moveTo>
                  <a:pt x="77182" y="0"/>
                </a:moveTo>
                <a:lnTo>
                  <a:pt x="77822" y="0"/>
                </a:lnTo>
                <a:lnTo>
                  <a:pt x="77822" y="120000"/>
                </a:lnTo>
                <a:lnTo>
                  <a:pt x="77182" y="120000"/>
                </a:lnTo>
                <a:lnTo>
                  <a:pt x="77182" y="0"/>
                </a:lnTo>
                <a:close/>
                <a:moveTo>
                  <a:pt x="78009" y="0"/>
                </a:moveTo>
                <a:lnTo>
                  <a:pt x="78649" y="0"/>
                </a:lnTo>
                <a:lnTo>
                  <a:pt x="78649" y="120000"/>
                </a:lnTo>
                <a:lnTo>
                  <a:pt x="78009" y="120000"/>
                </a:lnTo>
                <a:lnTo>
                  <a:pt x="78009" y="0"/>
                </a:lnTo>
                <a:close/>
                <a:moveTo>
                  <a:pt x="78862" y="0"/>
                </a:moveTo>
                <a:lnTo>
                  <a:pt x="79475" y="0"/>
                </a:lnTo>
                <a:lnTo>
                  <a:pt x="79475" y="120000"/>
                </a:lnTo>
                <a:lnTo>
                  <a:pt x="78862" y="120000"/>
                </a:lnTo>
                <a:lnTo>
                  <a:pt x="78862" y="0"/>
                </a:lnTo>
                <a:close/>
                <a:moveTo>
                  <a:pt x="79688" y="0"/>
                </a:moveTo>
                <a:lnTo>
                  <a:pt x="80328" y="0"/>
                </a:lnTo>
                <a:lnTo>
                  <a:pt x="80328" y="120000"/>
                </a:lnTo>
                <a:lnTo>
                  <a:pt x="79688" y="120000"/>
                </a:lnTo>
                <a:lnTo>
                  <a:pt x="79688" y="0"/>
                </a:lnTo>
                <a:close/>
                <a:moveTo>
                  <a:pt x="80542" y="0"/>
                </a:moveTo>
                <a:lnTo>
                  <a:pt x="81155" y="0"/>
                </a:lnTo>
                <a:lnTo>
                  <a:pt x="81155" y="120000"/>
                </a:lnTo>
                <a:lnTo>
                  <a:pt x="80542" y="120000"/>
                </a:lnTo>
                <a:lnTo>
                  <a:pt x="80542" y="0"/>
                </a:lnTo>
                <a:close/>
                <a:moveTo>
                  <a:pt x="81368" y="0"/>
                </a:moveTo>
                <a:lnTo>
                  <a:pt x="82008" y="0"/>
                </a:lnTo>
                <a:lnTo>
                  <a:pt x="82008" y="120000"/>
                </a:lnTo>
                <a:lnTo>
                  <a:pt x="81368" y="120000"/>
                </a:lnTo>
                <a:lnTo>
                  <a:pt x="81368" y="0"/>
                </a:lnTo>
                <a:close/>
                <a:moveTo>
                  <a:pt x="82221" y="0"/>
                </a:moveTo>
                <a:lnTo>
                  <a:pt x="82834" y="0"/>
                </a:lnTo>
                <a:lnTo>
                  <a:pt x="82834" y="120000"/>
                </a:lnTo>
                <a:lnTo>
                  <a:pt x="82221" y="120000"/>
                </a:lnTo>
                <a:lnTo>
                  <a:pt x="82221" y="0"/>
                </a:lnTo>
                <a:close/>
                <a:moveTo>
                  <a:pt x="83048" y="0"/>
                </a:moveTo>
                <a:lnTo>
                  <a:pt x="83688" y="0"/>
                </a:lnTo>
                <a:lnTo>
                  <a:pt x="83688" y="120000"/>
                </a:lnTo>
                <a:lnTo>
                  <a:pt x="83048" y="120000"/>
                </a:lnTo>
                <a:lnTo>
                  <a:pt x="83048" y="0"/>
                </a:lnTo>
                <a:close/>
                <a:moveTo>
                  <a:pt x="83901" y="0"/>
                </a:moveTo>
                <a:lnTo>
                  <a:pt x="84514" y="0"/>
                </a:lnTo>
                <a:lnTo>
                  <a:pt x="84514" y="120000"/>
                </a:lnTo>
                <a:lnTo>
                  <a:pt x="83901" y="120000"/>
                </a:lnTo>
                <a:lnTo>
                  <a:pt x="83901" y="0"/>
                </a:lnTo>
                <a:close/>
                <a:moveTo>
                  <a:pt x="84727" y="0"/>
                </a:moveTo>
                <a:lnTo>
                  <a:pt x="85367" y="0"/>
                </a:lnTo>
                <a:lnTo>
                  <a:pt x="85367" y="120000"/>
                </a:lnTo>
                <a:lnTo>
                  <a:pt x="84727" y="120000"/>
                </a:lnTo>
                <a:lnTo>
                  <a:pt x="84727" y="0"/>
                </a:lnTo>
                <a:close/>
                <a:moveTo>
                  <a:pt x="85580" y="0"/>
                </a:moveTo>
                <a:lnTo>
                  <a:pt x="86194" y="0"/>
                </a:lnTo>
                <a:lnTo>
                  <a:pt x="86194" y="120000"/>
                </a:lnTo>
                <a:lnTo>
                  <a:pt x="85580" y="120000"/>
                </a:lnTo>
                <a:lnTo>
                  <a:pt x="85580" y="0"/>
                </a:lnTo>
                <a:close/>
                <a:moveTo>
                  <a:pt x="86407" y="0"/>
                </a:moveTo>
                <a:lnTo>
                  <a:pt x="87047" y="0"/>
                </a:lnTo>
                <a:lnTo>
                  <a:pt x="87047" y="120000"/>
                </a:lnTo>
                <a:lnTo>
                  <a:pt x="86407" y="120000"/>
                </a:lnTo>
                <a:lnTo>
                  <a:pt x="86407" y="0"/>
                </a:lnTo>
                <a:close/>
                <a:moveTo>
                  <a:pt x="87233" y="0"/>
                </a:moveTo>
                <a:lnTo>
                  <a:pt x="87873" y="0"/>
                </a:lnTo>
                <a:lnTo>
                  <a:pt x="87873" y="120000"/>
                </a:lnTo>
                <a:lnTo>
                  <a:pt x="87233" y="120000"/>
                </a:lnTo>
                <a:lnTo>
                  <a:pt x="87233" y="0"/>
                </a:lnTo>
                <a:close/>
                <a:moveTo>
                  <a:pt x="88087" y="0"/>
                </a:moveTo>
                <a:lnTo>
                  <a:pt x="88726" y="0"/>
                </a:lnTo>
                <a:lnTo>
                  <a:pt x="88726" y="120000"/>
                </a:lnTo>
                <a:lnTo>
                  <a:pt x="88087" y="120000"/>
                </a:lnTo>
                <a:lnTo>
                  <a:pt x="88087" y="0"/>
                </a:lnTo>
                <a:close/>
                <a:moveTo>
                  <a:pt x="88913" y="0"/>
                </a:moveTo>
                <a:lnTo>
                  <a:pt x="89553" y="0"/>
                </a:lnTo>
                <a:lnTo>
                  <a:pt x="89553" y="120000"/>
                </a:lnTo>
                <a:lnTo>
                  <a:pt x="88913" y="120000"/>
                </a:lnTo>
                <a:lnTo>
                  <a:pt x="88913" y="0"/>
                </a:lnTo>
                <a:close/>
                <a:moveTo>
                  <a:pt x="89766" y="0"/>
                </a:moveTo>
                <a:lnTo>
                  <a:pt x="90379" y="0"/>
                </a:lnTo>
                <a:lnTo>
                  <a:pt x="90379" y="120000"/>
                </a:lnTo>
                <a:lnTo>
                  <a:pt x="89766" y="120000"/>
                </a:lnTo>
                <a:lnTo>
                  <a:pt x="89766" y="0"/>
                </a:lnTo>
                <a:close/>
                <a:moveTo>
                  <a:pt x="90593" y="0"/>
                </a:moveTo>
                <a:lnTo>
                  <a:pt x="91233" y="0"/>
                </a:lnTo>
                <a:lnTo>
                  <a:pt x="91233" y="120000"/>
                </a:lnTo>
                <a:lnTo>
                  <a:pt x="90593" y="120000"/>
                </a:lnTo>
                <a:lnTo>
                  <a:pt x="90593" y="0"/>
                </a:lnTo>
                <a:close/>
                <a:moveTo>
                  <a:pt x="91446" y="0"/>
                </a:moveTo>
                <a:lnTo>
                  <a:pt x="92059" y="0"/>
                </a:lnTo>
                <a:lnTo>
                  <a:pt x="92059" y="120000"/>
                </a:lnTo>
                <a:lnTo>
                  <a:pt x="91446" y="120000"/>
                </a:lnTo>
                <a:lnTo>
                  <a:pt x="91446" y="0"/>
                </a:lnTo>
                <a:close/>
                <a:moveTo>
                  <a:pt x="92272" y="0"/>
                </a:moveTo>
                <a:lnTo>
                  <a:pt x="92912" y="0"/>
                </a:lnTo>
                <a:lnTo>
                  <a:pt x="92912" y="120000"/>
                </a:lnTo>
                <a:lnTo>
                  <a:pt x="92272" y="120000"/>
                </a:lnTo>
                <a:lnTo>
                  <a:pt x="92272" y="0"/>
                </a:lnTo>
                <a:close/>
                <a:moveTo>
                  <a:pt x="93125" y="0"/>
                </a:moveTo>
                <a:lnTo>
                  <a:pt x="93739" y="0"/>
                </a:lnTo>
                <a:lnTo>
                  <a:pt x="93739" y="120000"/>
                </a:lnTo>
                <a:lnTo>
                  <a:pt x="93125" y="120000"/>
                </a:lnTo>
                <a:lnTo>
                  <a:pt x="93125" y="0"/>
                </a:lnTo>
                <a:close/>
                <a:moveTo>
                  <a:pt x="93952" y="0"/>
                </a:moveTo>
                <a:lnTo>
                  <a:pt x="94592" y="0"/>
                </a:lnTo>
                <a:lnTo>
                  <a:pt x="94592" y="120000"/>
                </a:lnTo>
                <a:lnTo>
                  <a:pt x="93952" y="120000"/>
                </a:lnTo>
                <a:lnTo>
                  <a:pt x="93952" y="0"/>
                </a:lnTo>
                <a:close/>
                <a:moveTo>
                  <a:pt x="94805" y="0"/>
                </a:moveTo>
                <a:lnTo>
                  <a:pt x="95418" y="0"/>
                </a:lnTo>
                <a:lnTo>
                  <a:pt x="95418" y="120000"/>
                </a:lnTo>
                <a:lnTo>
                  <a:pt x="94805" y="120000"/>
                </a:lnTo>
                <a:lnTo>
                  <a:pt x="94805" y="0"/>
                </a:lnTo>
                <a:close/>
                <a:moveTo>
                  <a:pt x="95632" y="0"/>
                </a:moveTo>
                <a:lnTo>
                  <a:pt x="96271" y="0"/>
                </a:lnTo>
                <a:lnTo>
                  <a:pt x="96271" y="120000"/>
                </a:lnTo>
                <a:lnTo>
                  <a:pt x="95632" y="120000"/>
                </a:lnTo>
                <a:lnTo>
                  <a:pt x="95632" y="0"/>
                </a:lnTo>
                <a:close/>
                <a:moveTo>
                  <a:pt x="96485" y="0"/>
                </a:moveTo>
                <a:lnTo>
                  <a:pt x="97098" y="0"/>
                </a:lnTo>
                <a:lnTo>
                  <a:pt x="97098" y="120000"/>
                </a:lnTo>
                <a:lnTo>
                  <a:pt x="96485" y="120000"/>
                </a:lnTo>
                <a:lnTo>
                  <a:pt x="96485" y="0"/>
                </a:lnTo>
                <a:close/>
                <a:moveTo>
                  <a:pt x="97311" y="0"/>
                </a:moveTo>
                <a:lnTo>
                  <a:pt x="97951" y="0"/>
                </a:lnTo>
                <a:lnTo>
                  <a:pt x="97951" y="120000"/>
                </a:lnTo>
                <a:lnTo>
                  <a:pt x="97311" y="120000"/>
                </a:lnTo>
                <a:lnTo>
                  <a:pt x="97311" y="0"/>
                </a:lnTo>
                <a:close/>
                <a:moveTo>
                  <a:pt x="98138" y="0"/>
                </a:moveTo>
                <a:lnTo>
                  <a:pt x="98778" y="0"/>
                </a:lnTo>
                <a:lnTo>
                  <a:pt x="98778" y="120000"/>
                </a:lnTo>
                <a:lnTo>
                  <a:pt x="98138" y="120000"/>
                </a:lnTo>
                <a:lnTo>
                  <a:pt x="98138" y="0"/>
                </a:lnTo>
                <a:close/>
                <a:moveTo>
                  <a:pt x="98991" y="0"/>
                </a:moveTo>
                <a:lnTo>
                  <a:pt x="99631" y="0"/>
                </a:lnTo>
                <a:lnTo>
                  <a:pt x="99631" y="120000"/>
                </a:lnTo>
                <a:lnTo>
                  <a:pt x="98991" y="120000"/>
                </a:lnTo>
                <a:lnTo>
                  <a:pt x="98991" y="0"/>
                </a:lnTo>
                <a:close/>
                <a:moveTo>
                  <a:pt x="99817" y="0"/>
                </a:moveTo>
                <a:lnTo>
                  <a:pt x="100457" y="0"/>
                </a:lnTo>
                <a:lnTo>
                  <a:pt x="100457" y="120000"/>
                </a:lnTo>
                <a:lnTo>
                  <a:pt x="99817" y="120000"/>
                </a:lnTo>
                <a:lnTo>
                  <a:pt x="99817" y="0"/>
                </a:lnTo>
                <a:close/>
                <a:moveTo>
                  <a:pt x="100670" y="0"/>
                </a:moveTo>
                <a:lnTo>
                  <a:pt x="101284" y="0"/>
                </a:lnTo>
                <a:lnTo>
                  <a:pt x="101284" y="120000"/>
                </a:lnTo>
                <a:lnTo>
                  <a:pt x="100670" y="120000"/>
                </a:lnTo>
                <a:lnTo>
                  <a:pt x="100670" y="0"/>
                </a:lnTo>
                <a:close/>
                <a:moveTo>
                  <a:pt x="101497" y="0"/>
                </a:moveTo>
                <a:lnTo>
                  <a:pt x="102137" y="0"/>
                </a:lnTo>
                <a:lnTo>
                  <a:pt x="102137" y="120000"/>
                </a:lnTo>
                <a:lnTo>
                  <a:pt x="101497" y="120000"/>
                </a:lnTo>
                <a:lnTo>
                  <a:pt x="101497" y="0"/>
                </a:lnTo>
                <a:close/>
                <a:moveTo>
                  <a:pt x="102350" y="0"/>
                </a:moveTo>
                <a:lnTo>
                  <a:pt x="102963" y="0"/>
                </a:lnTo>
                <a:lnTo>
                  <a:pt x="102963" y="120000"/>
                </a:lnTo>
                <a:lnTo>
                  <a:pt x="102350" y="120000"/>
                </a:lnTo>
                <a:lnTo>
                  <a:pt x="102350" y="0"/>
                </a:lnTo>
                <a:close/>
                <a:moveTo>
                  <a:pt x="103177" y="0"/>
                </a:moveTo>
                <a:lnTo>
                  <a:pt x="103816" y="0"/>
                </a:lnTo>
                <a:lnTo>
                  <a:pt x="103816" y="120000"/>
                </a:lnTo>
                <a:lnTo>
                  <a:pt x="103177" y="120000"/>
                </a:lnTo>
                <a:lnTo>
                  <a:pt x="103177" y="0"/>
                </a:lnTo>
                <a:close/>
                <a:moveTo>
                  <a:pt x="104030" y="0"/>
                </a:moveTo>
                <a:lnTo>
                  <a:pt x="104643" y="0"/>
                </a:lnTo>
                <a:lnTo>
                  <a:pt x="104643" y="120000"/>
                </a:lnTo>
                <a:lnTo>
                  <a:pt x="104030" y="120000"/>
                </a:lnTo>
                <a:lnTo>
                  <a:pt x="104030" y="0"/>
                </a:lnTo>
                <a:close/>
                <a:moveTo>
                  <a:pt x="104856" y="0"/>
                </a:moveTo>
                <a:lnTo>
                  <a:pt x="105496" y="0"/>
                </a:lnTo>
                <a:lnTo>
                  <a:pt x="105496" y="120000"/>
                </a:lnTo>
                <a:lnTo>
                  <a:pt x="104856" y="120000"/>
                </a:lnTo>
                <a:lnTo>
                  <a:pt x="104856" y="0"/>
                </a:lnTo>
                <a:close/>
                <a:moveTo>
                  <a:pt x="105709" y="0"/>
                </a:moveTo>
                <a:lnTo>
                  <a:pt x="106323" y="0"/>
                </a:lnTo>
                <a:lnTo>
                  <a:pt x="106323" y="120000"/>
                </a:lnTo>
                <a:lnTo>
                  <a:pt x="105709" y="120000"/>
                </a:lnTo>
                <a:lnTo>
                  <a:pt x="105709" y="0"/>
                </a:lnTo>
                <a:close/>
                <a:moveTo>
                  <a:pt x="106536" y="0"/>
                </a:moveTo>
                <a:lnTo>
                  <a:pt x="107176" y="0"/>
                </a:lnTo>
                <a:lnTo>
                  <a:pt x="107176" y="120000"/>
                </a:lnTo>
                <a:lnTo>
                  <a:pt x="106536" y="120000"/>
                </a:lnTo>
                <a:lnTo>
                  <a:pt x="106536" y="0"/>
                </a:lnTo>
                <a:close/>
                <a:moveTo>
                  <a:pt x="107389" y="0"/>
                </a:moveTo>
                <a:lnTo>
                  <a:pt x="108002" y="0"/>
                </a:lnTo>
                <a:lnTo>
                  <a:pt x="108002" y="120000"/>
                </a:lnTo>
                <a:lnTo>
                  <a:pt x="107389" y="120000"/>
                </a:lnTo>
                <a:lnTo>
                  <a:pt x="107389" y="0"/>
                </a:lnTo>
                <a:close/>
                <a:moveTo>
                  <a:pt x="108215" y="0"/>
                </a:moveTo>
                <a:lnTo>
                  <a:pt x="108855" y="0"/>
                </a:lnTo>
                <a:lnTo>
                  <a:pt x="108855" y="120000"/>
                </a:lnTo>
                <a:lnTo>
                  <a:pt x="108215" y="120000"/>
                </a:lnTo>
                <a:lnTo>
                  <a:pt x="108215" y="0"/>
                </a:lnTo>
                <a:close/>
                <a:moveTo>
                  <a:pt x="109069" y="0"/>
                </a:moveTo>
                <a:lnTo>
                  <a:pt x="109682" y="0"/>
                </a:lnTo>
                <a:lnTo>
                  <a:pt x="109682" y="120000"/>
                </a:lnTo>
                <a:lnTo>
                  <a:pt x="109069" y="120000"/>
                </a:lnTo>
                <a:lnTo>
                  <a:pt x="109069" y="0"/>
                </a:lnTo>
                <a:close/>
                <a:moveTo>
                  <a:pt x="109895" y="0"/>
                </a:moveTo>
                <a:lnTo>
                  <a:pt x="110535" y="0"/>
                </a:lnTo>
                <a:lnTo>
                  <a:pt x="110535" y="120000"/>
                </a:lnTo>
                <a:lnTo>
                  <a:pt x="109895" y="120000"/>
                </a:lnTo>
                <a:lnTo>
                  <a:pt x="109895" y="0"/>
                </a:lnTo>
                <a:close/>
                <a:moveTo>
                  <a:pt x="110722" y="0"/>
                </a:moveTo>
                <a:lnTo>
                  <a:pt x="111361" y="0"/>
                </a:lnTo>
                <a:lnTo>
                  <a:pt x="111361" y="120000"/>
                </a:lnTo>
                <a:lnTo>
                  <a:pt x="110722" y="120000"/>
                </a:lnTo>
                <a:lnTo>
                  <a:pt x="110722" y="0"/>
                </a:lnTo>
                <a:close/>
                <a:moveTo>
                  <a:pt x="111575" y="0"/>
                </a:moveTo>
                <a:lnTo>
                  <a:pt x="112215" y="0"/>
                </a:lnTo>
                <a:lnTo>
                  <a:pt x="112215" y="120000"/>
                </a:lnTo>
                <a:lnTo>
                  <a:pt x="111575" y="120000"/>
                </a:lnTo>
                <a:lnTo>
                  <a:pt x="111575" y="0"/>
                </a:lnTo>
                <a:close/>
                <a:moveTo>
                  <a:pt x="112401" y="0"/>
                </a:moveTo>
                <a:lnTo>
                  <a:pt x="113041" y="0"/>
                </a:lnTo>
                <a:lnTo>
                  <a:pt x="113041" y="120000"/>
                </a:lnTo>
                <a:lnTo>
                  <a:pt x="112401" y="120000"/>
                </a:lnTo>
                <a:lnTo>
                  <a:pt x="112401" y="0"/>
                </a:lnTo>
                <a:close/>
                <a:moveTo>
                  <a:pt x="113254" y="0"/>
                </a:moveTo>
                <a:lnTo>
                  <a:pt x="113868" y="0"/>
                </a:lnTo>
                <a:lnTo>
                  <a:pt x="113868" y="120000"/>
                </a:lnTo>
                <a:lnTo>
                  <a:pt x="113254" y="120000"/>
                </a:lnTo>
                <a:lnTo>
                  <a:pt x="113254" y="0"/>
                </a:lnTo>
                <a:close/>
                <a:moveTo>
                  <a:pt x="114081" y="0"/>
                </a:moveTo>
                <a:lnTo>
                  <a:pt x="114721" y="0"/>
                </a:lnTo>
                <a:lnTo>
                  <a:pt x="114721" y="120000"/>
                </a:lnTo>
                <a:lnTo>
                  <a:pt x="114081" y="120000"/>
                </a:lnTo>
                <a:lnTo>
                  <a:pt x="114081" y="0"/>
                </a:lnTo>
                <a:close/>
                <a:moveTo>
                  <a:pt x="114934" y="0"/>
                </a:moveTo>
                <a:lnTo>
                  <a:pt x="115547" y="0"/>
                </a:lnTo>
                <a:lnTo>
                  <a:pt x="115547" y="120000"/>
                </a:lnTo>
                <a:lnTo>
                  <a:pt x="114934" y="120000"/>
                </a:lnTo>
                <a:lnTo>
                  <a:pt x="114934" y="0"/>
                </a:lnTo>
                <a:close/>
                <a:moveTo>
                  <a:pt x="115760" y="0"/>
                </a:moveTo>
                <a:lnTo>
                  <a:pt x="116400" y="0"/>
                </a:lnTo>
                <a:lnTo>
                  <a:pt x="116400" y="120000"/>
                </a:lnTo>
                <a:lnTo>
                  <a:pt x="115760" y="120000"/>
                </a:lnTo>
                <a:lnTo>
                  <a:pt x="115760" y="0"/>
                </a:lnTo>
                <a:close/>
                <a:moveTo>
                  <a:pt x="116614" y="0"/>
                </a:moveTo>
                <a:lnTo>
                  <a:pt x="117227" y="0"/>
                </a:lnTo>
                <a:lnTo>
                  <a:pt x="117227" y="120000"/>
                </a:lnTo>
                <a:lnTo>
                  <a:pt x="116614" y="120000"/>
                </a:lnTo>
                <a:lnTo>
                  <a:pt x="116614" y="0"/>
                </a:lnTo>
                <a:close/>
                <a:moveTo>
                  <a:pt x="117440" y="0"/>
                </a:moveTo>
                <a:lnTo>
                  <a:pt x="118080" y="0"/>
                </a:lnTo>
                <a:lnTo>
                  <a:pt x="118080" y="120000"/>
                </a:lnTo>
                <a:lnTo>
                  <a:pt x="117440" y="120000"/>
                </a:lnTo>
                <a:lnTo>
                  <a:pt x="117440" y="0"/>
                </a:lnTo>
                <a:close/>
                <a:moveTo>
                  <a:pt x="118293" y="0"/>
                </a:moveTo>
                <a:lnTo>
                  <a:pt x="118906" y="0"/>
                </a:lnTo>
                <a:lnTo>
                  <a:pt x="118906" y="120000"/>
                </a:lnTo>
                <a:lnTo>
                  <a:pt x="118293" y="120000"/>
                </a:lnTo>
                <a:lnTo>
                  <a:pt x="118293" y="0"/>
                </a:lnTo>
                <a:close/>
                <a:moveTo>
                  <a:pt x="119120" y="0"/>
                </a:moveTo>
                <a:lnTo>
                  <a:pt x="119760" y="0"/>
                </a:lnTo>
                <a:lnTo>
                  <a:pt x="119760" y="120000"/>
                </a:lnTo>
                <a:lnTo>
                  <a:pt x="119120" y="120000"/>
                </a:lnTo>
                <a:lnTo>
                  <a:pt x="119120" y="0"/>
                </a:lnTo>
                <a:close/>
                <a:moveTo>
                  <a:pt x="119973" y="0"/>
                </a:moveTo>
                <a:lnTo>
                  <a:pt x="120000" y="0"/>
                </a:lnTo>
                <a:lnTo>
                  <a:pt x="120000" y="120000"/>
                </a:lnTo>
                <a:lnTo>
                  <a:pt x="119973" y="120000"/>
                </a:lnTo>
                <a:lnTo>
                  <a:pt x="119973" y="0"/>
                </a:lnTo>
                <a:close/>
              </a:path>
            </a:pathLst>
          </a:custGeom>
          <a:solidFill>
            <a:srgbClr val="000000"/>
          </a:solidFill>
          <a:ln cap="flat" cmpd="sng" w="9525">
            <a:solidFill>
              <a:srgbClr val="000000"/>
            </a:solidFill>
            <a:prstDash val="solid"/>
            <a:round/>
            <a:headEnd len="med" w="med" type="none"/>
            <a:tailEnd len="med" w="med" type="none"/>
          </a:ln>
        </p:spPr>
        <p:txBody>
          <a:bodyPr anchorCtr="0" anchor="t" bIns="34275" lIns="68575" rIns="68575" tIns="34275">
            <a:noAutofit/>
          </a:bodyPr>
          <a:lstStyle/>
          <a:p>
            <a:pPr indent="0" lvl="0" marL="0" marR="0" rtl="0" algn="l">
              <a:spcBef>
                <a:spcPts val="0"/>
              </a:spcBef>
              <a:buNone/>
            </a:pPr>
            <a:r>
              <a:t/>
            </a:r>
            <a:endParaRPr sz="1350">
              <a:solidFill>
                <a:schemeClr val="dk1"/>
              </a:solidFill>
              <a:latin typeface="Calibri"/>
              <a:ea typeface="Calibri"/>
              <a:cs typeface="Calibri"/>
              <a:sym typeface="Calibri"/>
            </a:endParaRPr>
          </a:p>
        </p:txBody>
      </p:sp>
      <p:sp>
        <p:nvSpPr>
          <p:cNvPr id="738" name="Shape 738"/>
          <p:cNvSpPr/>
          <p:nvPr/>
        </p:nvSpPr>
        <p:spPr>
          <a:xfrm>
            <a:off x="3222549" y="4020498"/>
            <a:ext cx="5359002" cy="9524"/>
          </a:xfrm>
          <a:custGeom>
            <a:pathLst>
              <a:path extrusionOk="0" h="120000" w="120000">
                <a:moveTo>
                  <a:pt x="0" y="0"/>
                </a:moveTo>
                <a:lnTo>
                  <a:pt x="639" y="0"/>
                </a:lnTo>
                <a:lnTo>
                  <a:pt x="639" y="120000"/>
                </a:lnTo>
                <a:lnTo>
                  <a:pt x="0" y="120000"/>
                </a:lnTo>
                <a:lnTo>
                  <a:pt x="0" y="0"/>
                </a:lnTo>
                <a:close/>
                <a:moveTo>
                  <a:pt x="853" y="0"/>
                </a:moveTo>
                <a:lnTo>
                  <a:pt x="1466" y="0"/>
                </a:lnTo>
                <a:lnTo>
                  <a:pt x="1466" y="120000"/>
                </a:lnTo>
                <a:lnTo>
                  <a:pt x="853" y="120000"/>
                </a:lnTo>
                <a:lnTo>
                  <a:pt x="853" y="0"/>
                </a:lnTo>
                <a:close/>
                <a:moveTo>
                  <a:pt x="1679" y="0"/>
                </a:moveTo>
                <a:lnTo>
                  <a:pt x="2319" y="0"/>
                </a:lnTo>
                <a:lnTo>
                  <a:pt x="2319" y="120000"/>
                </a:lnTo>
                <a:lnTo>
                  <a:pt x="1679" y="120000"/>
                </a:lnTo>
                <a:lnTo>
                  <a:pt x="1679" y="0"/>
                </a:lnTo>
                <a:close/>
                <a:moveTo>
                  <a:pt x="2532" y="0"/>
                </a:moveTo>
                <a:lnTo>
                  <a:pt x="3145" y="0"/>
                </a:lnTo>
                <a:lnTo>
                  <a:pt x="3145" y="120000"/>
                </a:lnTo>
                <a:lnTo>
                  <a:pt x="2532" y="120000"/>
                </a:lnTo>
                <a:lnTo>
                  <a:pt x="2532" y="0"/>
                </a:lnTo>
                <a:close/>
                <a:moveTo>
                  <a:pt x="3359" y="0"/>
                </a:moveTo>
                <a:lnTo>
                  <a:pt x="3999" y="0"/>
                </a:lnTo>
                <a:lnTo>
                  <a:pt x="3999" y="120000"/>
                </a:lnTo>
                <a:lnTo>
                  <a:pt x="3359" y="120000"/>
                </a:lnTo>
                <a:lnTo>
                  <a:pt x="3359" y="0"/>
                </a:lnTo>
                <a:close/>
                <a:moveTo>
                  <a:pt x="4212" y="0"/>
                </a:moveTo>
                <a:lnTo>
                  <a:pt x="4825" y="0"/>
                </a:lnTo>
                <a:lnTo>
                  <a:pt x="4825" y="120000"/>
                </a:lnTo>
                <a:lnTo>
                  <a:pt x="4212" y="120000"/>
                </a:lnTo>
                <a:lnTo>
                  <a:pt x="4212" y="0"/>
                </a:lnTo>
                <a:close/>
                <a:moveTo>
                  <a:pt x="5038" y="0"/>
                </a:moveTo>
                <a:lnTo>
                  <a:pt x="5678" y="0"/>
                </a:lnTo>
                <a:lnTo>
                  <a:pt x="5678" y="120000"/>
                </a:lnTo>
                <a:lnTo>
                  <a:pt x="5038" y="120000"/>
                </a:lnTo>
                <a:lnTo>
                  <a:pt x="5038" y="0"/>
                </a:lnTo>
                <a:close/>
                <a:moveTo>
                  <a:pt x="5892" y="0"/>
                </a:moveTo>
                <a:lnTo>
                  <a:pt x="6505" y="0"/>
                </a:lnTo>
                <a:lnTo>
                  <a:pt x="6505" y="120000"/>
                </a:lnTo>
                <a:lnTo>
                  <a:pt x="5892" y="120000"/>
                </a:lnTo>
                <a:lnTo>
                  <a:pt x="5892" y="0"/>
                </a:lnTo>
                <a:close/>
                <a:moveTo>
                  <a:pt x="6718" y="0"/>
                </a:moveTo>
                <a:lnTo>
                  <a:pt x="7358" y="0"/>
                </a:lnTo>
                <a:lnTo>
                  <a:pt x="7358" y="120000"/>
                </a:lnTo>
                <a:lnTo>
                  <a:pt x="6718" y="120000"/>
                </a:lnTo>
                <a:lnTo>
                  <a:pt x="6718" y="0"/>
                </a:lnTo>
                <a:close/>
                <a:moveTo>
                  <a:pt x="7544" y="0"/>
                </a:moveTo>
                <a:lnTo>
                  <a:pt x="8184" y="0"/>
                </a:lnTo>
                <a:lnTo>
                  <a:pt x="8184" y="120000"/>
                </a:lnTo>
                <a:lnTo>
                  <a:pt x="7544" y="120000"/>
                </a:lnTo>
                <a:lnTo>
                  <a:pt x="7544" y="0"/>
                </a:lnTo>
                <a:close/>
                <a:moveTo>
                  <a:pt x="8398" y="0"/>
                </a:moveTo>
                <a:lnTo>
                  <a:pt x="9037" y="0"/>
                </a:lnTo>
                <a:lnTo>
                  <a:pt x="9037" y="120000"/>
                </a:lnTo>
                <a:lnTo>
                  <a:pt x="8398" y="120000"/>
                </a:lnTo>
                <a:lnTo>
                  <a:pt x="8398" y="0"/>
                </a:lnTo>
                <a:close/>
                <a:moveTo>
                  <a:pt x="9224" y="0"/>
                </a:moveTo>
                <a:lnTo>
                  <a:pt x="9864" y="0"/>
                </a:lnTo>
                <a:lnTo>
                  <a:pt x="9864" y="120000"/>
                </a:lnTo>
                <a:lnTo>
                  <a:pt x="9224" y="120000"/>
                </a:lnTo>
                <a:lnTo>
                  <a:pt x="9224" y="0"/>
                </a:lnTo>
                <a:close/>
                <a:moveTo>
                  <a:pt x="10077" y="0"/>
                </a:moveTo>
                <a:lnTo>
                  <a:pt x="10690" y="0"/>
                </a:lnTo>
                <a:lnTo>
                  <a:pt x="10690" y="120000"/>
                </a:lnTo>
                <a:lnTo>
                  <a:pt x="10077" y="120000"/>
                </a:lnTo>
                <a:lnTo>
                  <a:pt x="10077" y="0"/>
                </a:lnTo>
                <a:close/>
                <a:moveTo>
                  <a:pt x="10904" y="0"/>
                </a:moveTo>
                <a:lnTo>
                  <a:pt x="11544" y="0"/>
                </a:lnTo>
                <a:lnTo>
                  <a:pt x="11544" y="120000"/>
                </a:lnTo>
                <a:lnTo>
                  <a:pt x="10904" y="120000"/>
                </a:lnTo>
                <a:lnTo>
                  <a:pt x="10904" y="0"/>
                </a:lnTo>
                <a:close/>
                <a:moveTo>
                  <a:pt x="11757" y="0"/>
                </a:moveTo>
                <a:lnTo>
                  <a:pt x="12370" y="0"/>
                </a:lnTo>
                <a:lnTo>
                  <a:pt x="12370" y="120000"/>
                </a:lnTo>
                <a:lnTo>
                  <a:pt x="11757" y="120000"/>
                </a:lnTo>
                <a:lnTo>
                  <a:pt x="11757" y="0"/>
                </a:lnTo>
                <a:close/>
                <a:moveTo>
                  <a:pt x="12583" y="0"/>
                </a:moveTo>
                <a:lnTo>
                  <a:pt x="13223" y="0"/>
                </a:lnTo>
                <a:lnTo>
                  <a:pt x="13223" y="120000"/>
                </a:lnTo>
                <a:lnTo>
                  <a:pt x="12583" y="120000"/>
                </a:lnTo>
                <a:lnTo>
                  <a:pt x="12583" y="0"/>
                </a:lnTo>
                <a:close/>
                <a:moveTo>
                  <a:pt x="13437" y="0"/>
                </a:moveTo>
                <a:lnTo>
                  <a:pt x="14050" y="0"/>
                </a:lnTo>
                <a:lnTo>
                  <a:pt x="14050" y="120000"/>
                </a:lnTo>
                <a:lnTo>
                  <a:pt x="13437" y="120000"/>
                </a:lnTo>
                <a:lnTo>
                  <a:pt x="13437" y="0"/>
                </a:lnTo>
                <a:close/>
                <a:moveTo>
                  <a:pt x="14263" y="0"/>
                </a:moveTo>
                <a:lnTo>
                  <a:pt x="14903" y="0"/>
                </a:lnTo>
                <a:lnTo>
                  <a:pt x="14903" y="120000"/>
                </a:lnTo>
                <a:lnTo>
                  <a:pt x="14263" y="120000"/>
                </a:lnTo>
                <a:lnTo>
                  <a:pt x="14263" y="0"/>
                </a:lnTo>
                <a:close/>
                <a:moveTo>
                  <a:pt x="15116" y="0"/>
                </a:moveTo>
                <a:lnTo>
                  <a:pt x="15729" y="0"/>
                </a:lnTo>
                <a:lnTo>
                  <a:pt x="15729" y="120000"/>
                </a:lnTo>
                <a:lnTo>
                  <a:pt x="15116" y="120000"/>
                </a:lnTo>
                <a:lnTo>
                  <a:pt x="15116" y="0"/>
                </a:lnTo>
                <a:close/>
                <a:moveTo>
                  <a:pt x="15943" y="0"/>
                </a:moveTo>
                <a:lnTo>
                  <a:pt x="16582" y="0"/>
                </a:lnTo>
                <a:lnTo>
                  <a:pt x="16582" y="120000"/>
                </a:lnTo>
                <a:lnTo>
                  <a:pt x="15943" y="120000"/>
                </a:lnTo>
                <a:lnTo>
                  <a:pt x="15943" y="0"/>
                </a:lnTo>
                <a:close/>
                <a:moveTo>
                  <a:pt x="16796" y="0"/>
                </a:moveTo>
                <a:lnTo>
                  <a:pt x="17409" y="0"/>
                </a:lnTo>
                <a:lnTo>
                  <a:pt x="17409" y="120000"/>
                </a:lnTo>
                <a:lnTo>
                  <a:pt x="16796" y="120000"/>
                </a:lnTo>
                <a:lnTo>
                  <a:pt x="16796" y="0"/>
                </a:lnTo>
                <a:close/>
                <a:moveTo>
                  <a:pt x="17622" y="0"/>
                </a:moveTo>
                <a:lnTo>
                  <a:pt x="18262" y="0"/>
                </a:lnTo>
                <a:lnTo>
                  <a:pt x="18262" y="120000"/>
                </a:lnTo>
                <a:lnTo>
                  <a:pt x="17622" y="120000"/>
                </a:lnTo>
                <a:lnTo>
                  <a:pt x="17622" y="0"/>
                </a:lnTo>
                <a:close/>
                <a:moveTo>
                  <a:pt x="18449" y="0"/>
                </a:moveTo>
                <a:lnTo>
                  <a:pt x="19089" y="0"/>
                </a:lnTo>
                <a:lnTo>
                  <a:pt x="19089" y="120000"/>
                </a:lnTo>
                <a:lnTo>
                  <a:pt x="18449" y="120000"/>
                </a:lnTo>
                <a:lnTo>
                  <a:pt x="18449" y="0"/>
                </a:lnTo>
                <a:close/>
                <a:moveTo>
                  <a:pt x="19302" y="0"/>
                </a:moveTo>
                <a:lnTo>
                  <a:pt x="19942" y="0"/>
                </a:lnTo>
                <a:lnTo>
                  <a:pt x="19942" y="120000"/>
                </a:lnTo>
                <a:lnTo>
                  <a:pt x="19302" y="120000"/>
                </a:lnTo>
                <a:lnTo>
                  <a:pt x="19302" y="0"/>
                </a:lnTo>
                <a:close/>
                <a:moveTo>
                  <a:pt x="20128" y="0"/>
                </a:moveTo>
                <a:lnTo>
                  <a:pt x="20768" y="0"/>
                </a:lnTo>
                <a:lnTo>
                  <a:pt x="20768" y="120000"/>
                </a:lnTo>
                <a:lnTo>
                  <a:pt x="20128" y="120000"/>
                </a:lnTo>
                <a:lnTo>
                  <a:pt x="20128" y="0"/>
                </a:lnTo>
                <a:close/>
                <a:moveTo>
                  <a:pt x="20982" y="0"/>
                </a:moveTo>
                <a:lnTo>
                  <a:pt x="21595" y="0"/>
                </a:lnTo>
                <a:lnTo>
                  <a:pt x="21595" y="120000"/>
                </a:lnTo>
                <a:lnTo>
                  <a:pt x="20982" y="120000"/>
                </a:lnTo>
                <a:lnTo>
                  <a:pt x="20982" y="0"/>
                </a:lnTo>
                <a:close/>
                <a:moveTo>
                  <a:pt x="21808" y="0"/>
                </a:moveTo>
                <a:lnTo>
                  <a:pt x="22448" y="0"/>
                </a:lnTo>
                <a:lnTo>
                  <a:pt x="22448" y="120000"/>
                </a:lnTo>
                <a:lnTo>
                  <a:pt x="21808" y="120000"/>
                </a:lnTo>
                <a:lnTo>
                  <a:pt x="21808" y="0"/>
                </a:lnTo>
                <a:close/>
                <a:moveTo>
                  <a:pt x="22661" y="0"/>
                </a:moveTo>
                <a:lnTo>
                  <a:pt x="23274" y="0"/>
                </a:lnTo>
                <a:lnTo>
                  <a:pt x="23274" y="120000"/>
                </a:lnTo>
                <a:lnTo>
                  <a:pt x="22661" y="120000"/>
                </a:lnTo>
                <a:lnTo>
                  <a:pt x="22661" y="0"/>
                </a:lnTo>
                <a:close/>
                <a:moveTo>
                  <a:pt x="23488" y="0"/>
                </a:moveTo>
                <a:lnTo>
                  <a:pt x="24127" y="0"/>
                </a:lnTo>
                <a:lnTo>
                  <a:pt x="24127" y="120000"/>
                </a:lnTo>
                <a:lnTo>
                  <a:pt x="23488" y="120000"/>
                </a:lnTo>
                <a:lnTo>
                  <a:pt x="23488" y="0"/>
                </a:lnTo>
                <a:close/>
                <a:moveTo>
                  <a:pt x="24341" y="0"/>
                </a:moveTo>
                <a:lnTo>
                  <a:pt x="24954" y="0"/>
                </a:lnTo>
                <a:lnTo>
                  <a:pt x="24954" y="120000"/>
                </a:lnTo>
                <a:lnTo>
                  <a:pt x="24341" y="120000"/>
                </a:lnTo>
                <a:lnTo>
                  <a:pt x="24341" y="0"/>
                </a:lnTo>
                <a:close/>
                <a:moveTo>
                  <a:pt x="25167" y="0"/>
                </a:moveTo>
                <a:lnTo>
                  <a:pt x="25807" y="0"/>
                </a:lnTo>
                <a:lnTo>
                  <a:pt x="25807" y="120000"/>
                </a:lnTo>
                <a:lnTo>
                  <a:pt x="25167" y="120000"/>
                </a:lnTo>
                <a:lnTo>
                  <a:pt x="25167" y="0"/>
                </a:lnTo>
                <a:close/>
                <a:moveTo>
                  <a:pt x="26020" y="0"/>
                </a:moveTo>
                <a:lnTo>
                  <a:pt x="26634" y="0"/>
                </a:lnTo>
                <a:lnTo>
                  <a:pt x="26634" y="120000"/>
                </a:lnTo>
                <a:lnTo>
                  <a:pt x="26020" y="120000"/>
                </a:lnTo>
                <a:lnTo>
                  <a:pt x="26020" y="0"/>
                </a:lnTo>
                <a:close/>
                <a:moveTo>
                  <a:pt x="26847" y="0"/>
                </a:moveTo>
                <a:lnTo>
                  <a:pt x="27487" y="0"/>
                </a:lnTo>
                <a:lnTo>
                  <a:pt x="27487" y="120000"/>
                </a:lnTo>
                <a:lnTo>
                  <a:pt x="26847" y="120000"/>
                </a:lnTo>
                <a:lnTo>
                  <a:pt x="26847" y="0"/>
                </a:lnTo>
                <a:close/>
                <a:moveTo>
                  <a:pt x="27700" y="0"/>
                </a:moveTo>
                <a:lnTo>
                  <a:pt x="28313" y="0"/>
                </a:lnTo>
                <a:lnTo>
                  <a:pt x="28313" y="120000"/>
                </a:lnTo>
                <a:lnTo>
                  <a:pt x="27700" y="120000"/>
                </a:lnTo>
                <a:lnTo>
                  <a:pt x="27700" y="0"/>
                </a:lnTo>
                <a:close/>
                <a:moveTo>
                  <a:pt x="28526" y="0"/>
                </a:moveTo>
                <a:lnTo>
                  <a:pt x="29166" y="0"/>
                </a:lnTo>
                <a:lnTo>
                  <a:pt x="29166" y="120000"/>
                </a:lnTo>
                <a:lnTo>
                  <a:pt x="28526" y="120000"/>
                </a:lnTo>
                <a:lnTo>
                  <a:pt x="28526" y="0"/>
                </a:lnTo>
                <a:close/>
                <a:moveTo>
                  <a:pt x="29380" y="0"/>
                </a:moveTo>
                <a:lnTo>
                  <a:pt x="29993" y="0"/>
                </a:lnTo>
                <a:lnTo>
                  <a:pt x="29993" y="120000"/>
                </a:lnTo>
                <a:lnTo>
                  <a:pt x="29380" y="120000"/>
                </a:lnTo>
                <a:lnTo>
                  <a:pt x="29380" y="0"/>
                </a:lnTo>
                <a:close/>
                <a:moveTo>
                  <a:pt x="30206" y="0"/>
                </a:moveTo>
                <a:lnTo>
                  <a:pt x="30846" y="0"/>
                </a:lnTo>
                <a:lnTo>
                  <a:pt x="30846" y="120000"/>
                </a:lnTo>
                <a:lnTo>
                  <a:pt x="30206" y="120000"/>
                </a:lnTo>
                <a:lnTo>
                  <a:pt x="30206" y="0"/>
                </a:lnTo>
                <a:close/>
                <a:moveTo>
                  <a:pt x="31033" y="0"/>
                </a:moveTo>
                <a:lnTo>
                  <a:pt x="31672" y="0"/>
                </a:lnTo>
                <a:lnTo>
                  <a:pt x="31672" y="120000"/>
                </a:lnTo>
                <a:lnTo>
                  <a:pt x="31033" y="120000"/>
                </a:lnTo>
                <a:lnTo>
                  <a:pt x="31033" y="0"/>
                </a:lnTo>
                <a:close/>
                <a:moveTo>
                  <a:pt x="31886" y="0"/>
                </a:moveTo>
                <a:lnTo>
                  <a:pt x="32499" y="0"/>
                </a:lnTo>
                <a:lnTo>
                  <a:pt x="32499" y="120000"/>
                </a:lnTo>
                <a:lnTo>
                  <a:pt x="31886" y="120000"/>
                </a:lnTo>
                <a:lnTo>
                  <a:pt x="31886" y="0"/>
                </a:lnTo>
                <a:close/>
                <a:moveTo>
                  <a:pt x="32712" y="0"/>
                </a:moveTo>
                <a:lnTo>
                  <a:pt x="33352" y="0"/>
                </a:lnTo>
                <a:lnTo>
                  <a:pt x="33352" y="120000"/>
                </a:lnTo>
                <a:lnTo>
                  <a:pt x="32712" y="120000"/>
                </a:lnTo>
                <a:lnTo>
                  <a:pt x="32712" y="0"/>
                </a:lnTo>
                <a:close/>
                <a:moveTo>
                  <a:pt x="33565" y="0"/>
                </a:moveTo>
                <a:lnTo>
                  <a:pt x="34179" y="0"/>
                </a:lnTo>
                <a:lnTo>
                  <a:pt x="34179" y="120000"/>
                </a:lnTo>
                <a:lnTo>
                  <a:pt x="33565" y="120000"/>
                </a:lnTo>
                <a:lnTo>
                  <a:pt x="33565" y="0"/>
                </a:lnTo>
                <a:close/>
                <a:moveTo>
                  <a:pt x="34392" y="0"/>
                </a:moveTo>
                <a:lnTo>
                  <a:pt x="35032" y="0"/>
                </a:lnTo>
                <a:lnTo>
                  <a:pt x="35032" y="120000"/>
                </a:lnTo>
                <a:lnTo>
                  <a:pt x="34392" y="120000"/>
                </a:lnTo>
                <a:lnTo>
                  <a:pt x="34392" y="0"/>
                </a:lnTo>
                <a:close/>
                <a:moveTo>
                  <a:pt x="35245" y="0"/>
                </a:moveTo>
                <a:lnTo>
                  <a:pt x="35858" y="0"/>
                </a:lnTo>
                <a:lnTo>
                  <a:pt x="35858" y="120000"/>
                </a:lnTo>
                <a:lnTo>
                  <a:pt x="35245" y="120000"/>
                </a:lnTo>
                <a:lnTo>
                  <a:pt x="35245" y="0"/>
                </a:lnTo>
                <a:close/>
                <a:moveTo>
                  <a:pt x="36071" y="0"/>
                </a:moveTo>
                <a:lnTo>
                  <a:pt x="36711" y="0"/>
                </a:lnTo>
                <a:lnTo>
                  <a:pt x="36711" y="120000"/>
                </a:lnTo>
                <a:lnTo>
                  <a:pt x="36071" y="120000"/>
                </a:lnTo>
                <a:lnTo>
                  <a:pt x="36071" y="0"/>
                </a:lnTo>
                <a:close/>
                <a:moveTo>
                  <a:pt x="36925" y="0"/>
                </a:moveTo>
                <a:lnTo>
                  <a:pt x="37538" y="0"/>
                </a:lnTo>
                <a:lnTo>
                  <a:pt x="37538" y="120000"/>
                </a:lnTo>
                <a:lnTo>
                  <a:pt x="36925" y="120000"/>
                </a:lnTo>
                <a:lnTo>
                  <a:pt x="36925" y="0"/>
                </a:lnTo>
                <a:close/>
                <a:moveTo>
                  <a:pt x="37751" y="0"/>
                </a:moveTo>
                <a:lnTo>
                  <a:pt x="38391" y="0"/>
                </a:lnTo>
                <a:lnTo>
                  <a:pt x="38391" y="120000"/>
                </a:lnTo>
                <a:lnTo>
                  <a:pt x="37751" y="120000"/>
                </a:lnTo>
                <a:lnTo>
                  <a:pt x="37751" y="0"/>
                </a:lnTo>
                <a:close/>
                <a:moveTo>
                  <a:pt x="38604" y="0"/>
                </a:moveTo>
                <a:lnTo>
                  <a:pt x="39217" y="0"/>
                </a:lnTo>
                <a:lnTo>
                  <a:pt x="39217" y="120000"/>
                </a:lnTo>
                <a:lnTo>
                  <a:pt x="38604" y="120000"/>
                </a:lnTo>
                <a:lnTo>
                  <a:pt x="38604" y="0"/>
                </a:lnTo>
                <a:close/>
                <a:moveTo>
                  <a:pt x="39431" y="0"/>
                </a:moveTo>
                <a:lnTo>
                  <a:pt x="40071" y="0"/>
                </a:lnTo>
                <a:lnTo>
                  <a:pt x="40071" y="120000"/>
                </a:lnTo>
                <a:lnTo>
                  <a:pt x="39431" y="120000"/>
                </a:lnTo>
                <a:lnTo>
                  <a:pt x="39431" y="0"/>
                </a:lnTo>
                <a:close/>
                <a:moveTo>
                  <a:pt x="40284" y="0"/>
                </a:moveTo>
                <a:lnTo>
                  <a:pt x="40897" y="0"/>
                </a:lnTo>
                <a:lnTo>
                  <a:pt x="40897" y="120000"/>
                </a:lnTo>
                <a:lnTo>
                  <a:pt x="40284" y="120000"/>
                </a:lnTo>
                <a:lnTo>
                  <a:pt x="40284" y="0"/>
                </a:lnTo>
                <a:close/>
                <a:moveTo>
                  <a:pt x="41110" y="0"/>
                </a:moveTo>
                <a:lnTo>
                  <a:pt x="41750" y="0"/>
                </a:lnTo>
                <a:lnTo>
                  <a:pt x="41750" y="120000"/>
                </a:lnTo>
                <a:lnTo>
                  <a:pt x="41110" y="120000"/>
                </a:lnTo>
                <a:lnTo>
                  <a:pt x="41110" y="0"/>
                </a:lnTo>
                <a:close/>
                <a:moveTo>
                  <a:pt x="41937" y="0"/>
                </a:moveTo>
                <a:lnTo>
                  <a:pt x="42577" y="0"/>
                </a:lnTo>
                <a:lnTo>
                  <a:pt x="42577" y="120000"/>
                </a:lnTo>
                <a:lnTo>
                  <a:pt x="41937" y="120000"/>
                </a:lnTo>
                <a:lnTo>
                  <a:pt x="41937" y="0"/>
                </a:lnTo>
                <a:close/>
                <a:moveTo>
                  <a:pt x="42790" y="0"/>
                </a:moveTo>
                <a:lnTo>
                  <a:pt x="43430" y="0"/>
                </a:lnTo>
                <a:lnTo>
                  <a:pt x="43430" y="120000"/>
                </a:lnTo>
                <a:lnTo>
                  <a:pt x="42790" y="120000"/>
                </a:lnTo>
                <a:lnTo>
                  <a:pt x="42790" y="0"/>
                </a:lnTo>
                <a:close/>
                <a:moveTo>
                  <a:pt x="43616" y="0"/>
                </a:moveTo>
                <a:lnTo>
                  <a:pt x="44256" y="0"/>
                </a:lnTo>
                <a:lnTo>
                  <a:pt x="44256" y="120000"/>
                </a:lnTo>
                <a:lnTo>
                  <a:pt x="43616" y="120000"/>
                </a:lnTo>
                <a:lnTo>
                  <a:pt x="43616" y="0"/>
                </a:lnTo>
                <a:close/>
                <a:moveTo>
                  <a:pt x="44470" y="0"/>
                </a:moveTo>
                <a:lnTo>
                  <a:pt x="45083" y="0"/>
                </a:lnTo>
                <a:lnTo>
                  <a:pt x="45083" y="120000"/>
                </a:lnTo>
                <a:lnTo>
                  <a:pt x="44470" y="120000"/>
                </a:lnTo>
                <a:lnTo>
                  <a:pt x="44470" y="0"/>
                </a:lnTo>
                <a:close/>
                <a:moveTo>
                  <a:pt x="45296" y="0"/>
                </a:moveTo>
                <a:lnTo>
                  <a:pt x="45936" y="0"/>
                </a:lnTo>
                <a:lnTo>
                  <a:pt x="45936" y="120000"/>
                </a:lnTo>
                <a:lnTo>
                  <a:pt x="45296" y="120000"/>
                </a:lnTo>
                <a:lnTo>
                  <a:pt x="45296" y="0"/>
                </a:lnTo>
                <a:close/>
                <a:moveTo>
                  <a:pt x="46149" y="0"/>
                </a:moveTo>
                <a:lnTo>
                  <a:pt x="46762" y="0"/>
                </a:lnTo>
                <a:lnTo>
                  <a:pt x="46762" y="120000"/>
                </a:lnTo>
                <a:lnTo>
                  <a:pt x="46149" y="120000"/>
                </a:lnTo>
                <a:lnTo>
                  <a:pt x="46149" y="0"/>
                </a:lnTo>
                <a:close/>
                <a:moveTo>
                  <a:pt x="46976" y="0"/>
                </a:moveTo>
                <a:lnTo>
                  <a:pt x="47616" y="0"/>
                </a:lnTo>
                <a:lnTo>
                  <a:pt x="47616" y="120000"/>
                </a:lnTo>
                <a:lnTo>
                  <a:pt x="46976" y="120000"/>
                </a:lnTo>
                <a:lnTo>
                  <a:pt x="46976" y="0"/>
                </a:lnTo>
                <a:close/>
                <a:moveTo>
                  <a:pt x="47829" y="0"/>
                </a:moveTo>
                <a:lnTo>
                  <a:pt x="48442" y="0"/>
                </a:lnTo>
                <a:lnTo>
                  <a:pt x="48442" y="120000"/>
                </a:lnTo>
                <a:lnTo>
                  <a:pt x="47829" y="120000"/>
                </a:lnTo>
                <a:lnTo>
                  <a:pt x="47829" y="0"/>
                </a:lnTo>
                <a:close/>
                <a:moveTo>
                  <a:pt x="48655" y="0"/>
                </a:moveTo>
                <a:lnTo>
                  <a:pt x="49295" y="0"/>
                </a:lnTo>
                <a:lnTo>
                  <a:pt x="49295" y="120000"/>
                </a:lnTo>
                <a:lnTo>
                  <a:pt x="48655" y="120000"/>
                </a:lnTo>
                <a:lnTo>
                  <a:pt x="48655" y="0"/>
                </a:lnTo>
                <a:close/>
                <a:moveTo>
                  <a:pt x="49508" y="0"/>
                </a:moveTo>
                <a:lnTo>
                  <a:pt x="50122" y="0"/>
                </a:lnTo>
                <a:lnTo>
                  <a:pt x="50122" y="120000"/>
                </a:lnTo>
                <a:lnTo>
                  <a:pt x="49508" y="120000"/>
                </a:lnTo>
                <a:lnTo>
                  <a:pt x="49508" y="0"/>
                </a:lnTo>
                <a:close/>
                <a:moveTo>
                  <a:pt x="50335" y="0"/>
                </a:moveTo>
                <a:lnTo>
                  <a:pt x="50975" y="0"/>
                </a:lnTo>
                <a:lnTo>
                  <a:pt x="50975" y="120000"/>
                </a:lnTo>
                <a:lnTo>
                  <a:pt x="50335" y="120000"/>
                </a:lnTo>
                <a:lnTo>
                  <a:pt x="50335" y="0"/>
                </a:lnTo>
                <a:close/>
                <a:moveTo>
                  <a:pt x="51188" y="0"/>
                </a:moveTo>
                <a:lnTo>
                  <a:pt x="51801" y="0"/>
                </a:lnTo>
                <a:lnTo>
                  <a:pt x="51801" y="120000"/>
                </a:lnTo>
                <a:lnTo>
                  <a:pt x="51188" y="120000"/>
                </a:lnTo>
                <a:lnTo>
                  <a:pt x="51188" y="0"/>
                </a:lnTo>
                <a:close/>
                <a:moveTo>
                  <a:pt x="52015" y="0"/>
                </a:moveTo>
                <a:lnTo>
                  <a:pt x="52654" y="0"/>
                </a:lnTo>
                <a:lnTo>
                  <a:pt x="52654" y="120000"/>
                </a:lnTo>
                <a:lnTo>
                  <a:pt x="52015" y="120000"/>
                </a:lnTo>
                <a:lnTo>
                  <a:pt x="52015" y="0"/>
                </a:lnTo>
                <a:close/>
                <a:moveTo>
                  <a:pt x="52841" y="0"/>
                </a:moveTo>
                <a:lnTo>
                  <a:pt x="53481" y="0"/>
                </a:lnTo>
                <a:lnTo>
                  <a:pt x="53481" y="120000"/>
                </a:lnTo>
                <a:lnTo>
                  <a:pt x="52841" y="120000"/>
                </a:lnTo>
                <a:lnTo>
                  <a:pt x="52841" y="0"/>
                </a:lnTo>
                <a:close/>
                <a:moveTo>
                  <a:pt x="53694" y="0"/>
                </a:moveTo>
                <a:lnTo>
                  <a:pt x="54334" y="0"/>
                </a:lnTo>
                <a:lnTo>
                  <a:pt x="54334" y="120000"/>
                </a:lnTo>
                <a:lnTo>
                  <a:pt x="53694" y="120000"/>
                </a:lnTo>
                <a:lnTo>
                  <a:pt x="53694" y="0"/>
                </a:lnTo>
                <a:close/>
                <a:moveTo>
                  <a:pt x="54521" y="0"/>
                </a:moveTo>
                <a:lnTo>
                  <a:pt x="55161" y="0"/>
                </a:lnTo>
                <a:lnTo>
                  <a:pt x="55161" y="120000"/>
                </a:lnTo>
                <a:lnTo>
                  <a:pt x="54521" y="120000"/>
                </a:lnTo>
                <a:lnTo>
                  <a:pt x="54521" y="0"/>
                </a:lnTo>
                <a:close/>
                <a:moveTo>
                  <a:pt x="55374" y="0"/>
                </a:moveTo>
                <a:lnTo>
                  <a:pt x="55987" y="0"/>
                </a:lnTo>
                <a:lnTo>
                  <a:pt x="55987" y="120000"/>
                </a:lnTo>
                <a:lnTo>
                  <a:pt x="55374" y="120000"/>
                </a:lnTo>
                <a:lnTo>
                  <a:pt x="55374" y="0"/>
                </a:lnTo>
                <a:close/>
                <a:moveTo>
                  <a:pt x="56200" y="0"/>
                </a:moveTo>
                <a:lnTo>
                  <a:pt x="56840" y="0"/>
                </a:lnTo>
                <a:lnTo>
                  <a:pt x="56840" y="120000"/>
                </a:lnTo>
                <a:lnTo>
                  <a:pt x="56200" y="120000"/>
                </a:lnTo>
                <a:lnTo>
                  <a:pt x="56200" y="0"/>
                </a:lnTo>
                <a:close/>
                <a:moveTo>
                  <a:pt x="57053" y="0"/>
                </a:moveTo>
                <a:lnTo>
                  <a:pt x="57667" y="0"/>
                </a:lnTo>
                <a:lnTo>
                  <a:pt x="57667" y="120000"/>
                </a:lnTo>
                <a:lnTo>
                  <a:pt x="57053" y="120000"/>
                </a:lnTo>
                <a:lnTo>
                  <a:pt x="57053" y="0"/>
                </a:lnTo>
                <a:close/>
                <a:moveTo>
                  <a:pt x="57880" y="0"/>
                </a:moveTo>
                <a:lnTo>
                  <a:pt x="58520" y="0"/>
                </a:lnTo>
                <a:lnTo>
                  <a:pt x="58520" y="120000"/>
                </a:lnTo>
                <a:lnTo>
                  <a:pt x="57880" y="120000"/>
                </a:lnTo>
                <a:lnTo>
                  <a:pt x="57880" y="0"/>
                </a:lnTo>
                <a:close/>
                <a:moveTo>
                  <a:pt x="58733" y="0"/>
                </a:moveTo>
                <a:lnTo>
                  <a:pt x="59346" y="0"/>
                </a:lnTo>
                <a:lnTo>
                  <a:pt x="59346" y="120000"/>
                </a:lnTo>
                <a:lnTo>
                  <a:pt x="58733" y="120000"/>
                </a:lnTo>
                <a:lnTo>
                  <a:pt x="58733" y="0"/>
                </a:lnTo>
                <a:close/>
                <a:moveTo>
                  <a:pt x="59560" y="0"/>
                </a:moveTo>
                <a:lnTo>
                  <a:pt x="60199" y="0"/>
                </a:lnTo>
                <a:lnTo>
                  <a:pt x="60199" y="120000"/>
                </a:lnTo>
                <a:lnTo>
                  <a:pt x="59560" y="120000"/>
                </a:lnTo>
                <a:lnTo>
                  <a:pt x="59560" y="0"/>
                </a:lnTo>
                <a:close/>
                <a:moveTo>
                  <a:pt x="60413" y="0"/>
                </a:moveTo>
                <a:lnTo>
                  <a:pt x="61026" y="0"/>
                </a:lnTo>
                <a:lnTo>
                  <a:pt x="61026" y="120000"/>
                </a:lnTo>
                <a:lnTo>
                  <a:pt x="60413" y="120000"/>
                </a:lnTo>
                <a:lnTo>
                  <a:pt x="60413" y="0"/>
                </a:lnTo>
                <a:close/>
                <a:moveTo>
                  <a:pt x="61239" y="0"/>
                </a:moveTo>
                <a:lnTo>
                  <a:pt x="61879" y="0"/>
                </a:lnTo>
                <a:lnTo>
                  <a:pt x="61879" y="120000"/>
                </a:lnTo>
                <a:lnTo>
                  <a:pt x="61239" y="120000"/>
                </a:lnTo>
                <a:lnTo>
                  <a:pt x="61239" y="0"/>
                </a:lnTo>
                <a:close/>
                <a:moveTo>
                  <a:pt x="62092" y="0"/>
                </a:moveTo>
                <a:lnTo>
                  <a:pt x="62706" y="0"/>
                </a:lnTo>
                <a:lnTo>
                  <a:pt x="62706" y="120000"/>
                </a:lnTo>
                <a:lnTo>
                  <a:pt x="62092" y="120000"/>
                </a:lnTo>
                <a:lnTo>
                  <a:pt x="62092" y="0"/>
                </a:lnTo>
                <a:close/>
                <a:moveTo>
                  <a:pt x="62919" y="0"/>
                </a:moveTo>
                <a:lnTo>
                  <a:pt x="63559" y="0"/>
                </a:lnTo>
                <a:lnTo>
                  <a:pt x="63559" y="120000"/>
                </a:lnTo>
                <a:lnTo>
                  <a:pt x="62919" y="120000"/>
                </a:lnTo>
                <a:lnTo>
                  <a:pt x="62919" y="0"/>
                </a:lnTo>
                <a:close/>
                <a:moveTo>
                  <a:pt x="63772" y="0"/>
                </a:moveTo>
                <a:lnTo>
                  <a:pt x="64385" y="0"/>
                </a:lnTo>
                <a:lnTo>
                  <a:pt x="64385" y="120000"/>
                </a:lnTo>
                <a:lnTo>
                  <a:pt x="63772" y="120000"/>
                </a:lnTo>
                <a:lnTo>
                  <a:pt x="63772" y="0"/>
                </a:lnTo>
                <a:close/>
                <a:moveTo>
                  <a:pt x="64598" y="0"/>
                </a:moveTo>
                <a:lnTo>
                  <a:pt x="65238" y="0"/>
                </a:lnTo>
                <a:lnTo>
                  <a:pt x="65238" y="120000"/>
                </a:lnTo>
                <a:lnTo>
                  <a:pt x="64598" y="120000"/>
                </a:lnTo>
                <a:lnTo>
                  <a:pt x="64598" y="0"/>
                </a:lnTo>
                <a:close/>
                <a:moveTo>
                  <a:pt x="65425" y="0"/>
                </a:moveTo>
                <a:lnTo>
                  <a:pt x="66065" y="0"/>
                </a:lnTo>
                <a:lnTo>
                  <a:pt x="66065" y="120000"/>
                </a:lnTo>
                <a:lnTo>
                  <a:pt x="65425" y="120000"/>
                </a:lnTo>
                <a:lnTo>
                  <a:pt x="65425" y="0"/>
                </a:lnTo>
                <a:close/>
                <a:moveTo>
                  <a:pt x="66278" y="0"/>
                </a:moveTo>
                <a:lnTo>
                  <a:pt x="66891" y="0"/>
                </a:lnTo>
                <a:lnTo>
                  <a:pt x="66891" y="120000"/>
                </a:lnTo>
                <a:lnTo>
                  <a:pt x="66278" y="120000"/>
                </a:lnTo>
                <a:lnTo>
                  <a:pt x="66278" y="0"/>
                </a:lnTo>
                <a:close/>
                <a:moveTo>
                  <a:pt x="67105" y="0"/>
                </a:moveTo>
                <a:lnTo>
                  <a:pt x="67744" y="0"/>
                </a:lnTo>
                <a:lnTo>
                  <a:pt x="67744" y="120000"/>
                </a:lnTo>
                <a:lnTo>
                  <a:pt x="67105" y="120000"/>
                </a:lnTo>
                <a:lnTo>
                  <a:pt x="67105" y="0"/>
                </a:lnTo>
                <a:close/>
                <a:moveTo>
                  <a:pt x="67958" y="0"/>
                </a:moveTo>
                <a:lnTo>
                  <a:pt x="68571" y="0"/>
                </a:lnTo>
                <a:lnTo>
                  <a:pt x="68571" y="120000"/>
                </a:lnTo>
                <a:lnTo>
                  <a:pt x="67958" y="120000"/>
                </a:lnTo>
                <a:lnTo>
                  <a:pt x="67958" y="0"/>
                </a:lnTo>
                <a:close/>
                <a:moveTo>
                  <a:pt x="68784" y="0"/>
                </a:moveTo>
                <a:lnTo>
                  <a:pt x="69424" y="0"/>
                </a:lnTo>
                <a:lnTo>
                  <a:pt x="69424" y="120000"/>
                </a:lnTo>
                <a:lnTo>
                  <a:pt x="68784" y="120000"/>
                </a:lnTo>
                <a:lnTo>
                  <a:pt x="68784" y="0"/>
                </a:lnTo>
                <a:close/>
                <a:moveTo>
                  <a:pt x="69637" y="0"/>
                </a:moveTo>
                <a:lnTo>
                  <a:pt x="70251" y="0"/>
                </a:lnTo>
                <a:lnTo>
                  <a:pt x="70251" y="120000"/>
                </a:lnTo>
                <a:lnTo>
                  <a:pt x="69637" y="120000"/>
                </a:lnTo>
                <a:lnTo>
                  <a:pt x="69637" y="0"/>
                </a:lnTo>
                <a:close/>
                <a:moveTo>
                  <a:pt x="70464" y="0"/>
                </a:moveTo>
                <a:lnTo>
                  <a:pt x="71104" y="0"/>
                </a:lnTo>
                <a:lnTo>
                  <a:pt x="71104" y="120000"/>
                </a:lnTo>
                <a:lnTo>
                  <a:pt x="70464" y="120000"/>
                </a:lnTo>
                <a:lnTo>
                  <a:pt x="70464" y="0"/>
                </a:lnTo>
                <a:close/>
                <a:moveTo>
                  <a:pt x="71317" y="0"/>
                </a:moveTo>
                <a:lnTo>
                  <a:pt x="71930" y="0"/>
                </a:lnTo>
                <a:lnTo>
                  <a:pt x="71930" y="120000"/>
                </a:lnTo>
                <a:lnTo>
                  <a:pt x="71317" y="120000"/>
                </a:lnTo>
                <a:lnTo>
                  <a:pt x="71317" y="0"/>
                </a:lnTo>
                <a:close/>
                <a:moveTo>
                  <a:pt x="72143" y="0"/>
                </a:moveTo>
                <a:lnTo>
                  <a:pt x="72783" y="0"/>
                </a:lnTo>
                <a:lnTo>
                  <a:pt x="72783" y="120000"/>
                </a:lnTo>
                <a:lnTo>
                  <a:pt x="72143" y="120000"/>
                </a:lnTo>
                <a:lnTo>
                  <a:pt x="72143" y="0"/>
                </a:lnTo>
                <a:close/>
                <a:moveTo>
                  <a:pt x="72997" y="0"/>
                </a:moveTo>
                <a:lnTo>
                  <a:pt x="73610" y="0"/>
                </a:lnTo>
                <a:lnTo>
                  <a:pt x="73610" y="120000"/>
                </a:lnTo>
                <a:lnTo>
                  <a:pt x="72997" y="120000"/>
                </a:lnTo>
                <a:lnTo>
                  <a:pt x="72997" y="0"/>
                </a:lnTo>
                <a:close/>
                <a:moveTo>
                  <a:pt x="73823" y="0"/>
                </a:moveTo>
                <a:lnTo>
                  <a:pt x="74463" y="0"/>
                </a:lnTo>
                <a:lnTo>
                  <a:pt x="74463" y="120000"/>
                </a:lnTo>
                <a:lnTo>
                  <a:pt x="73823" y="120000"/>
                </a:lnTo>
                <a:lnTo>
                  <a:pt x="73823" y="0"/>
                </a:lnTo>
                <a:close/>
                <a:moveTo>
                  <a:pt x="74676" y="0"/>
                </a:moveTo>
                <a:lnTo>
                  <a:pt x="75289" y="0"/>
                </a:lnTo>
                <a:lnTo>
                  <a:pt x="75289" y="120000"/>
                </a:lnTo>
                <a:lnTo>
                  <a:pt x="74676" y="120000"/>
                </a:lnTo>
                <a:lnTo>
                  <a:pt x="74676" y="0"/>
                </a:lnTo>
                <a:close/>
                <a:moveTo>
                  <a:pt x="75503" y="0"/>
                </a:moveTo>
                <a:lnTo>
                  <a:pt x="76143" y="0"/>
                </a:lnTo>
                <a:lnTo>
                  <a:pt x="76143" y="120000"/>
                </a:lnTo>
                <a:lnTo>
                  <a:pt x="75503" y="120000"/>
                </a:lnTo>
                <a:lnTo>
                  <a:pt x="75503" y="0"/>
                </a:lnTo>
                <a:close/>
                <a:moveTo>
                  <a:pt x="76329" y="0"/>
                </a:moveTo>
                <a:lnTo>
                  <a:pt x="76969" y="0"/>
                </a:lnTo>
                <a:lnTo>
                  <a:pt x="76969" y="120000"/>
                </a:lnTo>
                <a:lnTo>
                  <a:pt x="76329" y="120000"/>
                </a:lnTo>
                <a:lnTo>
                  <a:pt x="76329" y="0"/>
                </a:lnTo>
                <a:close/>
                <a:moveTo>
                  <a:pt x="77182" y="0"/>
                </a:moveTo>
                <a:lnTo>
                  <a:pt x="77822" y="0"/>
                </a:lnTo>
                <a:lnTo>
                  <a:pt x="77822" y="120000"/>
                </a:lnTo>
                <a:lnTo>
                  <a:pt x="77182" y="120000"/>
                </a:lnTo>
                <a:lnTo>
                  <a:pt x="77182" y="0"/>
                </a:lnTo>
                <a:close/>
                <a:moveTo>
                  <a:pt x="78009" y="0"/>
                </a:moveTo>
                <a:lnTo>
                  <a:pt x="78649" y="0"/>
                </a:lnTo>
                <a:lnTo>
                  <a:pt x="78649" y="120000"/>
                </a:lnTo>
                <a:lnTo>
                  <a:pt x="78009" y="120000"/>
                </a:lnTo>
                <a:lnTo>
                  <a:pt x="78009" y="0"/>
                </a:lnTo>
                <a:close/>
                <a:moveTo>
                  <a:pt x="78862" y="0"/>
                </a:moveTo>
                <a:lnTo>
                  <a:pt x="79475" y="0"/>
                </a:lnTo>
                <a:lnTo>
                  <a:pt x="79475" y="120000"/>
                </a:lnTo>
                <a:lnTo>
                  <a:pt x="78862" y="120000"/>
                </a:lnTo>
                <a:lnTo>
                  <a:pt x="78862" y="0"/>
                </a:lnTo>
                <a:close/>
                <a:moveTo>
                  <a:pt x="79688" y="0"/>
                </a:moveTo>
                <a:lnTo>
                  <a:pt x="80328" y="0"/>
                </a:lnTo>
                <a:lnTo>
                  <a:pt x="80328" y="120000"/>
                </a:lnTo>
                <a:lnTo>
                  <a:pt x="79688" y="120000"/>
                </a:lnTo>
                <a:lnTo>
                  <a:pt x="79688" y="0"/>
                </a:lnTo>
                <a:close/>
                <a:moveTo>
                  <a:pt x="80542" y="0"/>
                </a:moveTo>
                <a:lnTo>
                  <a:pt x="81155" y="0"/>
                </a:lnTo>
                <a:lnTo>
                  <a:pt x="81155" y="120000"/>
                </a:lnTo>
                <a:lnTo>
                  <a:pt x="80542" y="120000"/>
                </a:lnTo>
                <a:lnTo>
                  <a:pt x="80542" y="0"/>
                </a:lnTo>
                <a:close/>
                <a:moveTo>
                  <a:pt x="81368" y="0"/>
                </a:moveTo>
                <a:lnTo>
                  <a:pt x="82008" y="0"/>
                </a:lnTo>
                <a:lnTo>
                  <a:pt x="82008" y="120000"/>
                </a:lnTo>
                <a:lnTo>
                  <a:pt x="81368" y="120000"/>
                </a:lnTo>
                <a:lnTo>
                  <a:pt x="81368" y="0"/>
                </a:lnTo>
                <a:close/>
                <a:moveTo>
                  <a:pt x="82221" y="0"/>
                </a:moveTo>
                <a:lnTo>
                  <a:pt x="82834" y="0"/>
                </a:lnTo>
                <a:lnTo>
                  <a:pt x="82834" y="120000"/>
                </a:lnTo>
                <a:lnTo>
                  <a:pt x="82221" y="120000"/>
                </a:lnTo>
                <a:lnTo>
                  <a:pt x="82221" y="0"/>
                </a:lnTo>
                <a:close/>
                <a:moveTo>
                  <a:pt x="83048" y="0"/>
                </a:moveTo>
                <a:lnTo>
                  <a:pt x="83688" y="0"/>
                </a:lnTo>
                <a:lnTo>
                  <a:pt x="83688" y="120000"/>
                </a:lnTo>
                <a:lnTo>
                  <a:pt x="83048" y="120000"/>
                </a:lnTo>
                <a:lnTo>
                  <a:pt x="83048" y="0"/>
                </a:lnTo>
                <a:close/>
                <a:moveTo>
                  <a:pt x="83901" y="0"/>
                </a:moveTo>
                <a:lnTo>
                  <a:pt x="84514" y="0"/>
                </a:lnTo>
                <a:lnTo>
                  <a:pt x="84514" y="120000"/>
                </a:lnTo>
                <a:lnTo>
                  <a:pt x="83901" y="120000"/>
                </a:lnTo>
                <a:lnTo>
                  <a:pt x="83901" y="0"/>
                </a:lnTo>
                <a:close/>
                <a:moveTo>
                  <a:pt x="84727" y="0"/>
                </a:moveTo>
                <a:lnTo>
                  <a:pt x="85367" y="0"/>
                </a:lnTo>
                <a:lnTo>
                  <a:pt x="85367" y="120000"/>
                </a:lnTo>
                <a:lnTo>
                  <a:pt x="84727" y="120000"/>
                </a:lnTo>
                <a:lnTo>
                  <a:pt x="84727" y="0"/>
                </a:lnTo>
                <a:close/>
                <a:moveTo>
                  <a:pt x="85580" y="0"/>
                </a:moveTo>
                <a:lnTo>
                  <a:pt x="86194" y="0"/>
                </a:lnTo>
                <a:lnTo>
                  <a:pt x="86194" y="120000"/>
                </a:lnTo>
                <a:lnTo>
                  <a:pt x="85580" y="120000"/>
                </a:lnTo>
                <a:lnTo>
                  <a:pt x="85580" y="0"/>
                </a:lnTo>
                <a:close/>
                <a:moveTo>
                  <a:pt x="86407" y="0"/>
                </a:moveTo>
                <a:lnTo>
                  <a:pt x="87047" y="0"/>
                </a:lnTo>
                <a:lnTo>
                  <a:pt x="87047" y="120000"/>
                </a:lnTo>
                <a:lnTo>
                  <a:pt x="86407" y="120000"/>
                </a:lnTo>
                <a:lnTo>
                  <a:pt x="86407" y="0"/>
                </a:lnTo>
                <a:close/>
                <a:moveTo>
                  <a:pt x="87233" y="0"/>
                </a:moveTo>
                <a:lnTo>
                  <a:pt x="87873" y="0"/>
                </a:lnTo>
                <a:lnTo>
                  <a:pt x="87873" y="120000"/>
                </a:lnTo>
                <a:lnTo>
                  <a:pt x="87233" y="120000"/>
                </a:lnTo>
                <a:lnTo>
                  <a:pt x="87233" y="0"/>
                </a:lnTo>
                <a:close/>
                <a:moveTo>
                  <a:pt x="88087" y="0"/>
                </a:moveTo>
                <a:lnTo>
                  <a:pt x="88726" y="0"/>
                </a:lnTo>
                <a:lnTo>
                  <a:pt x="88726" y="120000"/>
                </a:lnTo>
                <a:lnTo>
                  <a:pt x="88087" y="120000"/>
                </a:lnTo>
                <a:lnTo>
                  <a:pt x="88087" y="0"/>
                </a:lnTo>
                <a:close/>
                <a:moveTo>
                  <a:pt x="88913" y="0"/>
                </a:moveTo>
                <a:lnTo>
                  <a:pt x="89553" y="0"/>
                </a:lnTo>
                <a:lnTo>
                  <a:pt x="89553" y="120000"/>
                </a:lnTo>
                <a:lnTo>
                  <a:pt x="88913" y="120000"/>
                </a:lnTo>
                <a:lnTo>
                  <a:pt x="88913" y="0"/>
                </a:lnTo>
                <a:close/>
                <a:moveTo>
                  <a:pt x="89766" y="0"/>
                </a:moveTo>
                <a:lnTo>
                  <a:pt x="90379" y="0"/>
                </a:lnTo>
                <a:lnTo>
                  <a:pt x="90379" y="120000"/>
                </a:lnTo>
                <a:lnTo>
                  <a:pt x="89766" y="120000"/>
                </a:lnTo>
                <a:lnTo>
                  <a:pt x="89766" y="0"/>
                </a:lnTo>
                <a:close/>
                <a:moveTo>
                  <a:pt x="90593" y="0"/>
                </a:moveTo>
                <a:lnTo>
                  <a:pt x="91233" y="0"/>
                </a:lnTo>
                <a:lnTo>
                  <a:pt x="91233" y="120000"/>
                </a:lnTo>
                <a:lnTo>
                  <a:pt x="90593" y="120000"/>
                </a:lnTo>
                <a:lnTo>
                  <a:pt x="90593" y="0"/>
                </a:lnTo>
                <a:close/>
                <a:moveTo>
                  <a:pt x="91446" y="0"/>
                </a:moveTo>
                <a:lnTo>
                  <a:pt x="92059" y="0"/>
                </a:lnTo>
                <a:lnTo>
                  <a:pt x="92059" y="120000"/>
                </a:lnTo>
                <a:lnTo>
                  <a:pt x="91446" y="120000"/>
                </a:lnTo>
                <a:lnTo>
                  <a:pt x="91446" y="0"/>
                </a:lnTo>
                <a:close/>
                <a:moveTo>
                  <a:pt x="92272" y="0"/>
                </a:moveTo>
                <a:lnTo>
                  <a:pt x="92912" y="0"/>
                </a:lnTo>
                <a:lnTo>
                  <a:pt x="92912" y="120000"/>
                </a:lnTo>
                <a:lnTo>
                  <a:pt x="92272" y="120000"/>
                </a:lnTo>
                <a:lnTo>
                  <a:pt x="92272" y="0"/>
                </a:lnTo>
                <a:close/>
                <a:moveTo>
                  <a:pt x="93125" y="0"/>
                </a:moveTo>
                <a:lnTo>
                  <a:pt x="93739" y="0"/>
                </a:lnTo>
                <a:lnTo>
                  <a:pt x="93739" y="120000"/>
                </a:lnTo>
                <a:lnTo>
                  <a:pt x="93125" y="120000"/>
                </a:lnTo>
                <a:lnTo>
                  <a:pt x="93125" y="0"/>
                </a:lnTo>
                <a:close/>
                <a:moveTo>
                  <a:pt x="93952" y="0"/>
                </a:moveTo>
                <a:lnTo>
                  <a:pt x="94592" y="0"/>
                </a:lnTo>
                <a:lnTo>
                  <a:pt x="94592" y="120000"/>
                </a:lnTo>
                <a:lnTo>
                  <a:pt x="93952" y="120000"/>
                </a:lnTo>
                <a:lnTo>
                  <a:pt x="93952" y="0"/>
                </a:lnTo>
                <a:close/>
                <a:moveTo>
                  <a:pt x="94805" y="0"/>
                </a:moveTo>
                <a:lnTo>
                  <a:pt x="95418" y="0"/>
                </a:lnTo>
                <a:lnTo>
                  <a:pt x="95418" y="120000"/>
                </a:lnTo>
                <a:lnTo>
                  <a:pt x="94805" y="120000"/>
                </a:lnTo>
                <a:lnTo>
                  <a:pt x="94805" y="0"/>
                </a:lnTo>
                <a:close/>
                <a:moveTo>
                  <a:pt x="95632" y="0"/>
                </a:moveTo>
                <a:lnTo>
                  <a:pt x="96271" y="0"/>
                </a:lnTo>
                <a:lnTo>
                  <a:pt x="96271" y="120000"/>
                </a:lnTo>
                <a:lnTo>
                  <a:pt x="95632" y="120000"/>
                </a:lnTo>
                <a:lnTo>
                  <a:pt x="95632" y="0"/>
                </a:lnTo>
                <a:close/>
                <a:moveTo>
                  <a:pt x="96485" y="0"/>
                </a:moveTo>
                <a:lnTo>
                  <a:pt x="97098" y="0"/>
                </a:lnTo>
                <a:lnTo>
                  <a:pt x="97098" y="120000"/>
                </a:lnTo>
                <a:lnTo>
                  <a:pt x="96485" y="120000"/>
                </a:lnTo>
                <a:lnTo>
                  <a:pt x="96485" y="0"/>
                </a:lnTo>
                <a:close/>
                <a:moveTo>
                  <a:pt x="97311" y="0"/>
                </a:moveTo>
                <a:lnTo>
                  <a:pt x="97951" y="0"/>
                </a:lnTo>
                <a:lnTo>
                  <a:pt x="97951" y="120000"/>
                </a:lnTo>
                <a:lnTo>
                  <a:pt x="97311" y="120000"/>
                </a:lnTo>
                <a:lnTo>
                  <a:pt x="97311" y="0"/>
                </a:lnTo>
                <a:close/>
                <a:moveTo>
                  <a:pt x="98138" y="0"/>
                </a:moveTo>
                <a:lnTo>
                  <a:pt x="98778" y="0"/>
                </a:lnTo>
                <a:lnTo>
                  <a:pt x="98778" y="120000"/>
                </a:lnTo>
                <a:lnTo>
                  <a:pt x="98138" y="120000"/>
                </a:lnTo>
                <a:lnTo>
                  <a:pt x="98138" y="0"/>
                </a:lnTo>
                <a:close/>
                <a:moveTo>
                  <a:pt x="98991" y="0"/>
                </a:moveTo>
                <a:lnTo>
                  <a:pt x="99631" y="0"/>
                </a:lnTo>
                <a:lnTo>
                  <a:pt x="99631" y="120000"/>
                </a:lnTo>
                <a:lnTo>
                  <a:pt x="98991" y="120000"/>
                </a:lnTo>
                <a:lnTo>
                  <a:pt x="98991" y="0"/>
                </a:lnTo>
                <a:close/>
                <a:moveTo>
                  <a:pt x="99817" y="0"/>
                </a:moveTo>
                <a:lnTo>
                  <a:pt x="100457" y="0"/>
                </a:lnTo>
                <a:lnTo>
                  <a:pt x="100457" y="120000"/>
                </a:lnTo>
                <a:lnTo>
                  <a:pt x="99817" y="120000"/>
                </a:lnTo>
                <a:lnTo>
                  <a:pt x="99817" y="0"/>
                </a:lnTo>
                <a:close/>
                <a:moveTo>
                  <a:pt x="100670" y="0"/>
                </a:moveTo>
                <a:lnTo>
                  <a:pt x="101284" y="0"/>
                </a:lnTo>
                <a:lnTo>
                  <a:pt x="101284" y="120000"/>
                </a:lnTo>
                <a:lnTo>
                  <a:pt x="100670" y="120000"/>
                </a:lnTo>
                <a:lnTo>
                  <a:pt x="100670" y="0"/>
                </a:lnTo>
                <a:close/>
                <a:moveTo>
                  <a:pt x="101497" y="0"/>
                </a:moveTo>
                <a:lnTo>
                  <a:pt x="102137" y="0"/>
                </a:lnTo>
                <a:lnTo>
                  <a:pt x="102137" y="120000"/>
                </a:lnTo>
                <a:lnTo>
                  <a:pt x="101497" y="120000"/>
                </a:lnTo>
                <a:lnTo>
                  <a:pt x="101497" y="0"/>
                </a:lnTo>
                <a:close/>
                <a:moveTo>
                  <a:pt x="102350" y="0"/>
                </a:moveTo>
                <a:lnTo>
                  <a:pt x="102963" y="0"/>
                </a:lnTo>
                <a:lnTo>
                  <a:pt x="102963" y="120000"/>
                </a:lnTo>
                <a:lnTo>
                  <a:pt x="102350" y="120000"/>
                </a:lnTo>
                <a:lnTo>
                  <a:pt x="102350" y="0"/>
                </a:lnTo>
                <a:close/>
                <a:moveTo>
                  <a:pt x="103177" y="0"/>
                </a:moveTo>
                <a:lnTo>
                  <a:pt x="103816" y="0"/>
                </a:lnTo>
                <a:lnTo>
                  <a:pt x="103816" y="120000"/>
                </a:lnTo>
                <a:lnTo>
                  <a:pt x="103177" y="120000"/>
                </a:lnTo>
                <a:lnTo>
                  <a:pt x="103177" y="0"/>
                </a:lnTo>
                <a:close/>
                <a:moveTo>
                  <a:pt x="104030" y="0"/>
                </a:moveTo>
                <a:lnTo>
                  <a:pt x="104643" y="0"/>
                </a:lnTo>
                <a:lnTo>
                  <a:pt x="104643" y="120000"/>
                </a:lnTo>
                <a:lnTo>
                  <a:pt x="104030" y="120000"/>
                </a:lnTo>
                <a:lnTo>
                  <a:pt x="104030" y="0"/>
                </a:lnTo>
                <a:close/>
                <a:moveTo>
                  <a:pt x="104856" y="0"/>
                </a:moveTo>
                <a:lnTo>
                  <a:pt x="105496" y="0"/>
                </a:lnTo>
                <a:lnTo>
                  <a:pt x="105496" y="120000"/>
                </a:lnTo>
                <a:lnTo>
                  <a:pt x="104856" y="120000"/>
                </a:lnTo>
                <a:lnTo>
                  <a:pt x="104856" y="0"/>
                </a:lnTo>
                <a:close/>
                <a:moveTo>
                  <a:pt x="105709" y="0"/>
                </a:moveTo>
                <a:lnTo>
                  <a:pt x="106323" y="0"/>
                </a:lnTo>
                <a:lnTo>
                  <a:pt x="106323" y="120000"/>
                </a:lnTo>
                <a:lnTo>
                  <a:pt x="105709" y="120000"/>
                </a:lnTo>
                <a:lnTo>
                  <a:pt x="105709" y="0"/>
                </a:lnTo>
                <a:close/>
                <a:moveTo>
                  <a:pt x="106536" y="0"/>
                </a:moveTo>
                <a:lnTo>
                  <a:pt x="107176" y="0"/>
                </a:lnTo>
                <a:lnTo>
                  <a:pt x="107176" y="120000"/>
                </a:lnTo>
                <a:lnTo>
                  <a:pt x="106536" y="120000"/>
                </a:lnTo>
                <a:lnTo>
                  <a:pt x="106536" y="0"/>
                </a:lnTo>
                <a:close/>
                <a:moveTo>
                  <a:pt x="107389" y="0"/>
                </a:moveTo>
                <a:lnTo>
                  <a:pt x="108002" y="0"/>
                </a:lnTo>
                <a:lnTo>
                  <a:pt x="108002" y="120000"/>
                </a:lnTo>
                <a:lnTo>
                  <a:pt x="107389" y="120000"/>
                </a:lnTo>
                <a:lnTo>
                  <a:pt x="107389" y="0"/>
                </a:lnTo>
                <a:close/>
                <a:moveTo>
                  <a:pt x="108215" y="0"/>
                </a:moveTo>
                <a:lnTo>
                  <a:pt x="108855" y="0"/>
                </a:lnTo>
                <a:lnTo>
                  <a:pt x="108855" y="120000"/>
                </a:lnTo>
                <a:lnTo>
                  <a:pt x="108215" y="120000"/>
                </a:lnTo>
                <a:lnTo>
                  <a:pt x="108215" y="0"/>
                </a:lnTo>
                <a:close/>
                <a:moveTo>
                  <a:pt x="109069" y="0"/>
                </a:moveTo>
                <a:lnTo>
                  <a:pt x="109682" y="0"/>
                </a:lnTo>
                <a:lnTo>
                  <a:pt x="109682" y="120000"/>
                </a:lnTo>
                <a:lnTo>
                  <a:pt x="109069" y="120000"/>
                </a:lnTo>
                <a:lnTo>
                  <a:pt x="109069" y="0"/>
                </a:lnTo>
                <a:close/>
                <a:moveTo>
                  <a:pt x="109895" y="0"/>
                </a:moveTo>
                <a:lnTo>
                  <a:pt x="110535" y="0"/>
                </a:lnTo>
                <a:lnTo>
                  <a:pt x="110535" y="120000"/>
                </a:lnTo>
                <a:lnTo>
                  <a:pt x="109895" y="120000"/>
                </a:lnTo>
                <a:lnTo>
                  <a:pt x="109895" y="0"/>
                </a:lnTo>
                <a:close/>
                <a:moveTo>
                  <a:pt x="110722" y="0"/>
                </a:moveTo>
                <a:lnTo>
                  <a:pt x="111361" y="0"/>
                </a:lnTo>
                <a:lnTo>
                  <a:pt x="111361" y="120000"/>
                </a:lnTo>
                <a:lnTo>
                  <a:pt x="110722" y="120000"/>
                </a:lnTo>
                <a:lnTo>
                  <a:pt x="110722" y="0"/>
                </a:lnTo>
                <a:close/>
                <a:moveTo>
                  <a:pt x="111575" y="0"/>
                </a:moveTo>
                <a:lnTo>
                  <a:pt x="112215" y="0"/>
                </a:lnTo>
                <a:lnTo>
                  <a:pt x="112215" y="120000"/>
                </a:lnTo>
                <a:lnTo>
                  <a:pt x="111575" y="120000"/>
                </a:lnTo>
                <a:lnTo>
                  <a:pt x="111575" y="0"/>
                </a:lnTo>
                <a:close/>
                <a:moveTo>
                  <a:pt x="112401" y="0"/>
                </a:moveTo>
                <a:lnTo>
                  <a:pt x="113041" y="0"/>
                </a:lnTo>
                <a:lnTo>
                  <a:pt x="113041" y="120000"/>
                </a:lnTo>
                <a:lnTo>
                  <a:pt x="112401" y="120000"/>
                </a:lnTo>
                <a:lnTo>
                  <a:pt x="112401" y="0"/>
                </a:lnTo>
                <a:close/>
                <a:moveTo>
                  <a:pt x="113254" y="0"/>
                </a:moveTo>
                <a:lnTo>
                  <a:pt x="113868" y="0"/>
                </a:lnTo>
                <a:lnTo>
                  <a:pt x="113868" y="120000"/>
                </a:lnTo>
                <a:lnTo>
                  <a:pt x="113254" y="120000"/>
                </a:lnTo>
                <a:lnTo>
                  <a:pt x="113254" y="0"/>
                </a:lnTo>
                <a:close/>
                <a:moveTo>
                  <a:pt x="114081" y="0"/>
                </a:moveTo>
                <a:lnTo>
                  <a:pt x="114721" y="0"/>
                </a:lnTo>
                <a:lnTo>
                  <a:pt x="114721" y="120000"/>
                </a:lnTo>
                <a:lnTo>
                  <a:pt x="114081" y="120000"/>
                </a:lnTo>
                <a:lnTo>
                  <a:pt x="114081" y="0"/>
                </a:lnTo>
                <a:close/>
                <a:moveTo>
                  <a:pt x="114934" y="0"/>
                </a:moveTo>
                <a:lnTo>
                  <a:pt x="115547" y="0"/>
                </a:lnTo>
                <a:lnTo>
                  <a:pt x="115547" y="120000"/>
                </a:lnTo>
                <a:lnTo>
                  <a:pt x="114934" y="120000"/>
                </a:lnTo>
                <a:lnTo>
                  <a:pt x="114934" y="0"/>
                </a:lnTo>
                <a:close/>
                <a:moveTo>
                  <a:pt x="115760" y="0"/>
                </a:moveTo>
                <a:lnTo>
                  <a:pt x="116400" y="0"/>
                </a:lnTo>
                <a:lnTo>
                  <a:pt x="116400" y="120000"/>
                </a:lnTo>
                <a:lnTo>
                  <a:pt x="115760" y="120000"/>
                </a:lnTo>
                <a:lnTo>
                  <a:pt x="115760" y="0"/>
                </a:lnTo>
                <a:close/>
                <a:moveTo>
                  <a:pt x="116614" y="0"/>
                </a:moveTo>
                <a:lnTo>
                  <a:pt x="117227" y="0"/>
                </a:lnTo>
                <a:lnTo>
                  <a:pt x="117227" y="120000"/>
                </a:lnTo>
                <a:lnTo>
                  <a:pt x="116614" y="120000"/>
                </a:lnTo>
                <a:lnTo>
                  <a:pt x="116614" y="0"/>
                </a:lnTo>
                <a:close/>
                <a:moveTo>
                  <a:pt x="117440" y="0"/>
                </a:moveTo>
                <a:lnTo>
                  <a:pt x="118080" y="0"/>
                </a:lnTo>
                <a:lnTo>
                  <a:pt x="118080" y="120000"/>
                </a:lnTo>
                <a:lnTo>
                  <a:pt x="117440" y="120000"/>
                </a:lnTo>
                <a:lnTo>
                  <a:pt x="117440" y="0"/>
                </a:lnTo>
                <a:close/>
                <a:moveTo>
                  <a:pt x="118293" y="0"/>
                </a:moveTo>
                <a:lnTo>
                  <a:pt x="118906" y="0"/>
                </a:lnTo>
                <a:lnTo>
                  <a:pt x="118906" y="120000"/>
                </a:lnTo>
                <a:lnTo>
                  <a:pt x="118293" y="120000"/>
                </a:lnTo>
                <a:lnTo>
                  <a:pt x="118293" y="0"/>
                </a:lnTo>
                <a:close/>
                <a:moveTo>
                  <a:pt x="119120" y="0"/>
                </a:moveTo>
                <a:lnTo>
                  <a:pt x="119760" y="0"/>
                </a:lnTo>
                <a:lnTo>
                  <a:pt x="119760" y="120000"/>
                </a:lnTo>
                <a:lnTo>
                  <a:pt x="119120" y="120000"/>
                </a:lnTo>
                <a:lnTo>
                  <a:pt x="119120" y="0"/>
                </a:lnTo>
                <a:close/>
                <a:moveTo>
                  <a:pt x="119973" y="0"/>
                </a:moveTo>
                <a:lnTo>
                  <a:pt x="120000" y="0"/>
                </a:lnTo>
                <a:lnTo>
                  <a:pt x="120000" y="120000"/>
                </a:lnTo>
                <a:lnTo>
                  <a:pt x="119973" y="120000"/>
                </a:lnTo>
                <a:lnTo>
                  <a:pt x="119973" y="0"/>
                </a:lnTo>
                <a:close/>
              </a:path>
            </a:pathLst>
          </a:custGeom>
          <a:solidFill>
            <a:srgbClr val="000000"/>
          </a:solidFill>
          <a:ln cap="flat" cmpd="sng" w="9525">
            <a:solidFill>
              <a:srgbClr val="000000"/>
            </a:solidFill>
            <a:prstDash val="solid"/>
            <a:round/>
            <a:headEnd len="med" w="med" type="none"/>
            <a:tailEnd len="med" w="med" type="none"/>
          </a:ln>
        </p:spPr>
        <p:txBody>
          <a:bodyPr anchorCtr="0" anchor="t" bIns="34275" lIns="68575" rIns="68575" tIns="34275">
            <a:noAutofit/>
          </a:bodyPr>
          <a:lstStyle/>
          <a:p>
            <a:pPr indent="0" lvl="0" marL="0" marR="0" rtl="0" algn="l">
              <a:spcBef>
                <a:spcPts val="0"/>
              </a:spcBef>
              <a:buNone/>
            </a:pPr>
            <a:r>
              <a:t/>
            </a:r>
            <a:endParaRPr sz="1350">
              <a:solidFill>
                <a:schemeClr val="dk1"/>
              </a:solidFill>
              <a:latin typeface="Calibri"/>
              <a:ea typeface="Calibri"/>
              <a:cs typeface="Calibri"/>
              <a:sym typeface="Calibri"/>
            </a:endParaRPr>
          </a:p>
        </p:txBody>
      </p:sp>
      <p:sp>
        <p:nvSpPr>
          <p:cNvPr id="739" name="Shape 739"/>
          <p:cNvSpPr/>
          <p:nvPr/>
        </p:nvSpPr>
        <p:spPr>
          <a:xfrm>
            <a:off x="3536873" y="2957269"/>
            <a:ext cx="278923" cy="276998"/>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b="1" lang="en-CA" sz="1800">
                <a:solidFill>
                  <a:srgbClr val="000000"/>
                </a:solidFill>
                <a:latin typeface="Calibri"/>
                <a:ea typeface="Calibri"/>
                <a:cs typeface="Calibri"/>
                <a:sym typeface="Calibri"/>
              </a:rPr>
              <a:t>Op</a:t>
            </a:r>
          </a:p>
        </p:txBody>
      </p:sp>
      <p:sp>
        <p:nvSpPr>
          <p:cNvPr id="740" name="Shape 740"/>
          <p:cNvSpPr/>
          <p:nvPr/>
        </p:nvSpPr>
        <p:spPr>
          <a:xfrm>
            <a:off x="4298873" y="2957269"/>
            <a:ext cx="213200" cy="276998"/>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b="1" lang="en-CA" sz="1800">
                <a:solidFill>
                  <a:srgbClr val="000000"/>
                </a:solidFill>
                <a:latin typeface="Calibri"/>
                <a:ea typeface="Calibri"/>
                <a:cs typeface="Calibri"/>
                <a:sym typeface="Calibri"/>
              </a:rPr>
              <a:t>IN</a:t>
            </a:r>
          </a:p>
        </p:txBody>
      </p:sp>
      <p:sp>
        <p:nvSpPr>
          <p:cNvPr id="741" name="Shape 741"/>
          <p:cNvSpPr/>
          <p:nvPr/>
        </p:nvSpPr>
        <p:spPr>
          <a:xfrm>
            <a:off x="4509614" y="2957269"/>
            <a:ext cx="117019" cy="276998"/>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b="1" lang="en-CA" sz="1800">
                <a:solidFill>
                  <a:srgbClr val="000000"/>
                </a:solidFill>
                <a:latin typeface="Calibri"/>
                <a:ea typeface="Calibri"/>
                <a:cs typeface="Calibri"/>
                <a:sym typeface="Calibri"/>
              </a:rPr>
              <a:t>0</a:t>
            </a:r>
          </a:p>
        </p:txBody>
      </p:sp>
      <p:sp>
        <p:nvSpPr>
          <p:cNvPr id="742" name="Shape 742"/>
          <p:cNvSpPr/>
          <p:nvPr/>
        </p:nvSpPr>
        <p:spPr>
          <a:xfrm>
            <a:off x="4621532" y="2957269"/>
            <a:ext cx="99386" cy="276998"/>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b="1" lang="en-CA" sz="1800">
                <a:solidFill>
                  <a:srgbClr val="000000"/>
                </a:solidFill>
                <a:latin typeface="Calibri"/>
                <a:ea typeface="Calibri"/>
                <a:cs typeface="Calibri"/>
                <a:sym typeface="Calibri"/>
              </a:rPr>
              <a:t>/</a:t>
            </a:r>
          </a:p>
        </p:txBody>
      </p:sp>
      <p:sp>
        <p:nvSpPr>
          <p:cNvPr id="743" name="Shape 743"/>
          <p:cNvSpPr/>
          <p:nvPr/>
        </p:nvSpPr>
        <p:spPr>
          <a:xfrm>
            <a:off x="4720353" y="2957269"/>
            <a:ext cx="117019" cy="276998"/>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b="1" lang="en-CA" sz="1800">
                <a:solidFill>
                  <a:srgbClr val="000000"/>
                </a:solidFill>
                <a:latin typeface="Calibri"/>
                <a:ea typeface="Calibri"/>
                <a:cs typeface="Calibri"/>
                <a:sym typeface="Calibri"/>
              </a:rPr>
              <a:t>1</a:t>
            </a:r>
          </a:p>
        </p:txBody>
      </p:sp>
      <p:sp>
        <p:nvSpPr>
          <p:cNvPr id="744" name="Shape 744"/>
          <p:cNvSpPr/>
          <p:nvPr/>
        </p:nvSpPr>
        <p:spPr>
          <a:xfrm>
            <a:off x="5290664" y="2957269"/>
            <a:ext cx="339836" cy="276998"/>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b="1" lang="en-CA" sz="1800">
                <a:solidFill>
                  <a:srgbClr val="000000"/>
                </a:solidFill>
                <a:latin typeface="Calibri"/>
                <a:ea typeface="Calibri"/>
                <a:cs typeface="Calibri"/>
                <a:sym typeface="Calibri"/>
              </a:rPr>
              <a:t>WR</a:t>
            </a:r>
          </a:p>
        </p:txBody>
      </p:sp>
      <p:sp>
        <p:nvSpPr>
          <p:cNvPr id="745" name="Shape 745"/>
          <p:cNvSpPr/>
          <p:nvPr/>
        </p:nvSpPr>
        <p:spPr>
          <a:xfrm>
            <a:off x="6126482" y="2957269"/>
            <a:ext cx="461664" cy="276998"/>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b="1" lang="en-CA" sz="1800">
                <a:solidFill>
                  <a:srgbClr val="000000"/>
                </a:solidFill>
                <a:latin typeface="Calibri"/>
                <a:ea typeface="Calibri"/>
                <a:cs typeface="Calibri"/>
                <a:sym typeface="Calibri"/>
              </a:rPr>
              <a:t>FWD</a:t>
            </a:r>
          </a:p>
        </p:txBody>
      </p:sp>
      <p:sp>
        <p:nvSpPr>
          <p:cNvPr id="746" name="Shape 746"/>
          <p:cNvSpPr/>
          <p:nvPr/>
        </p:nvSpPr>
        <p:spPr>
          <a:xfrm>
            <a:off x="7086127" y="2957269"/>
            <a:ext cx="327013" cy="276998"/>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b="1" lang="en-CA" sz="1800">
                <a:solidFill>
                  <a:srgbClr val="000000"/>
                </a:solidFill>
                <a:latin typeface="Calibri"/>
                <a:ea typeface="Calibri"/>
                <a:cs typeface="Calibri"/>
                <a:sym typeface="Calibri"/>
              </a:rPr>
              <a:t>L/R</a:t>
            </a:r>
          </a:p>
        </p:txBody>
      </p:sp>
      <p:sp>
        <p:nvSpPr>
          <p:cNvPr id="747" name="Shape 747"/>
          <p:cNvSpPr/>
          <p:nvPr/>
        </p:nvSpPr>
        <p:spPr>
          <a:xfrm>
            <a:off x="7773117" y="2957269"/>
            <a:ext cx="419986" cy="276998"/>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b="1" lang="en-CA" sz="1800">
                <a:solidFill>
                  <a:srgbClr val="000000"/>
                </a:solidFill>
                <a:latin typeface="Calibri"/>
                <a:ea typeface="Calibri"/>
                <a:cs typeface="Calibri"/>
                <a:sym typeface="Calibri"/>
              </a:rPr>
              <a:t>OUT</a:t>
            </a:r>
          </a:p>
        </p:txBody>
      </p:sp>
      <p:sp>
        <p:nvSpPr>
          <p:cNvPr id="748" name="Shape 748"/>
          <p:cNvSpPr/>
          <p:nvPr/>
        </p:nvSpPr>
        <p:spPr>
          <a:xfrm>
            <a:off x="8180310" y="2957269"/>
            <a:ext cx="117019" cy="276998"/>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b="1" lang="en-CA" sz="1800">
                <a:solidFill>
                  <a:srgbClr val="000000"/>
                </a:solidFill>
                <a:latin typeface="Calibri"/>
                <a:ea typeface="Calibri"/>
                <a:cs typeface="Calibri"/>
                <a:sym typeface="Calibri"/>
              </a:rPr>
              <a:t>0</a:t>
            </a:r>
          </a:p>
        </p:txBody>
      </p:sp>
      <p:sp>
        <p:nvSpPr>
          <p:cNvPr id="749" name="Shape 749"/>
          <p:cNvSpPr/>
          <p:nvPr/>
        </p:nvSpPr>
        <p:spPr>
          <a:xfrm>
            <a:off x="8292228" y="2957269"/>
            <a:ext cx="99386" cy="276998"/>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b="1" lang="en-CA" sz="1800">
                <a:solidFill>
                  <a:srgbClr val="000000"/>
                </a:solidFill>
                <a:latin typeface="Calibri"/>
                <a:ea typeface="Calibri"/>
                <a:cs typeface="Calibri"/>
                <a:sym typeface="Calibri"/>
              </a:rPr>
              <a:t>/</a:t>
            </a:r>
          </a:p>
        </p:txBody>
      </p:sp>
      <p:sp>
        <p:nvSpPr>
          <p:cNvPr id="750" name="Shape 750"/>
          <p:cNvSpPr/>
          <p:nvPr/>
        </p:nvSpPr>
        <p:spPr>
          <a:xfrm>
            <a:off x="8391052" y="2957269"/>
            <a:ext cx="117019" cy="276998"/>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b="1" lang="en-CA" sz="1800">
                <a:solidFill>
                  <a:srgbClr val="000000"/>
                </a:solidFill>
                <a:latin typeface="Calibri"/>
                <a:ea typeface="Calibri"/>
                <a:cs typeface="Calibri"/>
                <a:sym typeface="Calibri"/>
              </a:rPr>
              <a:t>1</a:t>
            </a:r>
          </a:p>
        </p:txBody>
      </p:sp>
      <p:grpSp>
        <p:nvGrpSpPr>
          <p:cNvPr id="751" name="Shape 751"/>
          <p:cNvGrpSpPr/>
          <p:nvPr/>
        </p:nvGrpSpPr>
        <p:grpSpPr>
          <a:xfrm>
            <a:off x="3577703" y="3293023"/>
            <a:ext cx="4631707" cy="323164"/>
            <a:chOff x="4067639" y="1057275"/>
            <a:chExt cx="6175610" cy="430886"/>
          </a:xfrm>
        </p:grpSpPr>
        <p:sp>
          <p:nvSpPr>
            <p:cNvPr id="752" name="Shape 752"/>
            <p:cNvSpPr/>
            <p:nvPr/>
          </p:nvSpPr>
          <p:spPr>
            <a:xfrm>
              <a:off x="4067639" y="1061198"/>
              <a:ext cx="156027" cy="369332"/>
            </a:xfrm>
            <a:prstGeom prst="rect">
              <a:avLst/>
            </a:prstGeom>
            <a:noFill/>
            <a:ln>
              <a:noFill/>
            </a:ln>
          </p:spPr>
          <p:txBody>
            <a:bodyPr anchorCtr="0" anchor="t" bIns="0" lIns="0" rIns="0" tIns="0">
              <a:noAutofit/>
            </a:bodyPr>
            <a:lstStyle/>
            <a:p>
              <a:pPr indent="0" lvl="0" marL="0" marR="0" rtl="0" algn="ctr">
                <a:spcBef>
                  <a:spcPts val="0"/>
                </a:spcBef>
                <a:spcAft>
                  <a:spcPts val="0"/>
                </a:spcAft>
                <a:buSzPct val="25000"/>
                <a:buNone/>
              </a:pPr>
              <a:r>
                <a:rPr b="1" lang="en-CA" sz="1800">
                  <a:solidFill>
                    <a:srgbClr val="000000"/>
                  </a:solidFill>
                  <a:latin typeface="Calibri"/>
                  <a:ea typeface="Calibri"/>
                  <a:cs typeface="Calibri"/>
                  <a:sym typeface="Calibri"/>
                </a:rPr>
                <a:t>4</a:t>
              </a:r>
            </a:p>
          </p:txBody>
        </p:sp>
        <p:sp>
          <p:nvSpPr>
            <p:cNvPr id="753" name="Shape 753"/>
            <p:cNvSpPr/>
            <p:nvPr/>
          </p:nvSpPr>
          <p:spPr>
            <a:xfrm>
              <a:off x="5297487" y="1057275"/>
              <a:ext cx="181675" cy="430886"/>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lang="en-CA" sz="2100">
                  <a:solidFill>
                    <a:srgbClr val="000000"/>
                  </a:solidFill>
                  <a:latin typeface="Calibri"/>
                  <a:ea typeface="Calibri"/>
                  <a:cs typeface="Calibri"/>
                  <a:sym typeface="Calibri"/>
                </a:rPr>
                <a:t>1</a:t>
              </a:r>
            </a:p>
          </p:txBody>
        </p:sp>
        <p:sp>
          <p:nvSpPr>
            <p:cNvPr id="754" name="Shape 754"/>
            <p:cNvSpPr/>
            <p:nvPr/>
          </p:nvSpPr>
          <p:spPr>
            <a:xfrm>
              <a:off x="6488112" y="1057275"/>
              <a:ext cx="181675" cy="430886"/>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lang="en-CA" sz="2100">
                  <a:solidFill>
                    <a:srgbClr val="000000"/>
                  </a:solidFill>
                  <a:latin typeface="Calibri"/>
                  <a:ea typeface="Calibri"/>
                  <a:cs typeface="Calibri"/>
                  <a:sym typeface="Calibri"/>
                </a:rPr>
                <a:t>0</a:t>
              </a:r>
            </a:p>
          </p:txBody>
        </p:sp>
        <p:sp>
          <p:nvSpPr>
            <p:cNvPr id="755" name="Shape 755"/>
            <p:cNvSpPr/>
            <p:nvPr/>
          </p:nvSpPr>
          <p:spPr>
            <a:xfrm>
              <a:off x="7678738" y="1057275"/>
              <a:ext cx="181675" cy="430886"/>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lang="en-CA" sz="2100">
                  <a:solidFill>
                    <a:srgbClr val="000000"/>
                  </a:solidFill>
                  <a:latin typeface="Calibri"/>
                  <a:ea typeface="Calibri"/>
                  <a:cs typeface="Calibri"/>
                  <a:sym typeface="Calibri"/>
                </a:rPr>
                <a:t>0</a:t>
              </a:r>
            </a:p>
          </p:txBody>
        </p:sp>
        <p:sp>
          <p:nvSpPr>
            <p:cNvPr id="756" name="Shape 756"/>
            <p:cNvSpPr/>
            <p:nvPr/>
          </p:nvSpPr>
          <p:spPr>
            <a:xfrm>
              <a:off x="8856663" y="1057275"/>
              <a:ext cx="198772" cy="430886"/>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b="1" lang="en-CA" sz="2100">
                  <a:solidFill>
                    <a:srgbClr val="000000"/>
                  </a:solidFill>
                  <a:latin typeface="Calibri"/>
                  <a:ea typeface="Calibri"/>
                  <a:cs typeface="Calibri"/>
                  <a:sym typeface="Calibri"/>
                </a:rPr>
                <a:t>X</a:t>
              </a:r>
            </a:p>
          </p:txBody>
        </p:sp>
        <p:sp>
          <p:nvSpPr>
            <p:cNvPr id="757" name="Shape 757"/>
            <p:cNvSpPr/>
            <p:nvPr/>
          </p:nvSpPr>
          <p:spPr>
            <a:xfrm>
              <a:off x="10061575" y="1057275"/>
              <a:ext cx="181675" cy="430886"/>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lang="en-CA" sz="2100">
                  <a:solidFill>
                    <a:srgbClr val="000000"/>
                  </a:solidFill>
                  <a:latin typeface="Calibri"/>
                  <a:ea typeface="Calibri"/>
                  <a:cs typeface="Calibri"/>
                  <a:sym typeface="Calibri"/>
                </a:rPr>
                <a:t>0</a:t>
              </a:r>
            </a:p>
          </p:txBody>
        </p:sp>
      </p:grpSp>
      <p:grpSp>
        <p:nvGrpSpPr>
          <p:cNvPr id="758" name="Shape 758"/>
          <p:cNvGrpSpPr/>
          <p:nvPr/>
        </p:nvGrpSpPr>
        <p:grpSpPr>
          <a:xfrm>
            <a:off x="3574225" y="3660929"/>
            <a:ext cx="4635185" cy="337450"/>
            <a:chOff x="4063001" y="1547815"/>
            <a:chExt cx="6180248" cy="449934"/>
          </a:xfrm>
        </p:grpSpPr>
        <p:sp>
          <p:nvSpPr>
            <p:cNvPr id="759" name="Shape 759"/>
            <p:cNvSpPr/>
            <p:nvPr/>
          </p:nvSpPr>
          <p:spPr>
            <a:xfrm>
              <a:off x="4063001" y="1547815"/>
              <a:ext cx="156027" cy="369332"/>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b="1" lang="en-CA" sz="1800">
                  <a:solidFill>
                    <a:srgbClr val="000000"/>
                  </a:solidFill>
                  <a:latin typeface="Calibri"/>
                  <a:ea typeface="Calibri"/>
                  <a:cs typeface="Calibri"/>
                  <a:sym typeface="Calibri"/>
                </a:rPr>
                <a:t>5</a:t>
              </a:r>
            </a:p>
          </p:txBody>
        </p:sp>
        <p:sp>
          <p:nvSpPr>
            <p:cNvPr id="760" name="Shape 760"/>
            <p:cNvSpPr/>
            <p:nvPr/>
          </p:nvSpPr>
          <p:spPr>
            <a:xfrm>
              <a:off x="5297487" y="1566862"/>
              <a:ext cx="181675" cy="430886"/>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lang="en-CA" sz="2100">
                  <a:solidFill>
                    <a:srgbClr val="000000"/>
                  </a:solidFill>
                  <a:latin typeface="Calibri"/>
                  <a:ea typeface="Calibri"/>
                  <a:cs typeface="Calibri"/>
                  <a:sym typeface="Calibri"/>
                </a:rPr>
                <a:t>0</a:t>
              </a:r>
            </a:p>
          </p:txBody>
        </p:sp>
        <p:sp>
          <p:nvSpPr>
            <p:cNvPr id="761" name="Shape 761"/>
            <p:cNvSpPr/>
            <p:nvPr/>
          </p:nvSpPr>
          <p:spPr>
            <a:xfrm>
              <a:off x="6488112" y="1566862"/>
              <a:ext cx="181675" cy="430886"/>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lang="en-CA" sz="2100">
                  <a:solidFill>
                    <a:srgbClr val="000000"/>
                  </a:solidFill>
                  <a:latin typeface="Calibri"/>
                  <a:ea typeface="Calibri"/>
                  <a:cs typeface="Calibri"/>
                  <a:sym typeface="Calibri"/>
                </a:rPr>
                <a:t>1</a:t>
              </a:r>
            </a:p>
          </p:txBody>
        </p:sp>
        <p:sp>
          <p:nvSpPr>
            <p:cNvPr id="762" name="Shape 762"/>
            <p:cNvSpPr/>
            <p:nvPr/>
          </p:nvSpPr>
          <p:spPr>
            <a:xfrm>
              <a:off x="7678738" y="1566862"/>
              <a:ext cx="181675" cy="430886"/>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lang="en-CA" sz="2100">
                  <a:solidFill>
                    <a:srgbClr val="000000"/>
                  </a:solidFill>
                  <a:latin typeface="Calibri"/>
                  <a:ea typeface="Calibri"/>
                  <a:cs typeface="Calibri"/>
                  <a:sym typeface="Calibri"/>
                </a:rPr>
                <a:t>1</a:t>
              </a:r>
            </a:p>
          </p:txBody>
        </p:sp>
        <p:sp>
          <p:nvSpPr>
            <p:cNvPr id="763" name="Shape 763"/>
            <p:cNvSpPr/>
            <p:nvPr/>
          </p:nvSpPr>
          <p:spPr>
            <a:xfrm>
              <a:off x="8869363" y="1566862"/>
              <a:ext cx="181675" cy="430886"/>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lang="en-CA" sz="2100">
                  <a:solidFill>
                    <a:srgbClr val="000000"/>
                  </a:solidFill>
                  <a:latin typeface="Calibri"/>
                  <a:ea typeface="Calibri"/>
                  <a:cs typeface="Calibri"/>
                  <a:sym typeface="Calibri"/>
                </a:rPr>
                <a:t>1</a:t>
              </a:r>
            </a:p>
          </p:txBody>
        </p:sp>
        <p:sp>
          <p:nvSpPr>
            <p:cNvPr id="764" name="Shape 764"/>
            <p:cNvSpPr/>
            <p:nvPr/>
          </p:nvSpPr>
          <p:spPr>
            <a:xfrm>
              <a:off x="10061575" y="1566862"/>
              <a:ext cx="181675" cy="430886"/>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lang="en-CA" sz="2100">
                  <a:solidFill>
                    <a:srgbClr val="000000"/>
                  </a:solidFill>
                  <a:latin typeface="Calibri"/>
                  <a:ea typeface="Calibri"/>
                  <a:cs typeface="Calibri"/>
                  <a:sym typeface="Calibri"/>
                </a:rPr>
                <a:t>1</a:t>
              </a:r>
            </a:p>
          </p:txBody>
        </p:sp>
      </p:grpSp>
      <p:grpSp>
        <p:nvGrpSpPr>
          <p:cNvPr id="765" name="Shape 765"/>
          <p:cNvGrpSpPr/>
          <p:nvPr/>
        </p:nvGrpSpPr>
        <p:grpSpPr>
          <a:xfrm>
            <a:off x="3559314" y="4037027"/>
            <a:ext cx="4650096" cy="343546"/>
            <a:chOff x="4043121" y="2049275"/>
            <a:chExt cx="6200128" cy="458061"/>
          </a:xfrm>
        </p:grpSpPr>
        <p:sp>
          <p:nvSpPr>
            <p:cNvPr id="766" name="Shape 766"/>
            <p:cNvSpPr/>
            <p:nvPr/>
          </p:nvSpPr>
          <p:spPr>
            <a:xfrm>
              <a:off x="4043121" y="2049275"/>
              <a:ext cx="156027" cy="369330"/>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b="1" lang="en-CA" sz="1800">
                  <a:solidFill>
                    <a:srgbClr val="000000"/>
                  </a:solidFill>
                  <a:latin typeface="Calibri"/>
                  <a:ea typeface="Calibri"/>
                  <a:cs typeface="Calibri"/>
                  <a:sym typeface="Calibri"/>
                </a:rPr>
                <a:t>6</a:t>
              </a:r>
            </a:p>
          </p:txBody>
        </p:sp>
        <p:sp>
          <p:nvSpPr>
            <p:cNvPr id="767" name="Shape 767"/>
            <p:cNvSpPr/>
            <p:nvPr/>
          </p:nvSpPr>
          <p:spPr>
            <a:xfrm>
              <a:off x="5284789" y="2076450"/>
              <a:ext cx="198772" cy="430886"/>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b="1" lang="en-CA" sz="2100">
                  <a:solidFill>
                    <a:srgbClr val="000000"/>
                  </a:solidFill>
                  <a:latin typeface="Calibri"/>
                  <a:ea typeface="Calibri"/>
                  <a:cs typeface="Calibri"/>
                  <a:sym typeface="Calibri"/>
                </a:rPr>
                <a:t>X</a:t>
              </a:r>
            </a:p>
          </p:txBody>
        </p:sp>
        <p:sp>
          <p:nvSpPr>
            <p:cNvPr id="768" name="Shape 768"/>
            <p:cNvSpPr/>
            <p:nvPr/>
          </p:nvSpPr>
          <p:spPr>
            <a:xfrm>
              <a:off x="6488112" y="2076450"/>
              <a:ext cx="181675" cy="430886"/>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lang="en-CA" sz="2100">
                  <a:solidFill>
                    <a:srgbClr val="000000"/>
                  </a:solidFill>
                  <a:latin typeface="Calibri"/>
                  <a:ea typeface="Calibri"/>
                  <a:cs typeface="Calibri"/>
                  <a:sym typeface="Calibri"/>
                </a:rPr>
                <a:t>0</a:t>
              </a:r>
            </a:p>
          </p:txBody>
        </p:sp>
        <p:sp>
          <p:nvSpPr>
            <p:cNvPr id="769" name="Shape 769"/>
            <p:cNvSpPr/>
            <p:nvPr/>
          </p:nvSpPr>
          <p:spPr>
            <a:xfrm>
              <a:off x="7678738" y="2076450"/>
              <a:ext cx="181675" cy="430886"/>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lang="en-CA" sz="2100">
                  <a:solidFill>
                    <a:srgbClr val="000000"/>
                  </a:solidFill>
                  <a:latin typeface="Calibri"/>
                  <a:ea typeface="Calibri"/>
                  <a:cs typeface="Calibri"/>
                  <a:sym typeface="Calibri"/>
                </a:rPr>
                <a:t>1</a:t>
              </a:r>
            </a:p>
          </p:txBody>
        </p:sp>
        <p:sp>
          <p:nvSpPr>
            <p:cNvPr id="770" name="Shape 770"/>
            <p:cNvSpPr/>
            <p:nvPr/>
          </p:nvSpPr>
          <p:spPr>
            <a:xfrm>
              <a:off x="8856663" y="2076450"/>
              <a:ext cx="198772" cy="430886"/>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b="1" lang="en-CA" sz="2100">
                  <a:solidFill>
                    <a:srgbClr val="000000"/>
                  </a:solidFill>
                  <a:latin typeface="Calibri"/>
                  <a:ea typeface="Calibri"/>
                  <a:cs typeface="Calibri"/>
                  <a:sym typeface="Calibri"/>
                </a:rPr>
                <a:t>X</a:t>
              </a:r>
            </a:p>
          </p:txBody>
        </p:sp>
        <p:sp>
          <p:nvSpPr>
            <p:cNvPr id="771" name="Shape 771"/>
            <p:cNvSpPr/>
            <p:nvPr/>
          </p:nvSpPr>
          <p:spPr>
            <a:xfrm>
              <a:off x="10061575" y="2076450"/>
              <a:ext cx="181675" cy="430886"/>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lang="en-CA" sz="2100">
                  <a:solidFill>
                    <a:srgbClr val="000000"/>
                  </a:solidFill>
                  <a:latin typeface="Calibri"/>
                  <a:ea typeface="Calibri"/>
                  <a:cs typeface="Calibri"/>
                  <a:sym typeface="Calibri"/>
                </a:rPr>
                <a:t>0</a:t>
              </a:r>
            </a:p>
          </p:txBody>
        </p:sp>
      </p:grpSp>
      <p:cxnSp>
        <p:nvCxnSpPr>
          <p:cNvPr id="772" name="Shape 772"/>
          <p:cNvCxnSpPr/>
          <p:nvPr/>
        </p:nvCxnSpPr>
        <p:spPr>
          <a:xfrm>
            <a:off x="502000" y="2389556"/>
            <a:ext cx="1072171" cy="722368"/>
          </a:xfrm>
          <a:prstGeom prst="straightConnector1">
            <a:avLst/>
          </a:prstGeom>
          <a:noFill/>
          <a:ln cap="flat" cmpd="sng" w="73025">
            <a:solidFill>
              <a:schemeClr val="dk1"/>
            </a:solidFill>
            <a:prstDash val="solid"/>
            <a:miter/>
            <a:headEnd len="med" w="med" type="none"/>
            <a:tailEnd len="lg" w="lg" type="triangle"/>
          </a:ln>
        </p:spPr>
      </p:cxnSp>
      <p:sp>
        <p:nvSpPr>
          <p:cNvPr id="773" name="Shape 773"/>
          <p:cNvSpPr/>
          <p:nvPr/>
        </p:nvSpPr>
        <p:spPr>
          <a:xfrm>
            <a:off x="1574167" y="2825438"/>
            <a:ext cx="576210" cy="572975"/>
          </a:xfrm>
          <a:prstGeom prst="ellipse">
            <a:avLst/>
          </a:prstGeom>
          <a:solidFill>
            <a:srgbClr val="A8D08C"/>
          </a:solidFill>
          <a:ln cap="flat" cmpd="sng" w="317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2800">
                <a:solidFill>
                  <a:schemeClr val="dk1"/>
                </a:solidFill>
                <a:latin typeface="Calibri"/>
                <a:ea typeface="Calibri"/>
                <a:cs typeface="Calibri"/>
                <a:sym typeface="Calibri"/>
              </a:rPr>
              <a:t>4</a:t>
            </a:r>
          </a:p>
        </p:txBody>
      </p:sp>
      <p:sp>
        <p:nvSpPr>
          <p:cNvPr id="774" name="Shape 774"/>
          <p:cNvSpPr/>
          <p:nvPr/>
        </p:nvSpPr>
        <p:spPr>
          <a:xfrm>
            <a:off x="1574167" y="3840421"/>
            <a:ext cx="576210" cy="572975"/>
          </a:xfrm>
          <a:prstGeom prst="ellipse">
            <a:avLst/>
          </a:prstGeom>
          <a:solidFill>
            <a:srgbClr val="A8D08C"/>
          </a:solidFill>
          <a:ln cap="flat" cmpd="sng" w="317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2800">
                <a:solidFill>
                  <a:schemeClr val="dk1"/>
                </a:solidFill>
                <a:latin typeface="Calibri"/>
                <a:ea typeface="Calibri"/>
                <a:cs typeface="Calibri"/>
                <a:sym typeface="Calibri"/>
              </a:rPr>
              <a:t>5</a:t>
            </a:r>
          </a:p>
        </p:txBody>
      </p:sp>
      <p:sp>
        <p:nvSpPr>
          <p:cNvPr id="775" name="Shape 775"/>
          <p:cNvSpPr/>
          <p:nvPr/>
        </p:nvSpPr>
        <p:spPr>
          <a:xfrm>
            <a:off x="1574167" y="4855403"/>
            <a:ext cx="576210" cy="572975"/>
          </a:xfrm>
          <a:prstGeom prst="ellipse">
            <a:avLst/>
          </a:prstGeom>
          <a:solidFill>
            <a:srgbClr val="A8D08C"/>
          </a:solidFill>
          <a:ln cap="flat" cmpd="sng" w="317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2800">
                <a:solidFill>
                  <a:schemeClr val="dk1"/>
                </a:solidFill>
                <a:latin typeface="Calibri"/>
                <a:ea typeface="Calibri"/>
                <a:cs typeface="Calibri"/>
                <a:sym typeface="Calibri"/>
              </a:rPr>
              <a:t>6</a:t>
            </a:r>
          </a:p>
        </p:txBody>
      </p:sp>
      <p:cxnSp>
        <p:nvCxnSpPr>
          <p:cNvPr id="776" name="Shape 776"/>
          <p:cNvCxnSpPr>
            <a:stCxn id="773" idx="4"/>
            <a:endCxn id="774" idx="0"/>
          </p:cNvCxnSpPr>
          <p:nvPr/>
        </p:nvCxnSpPr>
        <p:spPr>
          <a:xfrm>
            <a:off x="1862272" y="3398413"/>
            <a:ext cx="0" cy="441900"/>
          </a:xfrm>
          <a:prstGeom prst="straightConnector1">
            <a:avLst/>
          </a:prstGeom>
          <a:noFill/>
          <a:ln cap="flat" cmpd="sng" w="41275">
            <a:solidFill>
              <a:schemeClr val="dk1"/>
            </a:solidFill>
            <a:prstDash val="solid"/>
            <a:miter/>
            <a:headEnd len="med" w="med" type="none"/>
            <a:tailEnd len="lg" w="lg" type="triangle"/>
          </a:ln>
        </p:spPr>
      </p:cxnSp>
      <p:cxnSp>
        <p:nvCxnSpPr>
          <p:cNvPr id="777" name="Shape 777"/>
          <p:cNvCxnSpPr>
            <a:stCxn id="774" idx="4"/>
            <a:endCxn id="775" idx="0"/>
          </p:cNvCxnSpPr>
          <p:nvPr/>
        </p:nvCxnSpPr>
        <p:spPr>
          <a:xfrm>
            <a:off x="1862272" y="4413396"/>
            <a:ext cx="0" cy="441900"/>
          </a:xfrm>
          <a:prstGeom prst="straightConnector1">
            <a:avLst/>
          </a:prstGeom>
          <a:noFill/>
          <a:ln cap="flat" cmpd="sng" w="41275">
            <a:solidFill>
              <a:schemeClr val="dk1"/>
            </a:solidFill>
            <a:prstDash val="solid"/>
            <a:miter/>
            <a:headEnd len="med" w="med" type="none"/>
            <a:tailEnd len="lg" w="lg" type="triangle"/>
          </a:ln>
        </p:spPr>
      </p:cxnSp>
      <p:sp>
        <p:nvSpPr>
          <p:cNvPr id="778" name="Shape 778"/>
          <p:cNvSpPr/>
          <p:nvPr/>
        </p:nvSpPr>
        <p:spPr>
          <a:xfrm>
            <a:off x="1426001" y="2628988"/>
            <a:ext cx="872545" cy="2995835"/>
          </a:xfrm>
          <a:prstGeom prst="roundRect">
            <a:avLst>
              <a:gd fmla="val 35535" name="adj"/>
            </a:avLst>
          </a:prstGeom>
          <a:noFill/>
          <a:ln cap="flat" cmpd="sng" w="2540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779" name="Shape 779"/>
          <p:cNvSpPr txBox="1"/>
          <p:nvPr/>
        </p:nvSpPr>
        <p:spPr>
          <a:xfrm>
            <a:off x="2065993" y="2182500"/>
            <a:ext cx="558165"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chemeClr val="dk1"/>
                </a:solidFill>
                <a:latin typeface="Calibri"/>
                <a:ea typeface="Calibri"/>
                <a:cs typeface="Calibri"/>
                <a:sym typeface="Calibri"/>
              </a:rPr>
              <a:t>C1</a:t>
            </a:r>
          </a:p>
        </p:txBody>
      </p:sp>
      <p:sp>
        <p:nvSpPr>
          <p:cNvPr id="780" name="Shape 780"/>
          <p:cNvSpPr txBox="1"/>
          <p:nvPr/>
        </p:nvSpPr>
        <p:spPr>
          <a:xfrm>
            <a:off x="893782" y="2242635"/>
            <a:ext cx="52931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400">
                <a:solidFill>
                  <a:srgbClr val="2E75B5"/>
                </a:solidFill>
                <a:latin typeface="Calibri"/>
                <a:ea typeface="Calibri"/>
                <a:cs typeface="Calibri"/>
                <a:sym typeface="Calibri"/>
              </a:rPr>
              <a:t>D1</a:t>
            </a:r>
          </a:p>
        </p:txBody>
      </p:sp>
      <p:sp>
        <p:nvSpPr>
          <p:cNvPr id="781" name="Shape 781"/>
          <p:cNvSpPr txBox="1"/>
          <p:nvPr/>
        </p:nvSpPr>
        <p:spPr>
          <a:xfrm>
            <a:off x="327212" y="1125153"/>
            <a:ext cx="3209661"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600">
                <a:solidFill>
                  <a:schemeClr val="dk1"/>
                </a:solidFill>
                <a:latin typeface="Calibri"/>
                <a:ea typeface="Calibri"/>
                <a:cs typeface="Calibri"/>
                <a:sym typeface="Calibri"/>
              </a:rPr>
              <a:t>Dataflow Graph</a:t>
            </a:r>
          </a:p>
        </p:txBody>
      </p:sp>
      <p:sp>
        <p:nvSpPr>
          <p:cNvPr id="782" name="Shape 782"/>
          <p:cNvSpPr/>
          <p:nvPr/>
        </p:nvSpPr>
        <p:spPr>
          <a:xfrm>
            <a:off x="4117841" y="2050750"/>
            <a:ext cx="3296993" cy="553997"/>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b="1" lang="en-CA" sz="3600">
                <a:solidFill>
                  <a:srgbClr val="000000"/>
                </a:solidFill>
                <a:latin typeface="Calibri"/>
                <a:ea typeface="Calibri"/>
                <a:cs typeface="Calibri"/>
                <a:sym typeface="Calibri"/>
              </a:rPr>
              <a:t>Instruction Fields</a:t>
            </a:r>
          </a:p>
        </p:txBody>
      </p:sp>
      <p:sp>
        <p:nvSpPr>
          <p:cNvPr id="783" name="Shape 783"/>
          <p:cNvSpPr txBox="1"/>
          <p:nvPr/>
        </p:nvSpPr>
        <p:spPr>
          <a:xfrm>
            <a:off x="3536769" y="4623801"/>
            <a:ext cx="4980787"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CA" sz="2800">
                <a:solidFill>
                  <a:schemeClr val="dk1"/>
                </a:solidFill>
                <a:latin typeface="Calibri"/>
                <a:ea typeface="Calibri"/>
                <a:cs typeface="Calibri"/>
                <a:sym typeface="Calibri"/>
              </a:rPr>
              <a:t>Only </a:t>
            </a:r>
            <a:r>
              <a:rPr lang="en-CA" sz="2800">
                <a:solidFill>
                  <a:srgbClr val="FF0000"/>
                </a:solidFill>
                <a:latin typeface="Calibri"/>
                <a:ea typeface="Calibri"/>
                <a:cs typeface="Calibri"/>
                <a:sym typeface="Calibri"/>
              </a:rPr>
              <a:t>13bits</a:t>
            </a:r>
            <a:r>
              <a:rPr lang="en-CA" sz="2800">
                <a:solidFill>
                  <a:schemeClr val="dk1"/>
                </a:solidFill>
                <a:latin typeface="Calibri"/>
                <a:ea typeface="Calibri"/>
                <a:cs typeface="Calibri"/>
                <a:sym typeface="Calibri"/>
              </a:rPr>
              <a:t> is needed to decode!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8" name="Shape 788"/>
        <p:cNvGrpSpPr/>
        <p:nvPr/>
      </p:nvGrpSpPr>
      <p:grpSpPr>
        <a:xfrm>
          <a:off x="0" y="0"/>
          <a:ext cx="0" cy="0"/>
          <a:chOff x="0" y="0"/>
          <a:chExt cx="0" cy="0"/>
        </a:xfrm>
      </p:grpSpPr>
      <p:sp>
        <p:nvSpPr>
          <p:cNvPr id="789" name="Shape 789"/>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
        <p:nvSpPr>
          <p:cNvPr id="790" name="Shape 790"/>
          <p:cNvSpPr/>
          <p:nvPr/>
        </p:nvSpPr>
        <p:spPr>
          <a:xfrm>
            <a:off x="0" y="0"/>
            <a:ext cx="9144000" cy="838199"/>
          </a:xfrm>
          <a:prstGeom prst="rect">
            <a:avLst/>
          </a:prstGeom>
          <a:solidFill>
            <a:srgbClr val="A6192E"/>
          </a:solidFill>
          <a:ln>
            <a:noFill/>
          </a:ln>
        </p:spPr>
        <p:txBody>
          <a:bodyPr anchorCtr="0" anchor="ctr" bIns="45700" lIns="91425" rIns="91425" tIns="45700">
            <a:noAutofit/>
          </a:bodyPr>
          <a:lstStyle/>
          <a:p>
            <a:pPr indent="0" lvl="0" marL="0" marR="0" rtl="0" algn="ctr">
              <a:spcBef>
                <a:spcPts val="0"/>
              </a:spcBef>
              <a:buSzPct val="25000"/>
              <a:buNone/>
            </a:pPr>
            <a:r>
              <a:rPr b="1" lang="en-CA" sz="3600">
                <a:solidFill>
                  <a:schemeClr val="lt1"/>
                </a:solidFill>
                <a:latin typeface="Calibri"/>
                <a:ea typeface="Calibri"/>
                <a:cs typeface="Calibri"/>
                <a:sym typeface="Calibri"/>
              </a:rPr>
              <a:t>Evaluation – Dynamic Energy</a:t>
            </a:r>
          </a:p>
        </p:txBody>
      </p:sp>
      <p:sp>
        <p:nvSpPr>
          <p:cNvPr id="791" name="Shape 791"/>
          <p:cNvSpPr txBox="1"/>
          <p:nvPr/>
        </p:nvSpPr>
        <p:spPr>
          <a:xfrm>
            <a:off x="156907" y="907409"/>
            <a:ext cx="8358442" cy="954106"/>
          </a:xfrm>
          <a:prstGeom prst="rect">
            <a:avLst/>
          </a:prstGeom>
          <a:noFill/>
          <a:ln>
            <a:noFill/>
          </a:ln>
        </p:spPr>
        <p:txBody>
          <a:bodyPr anchorCtr="0" anchor="t" bIns="45700" lIns="91425" rIns="91425" tIns="45700">
            <a:noAutofit/>
          </a:bodyPr>
          <a:lstStyle/>
          <a:p>
            <a:pPr indent="-285750" lvl="0" marL="285750" marR="0" rtl="0" algn="l">
              <a:spcBef>
                <a:spcPts val="0"/>
              </a:spcBef>
              <a:buClr>
                <a:schemeClr val="dk1"/>
              </a:buClr>
              <a:buSzPct val="100000"/>
              <a:buFont typeface="Arial"/>
              <a:buChar char="•"/>
            </a:pPr>
            <a:r>
              <a:rPr b="1" i="1" lang="en-CA" sz="2800">
                <a:solidFill>
                  <a:schemeClr val="dk1"/>
                </a:solidFill>
                <a:latin typeface="Calibri"/>
                <a:ea typeface="Calibri"/>
                <a:cs typeface="Calibri"/>
                <a:sym typeface="Calibri"/>
              </a:rPr>
              <a:t>Chainsaw</a:t>
            </a:r>
            <a:r>
              <a:rPr b="1" lang="en-CA" sz="2800">
                <a:solidFill>
                  <a:schemeClr val="dk1"/>
                </a:solidFill>
                <a:latin typeface="Calibri"/>
                <a:ea typeface="Calibri"/>
                <a:cs typeface="Calibri"/>
                <a:sym typeface="Calibri"/>
              </a:rPr>
              <a:t> </a:t>
            </a:r>
            <a:r>
              <a:rPr lang="en-CA" sz="2800">
                <a:solidFill>
                  <a:schemeClr val="dk1"/>
                </a:solidFill>
                <a:latin typeface="Calibri"/>
                <a:ea typeface="Calibri"/>
                <a:cs typeface="Calibri"/>
                <a:sym typeface="Calibri"/>
              </a:rPr>
              <a:t>adds Fetch/Decode cost for dynamic energy</a:t>
            </a:r>
          </a:p>
          <a:p>
            <a:pPr indent="-285750" lvl="0" marL="285750" marR="0" rtl="0" algn="l">
              <a:spcBef>
                <a:spcPts val="0"/>
              </a:spcBef>
              <a:buClr>
                <a:schemeClr val="dk1"/>
              </a:buClr>
              <a:buSzPct val="100000"/>
              <a:buFont typeface="Arial"/>
              <a:buChar char="•"/>
            </a:pPr>
            <a:r>
              <a:rPr b="1" lang="en-CA" sz="2800">
                <a:solidFill>
                  <a:schemeClr val="dk1"/>
                </a:solidFill>
                <a:latin typeface="Calibri"/>
                <a:ea typeface="Calibri"/>
                <a:cs typeface="Calibri"/>
                <a:sym typeface="Calibri"/>
              </a:rPr>
              <a:t>CGRA</a:t>
            </a:r>
            <a:r>
              <a:rPr lang="en-CA" sz="2800">
                <a:solidFill>
                  <a:schemeClr val="dk1"/>
                </a:solidFill>
                <a:latin typeface="Calibri"/>
                <a:ea typeface="Calibri"/>
                <a:cs typeface="Calibri"/>
                <a:sym typeface="Calibri"/>
              </a:rPr>
              <a:t> network overhead dominate </a:t>
            </a:r>
            <a:r>
              <a:rPr b="1" i="1" lang="en-CA" sz="2800">
                <a:solidFill>
                  <a:schemeClr val="dk1"/>
                </a:solidFill>
                <a:latin typeface="Calibri"/>
                <a:ea typeface="Calibri"/>
                <a:cs typeface="Calibri"/>
                <a:sym typeface="Calibri"/>
              </a:rPr>
              <a:t>Chainsaw</a:t>
            </a:r>
            <a:r>
              <a:rPr b="1" lang="en-CA" sz="2800">
                <a:solidFill>
                  <a:schemeClr val="dk1"/>
                </a:solidFill>
                <a:latin typeface="Calibri"/>
                <a:ea typeface="Calibri"/>
                <a:cs typeface="Calibri"/>
                <a:sym typeface="Calibri"/>
              </a:rPr>
              <a:t> </a:t>
            </a:r>
            <a:r>
              <a:rPr lang="en-CA" sz="2800">
                <a:solidFill>
                  <a:schemeClr val="dk1"/>
                </a:solidFill>
                <a:latin typeface="Calibri"/>
                <a:ea typeface="Calibri"/>
                <a:cs typeface="Calibri"/>
                <a:sym typeface="Calibri"/>
              </a:rPr>
              <a:t>F/D cost</a:t>
            </a:r>
          </a:p>
        </p:txBody>
      </p:sp>
      <p:sp>
        <p:nvSpPr>
          <p:cNvPr id="792" name="Shape 792"/>
          <p:cNvSpPr txBox="1"/>
          <p:nvPr/>
        </p:nvSpPr>
        <p:spPr>
          <a:xfrm>
            <a:off x="7913261" y="1997457"/>
            <a:ext cx="1204176"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rgbClr val="FF0000"/>
                </a:solidFill>
                <a:latin typeface="Calibri"/>
                <a:ea typeface="Calibri"/>
                <a:cs typeface="Calibri"/>
                <a:sym typeface="Calibri"/>
              </a:rPr>
              <a:t>OOO-4</a:t>
            </a:r>
          </a:p>
        </p:txBody>
      </p:sp>
      <p:sp>
        <p:nvSpPr>
          <p:cNvPr id="793" name="Shape 793"/>
          <p:cNvSpPr/>
          <p:nvPr/>
        </p:nvSpPr>
        <p:spPr>
          <a:xfrm>
            <a:off x="170122" y="5181603"/>
            <a:ext cx="8817935" cy="1458911"/>
          </a:xfrm>
          <a:prstGeom prst="roundRect">
            <a:avLst>
              <a:gd fmla="val 16667" name="adj"/>
            </a:avLst>
          </a:prstGeom>
          <a:solidFill>
            <a:srgbClr val="2E75B5"/>
          </a:solidFill>
          <a:ln cap="flat" cmpd="sng" w="57150">
            <a:solidFill>
              <a:srgbClr val="2F5496"/>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CA" sz="4000">
                <a:solidFill>
                  <a:schemeClr val="lt1"/>
                </a:solidFill>
                <a:latin typeface="Calibri"/>
                <a:ea typeface="Calibri"/>
                <a:cs typeface="Calibri"/>
                <a:sym typeface="Calibri"/>
              </a:rPr>
              <a:t>45% less than 4-way OOO</a:t>
            </a:r>
          </a:p>
          <a:p>
            <a:pPr indent="0" lvl="0" marL="0" marR="0" rtl="0" algn="ctr">
              <a:spcBef>
                <a:spcPts val="0"/>
              </a:spcBef>
              <a:buSzPct val="25000"/>
              <a:buNone/>
            </a:pPr>
            <a:r>
              <a:rPr lang="en-CA" sz="4000">
                <a:solidFill>
                  <a:schemeClr val="lt1"/>
                </a:solidFill>
                <a:latin typeface="Calibri"/>
                <a:ea typeface="Calibri"/>
                <a:cs typeface="Calibri"/>
                <a:sym typeface="Calibri"/>
              </a:rPr>
              <a:t>14% less than CGRA8x8</a:t>
            </a:r>
          </a:p>
        </p:txBody>
      </p:sp>
      <p:pic>
        <p:nvPicPr>
          <p:cNvPr id="794" name="Shape 794"/>
          <p:cNvPicPr preferRelativeResize="0"/>
          <p:nvPr/>
        </p:nvPicPr>
        <p:blipFill rotWithShape="1">
          <a:blip r:embed="rId3">
            <a:alphaModFix/>
          </a:blip>
          <a:srcRect b="0" l="0" r="0" t="0"/>
          <a:stretch/>
        </p:blipFill>
        <p:spPr>
          <a:xfrm>
            <a:off x="0" y="1861516"/>
            <a:ext cx="9144000" cy="3218483"/>
          </a:xfrm>
          <a:prstGeom prst="rect">
            <a:avLst/>
          </a:prstGeom>
          <a:noFill/>
          <a:ln>
            <a:noFill/>
          </a:ln>
        </p:spPr>
      </p:pic>
      <p:cxnSp>
        <p:nvCxnSpPr>
          <p:cNvPr id="795" name="Shape 795"/>
          <p:cNvCxnSpPr/>
          <p:nvPr/>
        </p:nvCxnSpPr>
        <p:spPr>
          <a:xfrm>
            <a:off x="660400" y="1998133"/>
            <a:ext cx="8327658" cy="0"/>
          </a:xfrm>
          <a:prstGeom prst="straightConnector1">
            <a:avLst/>
          </a:prstGeom>
          <a:noFill/>
          <a:ln cap="flat" cmpd="sng" w="38100">
            <a:solidFill>
              <a:srgbClr val="FF0000"/>
            </a:solidFill>
            <a:prstDash val="solid"/>
            <a:miter/>
            <a:headEnd len="med" w="med" type="none"/>
            <a:tailEnd len="med" w="med" type="none"/>
          </a:ln>
        </p:spPr>
      </p:cxnSp>
      <p:sp>
        <p:nvSpPr>
          <p:cNvPr id="796" name="Shape 796"/>
          <p:cNvSpPr txBox="1"/>
          <p:nvPr/>
        </p:nvSpPr>
        <p:spPr>
          <a:xfrm>
            <a:off x="3338205" y="2436675"/>
            <a:ext cx="2481770"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rgbClr val="FF0000"/>
                </a:solidFill>
                <a:latin typeface="Calibri"/>
                <a:ea typeface="Calibri"/>
                <a:cs typeface="Calibri"/>
                <a:sym typeface="Calibri"/>
              </a:rPr>
              <a:t>F/D cost = 8%</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6"/>
                                        </p:tgtEl>
                                        <p:attrNameLst>
                                          <p:attrName>style.visibility</p:attrName>
                                        </p:attrNameLst>
                                      </p:cBhvr>
                                      <p:to>
                                        <p:strVal val="visible"/>
                                      </p:to>
                                    </p:set>
                                    <p:animEffect filter="fade" transition="in">
                                      <p:cBhvr>
                                        <p:cTn dur="500"/>
                                        <p:tgtEl>
                                          <p:spTgt spid="7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1" name="Shape 801"/>
        <p:cNvGrpSpPr/>
        <p:nvPr/>
      </p:nvGrpSpPr>
      <p:grpSpPr>
        <a:xfrm>
          <a:off x="0" y="0"/>
          <a:ext cx="0" cy="0"/>
          <a:chOff x="0" y="0"/>
          <a:chExt cx="0" cy="0"/>
        </a:xfrm>
      </p:grpSpPr>
      <p:sp>
        <p:nvSpPr>
          <p:cNvPr id="802" name="Shape 802"/>
          <p:cNvSpPr txBox="1"/>
          <p:nvPr>
            <p:ph idx="12" type="sldNum"/>
          </p:nvPr>
        </p:nvSpPr>
        <p:spPr>
          <a:xfrm>
            <a:off x="6731710" y="5997578"/>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
        <p:nvSpPr>
          <p:cNvPr id="803" name="Shape 803"/>
          <p:cNvSpPr/>
          <p:nvPr/>
        </p:nvSpPr>
        <p:spPr>
          <a:xfrm>
            <a:off x="0" y="0"/>
            <a:ext cx="9144000" cy="838199"/>
          </a:xfrm>
          <a:prstGeom prst="rect">
            <a:avLst/>
          </a:prstGeom>
          <a:solidFill>
            <a:srgbClr val="A6192E"/>
          </a:solidFill>
          <a:ln>
            <a:noFill/>
          </a:ln>
        </p:spPr>
        <p:txBody>
          <a:bodyPr anchorCtr="0" anchor="ctr" bIns="45700" lIns="91425" rIns="91425" tIns="45700">
            <a:noAutofit/>
          </a:bodyPr>
          <a:lstStyle/>
          <a:p>
            <a:pPr indent="0" lvl="0" marL="0" marR="0" rtl="0" algn="ctr">
              <a:spcBef>
                <a:spcPts val="0"/>
              </a:spcBef>
              <a:buSzPct val="25000"/>
              <a:buNone/>
            </a:pPr>
            <a:r>
              <a:rPr b="1" lang="en-CA" sz="3600">
                <a:solidFill>
                  <a:schemeClr val="lt1"/>
                </a:solidFill>
                <a:latin typeface="Calibri"/>
                <a:ea typeface="Calibri"/>
                <a:cs typeface="Calibri"/>
                <a:sym typeface="Calibri"/>
              </a:rPr>
              <a:t>Evaluation – Data movement energy</a:t>
            </a:r>
          </a:p>
        </p:txBody>
      </p:sp>
      <p:sp>
        <p:nvSpPr>
          <p:cNvPr id="804" name="Shape 804"/>
          <p:cNvSpPr/>
          <p:nvPr/>
        </p:nvSpPr>
        <p:spPr>
          <a:xfrm>
            <a:off x="170122" y="5469466"/>
            <a:ext cx="8817935" cy="1069445"/>
          </a:xfrm>
          <a:prstGeom prst="roundRect">
            <a:avLst>
              <a:gd fmla="val 16667" name="adj"/>
            </a:avLst>
          </a:prstGeom>
          <a:solidFill>
            <a:srgbClr val="2E75B5"/>
          </a:solidFill>
          <a:ln cap="flat" cmpd="sng" w="57150">
            <a:solidFill>
              <a:srgbClr val="2F5496"/>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i="1" lang="en-CA" sz="4000">
                <a:solidFill>
                  <a:schemeClr val="lt1"/>
                </a:solidFill>
                <a:latin typeface="Calibri"/>
                <a:ea typeface="Calibri"/>
                <a:cs typeface="Calibri"/>
                <a:sym typeface="Calibri"/>
              </a:rPr>
              <a:t>Chainsaw</a:t>
            </a:r>
            <a:r>
              <a:rPr lang="en-CA" sz="4000">
                <a:solidFill>
                  <a:schemeClr val="lt1"/>
                </a:solidFill>
                <a:latin typeface="Calibri"/>
                <a:ea typeface="Calibri"/>
                <a:cs typeface="Calibri"/>
                <a:sym typeface="Calibri"/>
              </a:rPr>
              <a:t> reduces 40% of energy</a:t>
            </a:r>
          </a:p>
        </p:txBody>
      </p:sp>
      <p:pic>
        <p:nvPicPr>
          <p:cNvPr id="805" name="Shape 805"/>
          <p:cNvPicPr preferRelativeResize="0"/>
          <p:nvPr/>
        </p:nvPicPr>
        <p:blipFill rotWithShape="1">
          <a:blip r:embed="rId3">
            <a:alphaModFix/>
          </a:blip>
          <a:srcRect b="0" l="0" r="0" t="0"/>
          <a:stretch/>
        </p:blipFill>
        <p:spPr>
          <a:xfrm>
            <a:off x="170122" y="1210733"/>
            <a:ext cx="8686011" cy="4258733"/>
          </a:xfrm>
          <a:prstGeom prst="rect">
            <a:avLst/>
          </a:prstGeom>
          <a:noFill/>
          <a:ln>
            <a:noFill/>
          </a:ln>
        </p:spPr>
      </p:pic>
      <p:cxnSp>
        <p:nvCxnSpPr>
          <p:cNvPr id="806" name="Shape 806"/>
          <p:cNvCxnSpPr/>
          <p:nvPr/>
        </p:nvCxnSpPr>
        <p:spPr>
          <a:xfrm>
            <a:off x="914400" y="1371600"/>
            <a:ext cx="7874710" cy="0"/>
          </a:xfrm>
          <a:prstGeom prst="straightConnector1">
            <a:avLst/>
          </a:prstGeom>
          <a:noFill/>
          <a:ln cap="flat" cmpd="sng" w="38100">
            <a:solidFill>
              <a:srgbClr val="FF0000"/>
            </a:solidFill>
            <a:prstDash val="solid"/>
            <a:miter/>
            <a:headEnd len="med" w="med" type="none"/>
            <a:tailEnd len="med" w="med" type="none"/>
          </a:ln>
        </p:spPr>
      </p:cxnSp>
      <p:sp>
        <p:nvSpPr>
          <p:cNvPr id="807" name="Shape 807"/>
          <p:cNvSpPr txBox="1"/>
          <p:nvPr/>
        </p:nvSpPr>
        <p:spPr>
          <a:xfrm>
            <a:off x="7321639" y="1482524"/>
            <a:ext cx="1666418"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rgbClr val="FF0000"/>
                </a:solidFill>
                <a:latin typeface="Calibri"/>
                <a:ea typeface="Calibri"/>
                <a:cs typeface="Calibri"/>
                <a:sym typeface="Calibri"/>
              </a:rPr>
              <a:t>CGRA 8X8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1" name="Shape 811"/>
        <p:cNvGrpSpPr/>
        <p:nvPr/>
      </p:nvGrpSpPr>
      <p:grpSpPr>
        <a:xfrm>
          <a:off x="0" y="0"/>
          <a:ext cx="0" cy="0"/>
          <a:chOff x="0" y="0"/>
          <a:chExt cx="0" cy="0"/>
        </a:xfrm>
      </p:grpSpPr>
      <p:sp>
        <p:nvSpPr>
          <p:cNvPr id="812" name="Shape 812"/>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
        <p:nvSpPr>
          <p:cNvPr id="813" name="Shape 813"/>
          <p:cNvSpPr/>
          <p:nvPr/>
        </p:nvSpPr>
        <p:spPr>
          <a:xfrm>
            <a:off x="0" y="0"/>
            <a:ext cx="9144000" cy="838199"/>
          </a:xfrm>
          <a:prstGeom prst="rect">
            <a:avLst/>
          </a:prstGeom>
          <a:solidFill>
            <a:srgbClr val="A6192E"/>
          </a:solidFill>
          <a:ln>
            <a:noFill/>
          </a:ln>
        </p:spPr>
        <p:txBody>
          <a:bodyPr anchorCtr="0" anchor="ctr" bIns="45700" lIns="91425" rIns="91425" tIns="45700">
            <a:noAutofit/>
          </a:bodyPr>
          <a:lstStyle/>
          <a:p>
            <a:pPr indent="0" lvl="0" marL="0" marR="0" rtl="0" algn="ctr">
              <a:spcBef>
                <a:spcPts val="0"/>
              </a:spcBef>
              <a:buSzPct val="25000"/>
              <a:buNone/>
            </a:pPr>
            <a:r>
              <a:rPr b="1" lang="en-CA" sz="3600">
                <a:solidFill>
                  <a:schemeClr val="lt1"/>
                </a:solidFill>
                <a:latin typeface="Calibri"/>
                <a:ea typeface="Calibri"/>
                <a:cs typeface="Calibri"/>
                <a:sym typeface="Calibri"/>
              </a:rPr>
              <a:t>Evaluation – Performance</a:t>
            </a:r>
          </a:p>
        </p:txBody>
      </p:sp>
      <p:sp>
        <p:nvSpPr>
          <p:cNvPr id="814" name="Shape 814"/>
          <p:cNvSpPr/>
          <p:nvPr/>
        </p:nvSpPr>
        <p:spPr>
          <a:xfrm>
            <a:off x="170122" y="5080000"/>
            <a:ext cx="8817935" cy="1458911"/>
          </a:xfrm>
          <a:prstGeom prst="roundRect">
            <a:avLst>
              <a:gd fmla="val 16667" name="adj"/>
            </a:avLst>
          </a:prstGeom>
          <a:solidFill>
            <a:srgbClr val="2E75B5"/>
          </a:solidFill>
          <a:ln cap="flat" cmpd="sng" w="57150">
            <a:solidFill>
              <a:srgbClr val="2F5496"/>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CA" sz="4400">
                <a:solidFill>
                  <a:schemeClr val="lt1"/>
                </a:solidFill>
                <a:latin typeface="Calibri"/>
                <a:ea typeface="Calibri"/>
                <a:cs typeface="Calibri"/>
                <a:sym typeface="Calibri"/>
              </a:rPr>
              <a:t>Within 73% of CGRA8x8</a:t>
            </a:r>
            <a:br>
              <a:rPr lang="en-CA" sz="4400">
                <a:solidFill>
                  <a:schemeClr val="lt1"/>
                </a:solidFill>
                <a:latin typeface="Calibri"/>
                <a:ea typeface="Calibri"/>
                <a:cs typeface="Calibri"/>
                <a:sym typeface="Calibri"/>
              </a:rPr>
            </a:br>
            <a:r>
              <a:rPr lang="en-CA" sz="4400">
                <a:solidFill>
                  <a:schemeClr val="lt1"/>
                </a:solidFill>
                <a:latin typeface="Calibri"/>
                <a:ea typeface="Calibri"/>
                <a:cs typeface="Calibri"/>
                <a:sym typeface="Calibri"/>
              </a:rPr>
              <a:t>20% better than OOO core</a:t>
            </a:r>
          </a:p>
        </p:txBody>
      </p:sp>
      <p:pic>
        <p:nvPicPr>
          <p:cNvPr id="815" name="Shape 815"/>
          <p:cNvPicPr preferRelativeResize="0"/>
          <p:nvPr/>
        </p:nvPicPr>
        <p:blipFill rotWithShape="1">
          <a:blip r:embed="rId3">
            <a:alphaModFix/>
          </a:blip>
          <a:srcRect b="0" l="0" r="0" t="0"/>
          <a:stretch/>
        </p:blipFill>
        <p:spPr>
          <a:xfrm>
            <a:off x="99390" y="886766"/>
            <a:ext cx="9044609" cy="4028133"/>
          </a:xfrm>
          <a:prstGeom prst="rect">
            <a:avLst/>
          </a:prstGeom>
          <a:noFill/>
          <a:ln>
            <a:noFill/>
          </a:ln>
        </p:spPr>
      </p:pic>
      <p:cxnSp>
        <p:nvCxnSpPr>
          <p:cNvPr id="816" name="Shape 816"/>
          <p:cNvCxnSpPr/>
          <p:nvPr/>
        </p:nvCxnSpPr>
        <p:spPr>
          <a:xfrm>
            <a:off x="763141" y="1748320"/>
            <a:ext cx="8272500" cy="0"/>
          </a:xfrm>
          <a:prstGeom prst="straightConnector1">
            <a:avLst/>
          </a:prstGeom>
          <a:noFill/>
          <a:ln cap="flat" cmpd="sng" w="44450">
            <a:solidFill>
              <a:srgbClr val="FF0000"/>
            </a:solidFill>
            <a:prstDash val="solid"/>
            <a:miter/>
            <a:headEnd len="med" w="med" type="none"/>
            <a:tailEnd len="med" w="med" type="none"/>
          </a:ln>
        </p:spPr>
      </p:cxnSp>
      <p:sp>
        <p:nvSpPr>
          <p:cNvPr id="817" name="Shape 817"/>
          <p:cNvSpPr txBox="1"/>
          <p:nvPr/>
        </p:nvSpPr>
        <p:spPr>
          <a:xfrm>
            <a:off x="7321638" y="1182169"/>
            <a:ext cx="16665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rgbClr val="FF0000"/>
                </a:solidFill>
                <a:latin typeface="Calibri"/>
                <a:ea typeface="Calibri"/>
                <a:cs typeface="Calibri"/>
                <a:sym typeface="Calibri"/>
              </a:rPr>
              <a:t>CGRA 8X8</a:t>
            </a:r>
          </a:p>
        </p:txBody>
      </p:sp>
      <p:sp>
        <p:nvSpPr>
          <p:cNvPr id="818" name="Shape 818"/>
          <p:cNvSpPr/>
          <p:nvPr/>
        </p:nvSpPr>
        <p:spPr>
          <a:xfrm rot="-2967015">
            <a:off x="5253304" y="1686468"/>
            <a:ext cx="1366295" cy="1183591"/>
          </a:xfrm>
          <a:prstGeom prst="leftArrow">
            <a:avLst>
              <a:gd fmla="val 50000" name="adj1"/>
              <a:gd fmla="val 50000" name="adj2"/>
            </a:avLst>
          </a:prstGeom>
          <a:solidFill>
            <a:srgbClr val="FFD966"/>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p:nvPr/>
        </p:nvSpPr>
        <p:spPr>
          <a:xfrm>
            <a:off x="1244130" y="5166435"/>
            <a:ext cx="7567704" cy="1354666"/>
          </a:xfrm>
          <a:prstGeom prst="roundRect">
            <a:avLst>
              <a:gd fmla="val 16667" name="adj"/>
            </a:avLst>
          </a:prstGeom>
          <a:solidFill>
            <a:srgbClr val="2E75B6"/>
          </a:solidFill>
          <a:ln cap="flat" cmpd="sng" w="38100">
            <a:solidFill>
              <a:srgbClr val="1F3864"/>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CA" sz="2800" u="none" cap="none" strike="noStrike">
                <a:solidFill>
                  <a:schemeClr val="lt1"/>
                </a:solidFill>
                <a:latin typeface="Calibri"/>
                <a:ea typeface="Calibri"/>
                <a:cs typeface="Calibri"/>
                <a:sym typeface="Calibri"/>
              </a:rPr>
              <a:t>Fabric Size        Dataflow graph size</a:t>
            </a:r>
          </a:p>
          <a:p>
            <a:pPr indent="0" lvl="0" marL="0" marR="0" rtl="0" algn="ctr">
              <a:spcBef>
                <a:spcPts val="0"/>
              </a:spcBef>
              <a:buSzPct val="25000"/>
              <a:buNone/>
            </a:pPr>
            <a:r>
              <a:rPr b="0" i="0" lang="en-CA" sz="2800" u="none" cap="none" strike="noStrike">
                <a:solidFill>
                  <a:schemeClr val="lt1"/>
                </a:solidFill>
                <a:latin typeface="Calibri"/>
                <a:ea typeface="Calibri"/>
                <a:cs typeface="Calibri"/>
                <a:sym typeface="Calibri"/>
              </a:rPr>
              <a:t>More dataflow dependencies       More Idleness</a:t>
            </a:r>
          </a:p>
        </p:txBody>
      </p:sp>
      <p:sp>
        <p:nvSpPr>
          <p:cNvPr id="98" name="Shape 98"/>
          <p:cNvSpPr/>
          <p:nvPr/>
        </p:nvSpPr>
        <p:spPr>
          <a:xfrm>
            <a:off x="0" y="0"/>
            <a:ext cx="9144000" cy="838199"/>
          </a:xfrm>
          <a:prstGeom prst="rect">
            <a:avLst/>
          </a:prstGeom>
          <a:solidFill>
            <a:srgbClr val="A6192E"/>
          </a:solidFill>
          <a:ln>
            <a:noFill/>
          </a:ln>
        </p:spPr>
        <p:txBody>
          <a:bodyPr anchorCtr="0" anchor="ctr" bIns="45700" lIns="91425" rIns="91425" tIns="45700">
            <a:noAutofit/>
          </a:bodyPr>
          <a:lstStyle/>
          <a:p>
            <a:pPr indent="0" lvl="1" marL="0" marR="0" rtl="0" algn="ctr">
              <a:spcBef>
                <a:spcPts val="0"/>
              </a:spcBef>
              <a:buSzPct val="25000"/>
              <a:buNone/>
            </a:pPr>
            <a:r>
              <a:rPr b="1" i="0" lang="en-CA" sz="4400" u="none" cap="none" strike="noStrike">
                <a:solidFill>
                  <a:schemeClr val="lt1"/>
                </a:solidFill>
                <a:latin typeface="Calibri"/>
                <a:ea typeface="Calibri"/>
                <a:cs typeface="Calibri"/>
                <a:sym typeface="Calibri"/>
              </a:rPr>
              <a:t>AXC Challenge 1: Idleness</a:t>
            </a:r>
          </a:p>
        </p:txBody>
      </p:sp>
      <p:grpSp>
        <p:nvGrpSpPr>
          <p:cNvPr id="99" name="Shape 99"/>
          <p:cNvGrpSpPr/>
          <p:nvPr/>
        </p:nvGrpSpPr>
        <p:grpSpPr>
          <a:xfrm>
            <a:off x="496310" y="1757370"/>
            <a:ext cx="1521966" cy="2773087"/>
            <a:chOff x="574154" y="1288061"/>
            <a:chExt cx="1521966" cy="3227236"/>
          </a:xfrm>
        </p:grpSpPr>
        <p:sp>
          <p:nvSpPr>
            <p:cNvPr id="100" name="Shape 100"/>
            <p:cNvSpPr/>
            <p:nvPr/>
          </p:nvSpPr>
          <p:spPr>
            <a:xfrm>
              <a:off x="574154" y="1288061"/>
              <a:ext cx="1521966" cy="3227236"/>
            </a:xfrm>
            <a:prstGeom prst="rect">
              <a:avLst/>
            </a:prstGeom>
            <a:solidFill>
              <a:srgbClr val="D8D8D8"/>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cxnSp>
          <p:nvCxnSpPr>
            <p:cNvPr id="101" name="Shape 101"/>
            <p:cNvCxnSpPr/>
            <p:nvPr/>
          </p:nvCxnSpPr>
          <p:spPr>
            <a:xfrm>
              <a:off x="715922" y="1552353"/>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102" name="Shape 102"/>
            <p:cNvCxnSpPr/>
            <p:nvPr/>
          </p:nvCxnSpPr>
          <p:spPr>
            <a:xfrm>
              <a:off x="715922" y="1724874"/>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103" name="Shape 103"/>
            <p:cNvCxnSpPr/>
            <p:nvPr/>
          </p:nvCxnSpPr>
          <p:spPr>
            <a:xfrm>
              <a:off x="715922" y="1897394"/>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104" name="Shape 104"/>
            <p:cNvCxnSpPr/>
            <p:nvPr/>
          </p:nvCxnSpPr>
          <p:spPr>
            <a:xfrm>
              <a:off x="715922" y="2069916"/>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105" name="Shape 105"/>
            <p:cNvCxnSpPr/>
            <p:nvPr/>
          </p:nvCxnSpPr>
          <p:spPr>
            <a:xfrm>
              <a:off x="715922" y="2242436"/>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106" name="Shape 106"/>
            <p:cNvCxnSpPr/>
            <p:nvPr/>
          </p:nvCxnSpPr>
          <p:spPr>
            <a:xfrm>
              <a:off x="715922" y="2587478"/>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107" name="Shape 107"/>
            <p:cNvCxnSpPr/>
            <p:nvPr/>
          </p:nvCxnSpPr>
          <p:spPr>
            <a:xfrm>
              <a:off x="715922" y="2414958"/>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108" name="Shape 108"/>
            <p:cNvCxnSpPr/>
            <p:nvPr/>
          </p:nvCxnSpPr>
          <p:spPr>
            <a:xfrm>
              <a:off x="715922" y="2760000"/>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109" name="Shape 109"/>
            <p:cNvCxnSpPr/>
            <p:nvPr/>
          </p:nvCxnSpPr>
          <p:spPr>
            <a:xfrm>
              <a:off x="715922" y="2932521"/>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110" name="Shape 110"/>
            <p:cNvCxnSpPr/>
            <p:nvPr/>
          </p:nvCxnSpPr>
          <p:spPr>
            <a:xfrm>
              <a:off x="715922" y="3277562"/>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111" name="Shape 111"/>
            <p:cNvCxnSpPr/>
            <p:nvPr/>
          </p:nvCxnSpPr>
          <p:spPr>
            <a:xfrm>
              <a:off x="715922" y="3105041"/>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112" name="Shape 112"/>
            <p:cNvCxnSpPr/>
            <p:nvPr/>
          </p:nvCxnSpPr>
          <p:spPr>
            <a:xfrm>
              <a:off x="715922" y="3450083"/>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113" name="Shape 113"/>
            <p:cNvCxnSpPr/>
            <p:nvPr/>
          </p:nvCxnSpPr>
          <p:spPr>
            <a:xfrm>
              <a:off x="715922" y="3622605"/>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114" name="Shape 114"/>
            <p:cNvCxnSpPr/>
            <p:nvPr/>
          </p:nvCxnSpPr>
          <p:spPr>
            <a:xfrm>
              <a:off x="715922" y="3967646"/>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115" name="Shape 115"/>
            <p:cNvCxnSpPr/>
            <p:nvPr/>
          </p:nvCxnSpPr>
          <p:spPr>
            <a:xfrm>
              <a:off x="715922" y="3795126"/>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116" name="Shape 116"/>
            <p:cNvCxnSpPr/>
            <p:nvPr/>
          </p:nvCxnSpPr>
          <p:spPr>
            <a:xfrm>
              <a:off x="715922" y="4140173"/>
              <a:ext cx="1205022" cy="0"/>
            </a:xfrm>
            <a:prstGeom prst="straightConnector1">
              <a:avLst/>
            </a:prstGeom>
            <a:noFill/>
            <a:ln cap="flat" cmpd="sng" w="22225">
              <a:solidFill>
                <a:schemeClr val="dk1"/>
              </a:solidFill>
              <a:prstDash val="solid"/>
              <a:miter/>
              <a:headEnd len="med" w="med" type="none"/>
              <a:tailEnd len="med" w="med" type="none"/>
            </a:ln>
          </p:spPr>
        </p:cxnSp>
      </p:grpSp>
      <p:sp>
        <p:nvSpPr>
          <p:cNvPr id="117" name="Shape 117"/>
          <p:cNvSpPr/>
          <p:nvPr/>
        </p:nvSpPr>
        <p:spPr>
          <a:xfrm>
            <a:off x="340365" y="2823152"/>
            <a:ext cx="1855128" cy="988850"/>
          </a:xfrm>
          <a:prstGeom prst="rect">
            <a:avLst/>
          </a:prstGeom>
          <a:solidFill>
            <a:srgbClr val="FF7C80">
              <a:alpha val="7098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18" name="Shape 118"/>
          <p:cNvSpPr txBox="1"/>
          <p:nvPr/>
        </p:nvSpPr>
        <p:spPr>
          <a:xfrm>
            <a:off x="282477" y="957128"/>
            <a:ext cx="2616677" cy="70788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i="0" lang="en-CA" sz="4000" u="none" cap="none" strike="noStrike">
                <a:solidFill>
                  <a:schemeClr val="dk1"/>
                </a:solidFill>
                <a:latin typeface="Calibri"/>
                <a:ea typeface="Calibri"/>
                <a:cs typeface="Calibri"/>
                <a:sym typeface="Calibri"/>
              </a:rPr>
              <a:t>Application</a:t>
            </a:r>
          </a:p>
        </p:txBody>
      </p:sp>
      <p:sp>
        <p:nvSpPr>
          <p:cNvPr id="119" name="Shape 119"/>
          <p:cNvSpPr/>
          <p:nvPr/>
        </p:nvSpPr>
        <p:spPr>
          <a:xfrm>
            <a:off x="2425159" y="2812915"/>
            <a:ext cx="917905" cy="785170"/>
          </a:xfrm>
          <a:prstGeom prst="rightArrow">
            <a:avLst>
              <a:gd fmla="val 50000" name="adj1"/>
              <a:gd fmla="val 50000" name="adj2"/>
            </a:avLst>
          </a:prstGeom>
          <a:solidFill>
            <a:srgbClr val="0070C0"/>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20" name="Shape 120"/>
          <p:cNvSpPr txBox="1"/>
          <p:nvPr/>
        </p:nvSpPr>
        <p:spPr>
          <a:xfrm>
            <a:off x="3746423" y="957126"/>
            <a:ext cx="1300227" cy="70788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lang="en-CA" sz="4000">
                <a:solidFill>
                  <a:schemeClr val="dk1"/>
                </a:solidFill>
                <a:latin typeface="Calibri"/>
                <a:ea typeface="Calibri"/>
                <a:cs typeface="Calibri"/>
                <a:sym typeface="Calibri"/>
              </a:rPr>
              <a:t>DFG</a:t>
            </a:r>
          </a:p>
        </p:txBody>
      </p:sp>
      <p:sp>
        <p:nvSpPr>
          <p:cNvPr id="121" name="Shape 121"/>
          <p:cNvSpPr txBox="1"/>
          <p:nvPr/>
        </p:nvSpPr>
        <p:spPr>
          <a:xfrm>
            <a:off x="6013962" y="957126"/>
            <a:ext cx="3054311" cy="70788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lang="en-CA" sz="4000">
                <a:solidFill>
                  <a:schemeClr val="dk1"/>
                </a:solidFill>
                <a:latin typeface="Calibri"/>
                <a:ea typeface="Calibri"/>
                <a:cs typeface="Calibri"/>
                <a:sym typeface="Calibri"/>
              </a:rPr>
              <a:t>Spatial Fabric</a:t>
            </a:r>
          </a:p>
        </p:txBody>
      </p:sp>
      <p:grpSp>
        <p:nvGrpSpPr>
          <p:cNvPr id="122" name="Shape 122"/>
          <p:cNvGrpSpPr/>
          <p:nvPr/>
        </p:nvGrpSpPr>
        <p:grpSpPr>
          <a:xfrm>
            <a:off x="6336716" y="2120964"/>
            <a:ext cx="2262831" cy="2069897"/>
            <a:chOff x="6336716" y="2648597"/>
            <a:chExt cx="1686019" cy="1542266"/>
          </a:xfrm>
        </p:grpSpPr>
        <p:sp>
          <p:nvSpPr>
            <p:cNvPr id="123" name="Shape 123"/>
            <p:cNvSpPr/>
            <p:nvPr/>
          </p:nvSpPr>
          <p:spPr>
            <a:xfrm>
              <a:off x="6336716" y="2648597"/>
              <a:ext cx="552587" cy="552587"/>
            </a:xfrm>
            <a:prstGeom prst="rect">
              <a:avLst/>
            </a:prstGeom>
            <a:solidFill>
              <a:srgbClr val="D8D8D8"/>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124" name="Shape 124"/>
            <p:cNvSpPr/>
            <p:nvPr/>
          </p:nvSpPr>
          <p:spPr>
            <a:xfrm>
              <a:off x="7458335" y="2648597"/>
              <a:ext cx="552587" cy="552587"/>
            </a:xfrm>
            <a:prstGeom prst="rect">
              <a:avLst/>
            </a:prstGeom>
            <a:solidFill>
              <a:srgbClr val="FF7C80"/>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125" name="Shape 125"/>
            <p:cNvSpPr/>
            <p:nvPr/>
          </p:nvSpPr>
          <p:spPr>
            <a:xfrm>
              <a:off x="6336716" y="3638276"/>
              <a:ext cx="552587" cy="552587"/>
            </a:xfrm>
            <a:prstGeom prst="rect">
              <a:avLst/>
            </a:prstGeom>
            <a:solidFill>
              <a:srgbClr val="D8D8D8"/>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126" name="Shape 126"/>
            <p:cNvSpPr/>
            <p:nvPr/>
          </p:nvSpPr>
          <p:spPr>
            <a:xfrm>
              <a:off x="7458335" y="3638276"/>
              <a:ext cx="552587" cy="552587"/>
            </a:xfrm>
            <a:prstGeom prst="rect">
              <a:avLst/>
            </a:prstGeom>
            <a:solidFill>
              <a:srgbClr val="D8D8D8"/>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cxnSp>
          <p:nvCxnSpPr>
            <p:cNvPr id="127" name="Shape 127"/>
            <p:cNvCxnSpPr>
              <a:stCxn id="123" idx="2"/>
              <a:endCxn id="125" idx="0"/>
            </p:cNvCxnSpPr>
            <p:nvPr/>
          </p:nvCxnSpPr>
          <p:spPr>
            <a:xfrm>
              <a:off x="6613009" y="3201184"/>
              <a:ext cx="0" cy="437100"/>
            </a:xfrm>
            <a:prstGeom prst="straightConnector1">
              <a:avLst/>
            </a:prstGeom>
            <a:noFill/>
            <a:ln cap="flat" cmpd="sng" w="50800">
              <a:solidFill>
                <a:schemeClr val="dk1"/>
              </a:solidFill>
              <a:prstDash val="solid"/>
              <a:miter/>
              <a:headEnd len="lg" w="lg" type="triangle"/>
              <a:tailEnd len="lg" w="lg" type="triangle"/>
            </a:ln>
          </p:spPr>
        </p:cxnSp>
        <p:cxnSp>
          <p:nvCxnSpPr>
            <p:cNvPr id="128" name="Shape 128"/>
            <p:cNvCxnSpPr>
              <a:stCxn id="123" idx="3"/>
              <a:endCxn id="124" idx="1"/>
            </p:cNvCxnSpPr>
            <p:nvPr/>
          </p:nvCxnSpPr>
          <p:spPr>
            <a:xfrm>
              <a:off x="6889303" y="2924890"/>
              <a:ext cx="569100" cy="0"/>
            </a:xfrm>
            <a:prstGeom prst="straightConnector1">
              <a:avLst/>
            </a:prstGeom>
            <a:noFill/>
            <a:ln cap="flat" cmpd="sng" w="50800">
              <a:solidFill>
                <a:schemeClr val="dk1"/>
              </a:solidFill>
              <a:prstDash val="solid"/>
              <a:miter/>
              <a:headEnd len="lg" w="lg" type="triangle"/>
              <a:tailEnd len="lg" w="lg" type="triangle"/>
            </a:ln>
          </p:spPr>
        </p:cxnSp>
        <p:cxnSp>
          <p:nvCxnSpPr>
            <p:cNvPr id="129" name="Shape 129"/>
            <p:cNvCxnSpPr>
              <a:stCxn id="125" idx="3"/>
              <a:endCxn id="126" idx="1"/>
            </p:cNvCxnSpPr>
            <p:nvPr/>
          </p:nvCxnSpPr>
          <p:spPr>
            <a:xfrm>
              <a:off x="6889303" y="3914569"/>
              <a:ext cx="569100" cy="0"/>
            </a:xfrm>
            <a:prstGeom prst="straightConnector1">
              <a:avLst/>
            </a:prstGeom>
            <a:noFill/>
            <a:ln cap="flat" cmpd="sng" w="50800">
              <a:solidFill>
                <a:schemeClr val="dk1"/>
              </a:solidFill>
              <a:prstDash val="solid"/>
              <a:miter/>
              <a:headEnd len="lg" w="lg" type="triangle"/>
              <a:tailEnd len="lg" w="lg" type="triangle"/>
            </a:ln>
          </p:spPr>
        </p:cxnSp>
        <p:cxnSp>
          <p:nvCxnSpPr>
            <p:cNvPr id="130" name="Shape 130"/>
            <p:cNvCxnSpPr>
              <a:stCxn id="124" idx="2"/>
              <a:endCxn id="126" idx="0"/>
            </p:cNvCxnSpPr>
            <p:nvPr/>
          </p:nvCxnSpPr>
          <p:spPr>
            <a:xfrm>
              <a:off x="7734629" y="3201184"/>
              <a:ext cx="0" cy="437100"/>
            </a:xfrm>
            <a:prstGeom prst="straightConnector1">
              <a:avLst/>
            </a:prstGeom>
            <a:noFill/>
            <a:ln cap="flat" cmpd="sng" w="50800">
              <a:solidFill>
                <a:schemeClr val="dk1"/>
              </a:solidFill>
              <a:prstDash val="solid"/>
              <a:miter/>
              <a:headEnd len="lg" w="lg" type="triangle"/>
              <a:tailEnd len="lg" w="lg" type="triangle"/>
            </a:ln>
          </p:spPr>
        </p:cxnSp>
        <p:sp>
          <p:nvSpPr>
            <p:cNvPr id="131" name="Shape 131"/>
            <p:cNvSpPr txBox="1"/>
            <p:nvPr/>
          </p:nvSpPr>
          <p:spPr>
            <a:xfrm>
              <a:off x="6506301" y="2711138"/>
              <a:ext cx="76213" cy="48157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600">
                  <a:solidFill>
                    <a:schemeClr val="dk1"/>
                  </a:solidFill>
                  <a:latin typeface="Calibri"/>
                  <a:ea typeface="Calibri"/>
                  <a:cs typeface="Calibri"/>
                  <a:sym typeface="Calibri"/>
                </a:rPr>
                <a:t>8</a:t>
              </a:r>
            </a:p>
          </p:txBody>
        </p:sp>
        <p:sp>
          <p:nvSpPr>
            <p:cNvPr id="132" name="Shape 132"/>
            <p:cNvSpPr txBox="1"/>
            <p:nvPr/>
          </p:nvSpPr>
          <p:spPr>
            <a:xfrm>
              <a:off x="7506865" y="3685853"/>
              <a:ext cx="515870" cy="48157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600">
                  <a:solidFill>
                    <a:schemeClr val="dk1"/>
                  </a:solidFill>
                  <a:latin typeface="Calibri"/>
                  <a:ea typeface="Calibri"/>
                  <a:cs typeface="Calibri"/>
                  <a:sym typeface="Calibri"/>
                </a:rPr>
                <a:t>12</a:t>
              </a:r>
            </a:p>
          </p:txBody>
        </p:sp>
        <p:sp>
          <p:nvSpPr>
            <p:cNvPr id="133" name="Shape 133"/>
            <p:cNvSpPr txBox="1"/>
            <p:nvPr/>
          </p:nvSpPr>
          <p:spPr>
            <a:xfrm>
              <a:off x="6489798" y="3679855"/>
              <a:ext cx="76213" cy="48157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600">
                  <a:solidFill>
                    <a:schemeClr val="dk1"/>
                  </a:solidFill>
                  <a:latin typeface="Calibri"/>
                  <a:ea typeface="Calibri"/>
                  <a:cs typeface="Calibri"/>
                  <a:sym typeface="Calibri"/>
                </a:rPr>
                <a:t>9</a:t>
              </a:r>
            </a:p>
          </p:txBody>
        </p:sp>
        <p:sp>
          <p:nvSpPr>
            <p:cNvPr id="134" name="Shape 134"/>
            <p:cNvSpPr/>
            <p:nvPr/>
          </p:nvSpPr>
          <p:spPr>
            <a:xfrm>
              <a:off x="6421926" y="2730050"/>
              <a:ext cx="393816" cy="39381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135" name="Shape 135"/>
            <p:cNvSpPr txBox="1"/>
            <p:nvPr/>
          </p:nvSpPr>
          <p:spPr>
            <a:xfrm>
              <a:off x="6537962" y="2715858"/>
              <a:ext cx="45718" cy="43571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1</a:t>
              </a:r>
            </a:p>
          </p:txBody>
        </p:sp>
        <p:sp>
          <p:nvSpPr>
            <p:cNvPr id="136" name="Shape 136"/>
            <p:cNvSpPr/>
            <p:nvPr/>
          </p:nvSpPr>
          <p:spPr>
            <a:xfrm>
              <a:off x="7548124" y="3726550"/>
              <a:ext cx="393816" cy="39381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137" name="Shape 137"/>
            <p:cNvSpPr txBox="1"/>
            <p:nvPr/>
          </p:nvSpPr>
          <p:spPr>
            <a:xfrm>
              <a:off x="7586170" y="3721957"/>
              <a:ext cx="218461" cy="43571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3</a:t>
              </a:r>
            </a:p>
          </p:txBody>
        </p:sp>
        <p:sp>
          <p:nvSpPr>
            <p:cNvPr id="138" name="Shape 138"/>
            <p:cNvSpPr/>
            <p:nvPr/>
          </p:nvSpPr>
          <p:spPr>
            <a:xfrm>
              <a:off x="6427905" y="3727792"/>
              <a:ext cx="393816" cy="39381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139" name="Shape 139"/>
            <p:cNvSpPr txBox="1"/>
            <p:nvPr/>
          </p:nvSpPr>
          <p:spPr>
            <a:xfrm>
              <a:off x="6532337" y="3721500"/>
              <a:ext cx="45718" cy="43571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2</a:t>
              </a:r>
            </a:p>
          </p:txBody>
        </p:sp>
      </p:grpSp>
      <p:grpSp>
        <p:nvGrpSpPr>
          <p:cNvPr id="140" name="Shape 140"/>
          <p:cNvGrpSpPr/>
          <p:nvPr/>
        </p:nvGrpSpPr>
        <p:grpSpPr>
          <a:xfrm>
            <a:off x="3861843" y="1817790"/>
            <a:ext cx="577024" cy="2763427"/>
            <a:chOff x="3597467" y="2456368"/>
            <a:chExt cx="397181" cy="1902142"/>
          </a:xfrm>
        </p:grpSpPr>
        <p:sp>
          <p:nvSpPr>
            <p:cNvPr id="141" name="Shape 141"/>
            <p:cNvSpPr/>
            <p:nvPr/>
          </p:nvSpPr>
          <p:spPr>
            <a:xfrm>
              <a:off x="3600832" y="2470559"/>
              <a:ext cx="393816" cy="39381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142" name="Shape 142"/>
            <p:cNvSpPr/>
            <p:nvPr/>
          </p:nvSpPr>
          <p:spPr>
            <a:xfrm>
              <a:off x="3600832" y="3194691"/>
              <a:ext cx="393816" cy="39381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cxnSp>
          <p:nvCxnSpPr>
            <p:cNvPr id="143" name="Shape 143"/>
            <p:cNvCxnSpPr>
              <a:stCxn id="141" idx="4"/>
              <a:endCxn id="142" idx="0"/>
            </p:cNvCxnSpPr>
            <p:nvPr/>
          </p:nvCxnSpPr>
          <p:spPr>
            <a:xfrm>
              <a:off x="3797740" y="2864376"/>
              <a:ext cx="0" cy="330300"/>
            </a:xfrm>
            <a:prstGeom prst="straightConnector1">
              <a:avLst/>
            </a:prstGeom>
            <a:noFill/>
            <a:ln cap="flat" cmpd="sng" w="38100">
              <a:solidFill>
                <a:schemeClr val="dk1"/>
              </a:solidFill>
              <a:prstDash val="solid"/>
              <a:miter/>
              <a:headEnd len="med" w="med" type="none"/>
              <a:tailEnd len="lg" w="lg" type="triangle"/>
            </a:ln>
          </p:spPr>
        </p:cxnSp>
        <p:sp>
          <p:nvSpPr>
            <p:cNvPr id="144" name="Shape 144"/>
            <p:cNvSpPr txBox="1"/>
            <p:nvPr/>
          </p:nvSpPr>
          <p:spPr>
            <a:xfrm>
              <a:off x="3716867" y="2456368"/>
              <a:ext cx="45718" cy="40251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1</a:t>
              </a:r>
            </a:p>
          </p:txBody>
        </p:sp>
        <p:sp>
          <p:nvSpPr>
            <p:cNvPr id="145" name="Shape 145"/>
            <p:cNvSpPr txBox="1"/>
            <p:nvPr/>
          </p:nvSpPr>
          <p:spPr>
            <a:xfrm>
              <a:off x="3705264" y="3188398"/>
              <a:ext cx="45718" cy="40251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2</a:t>
              </a:r>
            </a:p>
          </p:txBody>
        </p:sp>
        <p:sp>
          <p:nvSpPr>
            <p:cNvPr id="146" name="Shape 146"/>
            <p:cNvSpPr/>
            <p:nvPr/>
          </p:nvSpPr>
          <p:spPr>
            <a:xfrm>
              <a:off x="3597467" y="3944825"/>
              <a:ext cx="393816" cy="39381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147" name="Shape 147"/>
            <p:cNvSpPr txBox="1"/>
            <p:nvPr/>
          </p:nvSpPr>
          <p:spPr>
            <a:xfrm>
              <a:off x="3655758" y="3955994"/>
              <a:ext cx="277231" cy="40251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3</a:t>
              </a:r>
            </a:p>
          </p:txBody>
        </p:sp>
        <p:cxnSp>
          <p:nvCxnSpPr>
            <p:cNvPr id="148" name="Shape 148"/>
            <p:cNvCxnSpPr>
              <a:stCxn id="142" idx="4"/>
              <a:endCxn id="146" idx="0"/>
            </p:cNvCxnSpPr>
            <p:nvPr/>
          </p:nvCxnSpPr>
          <p:spPr>
            <a:xfrm flipH="1">
              <a:off x="3794440" y="3588508"/>
              <a:ext cx="3300" cy="356400"/>
            </a:xfrm>
            <a:prstGeom prst="straightConnector1">
              <a:avLst/>
            </a:prstGeom>
            <a:noFill/>
            <a:ln cap="flat" cmpd="sng" w="38100">
              <a:solidFill>
                <a:schemeClr val="dk1"/>
              </a:solidFill>
              <a:prstDash val="solid"/>
              <a:miter/>
              <a:headEnd len="med" w="med" type="none"/>
              <a:tailEnd len="lg" w="lg" type="triangle"/>
            </a:ln>
          </p:spPr>
        </p:cxnSp>
      </p:grpSp>
      <p:pic>
        <p:nvPicPr>
          <p:cNvPr descr="Image result for red x" id="149" name="Shape 149"/>
          <p:cNvPicPr preferRelativeResize="0"/>
          <p:nvPr/>
        </p:nvPicPr>
        <p:blipFill rotWithShape="1">
          <a:blip r:embed="rId3">
            <a:alphaModFix/>
          </a:blip>
          <a:srcRect b="0" l="0" r="0" t="0"/>
          <a:stretch/>
        </p:blipFill>
        <p:spPr>
          <a:xfrm>
            <a:off x="337142" y="5369139"/>
            <a:ext cx="824265" cy="1059771"/>
          </a:xfrm>
          <a:prstGeom prst="rect">
            <a:avLst/>
          </a:prstGeom>
          <a:noFill/>
          <a:ln>
            <a:noFill/>
          </a:ln>
        </p:spPr>
      </p:pic>
      <p:sp>
        <p:nvSpPr>
          <p:cNvPr id="150" name="Shape 150"/>
          <p:cNvSpPr/>
          <p:nvPr/>
        </p:nvSpPr>
        <p:spPr>
          <a:xfrm>
            <a:off x="4927483" y="2812915"/>
            <a:ext cx="917905" cy="785170"/>
          </a:xfrm>
          <a:prstGeom prst="rightArrow">
            <a:avLst>
              <a:gd fmla="val 50000" name="adj1"/>
              <a:gd fmla="val 50000" name="adj2"/>
            </a:avLst>
          </a:prstGeom>
          <a:solidFill>
            <a:srgbClr val="0070C0"/>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pic>
        <p:nvPicPr>
          <p:cNvPr descr="latex-image-1.pdf" id="151" name="Shape 151"/>
          <p:cNvPicPr preferRelativeResize="0"/>
          <p:nvPr/>
        </p:nvPicPr>
        <p:blipFill rotWithShape="1">
          <a:blip r:embed="rId4">
            <a:alphaModFix/>
          </a:blip>
          <a:srcRect b="0" l="0" r="0" t="0"/>
          <a:stretch/>
        </p:blipFill>
        <p:spPr>
          <a:xfrm>
            <a:off x="4147908" y="5505173"/>
            <a:ext cx="470272" cy="338596"/>
          </a:xfrm>
          <a:prstGeom prst="rect">
            <a:avLst/>
          </a:prstGeom>
          <a:noFill/>
          <a:ln>
            <a:noFill/>
          </a:ln>
        </p:spPr>
      </p:pic>
      <p:sp>
        <p:nvSpPr>
          <p:cNvPr id="152" name="Shape 152"/>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pic>
        <p:nvPicPr>
          <p:cNvPr descr="latex-image-1.pdf" id="153" name="Shape 153"/>
          <p:cNvPicPr preferRelativeResize="0"/>
          <p:nvPr/>
        </p:nvPicPr>
        <p:blipFill rotWithShape="1">
          <a:blip r:embed="rId4">
            <a:alphaModFix/>
          </a:blip>
          <a:srcRect b="0" l="0" r="0" t="0"/>
          <a:stretch/>
        </p:blipFill>
        <p:spPr>
          <a:xfrm>
            <a:off x="5898094" y="5907637"/>
            <a:ext cx="470272" cy="33859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2" name="Shape 822"/>
        <p:cNvGrpSpPr/>
        <p:nvPr/>
      </p:nvGrpSpPr>
      <p:grpSpPr>
        <a:xfrm>
          <a:off x="0" y="0"/>
          <a:ext cx="0" cy="0"/>
          <a:chOff x="0" y="0"/>
          <a:chExt cx="0" cy="0"/>
        </a:xfrm>
      </p:grpSpPr>
      <p:sp>
        <p:nvSpPr>
          <p:cNvPr id="823" name="Shape 823"/>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
        <p:nvSpPr>
          <p:cNvPr id="824" name="Shape 824"/>
          <p:cNvSpPr/>
          <p:nvPr/>
        </p:nvSpPr>
        <p:spPr>
          <a:xfrm>
            <a:off x="0" y="0"/>
            <a:ext cx="9144000" cy="838199"/>
          </a:xfrm>
          <a:prstGeom prst="rect">
            <a:avLst/>
          </a:prstGeom>
          <a:solidFill>
            <a:srgbClr val="A6192E"/>
          </a:solidFill>
          <a:ln>
            <a:noFill/>
          </a:ln>
        </p:spPr>
        <p:txBody>
          <a:bodyPr anchorCtr="0" anchor="ctr" bIns="45700" lIns="91425" rIns="91425" tIns="45700">
            <a:noAutofit/>
          </a:bodyPr>
          <a:lstStyle/>
          <a:p>
            <a:pPr indent="0" lvl="0" marL="0" marR="0" rtl="0" algn="ctr">
              <a:spcBef>
                <a:spcPts val="0"/>
              </a:spcBef>
              <a:buSzPct val="25000"/>
              <a:buNone/>
            </a:pPr>
            <a:r>
              <a:rPr b="1" lang="en-CA" sz="3600">
                <a:solidFill>
                  <a:schemeClr val="lt1"/>
                </a:solidFill>
                <a:latin typeface="Calibri"/>
                <a:ea typeface="Calibri"/>
                <a:cs typeface="Calibri"/>
                <a:sym typeface="Calibri"/>
              </a:rPr>
              <a:t>Chainsaw is a Von-Neumman accelerator</a:t>
            </a:r>
          </a:p>
        </p:txBody>
      </p:sp>
      <p:sp>
        <p:nvSpPr>
          <p:cNvPr id="825" name="Shape 825"/>
          <p:cNvSpPr txBox="1"/>
          <p:nvPr/>
        </p:nvSpPr>
        <p:spPr>
          <a:xfrm>
            <a:off x="260456" y="1152087"/>
            <a:ext cx="7071840" cy="3539430"/>
          </a:xfrm>
          <a:prstGeom prst="rect">
            <a:avLst/>
          </a:prstGeom>
          <a:noFill/>
          <a:ln>
            <a:noFill/>
          </a:ln>
        </p:spPr>
        <p:txBody>
          <a:bodyPr anchorCtr="0" anchor="t" bIns="45700" lIns="91425" rIns="91425" tIns="45700">
            <a:noAutofit/>
          </a:bodyPr>
          <a:lstStyle/>
          <a:p>
            <a:pPr indent="-285750" lvl="0" marL="285750" marR="0" rtl="0" algn="l">
              <a:spcBef>
                <a:spcPts val="0"/>
              </a:spcBef>
              <a:buClr>
                <a:schemeClr val="dk1"/>
              </a:buClr>
              <a:buSzPct val="100000"/>
              <a:buFont typeface="Noto Sans Symbols"/>
              <a:buChar char="➢"/>
            </a:pPr>
            <a:r>
              <a:rPr b="1" lang="en-CA" sz="3200">
                <a:solidFill>
                  <a:schemeClr val="dk1"/>
                </a:solidFill>
                <a:latin typeface="Calibri"/>
                <a:ea typeface="Calibri"/>
                <a:cs typeface="Calibri"/>
                <a:sym typeface="Calibri"/>
              </a:rPr>
              <a:t> Chains </a:t>
            </a:r>
            <a:r>
              <a:rPr lang="en-CA" sz="3200">
                <a:solidFill>
                  <a:schemeClr val="dk1"/>
                </a:solidFill>
                <a:latin typeface="Calibri"/>
                <a:ea typeface="Calibri"/>
                <a:cs typeface="Calibri"/>
                <a:sym typeface="Calibri"/>
              </a:rPr>
              <a:t>sequentially dependent </a:t>
            </a:r>
          </a:p>
          <a:p>
            <a:pPr indent="0" lvl="0" marL="0" marR="0" rtl="0" algn="l">
              <a:spcBef>
                <a:spcPts val="0"/>
              </a:spcBef>
              <a:buSzPct val="25000"/>
              <a:buNone/>
            </a:pPr>
            <a:r>
              <a:rPr lang="en-CA" sz="3200">
                <a:solidFill>
                  <a:schemeClr val="dk1"/>
                </a:solidFill>
                <a:latin typeface="Calibri"/>
                <a:ea typeface="Calibri"/>
                <a:cs typeface="Calibri"/>
                <a:sym typeface="Calibri"/>
              </a:rPr>
              <a:t>       operations.</a:t>
            </a:r>
          </a:p>
          <a:p>
            <a:pPr indent="-285750" lvl="0" marL="285750" marR="0" rtl="0" algn="l">
              <a:spcBef>
                <a:spcPts val="0"/>
              </a:spcBef>
              <a:buClr>
                <a:schemeClr val="dk1"/>
              </a:buClr>
              <a:buFont typeface="Noto Sans Symbols"/>
              <a:buNone/>
            </a:pPr>
            <a:r>
              <a:t/>
            </a:r>
            <a:endParaRPr sz="3200">
              <a:solidFill>
                <a:schemeClr val="dk1"/>
              </a:solidFill>
              <a:latin typeface="Calibri"/>
              <a:ea typeface="Calibri"/>
              <a:cs typeface="Calibri"/>
              <a:sym typeface="Calibri"/>
            </a:endParaRPr>
          </a:p>
          <a:p>
            <a:pPr indent="-285750" lvl="0" marL="285750" marR="0" rtl="0" algn="l">
              <a:spcBef>
                <a:spcPts val="0"/>
              </a:spcBef>
              <a:buClr>
                <a:schemeClr val="dk1"/>
              </a:buClr>
              <a:buSzPct val="100000"/>
              <a:buFont typeface="Noto Sans Symbols"/>
              <a:buChar char="➢"/>
            </a:pPr>
            <a:r>
              <a:rPr b="1" lang="en-CA" sz="3200">
                <a:solidFill>
                  <a:schemeClr val="dk1"/>
                </a:solidFill>
                <a:latin typeface="Calibri"/>
                <a:ea typeface="Calibri"/>
                <a:cs typeface="Calibri"/>
                <a:sym typeface="Calibri"/>
              </a:rPr>
              <a:t> Chainsaw Accelerator:</a:t>
            </a:r>
            <a:r>
              <a:rPr lang="en-CA" sz="3200">
                <a:solidFill>
                  <a:schemeClr val="dk1"/>
                </a:solidFill>
                <a:latin typeface="Calibri"/>
                <a:ea typeface="Calibri"/>
                <a:cs typeface="Calibri"/>
                <a:sym typeface="Calibri"/>
              </a:rPr>
              <a:t> </a:t>
            </a:r>
          </a:p>
          <a:p>
            <a:pPr indent="-285750" lvl="1" marL="742950" marR="0" rtl="0" algn="l">
              <a:spcBef>
                <a:spcPts val="0"/>
              </a:spcBef>
              <a:buClr>
                <a:schemeClr val="dk1"/>
              </a:buClr>
              <a:buSzPct val="100000"/>
              <a:buFont typeface="Noto Sans Symbols"/>
              <a:buChar char="➢"/>
            </a:pPr>
            <a:r>
              <a:rPr b="0" i="0" lang="en-CA" sz="3200" u="none" cap="none" strike="noStrike">
                <a:solidFill>
                  <a:schemeClr val="dk1"/>
                </a:solidFill>
                <a:latin typeface="Calibri"/>
                <a:ea typeface="Calibri"/>
                <a:cs typeface="Calibri"/>
                <a:sym typeface="Calibri"/>
              </a:rPr>
              <a:t> Exploit lack of ILP</a:t>
            </a:r>
          </a:p>
          <a:p>
            <a:pPr indent="-285750" lvl="1" marL="742950" marR="0" rtl="0" algn="l">
              <a:spcBef>
                <a:spcPts val="0"/>
              </a:spcBef>
              <a:buClr>
                <a:schemeClr val="dk1"/>
              </a:buClr>
              <a:buSzPct val="100000"/>
              <a:buFont typeface="Noto Sans Symbols"/>
              <a:buChar char="➢"/>
            </a:pPr>
            <a:r>
              <a:rPr b="0" i="0" lang="en-CA" sz="3200" u="none" cap="none" strike="noStrike">
                <a:solidFill>
                  <a:schemeClr val="dk1"/>
                </a:solidFill>
                <a:latin typeface="Calibri"/>
                <a:ea typeface="Calibri"/>
                <a:cs typeface="Calibri"/>
                <a:sym typeface="Calibri"/>
              </a:rPr>
              <a:t> Reduce communication energy</a:t>
            </a:r>
          </a:p>
          <a:p>
            <a:pPr indent="-285750" lvl="1" marL="742950" marR="0" rtl="0" algn="l">
              <a:spcBef>
                <a:spcPts val="0"/>
              </a:spcBef>
              <a:buClr>
                <a:schemeClr val="dk1"/>
              </a:buClr>
              <a:buSzPct val="100000"/>
              <a:buFont typeface="Noto Sans Symbols"/>
              <a:buChar char="➢"/>
            </a:pPr>
            <a:r>
              <a:rPr b="0" i="0" lang="en-CA" sz="3200" u="none" cap="none" strike="noStrike">
                <a:solidFill>
                  <a:schemeClr val="dk1"/>
                </a:solidFill>
                <a:latin typeface="Calibri"/>
                <a:ea typeface="Calibri"/>
                <a:cs typeface="Calibri"/>
                <a:sym typeface="Calibri"/>
              </a:rPr>
              <a:t> Reuse functional units</a:t>
            </a:r>
          </a:p>
        </p:txBody>
      </p:sp>
      <p:sp>
        <p:nvSpPr>
          <p:cNvPr id="826" name="Shape 826"/>
          <p:cNvSpPr/>
          <p:nvPr/>
        </p:nvSpPr>
        <p:spPr>
          <a:xfrm>
            <a:off x="476250" y="5030805"/>
            <a:ext cx="5638800" cy="1568944"/>
          </a:xfrm>
          <a:prstGeom prst="roundRect">
            <a:avLst>
              <a:gd fmla="val 16667" name="adj"/>
            </a:avLst>
          </a:prstGeom>
          <a:blipFill rotWithShape="1">
            <a:blip r:embed="rId3">
              <a:alphaModFix/>
            </a:blip>
            <a:stretch>
              <a:fillRect b="-6817" l="0" r="0" t="0"/>
            </a:stretch>
          </a:blipFill>
          <a:ln cap="flat" cmpd="sng" w="38100">
            <a:solidFill>
              <a:srgbClr val="1F3864"/>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CA" sz="1800">
                <a:latin typeface="Calibri"/>
                <a:ea typeface="Calibri"/>
                <a:cs typeface="Calibri"/>
                <a:sym typeface="Calibri"/>
              </a:rPr>
              <a:t> </a:t>
            </a:r>
          </a:p>
        </p:txBody>
      </p:sp>
      <p:pic>
        <p:nvPicPr>
          <p:cNvPr id="827" name="Shape 827"/>
          <p:cNvPicPr preferRelativeResize="0"/>
          <p:nvPr/>
        </p:nvPicPr>
        <p:blipFill rotWithShape="1">
          <a:blip r:embed="rId4">
            <a:alphaModFix/>
          </a:blip>
          <a:srcRect b="0" l="0" r="0" t="0"/>
          <a:stretch/>
        </p:blipFill>
        <p:spPr>
          <a:xfrm>
            <a:off x="6966742" y="3076823"/>
            <a:ext cx="1518713" cy="1479968"/>
          </a:xfrm>
          <a:prstGeom prst="rect">
            <a:avLst/>
          </a:prstGeom>
          <a:noFill/>
          <a:ln>
            <a:noFill/>
          </a:ln>
        </p:spPr>
      </p:pic>
      <p:grpSp>
        <p:nvGrpSpPr>
          <p:cNvPr id="828" name="Shape 828"/>
          <p:cNvGrpSpPr/>
          <p:nvPr/>
        </p:nvGrpSpPr>
        <p:grpSpPr>
          <a:xfrm>
            <a:off x="6740533" y="1339457"/>
            <a:ext cx="1398707" cy="1398722"/>
            <a:chOff x="5276058" y="1206861"/>
            <a:chExt cx="3555582" cy="3555618"/>
          </a:xfrm>
        </p:grpSpPr>
        <p:sp>
          <p:nvSpPr>
            <p:cNvPr id="829" name="Shape 829"/>
            <p:cNvSpPr/>
            <p:nvPr/>
          </p:nvSpPr>
          <p:spPr>
            <a:xfrm>
              <a:off x="5848933" y="1305294"/>
              <a:ext cx="1842760" cy="1870680"/>
            </a:xfrm>
            <a:prstGeom prst="rect">
              <a:avLst/>
            </a:prstGeom>
            <a:no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830" name="Shape 830"/>
            <p:cNvSpPr/>
            <p:nvPr/>
          </p:nvSpPr>
          <p:spPr>
            <a:xfrm>
              <a:off x="6553929" y="2734769"/>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831" name="Shape 831"/>
            <p:cNvSpPr/>
            <p:nvPr/>
          </p:nvSpPr>
          <p:spPr>
            <a:xfrm>
              <a:off x="5897794" y="2181157"/>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832" name="Shape 832"/>
            <p:cNvSpPr/>
            <p:nvPr/>
          </p:nvSpPr>
          <p:spPr>
            <a:xfrm>
              <a:off x="7194939" y="2187264"/>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833" name="Shape 833"/>
            <p:cNvSpPr/>
            <p:nvPr/>
          </p:nvSpPr>
          <p:spPr>
            <a:xfrm>
              <a:off x="7194939" y="1481033"/>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834" name="Shape 834"/>
            <p:cNvCxnSpPr>
              <a:stCxn id="832" idx="3"/>
              <a:endCxn id="830" idx="7"/>
            </p:cNvCxnSpPr>
            <p:nvPr/>
          </p:nvCxnSpPr>
          <p:spPr>
            <a:xfrm flipH="1">
              <a:off x="6851850" y="2485160"/>
              <a:ext cx="394200" cy="300600"/>
            </a:xfrm>
            <a:prstGeom prst="straightConnector1">
              <a:avLst/>
            </a:prstGeom>
            <a:noFill/>
            <a:ln cap="flat" cmpd="sng" w="19050">
              <a:solidFill>
                <a:schemeClr val="dk1"/>
              </a:solidFill>
              <a:prstDash val="solid"/>
              <a:miter/>
              <a:headEnd len="med" w="med" type="none"/>
              <a:tailEnd len="lg" w="lg" type="triangle"/>
            </a:ln>
          </p:spPr>
        </p:cxnSp>
        <p:cxnSp>
          <p:nvCxnSpPr>
            <p:cNvPr id="835" name="Shape 835"/>
            <p:cNvCxnSpPr>
              <a:stCxn id="831" idx="5"/>
              <a:endCxn id="830" idx="1"/>
            </p:cNvCxnSpPr>
            <p:nvPr/>
          </p:nvCxnSpPr>
          <p:spPr>
            <a:xfrm>
              <a:off x="6195691" y="2479053"/>
              <a:ext cx="409500" cy="306600"/>
            </a:xfrm>
            <a:prstGeom prst="straightConnector1">
              <a:avLst/>
            </a:prstGeom>
            <a:noFill/>
            <a:ln cap="flat" cmpd="sng" w="19050">
              <a:solidFill>
                <a:schemeClr val="dk1"/>
              </a:solidFill>
              <a:prstDash val="solid"/>
              <a:miter/>
              <a:headEnd len="med" w="med" type="none"/>
              <a:tailEnd len="lg" w="lg" type="triangle"/>
            </a:ln>
          </p:spPr>
        </p:cxnSp>
        <p:cxnSp>
          <p:nvCxnSpPr>
            <p:cNvPr id="836" name="Shape 836"/>
            <p:cNvCxnSpPr>
              <a:stCxn id="833" idx="4"/>
              <a:endCxn id="832" idx="0"/>
            </p:cNvCxnSpPr>
            <p:nvPr/>
          </p:nvCxnSpPr>
          <p:spPr>
            <a:xfrm>
              <a:off x="7369442" y="1830040"/>
              <a:ext cx="0" cy="357000"/>
            </a:xfrm>
            <a:prstGeom prst="straightConnector1">
              <a:avLst/>
            </a:prstGeom>
            <a:noFill/>
            <a:ln cap="flat" cmpd="sng" w="19050">
              <a:solidFill>
                <a:schemeClr val="dk1"/>
              </a:solidFill>
              <a:prstDash val="solid"/>
              <a:miter/>
              <a:headEnd len="med" w="med" type="none"/>
              <a:tailEnd len="lg" w="lg" type="triangle"/>
            </a:ln>
          </p:spPr>
        </p:cxnSp>
        <p:sp>
          <p:nvSpPr>
            <p:cNvPr id="837" name="Shape 837"/>
            <p:cNvSpPr/>
            <p:nvPr/>
          </p:nvSpPr>
          <p:spPr>
            <a:xfrm>
              <a:off x="5848933" y="3259517"/>
              <a:ext cx="1842760" cy="1502962"/>
            </a:xfrm>
            <a:prstGeom prst="rect">
              <a:avLst/>
            </a:prstGeom>
            <a:no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838" name="Shape 838"/>
            <p:cNvSpPr/>
            <p:nvPr/>
          </p:nvSpPr>
          <p:spPr>
            <a:xfrm>
              <a:off x="6559307" y="4128907"/>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839" name="Shape 839"/>
            <p:cNvSpPr/>
            <p:nvPr/>
          </p:nvSpPr>
          <p:spPr>
            <a:xfrm>
              <a:off x="6559307" y="3422676"/>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840" name="Shape 840"/>
            <p:cNvCxnSpPr>
              <a:stCxn id="839" idx="4"/>
              <a:endCxn id="838" idx="0"/>
            </p:cNvCxnSpPr>
            <p:nvPr/>
          </p:nvCxnSpPr>
          <p:spPr>
            <a:xfrm>
              <a:off x="6733810" y="3771683"/>
              <a:ext cx="0" cy="357000"/>
            </a:xfrm>
            <a:prstGeom prst="straightConnector1">
              <a:avLst/>
            </a:prstGeom>
            <a:noFill/>
            <a:ln cap="flat" cmpd="sng" w="19050">
              <a:solidFill>
                <a:schemeClr val="dk1"/>
              </a:solidFill>
              <a:prstDash val="solid"/>
              <a:miter/>
              <a:headEnd len="med" w="med" type="none"/>
              <a:tailEnd len="lg" w="lg" type="triangle"/>
            </a:ln>
          </p:spPr>
        </p:cxnSp>
        <p:sp>
          <p:nvSpPr>
            <p:cNvPr id="841" name="Shape 841"/>
            <p:cNvSpPr/>
            <p:nvPr/>
          </p:nvSpPr>
          <p:spPr>
            <a:xfrm rot="3261200">
              <a:off x="5864983" y="1615941"/>
              <a:ext cx="2377732" cy="2670199"/>
            </a:xfrm>
            <a:custGeom>
              <a:pathLst>
                <a:path extrusionOk="0" h="120000" w="120000">
                  <a:moveTo>
                    <a:pt x="723" y="12611"/>
                  </a:moveTo>
                  <a:lnTo>
                    <a:pt x="9725" y="1434"/>
                  </a:lnTo>
                  <a:cubicBezTo>
                    <a:pt x="10968" y="-108"/>
                    <a:pt x="13381" y="-462"/>
                    <a:pt x="15114" y="644"/>
                  </a:cubicBezTo>
                  <a:lnTo>
                    <a:pt x="64314" y="32064"/>
                  </a:lnTo>
                  <a:cubicBezTo>
                    <a:pt x="66047" y="33171"/>
                    <a:pt x="66445" y="35319"/>
                    <a:pt x="65202" y="36862"/>
                  </a:cubicBezTo>
                  <a:lnTo>
                    <a:pt x="56202" y="48037"/>
                  </a:lnTo>
                  <a:lnTo>
                    <a:pt x="56202" y="62876"/>
                  </a:lnTo>
                  <a:lnTo>
                    <a:pt x="118388" y="102589"/>
                  </a:lnTo>
                  <a:cubicBezTo>
                    <a:pt x="120121" y="103696"/>
                    <a:pt x="120519" y="105844"/>
                    <a:pt x="119276" y="107388"/>
                  </a:cubicBezTo>
                  <a:lnTo>
                    <a:pt x="110274" y="118565"/>
                  </a:lnTo>
                  <a:cubicBezTo>
                    <a:pt x="109031" y="120108"/>
                    <a:pt x="106619" y="120462"/>
                    <a:pt x="104885" y="119355"/>
                  </a:cubicBezTo>
                  <a:lnTo>
                    <a:pt x="33824" y="73974"/>
                  </a:lnTo>
                  <a:cubicBezTo>
                    <a:pt x="32957" y="73421"/>
                    <a:pt x="32424" y="72607"/>
                    <a:pt x="32264" y="71739"/>
                  </a:cubicBezTo>
                  <a:lnTo>
                    <a:pt x="32296" y="70734"/>
                  </a:lnTo>
                  <a:lnTo>
                    <a:pt x="32222" y="70405"/>
                  </a:lnTo>
                  <a:lnTo>
                    <a:pt x="32222" y="36958"/>
                  </a:lnTo>
                  <a:lnTo>
                    <a:pt x="1611" y="17410"/>
                  </a:lnTo>
                  <a:cubicBezTo>
                    <a:pt x="-121" y="16303"/>
                    <a:pt x="-519" y="14155"/>
                    <a:pt x="723" y="12611"/>
                  </a:cubicBezTo>
                  <a:close/>
                </a:path>
              </a:pathLst>
            </a:custGeom>
            <a:noFill/>
            <a:ln cap="flat" cmpd="sng" w="1905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842" name="Shape 842"/>
            <p:cNvSpPr/>
            <p:nvPr/>
          </p:nvSpPr>
          <p:spPr>
            <a:xfrm>
              <a:off x="5887362" y="2089938"/>
              <a:ext cx="442149" cy="516531"/>
            </a:xfrm>
            <a:prstGeom prst="roundRect">
              <a:avLst>
                <a:gd fmla="val 16667" name="adj"/>
              </a:avLst>
            </a:prstGeom>
            <a:noFill/>
            <a:ln cap="flat" cmpd="sng" w="1905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grpSp>
        <p:nvGrpSpPr>
          <p:cNvPr id="843" name="Shape 843"/>
          <p:cNvGrpSpPr/>
          <p:nvPr/>
        </p:nvGrpSpPr>
        <p:grpSpPr>
          <a:xfrm>
            <a:off x="7540410" y="1339457"/>
            <a:ext cx="1398707" cy="1398722"/>
            <a:chOff x="5276058" y="1206861"/>
            <a:chExt cx="3555582" cy="3555618"/>
          </a:xfrm>
        </p:grpSpPr>
        <p:sp>
          <p:nvSpPr>
            <p:cNvPr id="844" name="Shape 844"/>
            <p:cNvSpPr/>
            <p:nvPr/>
          </p:nvSpPr>
          <p:spPr>
            <a:xfrm>
              <a:off x="5848933" y="1305294"/>
              <a:ext cx="1842760" cy="1870680"/>
            </a:xfrm>
            <a:prstGeom prst="rect">
              <a:avLst/>
            </a:prstGeom>
            <a:no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845" name="Shape 845"/>
            <p:cNvSpPr/>
            <p:nvPr/>
          </p:nvSpPr>
          <p:spPr>
            <a:xfrm>
              <a:off x="6553929" y="2734769"/>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846" name="Shape 846"/>
            <p:cNvSpPr/>
            <p:nvPr/>
          </p:nvSpPr>
          <p:spPr>
            <a:xfrm>
              <a:off x="5897794" y="2181157"/>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847" name="Shape 847"/>
            <p:cNvSpPr/>
            <p:nvPr/>
          </p:nvSpPr>
          <p:spPr>
            <a:xfrm>
              <a:off x="7194939" y="2187264"/>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848" name="Shape 848"/>
            <p:cNvSpPr/>
            <p:nvPr/>
          </p:nvSpPr>
          <p:spPr>
            <a:xfrm>
              <a:off x="7194939" y="1481033"/>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849" name="Shape 849"/>
            <p:cNvCxnSpPr>
              <a:stCxn id="847" idx="3"/>
              <a:endCxn id="845" idx="7"/>
            </p:cNvCxnSpPr>
            <p:nvPr/>
          </p:nvCxnSpPr>
          <p:spPr>
            <a:xfrm flipH="1">
              <a:off x="6851850" y="2485160"/>
              <a:ext cx="394200" cy="300600"/>
            </a:xfrm>
            <a:prstGeom prst="straightConnector1">
              <a:avLst/>
            </a:prstGeom>
            <a:noFill/>
            <a:ln cap="flat" cmpd="sng" w="19050">
              <a:solidFill>
                <a:schemeClr val="dk1"/>
              </a:solidFill>
              <a:prstDash val="solid"/>
              <a:miter/>
              <a:headEnd len="med" w="med" type="none"/>
              <a:tailEnd len="lg" w="lg" type="triangle"/>
            </a:ln>
          </p:spPr>
        </p:cxnSp>
        <p:cxnSp>
          <p:nvCxnSpPr>
            <p:cNvPr id="850" name="Shape 850"/>
            <p:cNvCxnSpPr>
              <a:stCxn id="846" idx="5"/>
              <a:endCxn id="845" idx="1"/>
            </p:cNvCxnSpPr>
            <p:nvPr/>
          </p:nvCxnSpPr>
          <p:spPr>
            <a:xfrm>
              <a:off x="6195691" y="2479053"/>
              <a:ext cx="409500" cy="306600"/>
            </a:xfrm>
            <a:prstGeom prst="straightConnector1">
              <a:avLst/>
            </a:prstGeom>
            <a:noFill/>
            <a:ln cap="flat" cmpd="sng" w="19050">
              <a:solidFill>
                <a:schemeClr val="dk1"/>
              </a:solidFill>
              <a:prstDash val="solid"/>
              <a:miter/>
              <a:headEnd len="med" w="med" type="none"/>
              <a:tailEnd len="lg" w="lg" type="triangle"/>
            </a:ln>
          </p:spPr>
        </p:cxnSp>
        <p:cxnSp>
          <p:nvCxnSpPr>
            <p:cNvPr id="851" name="Shape 851"/>
            <p:cNvCxnSpPr>
              <a:stCxn id="848" idx="4"/>
              <a:endCxn id="847" idx="0"/>
            </p:cNvCxnSpPr>
            <p:nvPr/>
          </p:nvCxnSpPr>
          <p:spPr>
            <a:xfrm>
              <a:off x="7369442" y="1830040"/>
              <a:ext cx="0" cy="357000"/>
            </a:xfrm>
            <a:prstGeom prst="straightConnector1">
              <a:avLst/>
            </a:prstGeom>
            <a:noFill/>
            <a:ln cap="flat" cmpd="sng" w="19050">
              <a:solidFill>
                <a:schemeClr val="dk1"/>
              </a:solidFill>
              <a:prstDash val="solid"/>
              <a:miter/>
              <a:headEnd len="med" w="med" type="none"/>
              <a:tailEnd len="lg" w="lg" type="triangle"/>
            </a:ln>
          </p:spPr>
        </p:cxnSp>
        <p:sp>
          <p:nvSpPr>
            <p:cNvPr id="852" name="Shape 852"/>
            <p:cNvSpPr/>
            <p:nvPr/>
          </p:nvSpPr>
          <p:spPr>
            <a:xfrm>
              <a:off x="5848933" y="3259517"/>
              <a:ext cx="1842760" cy="1502962"/>
            </a:xfrm>
            <a:prstGeom prst="rect">
              <a:avLst/>
            </a:prstGeom>
            <a:no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853" name="Shape 853"/>
            <p:cNvSpPr/>
            <p:nvPr/>
          </p:nvSpPr>
          <p:spPr>
            <a:xfrm>
              <a:off x="6559307" y="4128907"/>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854" name="Shape 854"/>
            <p:cNvSpPr/>
            <p:nvPr/>
          </p:nvSpPr>
          <p:spPr>
            <a:xfrm>
              <a:off x="6559307" y="3422676"/>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855" name="Shape 855"/>
            <p:cNvCxnSpPr>
              <a:stCxn id="854" idx="4"/>
              <a:endCxn id="853" idx="0"/>
            </p:cNvCxnSpPr>
            <p:nvPr/>
          </p:nvCxnSpPr>
          <p:spPr>
            <a:xfrm>
              <a:off x="6733810" y="3771683"/>
              <a:ext cx="0" cy="357000"/>
            </a:xfrm>
            <a:prstGeom prst="straightConnector1">
              <a:avLst/>
            </a:prstGeom>
            <a:noFill/>
            <a:ln cap="flat" cmpd="sng" w="19050">
              <a:solidFill>
                <a:schemeClr val="dk1"/>
              </a:solidFill>
              <a:prstDash val="solid"/>
              <a:miter/>
              <a:headEnd len="med" w="med" type="none"/>
              <a:tailEnd len="lg" w="lg" type="triangle"/>
            </a:ln>
          </p:spPr>
        </p:cxnSp>
        <p:sp>
          <p:nvSpPr>
            <p:cNvPr id="856" name="Shape 856"/>
            <p:cNvSpPr/>
            <p:nvPr/>
          </p:nvSpPr>
          <p:spPr>
            <a:xfrm rot="3261200">
              <a:off x="5864983" y="1615941"/>
              <a:ext cx="2377732" cy="2670199"/>
            </a:xfrm>
            <a:custGeom>
              <a:pathLst>
                <a:path extrusionOk="0" h="120000" w="120000">
                  <a:moveTo>
                    <a:pt x="723" y="12611"/>
                  </a:moveTo>
                  <a:lnTo>
                    <a:pt x="9725" y="1434"/>
                  </a:lnTo>
                  <a:cubicBezTo>
                    <a:pt x="10968" y="-108"/>
                    <a:pt x="13381" y="-462"/>
                    <a:pt x="15114" y="644"/>
                  </a:cubicBezTo>
                  <a:lnTo>
                    <a:pt x="64314" y="32064"/>
                  </a:lnTo>
                  <a:cubicBezTo>
                    <a:pt x="66047" y="33171"/>
                    <a:pt x="66445" y="35319"/>
                    <a:pt x="65202" y="36862"/>
                  </a:cubicBezTo>
                  <a:lnTo>
                    <a:pt x="56202" y="48037"/>
                  </a:lnTo>
                  <a:lnTo>
                    <a:pt x="56202" y="62876"/>
                  </a:lnTo>
                  <a:lnTo>
                    <a:pt x="118388" y="102589"/>
                  </a:lnTo>
                  <a:cubicBezTo>
                    <a:pt x="120121" y="103696"/>
                    <a:pt x="120519" y="105844"/>
                    <a:pt x="119276" y="107388"/>
                  </a:cubicBezTo>
                  <a:lnTo>
                    <a:pt x="110274" y="118565"/>
                  </a:lnTo>
                  <a:cubicBezTo>
                    <a:pt x="109031" y="120108"/>
                    <a:pt x="106619" y="120462"/>
                    <a:pt x="104885" y="119355"/>
                  </a:cubicBezTo>
                  <a:lnTo>
                    <a:pt x="33824" y="73974"/>
                  </a:lnTo>
                  <a:cubicBezTo>
                    <a:pt x="32957" y="73421"/>
                    <a:pt x="32424" y="72607"/>
                    <a:pt x="32264" y="71739"/>
                  </a:cubicBezTo>
                  <a:lnTo>
                    <a:pt x="32296" y="70734"/>
                  </a:lnTo>
                  <a:lnTo>
                    <a:pt x="32222" y="70405"/>
                  </a:lnTo>
                  <a:lnTo>
                    <a:pt x="32222" y="36958"/>
                  </a:lnTo>
                  <a:lnTo>
                    <a:pt x="1611" y="17410"/>
                  </a:lnTo>
                  <a:cubicBezTo>
                    <a:pt x="-121" y="16303"/>
                    <a:pt x="-519" y="14155"/>
                    <a:pt x="723" y="12611"/>
                  </a:cubicBezTo>
                  <a:close/>
                </a:path>
              </a:pathLst>
            </a:custGeom>
            <a:noFill/>
            <a:ln cap="flat" cmpd="sng" w="1905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857" name="Shape 857"/>
            <p:cNvSpPr/>
            <p:nvPr/>
          </p:nvSpPr>
          <p:spPr>
            <a:xfrm>
              <a:off x="5887362" y="2089938"/>
              <a:ext cx="442149" cy="516531"/>
            </a:xfrm>
            <a:prstGeom prst="roundRect">
              <a:avLst>
                <a:gd fmla="val 16667" name="adj"/>
              </a:avLst>
            </a:prstGeom>
            <a:noFill/>
            <a:ln cap="flat" cmpd="sng" w="1905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
        <p:nvSpPr>
          <p:cNvPr id="858" name="Shape 858"/>
          <p:cNvSpPr/>
          <p:nvPr/>
        </p:nvSpPr>
        <p:spPr>
          <a:xfrm>
            <a:off x="7099446" y="5165955"/>
            <a:ext cx="418195" cy="418195"/>
          </a:xfrm>
          <a:prstGeom prst="rect">
            <a:avLst/>
          </a:prstGeom>
          <a:solidFill>
            <a:srgbClr val="D8D8D8"/>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600">
              <a:solidFill>
                <a:schemeClr val="lt1"/>
              </a:solidFill>
              <a:latin typeface="Calibri"/>
              <a:ea typeface="Calibri"/>
              <a:cs typeface="Calibri"/>
              <a:sym typeface="Calibri"/>
            </a:endParaRPr>
          </a:p>
        </p:txBody>
      </p:sp>
      <p:sp>
        <p:nvSpPr>
          <p:cNvPr id="859" name="Shape 859"/>
          <p:cNvSpPr/>
          <p:nvPr/>
        </p:nvSpPr>
        <p:spPr>
          <a:xfrm>
            <a:off x="7948285" y="5165955"/>
            <a:ext cx="418195" cy="418195"/>
          </a:xfrm>
          <a:prstGeom prst="rect">
            <a:avLst/>
          </a:prstGeom>
          <a:solidFill>
            <a:srgbClr val="FF7C80"/>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600">
              <a:solidFill>
                <a:schemeClr val="lt1"/>
              </a:solidFill>
              <a:latin typeface="Calibri"/>
              <a:ea typeface="Calibri"/>
              <a:cs typeface="Calibri"/>
              <a:sym typeface="Calibri"/>
            </a:endParaRPr>
          </a:p>
        </p:txBody>
      </p:sp>
      <p:sp>
        <p:nvSpPr>
          <p:cNvPr id="860" name="Shape 860"/>
          <p:cNvSpPr/>
          <p:nvPr/>
        </p:nvSpPr>
        <p:spPr>
          <a:xfrm>
            <a:off x="7099446" y="5914939"/>
            <a:ext cx="418195" cy="418195"/>
          </a:xfrm>
          <a:prstGeom prst="rect">
            <a:avLst/>
          </a:prstGeom>
          <a:solidFill>
            <a:srgbClr val="D8D8D8"/>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600">
              <a:solidFill>
                <a:schemeClr val="lt1"/>
              </a:solidFill>
              <a:latin typeface="Calibri"/>
              <a:ea typeface="Calibri"/>
              <a:cs typeface="Calibri"/>
              <a:sym typeface="Calibri"/>
            </a:endParaRPr>
          </a:p>
        </p:txBody>
      </p:sp>
      <p:sp>
        <p:nvSpPr>
          <p:cNvPr id="861" name="Shape 861"/>
          <p:cNvSpPr/>
          <p:nvPr/>
        </p:nvSpPr>
        <p:spPr>
          <a:xfrm>
            <a:off x="7948285" y="5914939"/>
            <a:ext cx="418195" cy="418195"/>
          </a:xfrm>
          <a:prstGeom prst="rect">
            <a:avLst/>
          </a:prstGeom>
          <a:solidFill>
            <a:srgbClr val="D8D8D8"/>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600">
              <a:solidFill>
                <a:schemeClr val="lt1"/>
              </a:solidFill>
              <a:latin typeface="Calibri"/>
              <a:ea typeface="Calibri"/>
              <a:cs typeface="Calibri"/>
              <a:sym typeface="Calibri"/>
            </a:endParaRPr>
          </a:p>
        </p:txBody>
      </p:sp>
      <p:cxnSp>
        <p:nvCxnSpPr>
          <p:cNvPr id="862" name="Shape 862"/>
          <p:cNvCxnSpPr>
            <a:stCxn id="858" idx="2"/>
            <a:endCxn id="860" idx="0"/>
          </p:cNvCxnSpPr>
          <p:nvPr/>
        </p:nvCxnSpPr>
        <p:spPr>
          <a:xfrm>
            <a:off x="7308544" y="5584151"/>
            <a:ext cx="0" cy="330900"/>
          </a:xfrm>
          <a:prstGeom prst="straightConnector1">
            <a:avLst/>
          </a:prstGeom>
          <a:noFill/>
          <a:ln cap="flat" cmpd="sng" w="50800">
            <a:solidFill>
              <a:schemeClr val="dk1"/>
            </a:solidFill>
            <a:prstDash val="solid"/>
            <a:miter/>
            <a:headEnd len="lg" w="lg" type="triangle"/>
            <a:tailEnd len="lg" w="lg" type="triangle"/>
          </a:ln>
        </p:spPr>
      </p:cxnSp>
      <p:cxnSp>
        <p:nvCxnSpPr>
          <p:cNvPr id="863" name="Shape 863"/>
          <p:cNvCxnSpPr>
            <a:stCxn id="858" idx="3"/>
            <a:endCxn id="859" idx="1"/>
          </p:cNvCxnSpPr>
          <p:nvPr/>
        </p:nvCxnSpPr>
        <p:spPr>
          <a:xfrm>
            <a:off x="7517642" y="5375053"/>
            <a:ext cx="430500" cy="0"/>
          </a:xfrm>
          <a:prstGeom prst="straightConnector1">
            <a:avLst/>
          </a:prstGeom>
          <a:noFill/>
          <a:ln cap="flat" cmpd="sng" w="50800">
            <a:solidFill>
              <a:schemeClr val="dk1"/>
            </a:solidFill>
            <a:prstDash val="solid"/>
            <a:miter/>
            <a:headEnd len="lg" w="lg" type="triangle"/>
            <a:tailEnd len="lg" w="lg" type="triangle"/>
          </a:ln>
        </p:spPr>
      </p:cxnSp>
      <p:cxnSp>
        <p:nvCxnSpPr>
          <p:cNvPr id="864" name="Shape 864"/>
          <p:cNvCxnSpPr>
            <a:stCxn id="860" idx="3"/>
            <a:endCxn id="861" idx="1"/>
          </p:cNvCxnSpPr>
          <p:nvPr/>
        </p:nvCxnSpPr>
        <p:spPr>
          <a:xfrm>
            <a:off x="7517642" y="6124037"/>
            <a:ext cx="430500" cy="0"/>
          </a:xfrm>
          <a:prstGeom prst="straightConnector1">
            <a:avLst/>
          </a:prstGeom>
          <a:noFill/>
          <a:ln cap="flat" cmpd="sng" w="50800">
            <a:solidFill>
              <a:schemeClr val="dk1"/>
            </a:solidFill>
            <a:prstDash val="solid"/>
            <a:miter/>
            <a:headEnd len="lg" w="lg" type="triangle"/>
            <a:tailEnd len="lg" w="lg" type="triangle"/>
          </a:ln>
        </p:spPr>
      </p:cxnSp>
      <p:cxnSp>
        <p:nvCxnSpPr>
          <p:cNvPr id="865" name="Shape 865"/>
          <p:cNvCxnSpPr>
            <a:stCxn id="859" idx="2"/>
            <a:endCxn id="861" idx="0"/>
          </p:cNvCxnSpPr>
          <p:nvPr/>
        </p:nvCxnSpPr>
        <p:spPr>
          <a:xfrm>
            <a:off x="8157383" y="5584151"/>
            <a:ext cx="0" cy="330900"/>
          </a:xfrm>
          <a:prstGeom prst="straightConnector1">
            <a:avLst/>
          </a:prstGeom>
          <a:noFill/>
          <a:ln cap="flat" cmpd="sng" w="50800">
            <a:solidFill>
              <a:schemeClr val="dk1"/>
            </a:solidFill>
            <a:prstDash val="solid"/>
            <a:miter/>
            <a:headEnd len="lg" w="lg" type="triangle"/>
            <a:tailEnd len="lg" w="lg" type="triangle"/>
          </a:ln>
        </p:spPr>
      </p:cxnSp>
      <p:sp>
        <p:nvSpPr>
          <p:cNvPr id="866" name="Shape 866"/>
          <p:cNvSpPr txBox="1"/>
          <p:nvPr/>
        </p:nvSpPr>
        <p:spPr>
          <a:xfrm>
            <a:off x="7227788" y="5213285"/>
            <a:ext cx="57677" cy="40010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000">
                <a:solidFill>
                  <a:schemeClr val="dk1"/>
                </a:solidFill>
                <a:latin typeface="Calibri"/>
                <a:ea typeface="Calibri"/>
                <a:cs typeface="Calibri"/>
                <a:sym typeface="Calibri"/>
              </a:rPr>
              <a:t>8</a:t>
            </a:r>
          </a:p>
        </p:txBody>
      </p:sp>
      <p:sp>
        <p:nvSpPr>
          <p:cNvPr id="867" name="Shape 867"/>
          <p:cNvSpPr txBox="1"/>
          <p:nvPr/>
        </p:nvSpPr>
        <p:spPr>
          <a:xfrm>
            <a:off x="7215299" y="5946407"/>
            <a:ext cx="57677" cy="40010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000">
                <a:solidFill>
                  <a:schemeClr val="dk1"/>
                </a:solidFill>
                <a:latin typeface="Calibri"/>
                <a:ea typeface="Calibri"/>
                <a:cs typeface="Calibri"/>
                <a:sym typeface="Calibri"/>
              </a:rPr>
              <a:t>9</a:t>
            </a:r>
          </a:p>
        </p:txBody>
      </p:sp>
      <p:sp>
        <p:nvSpPr>
          <p:cNvPr id="868" name="Shape 868"/>
          <p:cNvSpPr/>
          <p:nvPr/>
        </p:nvSpPr>
        <p:spPr>
          <a:xfrm>
            <a:off x="7163934" y="5227598"/>
            <a:ext cx="298038" cy="298038"/>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600">
              <a:solidFill>
                <a:schemeClr val="lt1"/>
              </a:solidFill>
              <a:latin typeface="Calibri"/>
              <a:ea typeface="Calibri"/>
              <a:cs typeface="Calibri"/>
              <a:sym typeface="Calibri"/>
            </a:endParaRPr>
          </a:p>
        </p:txBody>
      </p:sp>
      <p:sp>
        <p:nvSpPr>
          <p:cNvPr id="869" name="Shape 869"/>
          <p:cNvSpPr txBox="1"/>
          <p:nvPr/>
        </p:nvSpPr>
        <p:spPr>
          <a:xfrm>
            <a:off x="7251749" y="5216858"/>
            <a:ext cx="3459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1800">
                <a:solidFill>
                  <a:schemeClr val="dk1"/>
                </a:solidFill>
                <a:latin typeface="Calibri"/>
                <a:ea typeface="Calibri"/>
                <a:cs typeface="Calibri"/>
                <a:sym typeface="Calibri"/>
              </a:rPr>
              <a:t>1</a:t>
            </a:r>
          </a:p>
        </p:txBody>
      </p:sp>
      <p:sp>
        <p:nvSpPr>
          <p:cNvPr id="870" name="Shape 870"/>
          <p:cNvSpPr/>
          <p:nvPr/>
        </p:nvSpPr>
        <p:spPr>
          <a:xfrm>
            <a:off x="8016235" y="5981746"/>
            <a:ext cx="298038" cy="298038"/>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600">
              <a:solidFill>
                <a:schemeClr val="lt1"/>
              </a:solidFill>
              <a:latin typeface="Calibri"/>
              <a:ea typeface="Calibri"/>
              <a:cs typeface="Calibri"/>
              <a:sym typeface="Calibri"/>
            </a:endParaRPr>
          </a:p>
        </p:txBody>
      </p:sp>
      <p:sp>
        <p:nvSpPr>
          <p:cNvPr id="871" name="Shape 871"/>
          <p:cNvSpPr txBox="1"/>
          <p:nvPr/>
        </p:nvSpPr>
        <p:spPr>
          <a:xfrm>
            <a:off x="8045028" y="5978269"/>
            <a:ext cx="165330"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1800">
                <a:solidFill>
                  <a:schemeClr val="dk1"/>
                </a:solidFill>
                <a:latin typeface="Calibri"/>
                <a:ea typeface="Calibri"/>
                <a:cs typeface="Calibri"/>
                <a:sym typeface="Calibri"/>
              </a:rPr>
              <a:t>3</a:t>
            </a:r>
          </a:p>
        </p:txBody>
      </p:sp>
      <p:sp>
        <p:nvSpPr>
          <p:cNvPr id="872" name="Shape 872"/>
          <p:cNvSpPr/>
          <p:nvPr/>
        </p:nvSpPr>
        <p:spPr>
          <a:xfrm>
            <a:off x="7168459" y="5982685"/>
            <a:ext cx="298038" cy="298038"/>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600">
              <a:solidFill>
                <a:schemeClr val="lt1"/>
              </a:solidFill>
              <a:latin typeface="Calibri"/>
              <a:ea typeface="Calibri"/>
              <a:cs typeface="Calibri"/>
              <a:sym typeface="Calibri"/>
            </a:endParaRPr>
          </a:p>
        </p:txBody>
      </p:sp>
      <p:sp>
        <p:nvSpPr>
          <p:cNvPr id="873" name="Shape 873"/>
          <p:cNvSpPr txBox="1"/>
          <p:nvPr/>
        </p:nvSpPr>
        <p:spPr>
          <a:xfrm>
            <a:off x="7247492" y="5977923"/>
            <a:ext cx="3459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1800">
                <a:solidFill>
                  <a:schemeClr val="dk1"/>
                </a:solidFill>
                <a:latin typeface="Calibri"/>
                <a:ea typeface="Calibri"/>
                <a:cs typeface="Calibri"/>
                <a:sym typeface="Calibri"/>
              </a:rPr>
              <a:t>2</a:t>
            </a:r>
          </a:p>
        </p:txBody>
      </p:sp>
      <p:sp>
        <p:nvSpPr>
          <p:cNvPr id="874" name="Shape 874"/>
          <p:cNvSpPr/>
          <p:nvPr/>
        </p:nvSpPr>
        <p:spPr>
          <a:xfrm>
            <a:off x="6796142" y="5094192"/>
            <a:ext cx="1873642" cy="1442171"/>
          </a:xfrm>
          <a:prstGeom prst="rect">
            <a:avLst/>
          </a:prstGeom>
          <a:solidFill>
            <a:schemeClr val="lt1">
              <a:alpha val="74901"/>
            </a:scheme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875" name="Shape 875"/>
          <p:cNvSpPr/>
          <p:nvPr/>
        </p:nvSpPr>
        <p:spPr>
          <a:xfrm>
            <a:off x="7017793" y="5229344"/>
            <a:ext cx="1294744" cy="1294744"/>
          </a:xfrm>
          <a:prstGeom prst="mathMultiply">
            <a:avLst>
              <a:gd fmla="val 23520" name="adj1"/>
            </a:avLst>
          </a:prstGeom>
          <a:solidFill>
            <a:srgbClr val="FF0000"/>
          </a:solidFill>
          <a:ln cap="flat" cmpd="sng" w="50800">
            <a:solidFill>
              <a:srgbClr val="C0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9" name="Shape 879"/>
        <p:cNvGrpSpPr/>
        <p:nvPr/>
      </p:nvGrpSpPr>
      <p:grpSpPr>
        <a:xfrm>
          <a:off x="0" y="0"/>
          <a:ext cx="0" cy="0"/>
          <a:chOff x="0" y="0"/>
          <a:chExt cx="0" cy="0"/>
        </a:xfrm>
      </p:grpSpPr>
      <p:sp>
        <p:nvSpPr>
          <p:cNvPr id="880" name="Shape 880"/>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
        <p:nvSpPr>
          <p:cNvPr id="881" name="Shape 881"/>
          <p:cNvSpPr txBox="1"/>
          <p:nvPr/>
        </p:nvSpPr>
        <p:spPr>
          <a:xfrm>
            <a:off x="191569" y="1705000"/>
            <a:ext cx="8760859" cy="923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CA" sz="5400" u="sng">
                <a:solidFill>
                  <a:srgbClr val="2E75B5"/>
                </a:solidFill>
                <a:latin typeface="Calibri"/>
                <a:ea typeface="Calibri"/>
                <a:cs typeface="Calibri"/>
                <a:sym typeface="Calibri"/>
              </a:rPr>
              <a:t>github.com/sfu-arch/chainsaw</a:t>
            </a:r>
          </a:p>
        </p:txBody>
      </p:sp>
      <p:pic>
        <p:nvPicPr>
          <p:cNvPr descr="C:\Users\Snehasish\AppData\Local\Microsoft\Windows\INetCache\IE\35G6R5IK\question-mark[1].jpg" id="882" name="Shape 882"/>
          <p:cNvPicPr preferRelativeResize="0"/>
          <p:nvPr/>
        </p:nvPicPr>
        <p:blipFill rotWithShape="1">
          <a:blip r:embed="rId3">
            <a:alphaModFix/>
          </a:blip>
          <a:srcRect b="0" l="0" r="0" t="0"/>
          <a:stretch/>
        </p:blipFill>
        <p:spPr>
          <a:xfrm>
            <a:off x="3168650" y="3302000"/>
            <a:ext cx="2806699" cy="2806699"/>
          </a:xfrm>
          <a:prstGeom prst="rect">
            <a:avLst/>
          </a:prstGeom>
          <a:noFill/>
          <a:ln>
            <a:noFill/>
          </a:ln>
        </p:spPr>
      </p:pic>
      <p:sp>
        <p:nvSpPr>
          <p:cNvPr id="883" name="Shape 883"/>
          <p:cNvSpPr/>
          <p:nvPr/>
        </p:nvSpPr>
        <p:spPr>
          <a:xfrm>
            <a:off x="0" y="0"/>
            <a:ext cx="9144000" cy="838199"/>
          </a:xfrm>
          <a:prstGeom prst="rect">
            <a:avLst/>
          </a:prstGeom>
          <a:solidFill>
            <a:srgbClr val="A6192E"/>
          </a:solidFill>
          <a:ln>
            <a:noFill/>
          </a:ln>
        </p:spPr>
        <p:txBody>
          <a:bodyPr anchorCtr="0" anchor="ctr" bIns="45700" lIns="91425" rIns="91425" tIns="45700">
            <a:noAutofit/>
          </a:bodyPr>
          <a:lstStyle/>
          <a:p>
            <a:pPr indent="0" lvl="0" marL="0" marR="0" rtl="0" algn="l">
              <a:spcBef>
                <a:spcPts val="0"/>
              </a:spcBef>
              <a:buSzPct val="25000"/>
              <a:buNone/>
            </a:pPr>
            <a:r>
              <a:rPr b="1" lang="en-CA" sz="3600">
                <a:solidFill>
                  <a:schemeClr val="lt1"/>
                </a:solidFill>
                <a:latin typeface="Calibri"/>
                <a:ea typeface="Calibri"/>
                <a:cs typeface="Calibri"/>
                <a:sym typeface="Calibri"/>
              </a:rPr>
              <a:t>	Q&amp;A</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8" name="Shape 888"/>
        <p:cNvGrpSpPr/>
        <p:nvPr/>
      </p:nvGrpSpPr>
      <p:grpSpPr>
        <a:xfrm>
          <a:off x="0" y="0"/>
          <a:ext cx="0" cy="0"/>
          <a:chOff x="0" y="0"/>
          <a:chExt cx="0" cy="0"/>
        </a:xfrm>
      </p:grpSpPr>
      <p:grpSp>
        <p:nvGrpSpPr>
          <p:cNvPr id="889" name="Shape 889"/>
          <p:cNvGrpSpPr/>
          <p:nvPr/>
        </p:nvGrpSpPr>
        <p:grpSpPr>
          <a:xfrm>
            <a:off x="338668" y="12669029"/>
            <a:ext cx="2193025" cy="590491"/>
            <a:chOff x="338667" y="5240867"/>
            <a:chExt cx="8466666" cy="1354666"/>
          </a:xfrm>
        </p:grpSpPr>
        <p:sp>
          <p:nvSpPr>
            <p:cNvPr id="890" name="Shape 890"/>
            <p:cNvSpPr/>
            <p:nvPr/>
          </p:nvSpPr>
          <p:spPr>
            <a:xfrm>
              <a:off x="338667" y="5240867"/>
              <a:ext cx="8466666" cy="1354666"/>
            </a:xfrm>
            <a:prstGeom prst="roundRect">
              <a:avLst>
                <a:gd fmla="val 16667" name="adj"/>
              </a:avLst>
            </a:prstGeom>
            <a:solidFill>
              <a:srgbClr val="2E75B6"/>
            </a:solidFill>
            <a:ln cap="flat" cmpd="sng" w="38100">
              <a:solidFill>
                <a:srgbClr val="1F3864"/>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891" name="Shape 891"/>
            <p:cNvSpPr txBox="1"/>
            <p:nvPr/>
          </p:nvSpPr>
          <p:spPr>
            <a:xfrm>
              <a:off x="786970" y="5556971"/>
              <a:ext cx="7572132" cy="7078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CA" sz="4000">
                  <a:solidFill>
                    <a:schemeClr val="lt1"/>
                  </a:solidFill>
                  <a:latin typeface="Calibri"/>
                  <a:ea typeface="Calibri"/>
                  <a:cs typeface="Calibri"/>
                  <a:sym typeface="Calibri"/>
                </a:rPr>
                <a:t>Spatial Data movement</a:t>
              </a:r>
            </a:p>
          </p:txBody>
        </p:sp>
      </p:grpSp>
      <p:sp>
        <p:nvSpPr>
          <p:cNvPr id="892" name="Shape 892"/>
          <p:cNvSpPr txBox="1"/>
          <p:nvPr/>
        </p:nvSpPr>
        <p:spPr>
          <a:xfrm>
            <a:off x="1271008" y="959065"/>
            <a:ext cx="3438104" cy="70788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4000">
                <a:solidFill>
                  <a:schemeClr val="dk1"/>
                </a:solidFill>
                <a:latin typeface="Calibri"/>
                <a:ea typeface="Calibri"/>
                <a:cs typeface="Calibri"/>
                <a:sym typeface="Calibri"/>
              </a:rPr>
              <a:t>Spatial Fabric</a:t>
            </a:r>
          </a:p>
        </p:txBody>
      </p:sp>
      <p:sp>
        <p:nvSpPr>
          <p:cNvPr id="893" name="Shape 893"/>
          <p:cNvSpPr/>
          <p:nvPr/>
        </p:nvSpPr>
        <p:spPr>
          <a:xfrm>
            <a:off x="1483891" y="1755628"/>
            <a:ext cx="774561" cy="774563"/>
          </a:xfrm>
          <a:prstGeom prst="rect">
            <a:avLst/>
          </a:prstGeom>
          <a:solidFill>
            <a:srgbClr val="D8D8D8"/>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894" name="Shape 894"/>
          <p:cNvSpPr/>
          <p:nvPr/>
        </p:nvSpPr>
        <p:spPr>
          <a:xfrm>
            <a:off x="3056068" y="1755628"/>
            <a:ext cx="774561" cy="774563"/>
          </a:xfrm>
          <a:prstGeom prst="rect">
            <a:avLst/>
          </a:prstGeom>
          <a:solidFill>
            <a:srgbClr val="D8D8D8"/>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895" name="Shape 895"/>
          <p:cNvSpPr/>
          <p:nvPr/>
        </p:nvSpPr>
        <p:spPr>
          <a:xfrm>
            <a:off x="1483891" y="3142864"/>
            <a:ext cx="774561" cy="774563"/>
          </a:xfrm>
          <a:prstGeom prst="rect">
            <a:avLst/>
          </a:prstGeom>
          <a:solidFill>
            <a:srgbClr val="D8D8D8"/>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896" name="Shape 896"/>
          <p:cNvSpPr/>
          <p:nvPr/>
        </p:nvSpPr>
        <p:spPr>
          <a:xfrm>
            <a:off x="3056068" y="3142864"/>
            <a:ext cx="774561" cy="774563"/>
          </a:xfrm>
          <a:prstGeom prst="rect">
            <a:avLst/>
          </a:prstGeom>
          <a:solidFill>
            <a:srgbClr val="D8D8D8"/>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cxnSp>
        <p:nvCxnSpPr>
          <p:cNvPr id="897" name="Shape 897"/>
          <p:cNvCxnSpPr>
            <a:stCxn id="893" idx="3"/>
            <a:endCxn id="894" idx="1"/>
          </p:cNvCxnSpPr>
          <p:nvPr/>
        </p:nvCxnSpPr>
        <p:spPr>
          <a:xfrm>
            <a:off x="2258453" y="2142910"/>
            <a:ext cx="797700" cy="0"/>
          </a:xfrm>
          <a:prstGeom prst="straightConnector1">
            <a:avLst/>
          </a:prstGeom>
          <a:noFill/>
          <a:ln cap="flat" cmpd="sng" w="50800">
            <a:solidFill>
              <a:schemeClr val="dk1"/>
            </a:solidFill>
            <a:prstDash val="solid"/>
            <a:miter/>
            <a:headEnd len="lg" w="lg" type="triangle"/>
            <a:tailEnd len="lg" w="lg" type="triangle"/>
          </a:ln>
        </p:spPr>
      </p:cxnSp>
      <p:cxnSp>
        <p:nvCxnSpPr>
          <p:cNvPr id="898" name="Shape 898"/>
          <p:cNvCxnSpPr>
            <a:stCxn id="894" idx="2"/>
            <a:endCxn id="896" idx="0"/>
          </p:cNvCxnSpPr>
          <p:nvPr/>
        </p:nvCxnSpPr>
        <p:spPr>
          <a:xfrm>
            <a:off x="3443349" y="2530191"/>
            <a:ext cx="0" cy="612600"/>
          </a:xfrm>
          <a:prstGeom prst="straightConnector1">
            <a:avLst/>
          </a:prstGeom>
          <a:noFill/>
          <a:ln cap="flat" cmpd="sng" w="50800">
            <a:solidFill>
              <a:schemeClr val="dk1"/>
            </a:solidFill>
            <a:prstDash val="solid"/>
            <a:miter/>
            <a:headEnd len="lg" w="lg" type="triangle"/>
            <a:tailEnd len="lg" w="lg" type="triangle"/>
          </a:ln>
        </p:spPr>
      </p:cxnSp>
      <p:sp>
        <p:nvSpPr>
          <p:cNvPr id="899" name="Shape 899"/>
          <p:cNvSpPr txBox="1"/>
          <p:nvPr/>
        </p:nvSpPr>
        <p:spPr>
          <a:xfrm>
            <a:off x="1721600" y="1843292"/>
            <a:ext cx="106828"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600">
                <a:solidFill>
                  <a:schemeClr val="dk1"/>
                </a:solidFill>
                <a:latin typeface="Calibri"/>
                <a:ea typeface="Calibri"/>
                <a:cs typeface="Calibri"/>
                <a:sym typeface="Calibri"/>
              </a:rPr>
              <a:t>8</a:t>
            </a:r>
          </a:p>
        </p:txBody>
      </p:sp>
      <p:sp>
        <p:nvSpPr>
          <p:cNvPr id="900" name="Shape 900"/>
          <p:cNvSpPr txBox="1"/>
          <p:nvPr/>
        </p:nvSpPr>
        <p:spPr>
          <a:xfrm>
            <a:off x="3124093" y="3209555"/>
            <a:ext cx="723096"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600">
                <a:solidFill>
                  <a:schemeClr val="dk1"/>
                </a:solidFill>
                <a:latin typeface="Calibri"/>
                <a:ea typeface="Calibri"/>
                <a:cs typeface="Calibri"/>
                <a:sym typeface="Calibri"/>
              </a:rPr>
              <a:t>12</a:t>
            </a:r>
          </a:p>
        </p:txBody>
      </p:sp>
      <p:sp>
        <p:nvSpPr>
          <p:cNvPr id="901" name="Shape 901"/>
          <p:cNvSpPr txBox="1"/>
          <p:nvPr/>
        </p:nvSpPr>
        <p:spPr>
          <a:xfrm>
            <a:off x="1698466" y="3201147"/>
            <a:ext cx="106828"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600">
                <a:solidFill>
                  <a:schemeClr val="dk1"/>
                </a:solidFill>
                <a:latin typeface="Calibri"/>
                <a:ea typeface="Calibri"/>
                <a:cs typeface="Calibri"/>
                <a:sym typeface="Calibri"/>
              </a:rPr>
              <a:t>9</a:t>
            </a:r>
          </a:p>
        </p:txBody>
      </p:sp>
      <p:sp>
        <p:nvSpPr>
          <p:cNvPr id="902" name="Shape 902"/>
          <p:cNvSpPr/>
          <p:nvPr/>
        </p:nvSpPr>
        <p:spPr>
          <a:xfrm>
            <a:off x="1603330" y="1869801"/>
            <a:ext cx="552013" cy="552013"/>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903" name="Shape 903"/>
          <p:cNvSpPr txBox="1"/>
          <p:nvPr/>
        </p:nvSpPr>
        <p:spPr>
          <a:xfrm>
            <a:off x="1765978" y="1849909"/>
            <a:ext cx="64084"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1</a:t>
            </a:r>
          </a:p>
        </p:txBody>
      </p:sp>
      <p:sp>
        <p:nvSpPr>
          <p:cNvPr id="904" name="Shape 904"/>
          <p:cNvSpPr/>
          <p:nvPr/>
        </p:nvSpPr>
        <p:spPr>
          <a:xfrm>
            <a:off x="3181925" y="3266598"/>
            <a:ext cx="552013" cy="552013"/>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905" name="Shape 905"/>
          <p:cNvSpPr txBox="1"/>
          <p:nvPr/>
        </p:nvSpPr>
        <p:spPr>
          <a:xfrm>
            <a:off x="3235253" y="3260161"/>
            <a:ext cx="306217"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3</a:t>
            </a:r>
          </a:p>
        </p:txBody>
      </p:sp>
      <p:sp>
        <p:nvSpPr>
          <p:cNvPr id="906" name="Shape 906"/>
          <p:cNvSpPr/>
          <p:nvPr/>
        </p:nvSpPr>
        <p:spPr>
          <a:xfrm>
            <a:off x="1611712" y="3268341"/>
            <a:ext cx="552013" cy="552013"/>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907" name="Shape 907"/>
          <p:cNvSpPr txBox="1"/>
          <p:nvPr/>
        </p:nvSpPr>
        <p:spPr>
          <a:xfrm>
            <a:off x="1758096" y="3259519"/>
            <a:ext cx="64084"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2</a:t>
            </a:r>
          </a:p>
        </p:txBody>
      </p:sp>
      <p:sp>
        <p:nvSpPr>
          <p:cNvPr id="908" name="Shape 908"/>
          <p:cNvSpPr/>
          <p:nvPr/>
        </p:nvSpPr>
        <p:spPr>
          <a:xfrm rot="-5400000">
            <a:off x="580586" y="2359812"/>
            <a:ext cx="1705757" cy="891978"/>
          </a:xfrm>
          <a:prstGeom prst="arc">
            <a:avLst>
              <a:gd fmla="val 10577238" name="adj1"/>
              <a:gd fmla="val 0" name="adj2"/>
            </a:avLst>
          </a:prstGeom>
          <a:noFill/>
          <a:ln cap="flat" cmpd="sng" w="127000">
            <a:solidFill>
              <a:srgbClr val="FF0000"/>
            </a:solidFill>
            <a:prstDash val="dash"/>
            <a:miter/>
            <a:headEnd len="lg" w="lg" type="triangl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dk1"/>
              </a:solidFill>
              <a:latin typeface="Calibri"/>
              <a:ea typeface="Calibri"/>
              <a:cs typeface="Calibri"/>
              <a:sym typeface="Calibri"/>
            </a:endParaRPr>
          </a:p>
        </p:txBody>
      </p:sp>
      <p:sp>
        <p:nvSpPr>
          <p:cNvPr id="909" name="Shape 909"/>
          <p:cNvSpPr/>
          <p:nvPr/>
        </p:nvSpPr>
        <p:spPr>
          <a:xfrm rot="10800000">
            <a:off x="1805957" y="3569631"/>
            <a:ext cx="1705757" cy="891978"/>
          </a:xfrm>
          <a:prstGeom prst="arc">
            <a:avLst>
              <a:gd fmla="val 10577238" name="adj1"/>
              <a:gd fmla="val 0" name="adj2"/>
            </a:avLst>
          </a:prstGeom>
          <a:noFill/>
          <a:ln cap="flat" cmpd="sng" w="127000">
            <a:solidFill>
              <a:srgbClr val="FF0000"/>
            </a:solidFill>
            <a:prstDash val="dash"/>
            <a:miter/>
            <a:headEnd len="lg" w="lg" type="triangl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dk1"/>
              </a:solidFill>
              <a:latin typeface="Calibri"/>
              <a:ea typeface="Calibri"/>
              <a:cs typeface="Calibri"/>
              <a:sym typeface="Calibri"/>
            </a:endParaRPr>
          </a:p>
        </p:txBody>
      </p:sp>
      <p:sp>
        <p:nvSpPr>
          <p:cNvPr id="910" name="Shape 910"/>
          <p:cNvSpPr/>
          <p:nvPr/>
        </p:nvSpPr>
        <p:spPr>
          <a:xfrm>
            <a:off x="0" y="0"/>
            <a:ext cx="9144000" cy="838199"/>
          </a:xfrm>
          <a:prstGeom prst="rect">
            <a:avLst/>
          </a:prstGeom>
          <a:solidFill>
            <a:srgbClr val="A6192E"/>
          </a:solidFill>
          <a:ln>
            <a:noFill/>
          </a:ln>
        </p:spPr>
        <p:txBody>
          <a:bodyPr anchorCtr="0" anchor="ctr" bIns="45700" lIns="91425" rIns="91425" tIns="45700">
            <a:noAutofit/>
          </a:bodyPr>
          <a:lstStyle/>
          <a:p>
            <a:pPr indent="0" lvl="1" marL="0" marR="0" rtl="0" algn="ctr">
              <a:spcBef>
                <a:spcPts val="0"/>
              </a:spcBef>
              <a:buSzPct val="25000"/>
              <a:buNone/>
            </a:pPr>
            <a:r>
              <a:rPr b="1" i="0" lang="en-CA" sz="4400" u="none" cap="none" strike="noStrike">
                <a:solidFill>
                  <a:schemeClr val="lt1"/>
                </a:solidFill>
                <a:latin typeface="Calibri"/>
                <a:ea typeface="Calibri"/>
                <a:cs typeface="Calibri"/>
                <a:sym typeface="Calibri"/>
              </a:rPr>
              <a:t>AXC Challenge 2: Data movement</a:t>
            </a:r>
          </a:p>
        </p:txBody>
      </p:sp>
      <p:sp>
        <p:nvSpPr>
          <p:cNvPr id="911" name="Shape 911"/>
          <p:cNvSpPr/>
          <p:nvPr/>
        </p:nvSpPr>
        <p:spPr>
          <a:xfrm>
            <a:off x="1521674" y="5240867"/>
            <a:ext cx="7283662" cy="1354666"/>
          </a:xfrm>
          <a:prstGeom prst="roundRect">
            <a:avLst>
              <a:gd fmla="val 16667" name="adj"/>
            </a:avLst>
          </a:prstGeom>
          <a:solidFill>
            <a:srgbClr val="2E75B6"/>
          </a:solidFill>
          <a:ln cap="flat" cmpd="sng" w="38100">
            <a:solidFill>
              <a:srgbClr val="1F3864"/>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CA" sz="4800">
                <a:solidFill>
                  <a:schemeClr val="lt1"/>
                </a:solidFill>
                <a:latin typeface="Calibri"/>
                <a:ea typeface="Calibri"/>
                <a:cs typeface="Calibri"/>
                <a:sym typeface="Calibri"/>
              </a:rPr>
              <a:t>50% Energy overhead for data movement</a:t>
            </a:r>
          </a:p>
        </p:txBody>
      </p:sp>
      <p:pic>
        <p:nvPicPr>
          <p:cNvPr descr="Image result for red x" id="912" name="Shape 912"/>
          <p:cNvPicPr preferRelativeResize="0"/>
          <p:nvPr/>
        </p:nvPicPr>
        <p:blipFill rotWithShape="1">
          <a:blip r:embed="rId3">
            <a:alphaModFix/>
          </a:blip>
          <a:srcRect b="0" l="0" r="0" t="0"/>
          <a:stretch/>
        </p:blipFill>
        <p:spPr>
          <a:xfrm>
            <a:off x="411897" y="5388314"/>
            <a:ext cx="824265" cy="1059771"/>
          </a:xfrm>
          <a:prstGeom prst="rect">
            <a:avLst/>
          </a:prstGeom>
          <a:noFill/>
          <a:ln>
            <a:noFill/>
          </a:ln>
        </p:spPr>
      </p:pic>
      <p:grpSp>
        <p:nvGrpSpPr>
          <p:cNvPr id="913" name="Shape 913"/>
          <p:cNvGrpSpPr/>
          <p:nvPr/>
        </p:nvGrpSpPr>
        <p:grpSpPr>
          <a:xfrm>
            <a:off x="7416334" y="3491004"/>
            <a:ext cx="880475" cy="863599"/>
            <a:chOff x="6555245" y="5304542"/>
            <a:chExt cx="863599" cy="863599"/>
          </a:xfrm>
        </p:grpSpPr>
        <p:sp>
          <p:nvSpPr>
            <p:cNvPr id="914" name="Shape 914"/>
            <p:cNvSpPr/>
            <p:nvPr/>
          </p:nvSpPr>
          <p:spPr>
            <a:xfrm>
              <a:off x="6555245" y="5304542"/>
              <a:ext cx="863599" cy="863599"/>
            </a:xfrm>
            <a:prstGeom prst="rect">
              <a:avLst/>
            </a:prstGeom>
            <a:noFill/>
            <a:ln cap="flat" cmpd="sng" w="412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915" name="Shape 915"/>
            <p:cNvCxnSpPr/>
            <p:nvPr/>
          </p:nvCxnSpPr>
          <p:spPr>
            <a:xfrm>
              <a:off x="6772635" y="5506492"/>
              <a:ext cx="482318" cy="482318"/>
            </a:xfrm>
            <a:prstGeom prst="straightConnector1">
              <a:avLst/>
            </a:prstGeom>
            <a:noFill/>
            <a:ln cap="flat" cmpd="sng" w="41275">
              <a:solidFill>
                <a:schemeClr val="dk1"/>
              </a:solidFill>
              <a:prstDash val="solid"/>
              <a:miter/>
              <a:headEnd len="med" w="med" type="none"/>
              <a:tailEnd len="med" w="med" type="none"/>
            </a:ln>
          </p:spPr>
        </p:cxnSp>
        <p:cxnSp>
          <p:nvCxnSpPr>
            <p:cNvPr id="916" name="Shape 916"/>
            <p:cNvCxnSpPr/>
            <p:nvPr/>
          </p:nvCxnSpPr>
          <p:spPr>
            <a:xfrm rot="-5400000">
              <a:off x="6742042" y="5482023"/>
              <a:ext cx="482318" cy="482318"/>
            </a:xfrm>
            <a:prstGeom prst="straightConnector1">
              <a:avLst/>
            </a:prstGeom>
            <a:noFill/>
            <a:ln cap="flat" cmpd="sng" w="41275">
              <a:solidFill>
                <a:schemeClr val="dk1"/>
              </a:solidFill>
              <a:prstDash val="solid"/>
              <a:miter/>
              <a:headEnd len="med" w="med" type="none"/>
              <a:tailEnd len="med" w="med" type="none"/>
            </a:ln>
          </p:spPr>
        </p:cxnSp>
      </p:grpSp>
      <p:sp>
        <p:nvSpPr>
          <p:cNvPr id="917" name="Shape 917"/>
          <p:cNvSpPr/>
          <p:nvPr/>
        </p:nvSpPr>
        <p:spPr>
          <a:xfrm>
            <a:off x="6029185" y="3436939"/>
            <a:ext cx="771946" cy="907197"/>
          </a:xfrm>
          <a:prstGeom prst="lightningBolt">
            <a:avLst/>
          </a:prstGeom>
          <a:solidFill>
            <a:srgbClr val="FFC000"/>
          </a:solidFill>
          <a:ln cap="flat" cmpd="sng" w="53975">
            <a:solidFill>
              <a:srgbClr val="FF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18" name="Shape 918"/>
          <p:cNvSpPr txBox="1"/>
          <p:nvPr/>
        </p:nvSpPr>
        <p:spPr>
          <a:xfrm>
            <a:off x="6361828" y="4415892"/>
            <a:ext cx="1860766" cy="70788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4000">
                <a:solidFill>
                  <a:schemeClr val="dk1"/>
                </a:solidFill>
                <a:latin typeface="Calibri"/>
                <a:ea typeface="Calibri"/>
                <a:cs typeface="Calibri"/>
                <a:sym typeface="Calibri"/>
              </a:rPr>
              <a:t>SWITCH</a:t>
            </a:r>
          </a:p>
        </p:txBody>
      </p:sp>
      <p:sp>
        <p:nvSpPr>
          <p:cNvPr id="919" name="Shape 919"/>
          <p:cNvSpPr/>
          <p:nvPr/>
        </p:nvSpPr>
        <p:spPr>
          <a:xfrm>
            <a:off x="5677171" y="1359191"/>
            <a:ext cx="771946" cy="907197"/>
          </a:xfrm>
          <a:prstGeom prst="lightningBolt">
            <a:avLst/>
          </a:prstGeom>
          <a:solidFill>
            <a:srgbClr val="FFC000"/>
          </a:solidFill>
          <a:ln cap="flat" cmpd="sng" w="53975">
            <a:solidFill>
              <a:srgbClr val="FF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20" name="Shape 920"/>
          <p:cNvSpPr/>
          <p:nvPr/>
        </p:nvSpPr>
        <p:spPr>
          <a:xfrm>
            <a:off x="6248966" y="1359191"/>
            <a:ext cx="771946" cy="907197"/>
          </a:xfrm>
          <a:prstGeom prst="lightningBolt">
            <a:avLst/>
          </a:prstGeom>
          <a:solidFill>
            <a:srgbClr val="FFC000"/>
          </a:solidFill>
          <a:ln cap="flat" cmpd="sng" w="53975">
            <a:solidFill>
              <a:srgbClr val="FF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21" name="Shape 921"/>
          <p:cNvSpPr txBox="1"/>
          <p:nvPr/>
        </p:nvSpPr>
        <p:spPr>
          <a:xfrm>
            <a:off x="6121185" y="2365906"/>
            <a:ext cx="2357760" cy="70788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4000">
                <a:solidFill>
                  <a:schemeClr val="dk1"/>
                </a:solidFill>
                <a:latin typeface="Calibri"/>
                <a:ea typeface="Calibri"/>
                <a:cs typeface="Calibri"/>
                <a:sym typeface="Calibri"/>
              </a:rPr>
              <a:t>COMPUTE</a:t>
            </a:r>
          </a:p>
        </p:txBody>
      </p:sp>
      <p:grpSp>
        <p:nvGrpSpPr>
          <p:cNvPr id="922" name="Shape 922"/>
          <p:cNvGrpSpPr/>
          <p:nvPr/>
        </p:nvGrpSpPr>
        <p:grpSpPr>
          <a:xfrm>
            <a:off x="2258454" y="4277503"/>
            <a:ext cx="622812" cy="610875"/>
            <a:chOff x="6555245" y="5304542"/>
            <a:chExt cx="863599" cy="863599"/>
          </a:xfrm>
        </p:grpSpPr>
        <p:sp>
          <p:nvSpPr>
            <p:cNvPr id="923" name="Shape 923"/>
            <p:cNvSpPr/>
            <p:nvPr/>
          </p:nvSpPr>
          <p:spPr>
            <a:xfrm>
              <a:off x="6555245" y="5304542"/>
              <a:ext cx="863599" cy="863599"/>
            </a:xfrm>
            <a:prstGeom prst="rect">
              <a:avLst/>
            </a:prstGeom>
            <a:solidFill>
              <a:schemeClr val="lt1"/>
            </a:solidFill>
            <a:ln cap="flat" cmpd="sng" w="412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924" name="Shape 924"/>
            <p:cNvCxnSpPr/>
            <p:nvPr/>
          </p:nvCxnSpPr>
          <p:spPr>
            <a:xfrm>
              <a:off x="6772635" y="5506492"/>
              <a:ext cx="482318" cy="482318"/>
            </a:xfrm>
            <a:prstGeom prst="straightConnector1">
              <a:avLst/>
            </a:prstGeom>
            <a:noFill/>
            <a:ln cap="flat" cmpd="sng" w="41275">
              <a:solidFill>
                <a:schemeClr val="dk1"/>
              </a:solidFill>
              <a:prstDash val="solid"/>
              <a:miter/>
              <a:headEnd len="med" w="med" type="none"/>
              <a:tailEnd len="med" w="med" type="none"/>
            </a:ln>
          </p:spPr>
        </p:cxnSp>
        <p:cxnSp>
          <p:nvCxnSpPr>
            <p:cNvPr id="925" name="Shape 925"/>
            <p:cNvCxnSpPr/>
            <p:nvPr/>
          </p:nvCxnSpPr>
          <p:spPr>
            <a:xfrm rot="-5400000">
              <a:off x="6742042" y="5482023"/>
              <a:ext cx="482318" cy="482318"/>
            </a:xfrm>
            <a:prstGeom prst="straightConnector1">
              <a:avLst/>
            </a:prstGeom>
            <a:noFill/>
            <a:ln cap="flat" cmpd="sng" w="41275">
              <a:solidFill>
                <a:schemeClr val="dk1"/>
              </a:solidFill>
              <a:prstDash val="solid"/>
              <a:miter/>
              <a:headEnd len="med" w="med" type="none"/>
              <a:tailEnd len="med" w="med" type="none"/>
            </a:ln>
          </p:spPr>
        </p:cxnSp>
      </p:grpSp>
      <p:grpSp>
        <p:nvGrpSpPr>
          <p:cNvPr id="926" name="Shape 926"/>
          <p:cNvGrpSpPr/>
          <p:nvPr/>
        </p:nvGrpSpPr>
        <p:grpSpPr>
          <a:xfrm>
            <a:off x="608478" y="2500363"/>
            <a:ext cx="622812" cy="610875"/>
            <a:chOff x="6555245" y="5304542"/>
            <a:chExt cx="863599" cy="863599"/>
          </a:xfrm>
        </p:grpSpPr>
        <p:sp>
          <p:nvSpPr>
            <p:cNvPr id="927" name="Shape 927"/>
            <p:cNvSpPr/>
            <p:nvPr/>
          </p:nvSpPr>
          <p:spPr>
            <a:xfrm>
              <a:off x="6555245" y="5304542"/>
              <a:ext cx="863599" cy="863599"/>
            </a:xfrm>
            <a:prstGeom prst="rect">
              <a:avLst/>
            </a:prstGeom>
            <a:solidFill>
              <a:schemeClr val="lt1"/>
            </a:solidFill>
            <a:ln cap="flat" cmpd="sng" w="412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928" name="Shape 928"/>
            <p:cNvCxnSpPr/>
            <p:nvPr/>
          </p:nvCxnSpPr>
          <p:spPr>
            <a:xfrm>
              <a:off x="6772635" y="5506492"/>
              <a:ext cx="482318" cy="482318"/>
            </a:xfrm>
            <a:prstGeom prst="straightConnector1">
              <a:avLst/>
            </a:prstGeom>
            <a:noFill/>
            <a:ln cap="flat" cmpd="sng" w="41275">
              <a:solidFill>
                <a:schemeClr val="dk1"/>
              </a:solidFill>
              <a:prstDash val="solid"/>
              <a:miter/>
              <a:headEnd len="med" w="med" type="none"/>
              <a:tailEnd len="med" w="med" type="none"/>
            </a:ln>
          </p:spPr>
        </p:cxnSp>
        <p:cxnSp>
          <p:nvCxnSpPr>
            <p:cNvPr id="929" name="Shape 929"/>
            <p:cNvCxnSpPr/>
            <p:nvPr/>
          </p:nvCxnSpPr>
          <p:spPr>
            <a:xfrm rot="-5400000">
              <a:off x="6742042" y="5482023"/>
              <a:ext cx="482318" cy="482318"/>
            </a:xfrm>
            <a:prstGeom prst="straightConnector1">
              <a:avLst/>
            </a:prstGeom>
            <a:noFill/>
            <a:ln cap="flat" cmpd="sng" w="41275">
              <a:solidFill>
                <a:schemeClr val="dk1"/>
              </a:solidFill>
              <a:prstDash val="solid"/>
              <a:miter/>
              <a:headEnd len="med" w="med" type="none"/>
              <a:tailEnd len="med" w="med" type="none"/>
            </a:ln>
          </p:spPr>
        </p:cxnSp>
      </p:grpSp>
      <p:sp>
        <p:nvSpPr>
          <p:cNvPr id="930" name="Shape 930"/>
          <p:cNvSpPr/>
          <p:nvPr/>
        </p:nvSpPr>
        <p:spPr>
          <a:xfrm>
            <a:off x="7416334" y="1212482"/>
            <a:ext cx="930427" cy="930428"/>
          </a:xfrm>
          <a:prstGeom prst="rect">
            <a:avLst/>
          </a:prstGeom>
          <a:solidFill>
            <a:srgbClr val="D8D8D8"/>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931" name="Shape 931"/>
          <p:cNvSpPr/>
          <p:nvPr/>
        </p:nvSpPr>
        <p:spPr>
          <a:xfrm>
            <a:off x="7542189" y="1336216"/>
            <a:ext cx="663095" cy="663095"/>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932" name="Shape 932"/>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7" name="Shape 937"/>
        <p:cNvGrpSpPr/>
        <p:nvPr/>
      </p:nvGrpSpPr>
      <p:grpSpPr>
        <a:xfrm>
          <a:off x="0" y="0"/>
          <a:ext cx="0" cy="0"/>
          <a:chOff x="0" y="0"/>
          <a:chExt cx="0" cy="0"/>
        </a:xfrm>
      </p:grpSpPr>
      <p:sp>
        <p:nvSpPr>
          <p:cNvPr id="938" name="Shape 938"/>
          <p:cNvSpPr/>
          <p:nvPr/>
        </p:nvSpPr>
        <p:spPr>
          <a:xfrm>
            <a:off x="0" y="0"/>
            <a:ext cx="9144000" cy="838199"/>
          </a:xfrm>
          <a:prstGeom prst="rect">
            <a:avLst/>
          </a:prstGeom>
          <a:solidFill>
            <a:srgbClr val="A6192E"/>
          </a:solidFill>
          <a:ln>
            <a:noFill/>
          </a:ln>
        </p:spPr>
        <p:txBody>
          <a:bodyPr anchorCtr="0" anchor="ctr" bIns="45700" lIns="91425" rIns="91425" tIns="45700">
            <a:noAutofit/>
          </a:bodyPr>
          <a:lstStyle/>
          <a:p>
            <a:pPr indent="0" lvl="0" marL="0" marR="0" rtl="0" algn="l">
              <a:spcBef>
                <a:spcPts val="0"/>
              </a:spcBef>
              <a:buSzPct val="25000"/>
              <a:buNone/>
            </a:pPr>
            <a:r>
              <a:rPr b="1" lang="en-CA" sz="3600">
                <a:solidFill>
                  <a:schemeClr val="lt1"/>
                </a:solidFill>
                <a:latin typeface="Calibri"/>
                <a:ea typeface="Calibri"/>
                <a:cs typeface="Calibri"/>
                <a:sym typeface="Calibri"/>
              </a:rPr>
              <a:t>CHAINSAW is an Accelerator </a:t>
            </a:r>
          </a:p>
        </p:txBody>
      </p:sp>
      <p:sp>
        <p:nvSpPr>
          <p:cNvPr id="939" name="Shape 939"/>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
        <p:nvSpPr>
          <p:cNvPr id="940" name="Shape 940"/>
          <p:cNvSpPr txBox="1"/>
          <p:nvPr/>
        </p:nvSpPr>
        <p:spPr>
          <a:xfrm>
            <a:off x="0" y="1033388"/>
            <a:ext cx="8686798" cy="1569660"/>
          </a:xfrm>
          <a:prstGeom prst="rect">
            <a:avLst/>
          </a:prstGeom>
          <a:noFill/>
          <a:ln>
            <a:noFill/>
          </a:ln>
        </p:spPr>
        <p:txBody>
          <a:bodyPr anchorCtr="0" anchor="t" bIns="45700" lIns="91425" rIns="91425" tIns="45700">
            <a:noAutofit/>
          </a:bodyPr>
          <a:lstStyle/>
          <a:p>
            <a:pPr indent="-285750" lvl="1" marL="742950" marR="0" rtl="0" algn="l">
              <a:spcBef>
                <a:spcPts val="0"/>
              </a:spcBef>
              <a:buClr>
                <a:schemeClr val="dk1"/>
              </a:buClr>
              <a:buSzPct val="100000"/>
              <a:buFont typeface="Noto Sans Symbols"/>
              <a:buChar char="➢"/>
            </a:pPr>
            <a:r>
              <a:rPr b="0" i="0" lang="en-CA" sz="2400" u="none" cap="none" strike="noStrike">
                <a:solidFill>
                  <a:schemeClr val="dk1"/>
                </a:solidFill>
                <a:latin typeface="Calibri"/>
                <a:ea typeface="Calibri"/>
                <a:cs typeface="Calibri"/>
                <a:sym typeface="Calibri"/>
              </a:rPr>
              <a:t>CHAINSAW limited by FETCH energy</a:t>
            </a:r>
          </a:p>
          <a:p>
            <a:pPr indent="-285750" lvl="1" marL="742950" marR="0" rtl="0" algn="l">
              <a:spcBef>
                <a:spcPts val="0"/>
              </a:spcBef>
              <a:buClr>
                <a:schemeClr val="dk1"/>
              </a:buClr>
              <a:buSzPct val="100000"/>
              <a:buFont typeface="Noto Sans Symbols"/>
              <a:buChar char="➢"/>
            </a:pPr>
            <a:r>
              <a:rPr b="0" i="0" lang="en-CA" sz="2400" u="none" cap="none" strike="noStrike">
                <a:solidFill>
                  <a:schemeClr val="dk1"/>
                </a:solidFill>
                <a:latin typeface="Calibri"/>
                <a:ea typeface="Calibri"/>
                <a:cs typeface="Calibri"/>
                <a:sym typeface="Calibri"/>
              </a:rPr>
              <a:t>CHAINSAW only runs HOT paths limits instruction buffer</a:t>
            </a:r>
          </a:p>
          <a:p>
            <a:pPr indent="-285750" lvl="1" marL="742950" marR="0" rtl="0" algn="l">
              <a:spcBef>
                <a:spcPts val="0"/>
              </a:spcBef>
              <a:buClr>
                <a:schemeClr val="dk1"/>
              </a:buClr>
              <a:buSzPct val="100000"/>
              <a:buFont typeface="Noto Sans Symbols"/>
              <a:buChar char="➢"/>
            </a:pPr>
            <a:r>
              <a:rPr b="0" i="0" lang="en-CA" sz="2400" u="none" cap="none" strike="noStrike">
                <a:solidFill>
                  <a:schemeClr val="dk1"/>
                </a:solidFill>
                <a:latin typeface="Calibri"/>
                <a:ea typeface="Calibri"/>
                <a:cs typeface="Calibri"/>
                <a:sym typeface="Calibri"/>
              </a:rPr>
              <a:t>Limited Instruction Buffer = Limited FETCH energy</a:t>
            </a:r>
          </a:p>
          <a:p>
            <a:pPr indent="0" lvl="1" marL="457200" marR="0" rtl="0" algn="l">
              <a:spcBef>
                <a:spcPts val="0"/>
              </a:spcBef>
              <a:buNone/>
            </a:pPr>
            <a:r>
              <a:t/>
            </a:r>
            <a:endParaRPr b="0" i="0" sz="2400" u="none" cap="none" strike="noStrike">
              <a:solidFill>
                <a:schemeClr val="dk1"/>
              </a:solidFill>
              <a:latin typeface="Calibri"/>
              <a:ea typeface="Calibri"/>
              <a:cs typeface="Calibri"/>
              <a:sym typeface="Calibri"/>
            </a:endParaRPr>
          </a:p>
        </p:txBody>
      </p:sp>
      <p:grpSp>
        <p:nvGrpSpPr>
          <p:cNvPr id="941" name="Shape 941"/>
          <p:cNvGrpSpPr/>
          <p:nvPr/>
        </p:nvGrpSpPr>
        <p:grpSpPr>
          <a:xfrm>
            <a:off x="2621724" y="2862065"/>
            <a:ext cx="881528" cy="1309071"/>
            <a:chOff x="574154" y="1288061"/>
            <a:chExt cx="1521966" cy="3227236"/>
          </a:xfrm>
        </p:grpSpPr>
        <p:sp>
          <p:nvSpPr>
            <p:cNvPr id="942" name="Shape 942"/>
            <p:cNvSpPr/>
            <p:nvPr/>
          </p:nvSpPr>
          <p:spPr>
            <a:xfrm>
              <a:off x="574154" y="1288061"/>
              <a:ext cx="1521966" cy="3227236"/>
            </a:xfrm>
            <a:prstGeom prst="rect">
              <a:avLst/>
            </a:prstGeom>
            <a:solidFill>
              <a:srgbClr val="D8D8D8"/>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943" name="Shape 943"/>
            <p:cNvCxnSpPr/>
            <p:nvPr/>
          </p:nvCxnSpPr>
          <p:spPr>
            <a:xfrm>
              <a:off x="715922" y="1552353"/>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944" name="Shape 944"/>
            <p:cNvCxnSpPr/>
            <p:nvPr/>
          </p:nvCxnSpPr>
          <p:spPr>
            <a:xfrm>
              <a:off x="715922" y="1724874"/>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945" name="Shape 945"/>
            <p:cNvCxnSpPr/>
            <p:nvPr/>
          </p:nvCxnSpPr>
          <p:spPr>
            <a:xfrm>
              <a:off x="715922" y="1897394"/>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946" name="Shape 946"/>
            <p:cNvCxnSpPr/>
            <p:nvPr/>
          </p:nvCxnSpPr>
          <p:spPr>
            <a:xfrm>
              <a:off x="715922" y="2069916"/>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947" name="Shape 947"/>
            <p:cNvCxnSpPr/>
            <p:nvPr/>
          </p:nvCxnSpPr>
          <p:spPr>
            <a:xfrm>
              <a:off x="715922" y="2242436"/>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948" name="Shape 948"/>
            <p:cNvCxnSpPr/>
            <p:nvPr/>
          </p:nvCxnSpPr>
          <p:spPr>
            <a:xfrm>
              <a:off x="715922" y="2587478"/>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949" name="Shape 949"/>
            <p:cNvCxnSpPr/>
            <p:nvPr/>
          </p:nvCxnSpPr>
          <p:spPr>
            <a:xfrm>
              <a:off x="715922" y="2414958"/>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950" name="Shape 950"/>
            <p:cNvCxnSpPr/>
            <p:nvPr/>
          </p:nvCxnSpPr>
          <p:spPr>
            <a:xfrm>
              <a:off x="715922" y="2760000"/>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951" name="Shape 951"/>
            <p:cNvCxnSpPr/>
            <p:nvPr/>
          </p:nvCxnSpPr>
          <p:spPr>
            <a:xfrm>
              <a:off x="715922" y="2932521"/>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952" name="Shape 952"/>
            <p:cNvCxnSpPr/>
            <p:nvPr/>
          </p:nvCxnSpPr>
          <p:spPr>
            <a:xfrm>
              <a:off x="715922" y="3277562"/>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953" name="Shape 953"/>
            <p:cNvCxnSpPr/>
            <p:nvPr/>
          </p:nvCxnSpPr>
          <p:spPr>
            <a:xfrm>
              <a:off x="715922" y="3105041"/>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954" name="Shape 954"/>
            <p:cNvCxnSpPr/>
            <p:nvPr/>
          </p:nvCxnSpPr>
          <p:spPr>
            <a:xfrm>
              <a:off x="715922" y="3450083"/>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955" name="Shape 955"/>
            <p:cNvCxnSpPr/>
            <p:nvPr/>
          </p:nvCxnSpPr>
          <p:spPr>
            <a:xfrm>
              <a:off x="715922" y="3622605"/>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956" name="Shape 956"/>
            <p:cNvCxnSpPr/>
            <p:nvPr/>
          </p:nvCxnSpPr>
          <p:spPr>
            <a:xfrm>
              <a:off x="715922" y="3967646"/>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957" name="Shape 957"/>
            <p:cNvCxnSpPr/>
            <p:nvPr/>
          </p:nvCxnSpPr>
          <p:spPr>
            <a:xfrm>
              <a:off x="715922" y="3795126"/>
              <a:ext cx="1205022" cy="0"/>
            </a:xfrm>
            <a:prstGeom prst="straightConnector1">
              <a:avLst/>
            </a:prstGeom>
            <a:noFill/>
            <a:ln cap="flat" cmpd="sng" w="22225">
              <a:solidFill>
                <a:schemeClr val="dk1"/>
              </a:solidFill>
              <a:prstDash val="solid"/>
              <a:miter/>
              <a:headEnd len="med" w="med" type="none"/>
              <a:tailEnd len="med" w="med" type="none"/>
            </a:ln>
          </p:spPr>
        </p:cxnSp>
        <p:cxnSp>
          <p:nvCxnSpPr>
            <p:cNvPr id="958" name="Shape 958"/>
            <p:cNvCxnSpPr/>
            <p:nvPr/>
          </p:nvCxnSpPr>
          <p:spPr>
            <a:xfrm>
              <a:off x="715922" y="4140173"/>
              <a:ext cx="1205022" cy="0"/>
            </a:xfrm>
            <a:prstGeom prst="straightConnector1">
              <a:avLst/>
            </a:prstGeom>
            <a:noFill/>
            <a:ln cap="flat" cmpd="sng" w="22225">
              <a:solidFill>
                <a:schemeClr val="dk1"/>
              </a:solidFill>
              <a:prstDash val="solid"/>
              <a:miter/>
              <a:headEnd len="med" w="med" type="none"/>
              <a:tailEnd len="med" w="med" type="none"/>
            </a:ln>
          </p:spPr>
        </p:cxnSp>
      </p:grpSp>
      <p:sp>
        <p:nvSpPr>
          <p:cNvPr id="959" name="Shape 959"/>
          <p:cNvSpPr txBox="1"/>
          <p:nvPr/>
        </p:nvSpPr>
        <p:spPr>
          <a:xfrm>
            <a:off x="642118" y="3177951"/>
            <a:ext cx="1887455"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chemeClr val="dk1"/>
                </a:solidFill>
                <a:latin typeface="Calibri"/>
                <a:ea typeface="Calibri"/>
                <a:cs typeface="Calibri"/>
                <a:sym typeface="Calibri"/>
              </a:rPr>
              <a:t>Application</a:t>
            </a:r>
          </a:p>
        </p:txBody>
      </p:sp>
      <p:sp>
        <p:nvSpPr>
          <p:cNvPr id="960" name="Shape 960"/>
          <p:cNvSpPr txBox="1"/>
          <p:nvPr/>
        </p:nvSpPr>
        <p:spPr>
          <a:xfrm>
            <a:off x="6075442" y="3297467"/>
            <a:ext cx="1702628" cy="52321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CA" sz="2800">
                <a:solidFill>
                  <a:schemeClr val="dk1"/>
                </a:solidFill>
                <a:latin typeface="Calibri"/>
                <a:ea typeface="Calibri"/>
                <a:cs typeface="Calibri"/>
                <a:sym typeface="Calibri"/>
              </a:rPr>
              <a:t>Hot Paths</a:t>
            </a:r>
          </a:p>
        </p:txBody>
      </p:sp>
      <p:grpSp>
        <p:nvGrpSpPr>
          <p:cNvPr id="961" name="Shape 961"/>
          <p:cNvGrpSpPr/>
          <p:nvPr/>
        </p:nvGrpSpPr>
        <p:grpSpPr>
          <a:xfrm>
            <a:off x="2436191" y="4384834"/>
            <a:ext cx="3774006" cy="2181612"/>
            <a:chOff x="1536512" y="1165025"/>
            <a:chExt cx="4991599" cy="2885456"/>
          </a:xfrm>
        </p:grpSpPr>
        <p:sp>
          <p:nvSpPr>
            <p:cNvPr id="962" name="Shape 962"/>
            <p:cNvSpPr/>
            <p:nvPr/>
          </p:nvSpPr>
          <p:spPr>
            <a:xfrm>
              <a:off x="4608630" y="1280671"/>
              <a:ext cx="1919481" cy="1662159"/>
            </a:xfrm>
            <a:prstGeom prst="rect">
              <a:avLst/>
            </a:prstGeom>
            <a:solidFill>
              <a:schemeClr val="lt1"/>
            </a:solidFill>
            <a:ln cap="flat" cmpd="sng" w="412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63" name="Shape 963"/>
            <p:cNvSpPr/>
            <p:nvPr/>
          </p:nvSpPr>
          <p:spPr>
            <a:xfrm>
              <a:off x="1536512" y="1165025"/>
              <a:ext cx="1639456" cy="1864493"/>
            </a:xfrm>
            <a:prstGeom prst="rect">
              <a:avLst/>
            </a:prstGeom>
            <a:solidFill>
              <a:schemeClr val="lt1"/>
            </a:solidFill>
            <a:ln cap="flat" cmpd="sng" w="412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3600">
                  <a:solidFill>
                    <a:schemeClr val="dk1"/>
                  </a:solidFill>
                  <a:latin typeface="Calibri"/>
                  <a:ea typeface="Calibri"/>
                  <a:cs typeface="Calibri"/>
                  <a:sym typeface="Calibri"/>
                </a:rPr>
                <a:t>OOO</a:t>
              </a:r>
              <a:br>
                <a:rPr b="1" lang="en-CA" sz="3600">
                  <a:solidFill>
                    <a:schemeClr val="dk1"/>
                  </a:solidFill>
                  <a:latin typeface="Calibri"/>
                  <a:ea typeface="Calibri"/>
                  <a:cs typeface="Calibri"/>
                  <a:sym typeface="Calibri"/>
                </a:rPr>
              </a:br>
              <a:r>
                <a:rPr b="1" lang="en-CA" sz="3600">
                  <a:solidFill>
                    <a:schemeClr val="dk1"/>
                  </a:solidFill>
                  <a:latin typeface="Calibri"/>
                  <a:ea typeface="Calibri"/>
                  <a:cs typeface="Calibri"/>
                  <a:sym typeface="Calibri"/>
                </a:rPr>
                <a:t>Core</a:t>
              </a:r>
            </a:p>
          </p:txBody>
        </p:sp>
        <p:sp>
          <p:nvSpPr>
            <p:cNvPr id="964" name="Shape 964"/>
            <p:cNvSpPr/>
            <p:nvPr/>
          </p:nvSpPr>
          <p:spPr>
            <a:xfrm>
              <a:off x="1536512" y="3238767"/>
              <a:ext cx="4991598" cy="811713"/>
            </a:xfrm>
            <a:prstGeom prst="rect">
              <a:avLst/>
            </a:prstGeom>
            <a:solidFill>
              <a:srgbClr val="F2F2F2"/>
            </a:solidFill>
            <a:ln cap="flat" cmpd="sng" w="317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3600">
                  <a:solidFill>
                    <a:schemeClr val="dk1"/>
                  </a:solidFill>
                  <a:latin typeface="Calibri"/>
                  <a:ea typeface="Calibri"/>
                  <a:cs typeface="Calibri"/>
                  <a:sym typeface="Calibri"/>
                </a:rPr>
                <a:t>Cache Mem.</a:t>
              </a:r>
            </a:p>
          </p:txBody>
        </p:sp>
        <p:pic>
          <p:nvPicPr>
            <p:cNvPr id="965" name="Shape 965"/>
            <p:cNvPicPr preferRelativeResize="0"/>
            <p:nvPr/>
          </p:nvPicPr>
          <p:blipFill rotWithShape="1">
            <a:blip r:embed="rId3">
              <a:alphaModFix/>
            </a:blip>
            <a:srcRect b="0" l="0" r="0" t="0"/>
            <a:stretch/>
          </p:blipFill>
          <p:spPr>
            <a:xfrm>
              <a:off x="4831483" y="1380948"/>
              <a:ext cx="1499873" cy="1461608"/>
            </a:xfrm>
            <a:prstGeom prst="rect">
              <a:avLst/>
            </a:prstGeom>
            <a:noFill/>
            <a:ln>
              <a:noFill/>
            </a:ln>
          </p:spPr>
        </p:pic>
        <p:grpSp>
          <p:nvGrpSpPr>
            <p:cNvPr id="966" name="Shape 966"/>
            <p:cNvGrpSpPr/>
            <p:nvPr/>
          </p:nvGrpSpPr>
          <p:grpSpPr>
            <a:xfrm>
              <a:off x="3351338" y="1483018"/>
              <a:ext cx="1081921" cy="1228508"/>
              <a:chOff x="7796954" y="411827"/>
              <a:chExt cx="1081921" cy="1228508"/>
            </a:xfrm>
          </p:grpSpPr>
          <p:sp>
            <p:nvSpPr>
              <p:cNvPr id="967" name="Shape 967"/>
              <p:cNvSpPr/>
              <p:nvPr/>
            </p:nvSpPr>
            <p:spPr>
              <a:xfrm>
                <a:off x="8404225" y="411829"/>
                <a:ext cx="474650" cy="1228506"/>
              </a:xfrm>
              <a:prstGeom prst="curvedLeftArrow">
                <a:avLst>
                  <a:gd fmla="val 25000" name="adj1"/>
                  <a:gd fmla="val 50000" name="adj2"/>
                  <a:gd fmla="val 25000" name="adj3"/>
                </a:avLst>
              </a:prstGeom>
              <a:solidFill>
                <a:schemeClr val="accent6"/>
              </a:solidFill>
              <a:ln cap="flat" cmpd="sng" w="38100">
                <a:solidFill>
                  <a:srgbClr val="385623"/>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Calibri"/>
                  <a:ea typeface="Calibri"/>
                  <a:cs typeface="Calibri"/>
                  <a:sym typeface="Calibri"/>
                </a:endParaRPr>
              </a:p>
            </p:txBody>
          </p:sp>
          <p:sp>
            <p:nvSpPr>
              <p:cNvPr id="968" name="Shape 968"/>
              <p:cNvSpPr/>
              <p:nvPr/>
            </p:nvSpPr>
            <p:spPr>
              <a:xfrm rot="10800000">
                <a:off x="7796954" y="411827"/>
                <a:ext cx="474650" cy="1228506"/>
              </a:xfrm>
              <a:prstGeom prst="curvedLeftArrow">
                <a:avLst>
                  <a:gd fmla="val 25000" name="adj1"/>
                  <a:gd fmla="val 50000" name="adj2"/>
                  <a:gd fmla="val 25000" name="adj3"/>
                </a:avLst>
              </a:prstGeom>
              <a:solidFill>
                <a:schemeClr val="accent6"/>
              </a:solidFill>
              <a:ln cap="flat" cmpd="sng" w="38100">
                <a:solidFill>
                  <a:srgbClr val="385623"/>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Calibri"/>
                  <a:ea typeface="Calibri"/>
                  <a:cs typeface="Calibri"/>
                  <a:sym typeface="Calibri"/>
                </a:endParaRPr>
              </a:p>
            </p:txBody>
          </p:sp>
        </p:grpSp>
      </p:grpSp>
      <p:sp>
        <p:nvSpPr>
          <p:cNvPr id="969" name="Shape 969"/>
          <p:cNvSpPr txBox="1"/>
          <p:nvPr/>
        </p:nvSpPr>
        <p:spPr>
          <a:xfrm>
            <a:off x="6193664" y="4803678"/>
            <a:ext cx="1847814"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chemeClr val="dk1"/>
                </a:solidFill>
                <a:latin typeface="Calibri"/>
                <a:ea typeface="Calibri"/>
                <a:cs typeface="Calibri"/>
                <a:sym typeface="Calibri"/>
              </a:rPr>
              <a:t>CHAINSAW</a:t>
            </a:r>
          </a:p>
        </p:txBody>
      </p:sp>
      <p:grpSp>
        <p:nvGrpSpPr>
          <p:cNvPr id="970" name="Shape 970"/>
          <p:cNvGrpSpPr/>
          <p:nvPr/>
        </p:nvGrpSpPr>
        <p:grpSpPr>
          <a:xfrm>
            <a:off x="4808463" y="2759301"/>
            <a:ext cx="1601078" cy="1601095"/>
            <a:chOff x="5276058" y="1206861"/>
            <a:chExt cx="3555582" cy="3555618"/>
          </a:xfrm>
        </p:grpSpPr>
        <p:sp>
          <p:nvSpPr>
            <p:cNvPr id="971" name="Shape 971"/>
            <p:cNvSpPr/>
            <p:nvPr/>
          </p:nvSpPr>
          <p:spPr>
            <a:xfrm>
              <a:off x="5848933" y="1305294"/>
              <a:ext cx="1842760" cy="1870680"/>
            </a:xfrm>
            <a:prstGeom prst="rect">
              <a:avLst/>
            </a:prstGeom>
            <a:no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72" name="Shape 972"/>
            <p:cNvSpPr/>
            <p:nvPr/>
          </p:nvSpPr>
          <p:spPr>
            <a:xfrm>
              <a:off x="6553929" y="2734769"/>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73" name="Shape 973"/>
            <p:cNvSpPr/>
            <p:nvPr/>
          </p:nvSpPr>
          <p:spPr>
            <a:xfrm>
              <a:off x="5897794" y="2181157"/>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74" name="Shape 974"/>
            <p:cNvSpPr/>
            <p:nvPr/>
          </p:nvSpPr>
          <p:spPr>
            <a:xfrm>
              <a:off x="7194939" y="2187264"/>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75" name="Shape 975"/>
            <p:cNvSpPr/>
            <p:nvPr/>
          </p:nvSpPr>
          <p:spPr>
            <a:xfrm>
              <a:off x="7194939" y="1481033"/>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976" name="Shape 976"/>
            <p:cNvCxnSpPr>
              <a:stCxn id="974" idx="3"/>
              <a:endCxn id="972" idx="7"/>
            </p:cNvCxnSpPr>
            <p:nvPr/>
          </p:nvCxnSpPr>
          <p:spPr>
            <a:xfrm flipH="1">
              <a:off x="6851550" y="2485160"/>
              <a:ext cx="394500" cy="300600"/>
            </a:xfrm>
            <a:prstGeom prst="straightConnector1">
              <a:avLst/>
            </a:prstGeom>
            <a:noFill/>
            <a:ln cap="flat" cmpd="sng" w="19050">
              <a:solidFill>
                <a:schemeClr val="dk1"/>
              </a:solidFill>
              <a:prstDash val="solid"/>
              <a:miter/>
              <a:headEnd len="med" w="med" type="none"/>
              <a:tailEnd len="lg" w="lg" type="triangle"/>
            </a:ln>
          </p:spPr>
        </p:cxnSp>
        <p:cxnSp>
          <p:nvCxnSpPr>
            <p:cNvPr id="977" name="Shape 977"/>
            <p:cNvCxnSpPr>
              <a:stCxn id="973" idx="5"/>
              <a:endCxn id="972" idx="1"/>
            </p:cNvCxnSpPr>
            <p:nvPr/>
          </p:nvCxnSpPr>
          <p:spPr>
            <a:xfrm>
              <a:off x="6195691" y="2479053"/>
              <a:ext cx="409200" cy="307200"/>
            </a:xfrm>
            <a:prstGeom prst="straightConnector1">
              <a:avLst/>
            </a:prstGeom>
            <a:noFill/>
            <a:ln cap="flat" cmpd="sng" w="19050">
              <a:solidFill>
                <a:schemeClr val="dk1"/>
              </a:solidFill>
              <a:prstDash val="solid"/>
              <a:miter/>
              <a:headEnd len="med" w="med" type="none"/>
              <a:tailEnd len="lg" w="lg" type="triangle"/>
            </a:ln>
          </p:spPr>
        </p:cxnSp>
        <p:cxnSp>
          <p:nvCxnSpPr>
            <p:cNvPr id="978" name="Shape 978"/>
            <p:cNvCxnSpPr>
              <a:stCxn id="975" idx="4"/>
              <a:endCxn id="974" idx="0"/>
            </p:cNvCxnSpPr>
            <p:nvPr/>
          </p:nvCxnSpPr>
          <p:spPr>
            <a:xfrm>
              <a:off x="7369442" y="1830040"/>
              <a:ext cx="0" cy="357000"/>
            </a:xfrm>
            <a:prstGeom prst="straightConnector1">
              <a:avLst/>
            </a:prstGeom>
            <a:noFill/>
            <a:ln cap="flat" cmpd="sng" w="19050">
              <a:solidFill>
                <a:schemeClr val="dk1"/>
              </a:solidFill>
              <a:prstDash val="solid"/>
              <a:miter/>
              <a:headEnd len="med" w="med" type="none"/>
              <a:tailEnd len="lg" w="lg" type="triangle"/>
            </a:ln>
          </p:spPr>
        </p:cxnSp>
        <p:sp>
          <p:nvSpPr>
            <p:cNvPr id="979" name="Shape 979"/>
            <p:cNvSpPr/>
            <p:nvPr/>
          </p:nvSpPr>
          <p:spPr>
            <a:xfrm>
              <a:off x="5848933" y="3259517"/>
              <a:ext cx="1842760" cy="1502962"/>
            </a:xfrm>
            <a:prstGeom prst="rect">
              <a:avLst/>
            </a:prstGeom>
            <a:no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80" name="Shape 980"/>
            <p:cNvSpPr/>
            <p:nvPr/>
          </p:nvSpPr>
          <p:spPr>
            <a:xfrm>
              <a:off x="6559307" y="4128907"/>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81" name="Shape 981"/>
            <p:cNvSpPr/>
            <p:nvPr/>
          </p:nvSpPr>
          <p:spPr>
            <a:xfrm>
              <a:off x="6559307" y="3422676"/>
              <a:ext cx="349007" cy="349007"/>
            </a:xfrm>
            <a:prstGeom prst="ellipse">
              <a:avLst/>
            </a:prstGeom>
            <a:solidFill>
              <a:srgbClr val="FFC000"/>
            </a:solidFill>
            <a:ln cap="flat" cmpd="sng" w="190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982" name="Shape 982"/>
            <p:cNvCxnSpPr>
              <a:stCxn id="981" idx="4"/>
              <a:endCxn id="980" idx="0"/>
            </p:cNvCxnSpPr>
            <p:nvPr/>
          </p:nvCxnSpPr>
          <p:spPr>
            <a:xfrm>
              <a:off x="6733810" y="3771683"/>
              <a:ext cx="0" cy="357000"/>
            </a:xfrm>
            <a:prstGeom prst="straightConnector1">
              <a:avLst/>
            </a:prstGeom>
            <a:noFill/>
            <a:ln cap="flat" cmpd="sng" w="19050">
              <a:solidFill>
                <a:schemeClr val="dk1"/>
              </a:solidFill>
              <a:prstDash val="solid"/>
              <a:miter/>
              <a:headEnd len="med" w="med" type="none"/>
              <a:tailEnd len="lg" w="lg" type="triangle"/>
            </a:ln>
          </p:spPr>
        </p:cxnSp>
        <p:sp>
          <p:nvSpPr>
            <p:cNvPr id="983" name="Shape 983"/>
            <p:cNvSpPr/>
            <p:nvPr/>
          </p:nvSpPr>
          <p:spPr>
            <a:xfrm rot="3261200">
              <a:off x="5864983" y="1615941"/>
              <a:ext cx="2377732" cy="2670199"/>
            </a:xfrm>
            <a:custGeom>
              <a:pathLst>
                <a:path extrusionOk="0" h="120000" w="120000">
                  <a:moveTo>
                    <a:pt x="723" y="12611"/>
                  </a:moveTo>
                  <a:lnTo>
                    <a:pt x="9725" y="1434"/>
                  </a:lnTo>
                  <a:cubicBezTo>
                    <a:pt x="10968" y="-108"/>
                    <a:pt x="13381" y="-462"/>
                    <a:pt x="15114" y="644"/>
                  </a:cubicBezTo>
                  <a:lnTo>
                    <a:pt x="64314" y="32064"/>
                  </a:lnTo>
                  <a:cubicBezTo>
                    <a:pt x="66047" y="33171"/>
                    <a:pt x="66445" y="35319"/>
                    <a:pt x="65202" y="36862"/>
                  </a:cubicBezTo>
                  <a:lnTo>
                    <a:pt x="56202" y="48037"/>
                  </a:lnTo>
                  <a:lnTo>
                    <a:pt x="56202" y="62876"/>
                  </a:lnTo>
                  <a:lnTo>
                    <a:pt x="118388" y="102589"/>
                  </a:lnTo>
                  <a:cubicBezTo>
                    <a:pt x="120121" y="103696"/>
                    <a:pt x="120519" y="105844"/>
                    <a:pt x="119276" y="107388"/>
                  </a:cubicBezTo>
                  <a:lnTo>
                    <a:pt x="110274" y="118565"/>
                  </a:lnTo>
                  <a:cubicBezTo>
                    <a:pt x="109031" y="120108"/>
                    <a:pt x="106619" y="120462"/>
                    <a:pt x="104885" y="119355"/>
                  </a:cubicBezTo>
                  <a:lnTo>
                    <a:pt x="33824" y="73974"/>
                  </a:lnTo>
                  <a:cubicBezTo>
                    <a:pt x="32957" y="73421"/>
                    <a:pt x="32424" y="72607"/>
                    <a:pt x="32264" y="71739"/>
                  </a:cubicBezTo>
                  <a:lnTo>
                    <a:pt x="32296" y="70734"/>
                  </a:lnTo>
                  <a:lnTo>
                    <a:pt x="32222" y="70405"/>
                  </a:lnTo>
                  <a:lnTo>
                    <a:pt x="32222" y="36958"/>
                  </a:lnTo>
                  <a:lnTo>
                    <a:pt x="1611" y="17410"/>
                  </a:lnTo>
                  <a:cubicBezTo>
                    <a:pt x="-121" y="16303"/>
                    <a:pt x="-519" y="14155"/>
                    <a:pt x="723" y="12611"/>
                  </a:cubicBezTo>
                  <a:close/>
                </a:path>
              </a:pathLst>
            </a:custGeom>
            <a:noFill/>
            <a:ln cap="flat" cmpd="sng" w="1905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84" name="Shape 984"/>
            <p:cNvSpPr/>
            <p:nvPr/>
          </p:nvSpPr>
          <p:spPr>
            <a:xfrm>
              <a:off x="5887362" y="2089938"/>
              <a:ext cx="442149" cy="516531"/>
            </a:xfrm>
            <a:prstGeom prst="roundRect">
              <a:avLst>
                <a:gd fmla="val 16667" name="adj"/>
              </a:avLst>
            </a:prstGeom>
            <a:noFill/>
            <a:ln cap="flat" cmpd="sng" w="1905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
        <p:nvSpPr>
          <p:cNvPr id="985" name="Shape 985"/>
          <p:cNvSpPr/>
          <p:nvPr/>
        </p:nvSpPr>
        <p:spPr>
          <a:xfrm>
            <a:off x="2496160" y="3305169"/>
            <a:ext cx="1123338" cy="468869"/>
          </a:xfrm>
          <a:prstGeom prst="rect">
            <a:avLst/>
          </a:prstGeom>
          <a:solidFill>
            <a:srgbClr val="FF7C80">
              <a:alpha val="70980"/>
            </a:srgb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0" name="Shape 990"/>
        <p:cNvGrpSpPr/>
        <p:nvPr/>
      </p:nvGrpSpPr>
      <p:grpSpPr>
        <a:xfrm>
          <a:off x="0" y="0"/>
          <a:ext cx="0" cy="0"/>
          <a:chOff x="0" y="0"/>
          <a:chExt cx="0" cy="0"/>
        </a:xfrm>
      </p:grpSpPr>
      <p:sp>
        <p:nvSpPr>
          <p:cNvPr id="991" name="Shape 991"/>
          <p:cNvSpPr txBox="1"/>
          <p:nvPr>
            <p:ph idx="12" type="sldNum"/>
          </p:nvPr>
        </p:nvSpPr>
        <p:spPr>
          <a:xfrm>
            <a:off x="6731710" y="5997578"/>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
        <p:nvSpPr>
          <p:cNvPr id="992" name="Shape 992"/>
          <p:cNvSpPr/>
          <p:nvPr/>
        </p:nvSpPr>
        <p:spPr>
          <a:xfrm>
            <a:off x="0" y="0"/>
            <a:ext cx="9144000" cy="838199"/>
          </a:xfrm>
          <a:prstGeom prst="rect">
            <a:avLst/>
          </a:prstGeom>
          <a:solidFill>
            <a:srgbClr val="A6192E"/>
          </a:solidFill>
          <a:ln>
            <a:noFill/>
          </a:ln>
        </p:spPr>
        <p:txBody>
          <a:bodyPr anchorCtr="0" anchor="ctr" bIns="45700" lIns="91425" rIns="91425" tIns="45700">
            <a:noAutofit/>
          </a:bodyPr>
          <a:lstStyle/>
          <a:p>
            <a:pPr indent="0" lvl="0" marL="0" marR="0" rtl="0" algn="l">
              <a:spcBef>
                <a:spcPts val="0"/>
              </a:spcBef>
              <a:buSzPct val="25000"/>
              <a:buNone/>
            </a:pPr>
            <a:r>
              <a:rPr b="1" lang="en-CA" sz="3600">
                <a:solidFill>
                  <a:schemeClr val="lt1"/>
                </a:solidFill>
                <a:latin typeface="Calibri"/>
                <a:ea typeface="Calibri"/>
                <a:cs typeface="Calibri"/>
                <a:sym typeface="Calibri"/>
              </a:rPr>
              <a:t>	Evaluation – Data movement energy</a:t>
            </a:r>
          </a:p>
        </p:txBody>
      </p:sp>
      <p:pic>
        <p:nvPicPr>
          <p:cNvPr id="993" name="Shape 993"/>
          <p:cNvPicPr preferRelativeResize="0"/>
          <p:nvPr/>
        </p:nvPicPr>
        <p:blipFill rotWithShape="1">
          <a:blip r:embed="rId3">
            <a:alphaModFix/>
          </a:blip>
          <a:srcRect b="0" l="0" r="0" t="0"/>
          <a:stretch/>
        </p:blipFill>
        <p:spPr>
          <a:xfrm>
            <a:off x="0" y="927796"/>
            <a:ext cx="9197009" cy="3281989"/>
          </a:xfrm>
          <a:prstGeom prst="rect">
            <a:avLst/>
          </a:prstGeom>
          <a:noFill/>
          <a:ln>
            <a:noFill/>
          </a:ln>
        </p:spPr>
      </p:pic>
      <p:sp>
        <p:nvSpPr>
          <p:cNvPr id="994" name="Shape 994"/>
          <p:cNvSpPr/>
          <p:nvPr/>
        </p:nvSpPr>
        <p:spPr>
          <a:xfrm>
            <a:off x="170122" y="5708650"/>
            <a:ext cx="8817935" cy="830261"/>
          </a:xfrm>
          <a:prstGeom prst="roundRect">
            <a:avLst>
              <a:gd fmla="val 16667" name="adj"/>
            </a:avLst>
          </a:prstGeom>
          <a:solidFill>
            <a:srgbClr val="2E75B5"/>
          </a:solidFill>
          <a:ln cap="flat" cmpd="sng" w="57150">
            <a:solidFill>
              <a:srgbClr val="2F5496"/>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SzPct val="25000"/>
              <a:buNone/>
            </a:pPr>
            <a:r>
              <a:rPr b="1" i="1" lang="en-CA" sz="4000">
                <a:solidFill>
                  <a:schemeClr val="lt1"/>
                </a:solidFill>
                <a:latin typeface="Calibri"/>
                <a:ea typeface="Calibri"/>
                <a:cs typeface="Calibri"/>
                <a:sym typeface="Calibri"/>
              </a:rPr>
              <a:t>Chainsaw</a:t>
            </a:r>
            <a:r>
              <a:rPr lang="en-CA" sz="4000">
                <a:solidFill>
                  <a:schemeClr val="lt1"/>
                </a:solidFill>
                <a:latin typeface="Calibri"/>
                <a:ea typeface="Calibri"/>
                <a:cs typeface="Calibri"/>
                <a:sym typeface="Calibri"/>
              </a:rPr>
              <a:t> internalizes 50%+ of comm.</a:t>
            </a:r>
          </a:p>
        </p:txBody>
      </p:sp>
      <p:sp>
        <p:nvSpPr>
          <p:cNvPr id="995" name="Shape 995"/>
          <p:cNvSpPr/>
          <p:nvPr/>
        </p:nvSpPr>
        <p:spPr>
          <a:xfrm>
            <a:off x="692150" y="4581523"/>
            <a:ext cx="596900" cy="596900"/>
          </a:xfrm>
          <a:prstGeom prst="rect">
            <a:avLst/>
          </a:prstGeom>
          <a:solidFill>
            <a:srgbClr val="ED7D3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96" name="Shape 996"/>
          <p:cNvSpPr/>
          <p:nvPr/>
        </p:nvSpPr>
        <p:spPr>
          <a:xfrm>
            <a:off x="3302000" y="4581523"/>
            <a:ext cx="596900" cy="596900"/>
          </a:xfrm>
          <a:prstGeom prst="rect">
            <a:avLst/>
          </a:prstGeom>
          <a:solidFill>
            <a:srgbClr val="FFC000"/>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97" name="Shape 997"/>
          <p:cNvSpPr/>
          <p:nvPr/>
        </p:nvSpPr>
        <p:spPr>
          <a:xfrm flipH="1">
            <a:off x="1879599" y="4630737"/>
            <a:ext cx="889000" cy="498475"/>
          </a:xfrm>
          <a:prstGeom prst="leftArrow">
            <a:avLst>
              <a:gd fmla="val 50000" name="adj1"/>
              <a:gd fmla="val 50000" name="adj2"/>
            </a:avLst>
          </a:prstGeom>
          <a:solidFill>
            <a:schemeClr val="accent6"/>
          </a:solidFill>
          <a:ln cap="flat" cmpd="sng" w="38100">
            <a:solidFill>
              <a:srgbClr val="385623"/>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98" name="Shape 998"/>
          <p:cNvSpPr txBox="1"/>
          <p:nvPr/>
        </p:nvSpPr>
        <p:spPr>
          <a:xfrm>
            <a:off x="4511966" y="4279810"/>
            <a:ext cx="3721596" cy="120032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CA" sz="3600">
                <a:solidFill>
                  <a:schemeClr val="dk1"/>
                </a:solidFill>
                <a:latin typeface="Calibri"/>
                <a:ea typeface="Calibri"/>
                <a:cs typeface="Calibri"/>
                <a:sym typeface="Calibri"/>
              </a:rPr>
              <a:t>Reduced energy in</a:t>
            </a:r>
            <a:br>
              <a:rPr b="1" lang="en-CA" sz="3600">
                <a:solidFill>
                  <a:schemeClr val="dk1"/>
                </a:solidFill>
                <a:latin typeface="Calibri"/>
                <a:ea typeface="Calibri"/>
                <a:cs typeface="Calibri"/>
                <a:sym typeface="Calibri"/>
              </a:rPr>
            </a:br>
            <a:r>
              <a:rPr b="1" lang="en-CA" sz="3600">
                <a:solidFill>
                  <a:schemeClr val="dk1"/>
                </a:solidFill>
                <a:latin typeface="Calibri"/>
                <a:ea typeface="Calibri"/>
                <a:cs typeface="Calibri"/>
                <a:sym typeface="Calibri"/>
              </a:rPr>
              <a:t> Chainsaw</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3" name="Shape 1003"/>
        <p:cNvGrpSpPr/>
        <p:nvPr/>
      </p:nvGrpSpPr>
      <p:grpSpPr>
        <a:xfrm>
          <a:off x="0" y="0"/>
          <a:ext cx="0" cy="0"/>
          <a:chOff x="0" y="0"/>
          <a:chExt cx="0" cy="0"/>
        </a:xfrm>
      </p:grpSpPr>
      <p:sp>
        <p:nvSpPr>
          <p:cNvPr id="1004" name="Shape 1004"/>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
        <p:nvSpPr>
          <p:cNvPr id="1005" name="Shape 1005"/>
          <p:cNvSpPr/>
          <p:nvPr/>
        </p:nvSpPr>
        <p:spPr>
          <a:xfrm>
            <a:off x="0" y="0"/>
            <a:ext cx="9144000" cy="838199"/>
          </a:xfrm>
          <a:prstGeom prst="rect">
            <a:avLst/>
          </a:prstGeom>
          <a:solidFill>
            <a:srgbClr val="A6192E"/>
          </a:solidFill>
          <a:ln>
            <a:noFill/>
          </a:ln>
        </p:spPr>
        <p:txBody>
          <a:bodyPr anchorCtr="0" anchor="ctr" bIns="45700" lIns="91425" rIns="91425" tIns="45700">
            <a:noAutofit/>
          </a:bodyPr>
          <a:lstStyle/>
          <a:p>
            <a:pPr indent="0" lvl="0" marL="0" marR="0" rtl="0" algn="l">
              <a:spcBef>
                <a:spcPts val="0"/>
              </a:spcBef>
              <a:buSzPct val="25000"/>
              <a:buNone/>
            </a:pPr>
            <a:r>
              <a:rPr b="1" lang="en-CA" sz="3600">
                <a:solidFill>
                  <a:schemeClr val="lt1"/>
                </a:solidFill>
                <a:latin typeface="Calibri"/>
                <a:ea typeface="Calibri"/>
                <a:cs typeface="Calibri"/>
                <a:sym typeface="Calibri"/>
              </a:rPr>
              <a:t>	Evaluation – Dynamic Energy</a:t>
            </a:r>
          </a:p>
        </p:txBody>
      </p:sp>
      <p:sp>
        <p:nvSpPr>
          <p:cNvPr id="1006" name="Shape 1006"/>
          <p:cNvSpPr txBox="1"/>
          <p:nvPr/>
        </p:nvSpPr>
        <p:spPr>
          <a:xfrm>
            <a:off x="156907" y="907409"/>
            <a:ext cx="8358442" cy="954106"/>
          </a:xfrm>
          <a:prstGeom prst="rect">
            <a:avLst/>
          </a:prstGeom>
          <a:noFill/>
          <a:ln>
            <a:noFill/>
          </a:ln>
        </p:spPr>
        <p:txBody>
          <a:bodyPr anchorCtr="0" anchor="t" bIns="45700" lIns="91425" rIns="91425" tIns="45700">
            <a:noAutofit/>
          </a:bodyPr>
          <a:lstStyle/>
          <a:p>
            <a:pPr indent="-285750" lvl="0" marL="285750" marR="0" rtl="0" algn="l">
              <a:spcBef>
                <a:spcPts val="0"/>
              </a:spcBef>
              <a:buClr>
                <a:schemeClr val="dk1"/>
              </a:buClr>
              <a:buSzPct val="100000"/>
              <a:buFont typeface="Arial"/>
              <a:buChar char="•"/>
            </a:pPr>
            <a:r>
              <a:rPr b="1" i="1" lang="en-CA" sz="2800">
                <a:solidFill>
                  <a:schemeClr val="dk1"/>
                </a:solidFill>
                <a:latin typeface="Calibri"/>
                <a:ea typeface="Calibri"/>
                <a:cs typeface="Calibri"/>
                <a:sym typeface="Calibri"/>
              </a:rPr>
              <a:t>Chainsaw</a:t>
            </a:r>
            <a:r>
              <a:rPr b="1" lang="en-CA" sz="2800">
                <a:solidFill>
                  <a:schemeClr val="dk1"/>
                </a:solidFill>
                <a:latin typeface="Calibri"/>
                <a:ea typeface="Calibri"/>
                <a:cs typeface="Calibri"/>
                <a:sym typeface="Calibri"/>
              </a:rPr>
              <a:t> </a:t>
            </a:r>
            <a:r>
              <a:rPr lang="en-CA" sz="2800">
                <a:solidFill>
                  <a:schemeClr val="dk1"/>
                </a:solidFill>
                <a:latin typeface="Calibri"/>
                <a:ea typeface="Calibri"/>
                <a:cs typeface="Calibri"/>
                <a:sym typeface="Calibri"/>
              </a:rPr>
              <a:t>adds Fetch/Decode cost for dynamic energy</a:t>
            </a:r>
          </a:p>
          <a:p>
            <a:pPr indent="-285750" lvl="0" marL="285750" marR="0" rtl="0" algn="l">
              <a:spcBef>
                <a:spcPts val="0"/>
              </a:spcBef>
              <a:buClr>
                <a:schemeClr val="dk1"/>
              </a:buClr>
              <a:buSzPct val="100000"/>
              <a:buFont typeface="Arial"/>
              <a:buChar char="•"/>
            </a:pPr>
            <a:r>
              <a:rPr b="1" lang="en-CA" sz="2800">
                <a:solidFill>
                  <a:schemeClr val="dk1"/>
                </a:solidFill>
                <a:latin typeface="Calibri"/>
                <a:ea typeface="Calibri"/>
                <a:cs typeface="Calibri"/>
                <a:sym typeface="Calibri"/>
              </a:rPr>
              <a:t>CGRA</a:t>
            </a:r>
            <a:r>
              <a:rPr lang="en-CA" sz="2800">
                <a:solidFill>
                  <a:schemeClr val="dk1"/>
                </a:solidFill>
                <a:latin typeface="Calibri"/>
                <a:ea typeface="Calibri"/>
                <a:cs typeface="Calibri"/>
                <a:sym typeface="Calibri"/>
              </a:rPr>
              <a:t> network overhead dominate </a:t>
            </a:r>
            <a:r>
              <a:rPr b="1" i="1" lang="en-CA" sz="2800">
                <a:solidFill>
                  <a:schemeClr val="dk1"/>
                </a:solidFill>
                <a:latin typeface="Calibri"/>
                <a:ea typeface="Calibri"/>
                <a:cs typeface="Calibri"/>
                <a:sym typeface="Calibri"/>
              </a:rPr>
              <a:t>Chainsaw</a:t>
            </a:r>
            <a:r>
              <a:rPr b="1" lang="en-CA" sz="2800">
                <a:solidFill>
                  <a:schemeClr val="dk1"/>
                </a:solidFill>
                <a:latin typeface="Calibri"/>
                <a:ea typeface="Calibri"/>
                <a:cs typeface="Calibri"/>
                <a:sym typeface="Calibri"/>
              </a:rPr>
              <a:t> </a:t>
            </a:r>
            <a:r>
              <a:rPr lang="en-CA" sz="2800">
                <a:solidFill>
                  <a:schemeClr val="dk1"/>
                </a:solidFill>
                <a:latin typeface="Calibri"/>
                <a:ea typeface="Calibri"/>
                <a:cs typeface="Calibri"/>
                <a:sym typeface="Calibri"/>
              </a:rPr>
              <a:t>F/D cost</a:t>
            </a:r>
          </a:p>
        </p:txBody>
      </p:sp>
      <p:sp>
        <p:nvSpPr>
          <p:cNvPr id="1007" name="Shape 1007"/>
          <p:cNvSpPr txBox="1"/>
          <p:nvPr/>
        </p:nvSpPr>
        <p:spPr>
          <a:xfrm>
            <a:off x="7734175" y="2053653"/>
            <a:ext cx="1204176"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rgbClr val="FF0000"/>
                </a:solidFill>
                <a:latin typeface="Calibri"/>
                <a:ea typeface="Calibri"/>
                <a:cs typeface="Calibri"/>
                <a:sym typeface="Calibri"/>
              </a:rPr>
              <a:t>OOO-4</a:t>
            </a:r>
          </a:p>
        </p:txBody>
      </p:sp>
      <p:pic>
        <p:nvPicPr>
          <p:cNvPr id="1008" name="Shape 1008"/>
          <p:cNvPicPr preferRelativeResize="0"/>
          <p:nvPr/>
        </p:nvPicPr>
        <p:blipFill rotWithShape="1">
          <a:blip r:embed="rId3">
            <a:alphaModFix/>
          </a:blip>
          <a:srcRect b="0" l="0" r="0" t="0"/>
          <a:stretch/>
        </p:blipFill>
        <p:spPr>
          <a:xfrm>
            <a:off x="156907" y="1816100"/>
            <a:ext cx="8796591" cy="3760459"/>
          </a:xfrm>
          <a:prstGeom prst="rect">
            <a:avLst/>
          </a:prstGeom>
          <a:noFill/>
          <a:ln>
            <a:noFill/>
          </a:ln>
        </p:spPr>
      </p:pic>
      <p:cxnSp>
        <p:nvCxnSpPr>
          <p:cNvPr id="1009" name="Shape 1009"/>
          <p:cNvCxnSpPr/>
          <p:nvPr/>
        </p:nvCxnSpPr>
        <p:spPr>
          <a:xfrm>
            <a:off x="711199" y="2065682"/>
            <a:ext cx="8077199" cy="0"/>
          </a:xfrm>
          <a:prstGeom prst="straightConnector1">
            <a:avLst/>
          </a:prstGeom>
          <a:noFill/>
          <a:ln cap="flat" cmpd="sng" w="28575">
            <a:solidFill>
              <a:srgbClr val="FF0000"/>
            </a:solidFill>
            <a:prstDash val="solid"/>
            <a:miter/>
            <a:headEnd len="med" w="med" type="none"/>
            <a:tailEnd len="med" w="med" type="none"/>
          </a:ln>
        </p:spPr>
      </p:cxnSp>
      <p:sp>
        <p:nvSpPr>
          <p:cNvPr id="1010" name="Shape 1010"/>
          <p:cNvSpPr txBox="1"/>
          <p:nvPr/>
        </p:nvSpPr>
        <p:spPr>
          <a:xfrm rot="-2812975">
            <a:off x="488493" y="2160245"/>
            <a:ext cx="1666418" cy="523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rgbClr val="FF0000"/>
                </a:solidFill>
                <a:latin typeface="Calibri"/>
                <a:ea typeface="Calibri"/>
                <a:cs typeface="Calibri"/>
                <a:sym typeface="Calibri"/>
              </a:rPr>
              <a:t>CGRA 8X8</a:t>
            </a:r>
          </a:p>
        </p:txBody>
      </p:sp>
      <p:sp>
        <p:nvSpPr>
          <p:cNvPr id="1011" name="Shape 1011"/>
          <p:cNvSpPr/>
          <p:nvPr/>
        </p:nvSpPr>
        <p:spPr>
          <a:xfrm>
            <a:off x="170122" y="5080000"/>
            <a:ext cx="8817935" cy="1458911"/>
          </a:xfrm>
          <a:prstGeom prst="roundRect">
            <a:avLst>
              <a:gd fmla="val 16667" name="adj"/>
            </a:avLst>
          </a:prstGeom>
          <a:solidFill>
            <a:srgbClr val="2E75B5"/>
          </a:solidFill>
          <a:ln cap="flat" cmpd="sng" w="57150">
            <a:solidFill>
              <a:srgbClr val="2F5496"/>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CA" sz="4000">
                <a:solidFill>
                  <a:schemeClr val="lt1"/>
                </a:solidFill>
                <a:latin typeface="Calibri"/>
                <a:ea typeface="Calibri"/>
                <a:cs typeface="Calibri"/>
                <a:sym typeface="Calibri"/>
              </a:rPr>
              <a:t>13% less than CGRA</a:t>
            </a:r>
          </a:p>
          <a:p>
            <a:pPr indent="0" lvl="0" marL="0" marR="0" rtl="0" algn="ctr">
              <a:spcBef>
                <a:spcPts val="0"/>
              </a:spcBef>
              <a:buSzPct val="25000"/>
              <a:buNone/>
            </a:pPr>
            <a:r>
              <a:rPr lang="en-CA" sz="4000">
                <a:solidFill>
                  <a:schemeClr val="lt1"/>
                </a:solidFill>
                <a:latin typeface="Calibri"/>
                <a:ea typeface="Calibri"/>
                <a:cs typeface="Calibri"/>
                <a:sym typeface="Calibri"/>
              </a:rPr>
              <a:t>45% less than 4-way OOO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grpSp>
        <p:nvGrpSpPr>
          <p:cNvPr id="159" name="Shape 159"/>
          <p:cNvGrpSpPr/>
          <p:nvPr/>
        </p:nvGrpSpPr>
        <p:grpSpPr>
          <a:xfrm>
            <a:off x="338668" y="12669029"/>
            <a:ext cx="2193025" cy="2692332"/>
            <a:chOff x="338667" y="5240867"/>
            <a:chExt cx="8466666" cy="6176575"/>
          </a:xfrm>
        </p:grpSpPr>
        <p:sp>
          <p:nvSpPr>
            <p:cNvPr id="160" name="Shape 160"/>
            <p:cNvSpPr/>
            <p:nvPr/>
          </p:nvSpPr>
          <p:spPr>
            <a:xfrm>
              <a:off x="338667" y="5240867"/>
              <a:ext cx="8466666" cy="1354666"/>
            </a:xfrm>
            <a:prstGeom prst="roundRect">
              <a:avLst>
                <a:gd fmla="val 16667" name="adj"/>
              </a:avLst>
            </a:prstGeom>
            <a:solidFill>
              <a:srgbClr val="2E75B6"/>
            </a:solidFill>
            <a:ln cap="flat" cmpd="sng" w="38100">
              <a:solidFill>
                <a:srgbClr val="1F3864"/>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61" name="Shape 161"/>
            <p:cNvSpPr txBox="1"/>
            <p:nvPr/>
          </p:nvSpPr>
          <p:spPr>
            <a:xfrm>
              <a:off x="786970" y="5556971"/>
              <a:ext cx="7572134" cy="586047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CA" sz="4000">
                  <a:solidFill>
                    <a:schemeClr val="lt1"/>
                  </a:solidFill>
                  <a:latin typeface="Calibri"/>
                  <a:ea typeface="Calibri"/>
                  <a:cs typeface="Calibri"/>
                  <a:sym typeface="Calibri"/>
                </a:rPr>
                <a:t>Spatial Data movement</a:t>
              </a:r>
            </a:p>
          </p:txBody>
        </p:sp>
      </p:grpSp>
      <p:sp>
        <p:nvSpPr>
          <p:cNvPr id="162" name="Shape 162"/>
          <p:cNvSpPr/>
          <p:nvPr/>
        </p:nvSpPr>
        <p:spPr>
          <a:xfrm>
            <a:off x="0" y="0"/>
            <a:ext cx="9144000" cy="838199"/>
          </a:xfrm>
          <a:prstGeom prst="rect">
            <a:avLst/>
          </a:prstGeom>
          <a:solidFill>
            <a:srgbClr val="A6192E"/>
          </a:solidFill>
          <a:ln>
            <a:noFill/>
          </a:ln>
        </p:spPr>
        <p:txBody>
          <a:bodyPr anchorCtr="0" anchor="ctr" bIns="45700" lIns="91425" rIns="91425" tIns="45700">
            <a:noAutofit/>
          </a:bodyPr>
          <a:lstStyle/>
          <a:p>
            <a:pPr indent="0" lvl="1" marL="0" marR="0" rtl="0" algn="ctr">
              <a:spcBef>
                <a:spcPts val="0"/>
              </a:spcBef>
              <a:buSzPct val="25000"/>
              <a:buNone/>
            </a:pPr>
            <a:r>
              <a:rPr b="1" i="0" lang="en-CA" sz="4400" u="none" cap="none" strike="noStrike">
                <a:solidFill>
                  <a:schemeClr val="lt1"/>
                </a:solidFill>
                <a:latin typeface="Calibri"/>
                <a:ea typeface="Calibri"/>
                <a:cs typeface="Calibri"/>
                <a:sym typeface="Calibri"/>
              </a:rPr>
              <a:t>AXC Challenge 2: Data movement</a:t>
            </a:r>
          </a:p>
        </p:txBody>
      </p:sp>
      <p:sp>
        <p:nvSpPr>
          <p:cNvPr id="163" name="Shape 163"/>
          <p:cNvSpPr/>
          <p:nvPr/>
        </p:nvSpPr>
        <p:spPr>
          <a:xfrm>
            <a:off x="1429654" y="5240867"/>
            <a:ext cx="7375682" cy="1354666"/>
          </a:xfrm>
          <a:prstGeom prst="roundRect">
            <a:avLst>
              <a:gd fmla="val 16667" name="adj"/>
            </a:avLst>
          </a:prstGeom>
          <a:solidFill>
            <a:srgbClr val="2E75B6"/>
          </a:solidFill>
          <a:ln cap="flat" cmpd="sng" w="38100">
            <a:solidFill>
              <a:srgbClr val="1F3864"/>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CA" sz="4000">
                <a:solidFill>
                  <a:schemeClr val="lt1"/>
                </a:solidFill>
                <a:latin typeface="Calibri"/>
                <a:ea typeface="Calibri"/>
                <a:cs typeface="Calibri"/>
                <a:sym typeface="Calibri"/>
              </a:rPr>
              <a:t>50-</a:t>
            </a:r>
            <a:r>
              <a:rPr lang="en-CA" sz="4000">
                <a:solidFill>
                  <a:schemeClr val="lt1"/>
                </a:solidFill>
                <a:latin typeface="Calibri"/>
                <a:ea typeface="Calibri"/>
                <a:cs typeface="Calibri"/>
                <a:sym typeface="Calibri"/>
              </a:rPr>
              <a:t>70% energy for moving data</a:t>
            </a:r>
          </a:p>
        </p:txBody>
      </p:sp>
      <p:pic>
        <p:nvPicPr>
          <p:cNvPr descr="Image result for red x" id="164" name="Shape 164"/>
          <p:cNvPicPr preferRelativeResize="0"/>
          <p:nvPr/>
        </p:nvPicPr>
        <p:blipFill rotWithShape="1">
          <a:blip r:embed="rId3">
            <a:alphaModFix/>
          </a:blip>
          <a:srcRect b="0" l="0" r="0" t="0"/>
          <a:stretch/>
        </p:blipFill>
        <p:spPr>
          <a:xfrm>
            <a:off x="411897" y="5388316"/>
            <a:ext cx="824265" cy="1059771"/>
          </a:xfrm>
          <a:prstGeom prst="rect">
            <a:avLst/>
          </a:prstGeom>
          <a:noFill/>
          <a:ln>
            <a:noFill/>
          </a:ln>
        </p:spPr>
      </p:pic>
      <p:grpSp>
        <p:nvGrpSpPr>
          <p:cNvPr id="165" name="Shape 165"/>
          <p:cNvGrpSpPr/>
          <p:nvPr/>
        </p:nvGrpSpPr>
        <p:grpSpPr>
          <a:xfrm>
            <a:off x="506023" y="1496735"/>
            <a:ext cx="3210800" cy="2868332"/>
            <a:chOff x="929774" y="1850002"/>
            <a:chExt cx="2363297" cy="2161798"/>
          </a:xfrm>
        </p:grpSpPr>
        <p:sp>
          <p:nvSpPr>
            <p:cNvPr id="166" name="Shape 166"/>
            <p:cNvSpPr/>
            <p:nvPr/>
          </p:nvSpPr>
          <p:spPr>
            <a:xfrm>
              <a:off x="929774" y="1850002"/>
              <a:ext cx="774561" cy="774563"/>
            </a:xfrm>
            <a:prstGeom prst="rect">
              <a:avLst/>
            </a:prstGeom>
            <a:solidFill>
              <a:srgbClr val="D8D8D8"/>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4000">
                <a:solidFill>
                  <a:schemeClr val="lt1"/>
                </a:solidFill>
                <a:latin typeface="Calibri"/>
                <a:ea typeface="Calibri"/>
                <a:cs typeface="Calibri"/>
                <a:sym typeface="Calibri"/>
              </a:endParaRPr>
            </a:p>
          </p:txBody>
        </p:sp>
        <p:sp>
          <p:nvSpPr>
            <p:cNvPr id="167" name="Shape 167"/>
            <p:cNvSpPr/>
            <p:nvPr/>
          </p:nvSpPr>
          <p:spPr>
            <a:xfrm>
              <a:off x="2501950" y="1850002"/>
              <a:ext cx="774561" cy="774563"/>
            </a:xfrm>
            <a:prstGeom prst="rect">
              <a:avLst/>
            </a:prstGeom>
            <a:solidFill>
              <a:srgbClr val="FFA2A5"/>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4000">
                <a:solidFill>
                  <a:schemeClr val="lt1"/>
                </a:solidFill>
                <a:latin typeface="Calibri"/>
                <a:ea typeface="Calibri"/>
                <a:cs typeface="Calibri"/>
                <a:sym typeface="Calibri"/>
              </a:endParaRPr>
            </a:p>
          </p:txBody>
        </p:sp>
        <p:sp>
          <p:nvSpPr>
            <p:cNvPr id="168" name="Shape 168"/>
            <p:cNvSpPr/>
            <p:nvPr/>
          </p:nvSpPr>
          <p:spPr>
            <a:xfrm>
              <a:off x="929774" y="3237238"/>
              <a:ext cx="774561" cy="774563"/>
            </a:xfrm>
            <a:prstGeom prst="rect">
              <a:avLst/>
            </a:prstGeom>
            <a:solidFill>
              <a:srgbClr val="D8D8D8"/>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4000">
                <a:solidFill>
                  <a:schemeClr val="lt1"/>
                </a:solidFill>
                <a:latin typeface="Calibri"/>
                <a:ea typeface="Calibri"/>
                <a:cs typeface="Calibri"/>
                <a:sym typeface="Calibri"/>
              </a:endParaRPr>
            </a:p>
          </p:txBody>
        </p:sp>
        <p:sp>
          <p:nvSpPr>
            <p:cNvPr id="169" name="Shape 169"/>
            <p:cNvSpPr/>
            <p:nvPr/>
          </p:nvSpPr>
          <p:spPr>
            <a:xfrm>
              <a:off x="2501950" y="3237238"/>
              <a:ext cx="774561" cy="774563"/>
            </a:xfrm>
            <a:prstGeom prst="rect">
              <a:avLst/>
            </a:prstGeom>
            <a:solidFill>
              <a:srgbClr val="D8D8D8"/>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4000">
                <a:solidFill>
                  <a:schemeClr val="lt1"/>
                </a:solidFill>
                <a:latin typeface="Calibri"/>
                <a:ea typeface="Calibri"/>
                <a:cs typeface="Calibri"/>
                <a:sym typeface="Calibri"/>
              </a:endParaRPr>
            </a:p>
          </p:txBody>
        </p:sp>
        <p:cxnSp>
          <p:nvCxnSpPr>
            <p:cNvPr id="170" name="Shape 170"/>
            <p:cNvCxnSpPr>
              <a:stCxn id="166" idx="3"/>
              <a:endCxn id="167" idx="1"/>
            </p:cNvCxnSpPr>
            <p:nvPr/>
          </p:nvCxnSpPr>
          <p:spPr>
            <a:xfrm>
              <a:off x="1704335" y="2237284"/>
              <a:ext cx="797700" cy="0"/>
            </a:xfrm>
            <a:prstGeom prst="straightConnector1">
              <a:avLst/>
            </a:prstGeom>
            <a:noFill/>
            <a:ln cap="flat" cmpd="sng" w="50800">
              <a:solidFill>
                <a:schemeClr val="dk1"/>
              </a:solidFill>
              <a:prstDash val="solid"/>
              <a:miter/>
              <a:headEnd len="lg" w="lg" type="triangle"/>
              <a:tailEnd len="lg" w="lg" type="triangle"/>
            </a:ln>
          </p:spPr>
        </p:cxnSp>
        <p:cxnSp>
          <p:nvCxnSpPr>
            <p:cNvPr id="171" name="Shape 171"/>
            <p:cNvCxnSpPr>
              <a:stCxn id="167" idx="2"/>
              <a:endCxn id="169" idx="0"/>
            </p:cNvCxnSpPr>
            <p:nvPr/>
          </p:nvCxnSpPr>
          <p:spPr>
            <a:xfrm>
              <a:off x="2889231" y="2624565"/>
              <a:ext cx="0" cy="612600"/>
            </a:xfrm>
            <a:prstGeom prst="straightConnector1">
              <a:avLst/>
            </a:prstGeom>
            <a:noFill/>
            <a:ln cap="flat" cmpd="sng" w="50800">
              <a:solidFill>
                <a:schemeClr val="dk1"/>
              </a:solidFill>
              <a:prstDash val="solid"/>
              <a:miter/>
              <a:headEnd len="lg" w="lg" type="triangle"/>
              <a:tailEnd len="lg" w="lg" type="triangle"/>
            </a:ln>
          </p:spPr>
        </p:cxnSp>
        <p:sp>
          <p:nvSpPr>
            <p:cNvPr id="172" name="Shape 172"/>
            <p:cNvSpPr txBox="1"/>
            <p:nvPr/>
          </p:nvSpPr>
          <p:spPr>
            <a:xfrm>
              <a:off x="1167482" y="1937666"/>
              <a:ext cx="106828" cy="62630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4800">
                  <a:solidFill>
                    <a:schemeClr val="dk1"/>
                  </a:solidFill>
                  <a:latin typeface="Calibri"/>
                  <a:ea typeface="Calibri"/>
                  <a:cs typeface="Calibri"/>
                  <a:sym typeface="Calibri"/>
                </a:rPr>
                <a:t>8</a:t>
              </a:r>
            </a:p>
          </p:txBody>
        </p:sp>
        <p:sp>
          <p:nvSpPr>
            <p:cNvPr id="173" name="Shape 173"/>
            <p:cNvSpPr txBox="1"/>
            <p:nvPr/>
          </p:nvSpPr>
          <p:spPr>
            <a:xfrm>
              <a:off x="2569975" y="3303928"/>
              <a:ext cx="723096" cy="62630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4800">
                  <a:solidFill>
                    <a:schemeClr val="dk1"/>
                  </a:solidFill>
                  <a:latin typeface="Calibri"/>
                  <a:ea typeface="Calibri"/>
                  <a:cs typeface="Calibri"/>
                  <a:sym typeface="Calibri"/>
                </a:rPr>
                <a:t>12</a:t>
              </a:r>
            </a:p>
          </p:txBody>
        </p:sp>
        <p:sp>
          <p:nvSpPr>
            <p:cNvPr id="174" name="Shape 174"/>
            <p:cNvSpPr txBox="1"/>
            <p:nvPr/>
          </p:nvSpPr>
          <p:spPr>
            <a:xfrm>
              <a:off x="1144349" y="3295521"/>
              <a:ext cx="106828" cy="626303"/>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4800">
                  <a:solidFill>
                    <a:schemeClr val="dk1"/>
                  </a:solidFill>
                  <a:latin typeface="Calibri"/>
                  <a:ea typeface="Calibri"/>
                  <a:cs typeface="Calibri"/>
                  <a:sym typeface="Calibri"/>
                </a:rPr>
                <a:t>9</a:t>
              </a:r>
            </a:p>
          </p:txBody>
        </p:sp>
        <p:sp>
          <p:nvSpPr>
            <p:cNvPr id="175" name="Shape 175"/>
            <p:cNvSpPr/>
            <p:nvPr/>
          </p:nvSpPr>
          <p:spPr>
            <a:xfrm>
              <a:off x="1049212" y="1964174"/>
              <a:ext cx="552013" cy="552013"/>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4000">
                <a:solidFill>
                  <a:schemeClr val="lt1"/>
                </a:solidFill>
                <a:latin typeface="Calibri"/>
                <a:ea typeface="Calibri"/>
                <a:cs typeface="Calibri"/>
                <a:sym typeface="Calibri"/>
              </a:endParaRPr>
            </a:p>
          </p:txBody>
        </p:sp>
        <p:sp>
          <p:nvSpPr>
            <p:cNvPr id="176" name="Shape 176"/>
            <p:cNvSpPr txBox="1"/>
            <p:nvPr/>
          </p:nvSpPr>
          <p:spPr>
            <a:xfrm>
              <a:off x="1211861" y="1944283"/>
              <a:ext cx="64084" cy="57991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4400">
                  <a:solidFill>
                    <a:schemeClr val="dk1"/>
                  </a:solidFill>
                  <a:latin typeface="Calibri"/>
                  <a:ea typeface="Calibri"/>
                  <a:cs typeface="Calibri"/>
                  <a:sym typeface="Calibri"/>
                </a:rPr>
                <a:t>1</a:t>
              </a:r>
            </a:p>
          </p:txBody>
        </p:sp>
        <p:sp>
          <p:nvSpPr>
            <p:cNvPr id="177" name="Shape 177"/>
            <p:cNvSpPr/>
            <p:nvPr/>
          </p:nvSpPr>
          <p:spPr>
            <a:xfrm>
              <a:off x="2627807" y="3360969"/>
              <a:ext cx="552013" cy="552013"/>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4000">
                <a:solidFill>
                  <a:schemeClr val="lt1"/>
                </a:solidFill>
                <a:latin typeface="Calibri"/>
                <a:ea typeface="Calibri"/>
                <a:cs typeface="Calibri"/>
                <a:sym typeface="Calibri"/>
              </a:endParaRPr>
            </a:p>
          </p:txBody>
        </p:sp>
        <p:sp>
          <p:nvSpPr>
            <p:cNvPr id="178" name="Shape 178"/>
            <p:cNvSpPr txBox="1"/>
            <p:nvPr/>
          </p:nvSpPr>
          <p:spPr>
            <a:xfrm>
              <a:off x="2681138" y="3354535"/>
              <a:ext cx="306217" cy="57991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4400">
                  <a:solidFill>
                    <a:schemeClr val="dk1"/>
                  </a:solidFill>
                  <a:latin typeface="Calibri"/>
                  <a:ea typeface="Calibri"/>
                  <a:cs typeface="Calibri"/>
                  <a:sym typeface="Calibri"/>
                </a:rPr>
                <a:t>3</a:t>
              </a:r>
            </a:p>
          </p:txBody>
        </p:sp>
        <p:sp>
          <p:nvSpPr>
            <p:cNvPr id="179" name="Shape 179"/>
            <p:cNvSpPr/>
            <p:nvPr/>
          </p:nvSpPr>
          <p:spPr>
            <a:xfrm>
              <a:off x="1057595" y="3362712"/>
              <a:ext cx="552013" cy="552013"/>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4000">
                <a:solidFill>
                  <a:schemeClr val="lt1"/>
                </a:solidFill>
                <a:latin typeface="Calibri"/>
                <a:ea typeface="Calibri"/>
                <a:cs typeface="Calibri"/>
                <a:sym typeface="Calibri"/>
              </a:endParaRPr>
            </a:p>
          </p:txBody>
        </p:sp>
        <p:sp>
          <p:nvSpPr>
            <p:cNvPr id="180" name="Shape 180"/>
            <p:cNvSpPr txBox="1"/>
            <p:nvPr/>
          </p:nvSpPr>
          <p:spPr>
            <a:xfrm>
              <a:off x="1203978" y="3353894"/>
              <a:ext cx="64084" cy="57991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4400">
                  <a:solidFill>
                    <a:schemeClr val="dk1"/>
                  </a:solidFill>
                  <a:latin typeface="Calibri"/>
                  <a:ea typeface="Calibri"/>
                  <a:cs typeface="Calibri"/>
                  <a:sym typeface="Calibri"/>
                </a:rPr>
                <a:t>2</a:t>
              </a:r>
            </a:p>
          </p:txBody>
        </p:sp>
        <p:cxnSp>
          <p:nvCxnSpPr>
            <p:cNvPr id="181" name="Shape 181"/>
            <p:cNvCxnSpPr/>
            <p:nvPr/>
          </p:nvCxnSpPr>
          <p:spPr>
            <a:xfrm>
              <a:off x="1323398" y="2597672"/>
              <a:ext cx="0" cy="612672"/>
            </a:xfrm>
            <a:prstGeom prst="straightConnector1">
              <a:avLst/>
            </a:prstGeom>
            <a:noFill/>
            <a:ln cap="flat" cmpd="sng" w="50800">
              <a:solidFill>
                <a:schemeClr val="dk1"/>
              </a:solidFill>
              <a:prstDash val="solid"/>
              <a:miter/>
              <a:headEnd len="lg" w="lg" type="triangle"/>
              <a:tailEnd len="lg" w="lg" type="triangle"/>
            </a:ln>
          </p:spPr>
        </p:cxnSp>
        <p:cxnSp>
          <p:nvCxnSpPr>
            <p:cNvPr id="182" name="Shape 182"/>
            <p:cNvCxnSpPr/>
            <p:nvPr/>
          </p:nvCxnSpPr>
          <p:spPr>
            <a:xfrm>
              <a:off x="1677443" y="3614858"/>
              <a:ext cx="797615" cy="0"/>
            </a:xfrm>
            <a:prstGeom prst="straightConnector1">
              <a:avLst/>
            </a:prstGeom>
            <a:noFill/>
            <a:ln cap="flat" cmpd="sng" w="50800">
              <a:solidFill>
                <a:schemeClr val="dk1"/>
              </a:solidFill>
              <a:prstDash val="solid"/>
              <a:miter/>
              <a:headEnd len="lg" w="lg" type="triangle"/>
              <a:tailEnd len="lg" w="lg" type="triangle"/>
            </a:ln>
          </p:spPr>
        </p:cxnSp>
        <p:sp>
          <p:nvSpPr>
            <p:cNvPr id="183" name="Shape 183"/>
            <p:cNvSpPr/>
            <p:nvPr/>
          </p:nvSpPr>
          <p:spPr>
            <a:xfrm>
              <a:off x="1729823" y="3426253"/>
              <a:ext cx="749118" cy="373529"/>
            </a:xfrm>
            <a:prstGeom prst="rect">
              <a:avLst/>
            </a:prstGeom>
            <a:noFill/>
            <a:ln cap="flat" cmpd="sng" w="57150">
              <a:solidFill>
                <a:srgbClr val="FF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4000">
                <a:solidFill>
                  <a:schemeClr val="lt1"/>
                </a:solidFill>
                <a:latin typeface="Calibri"/>
                <a:ea typeface="Calibri"/>
                <a:cs typeface="Calibri"/>
                <a:sym typeface="Calibri"/>
              </a:endParaRPr>
            </a:p>
          </p:txBody>
        </p:sp>
        <p:sp>
          <p:nvSpPr>
            <p:cNvPr id="184" name="Shape 184"/>
            <p:cNvSpPr/>
            <p:nvPr/>
          </p:nvSpPr>
          <p:spPr>
            <a:xfrm>
              <a:off x="1105282" y="2636676"/>
              <a:ext cx="435353" cy="598328"/>
            </a:xfrm>
            <a:prstGeom prst="rect">
              <a:avLst/>
            </a:prstGeom>
            <a:noFill/>
            <a:ln cap="flat" cmpd="sng" w="57150">
              <a:solidFill>
                <a:srgbClr val="FF0000"/>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4000">
                <a:solidFill>
                  <a:schemeClr val="lt1"/>
                </a:solidFill>
                <a:latin typeface="Calibri"/>
                <a:ea typeface="Calibri"/>
                <a:cs typeface="Calibri"/>
                <a:sym typeface="Calibri"/>
              </a:endParaRPr>
            </a:p>
          </p:txBody>
        </p:sp>
      </p:grpSp>
      <p:pic>
        <p:nvPicPr>
          <p:cNvPr id="185" name="Shape 185"/>
          <p:cNvPicPr preferRelativeResize="0"/>
          <p:nvPr/>
        </p:nvPicPr>
        <p:blipFill rotWithShape="1">
          <a:blip r:embed="rId4">
            <a:alphaModFix/>
          </a:blip>
          <a:srcRect b="0" l="0" r="0" t="0"/>
          <a:stretch/>
        </p:blipFill>
        <p:spPr>
          <a:xfrm>
            <a:off x="5000382" y="1072662"/>
            <a:ext cx="3890975" cy="3716478"/>
          </a:xfrm>
          <a:prstGeom prst="rect">
            <a:avLst/>
          </a:prstGeom>
          <a:noFill/>
          <a:ln>
            <a:noFill/>
          </a:ln>
        </p:spPr>
      </p:pic>
      <p:sp>
        <p:nvSpPr>
          <p:cNvPr id="186" name="Shape 186"/>
          <p:cNvSpPr txBox="1"/>
          <p:nvPr/>
        </p:nvSpPr>
        <p:spPr>
          <a:xfrm>
            <a:off x="5444426" y="1877366"/>
            <a:ext cx="1258800" cy="8310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4800">
                <a:solidFill>
                  <a:schemeClr val="dk1"/>
                </a:solidFill>
                <a:latin typeface="Calibri"/>
                <a:ea typeface="Calibri"/>
                <a:cs typeface="Calibri"/>
                <a:sym typeface="Calibri"/>
              </a:rPr>
              <a:t>30%</a:t>
            </a:r>
          </a:p>
        </p:txBody>
      </p:sp>
      <p:sp>
        <p:nvSpPr>
          <p:cNvPr id="187" name="Shape 187"/>
          <p:cNvSpPr txBox="1"/>
          <p:nvPr/>
        </p:nvSpPr>
        <p:spPr>
          <a:xfrm>
            <a:off x="7126843" y="3013505"/>
            <a:ext cx="1258800" cy="8309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4800">
                <a:solidFill>
                  <a:schemeClr val="dk1"/>
                </a:solidFill>
                <a:latin typeface="Calibri"/>
                <a:ea typeface="Calibri"/>
                <a:cs typeface="Calibri"/>
                <a:sym typeface="Calibri"/>
              </a:rPr>
              <a:t>70%</a:t>
            </a:r>
          </a:p>
        </p:txBody>
      </p:sp>
      <p:sp>
        <p:nvSpPr>
          <p:cNvPr id="188" name="Shape 188"/>
          <p:cNvSpPr txBox="1"/>
          <p:nvPr/>
        </p:nvSpPr>
        <p:spPr>
          <a:xfrm>
            <a:off x="4354682" y="926795"/>
            <a:ext cx="2129236" cy="70788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4000">
                <a:solidFill>
                  <a:schemeClr val="dk1"/>
                </a:solidFill>
                <a:latin typeface="Calibri"/>
                <a:ea typeface="Calibri"/>
                <a:cs typeface="Calibri"/>
                <a:sym typeface="Calibri"/>
              </a:rPr>
              <a:t>Compute</a:t>
            </a:r>
          </a:p>
        </p:txBody>
      </p:sp>
      <p:sp>
        <p:nvSpPr>
          <p:cNvPr id="189" name="Shape 189"/>
          <p:cNvSpPr txBox="1"/>
          <p:nvPr/>
        </p:nvSpPr>
        <p:spPr>
          <a:xfrm>
            <a:off x="4913501" y="4333369"/>
            <a:ext cx="3891834" cy="76944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4400">
                <a:solidFill>
                  <a:schemeClr val="dk1"/>
                </a:solidFill>
                <a:latin typeface="Calibri"/>
                <a:ea typeface="Calibri"/>
                <a:cs typeface="Calibri"/>
                <a:sym typeface="Calibri"/>
              </a:rPr>
              <a:t>Communication</a:t>
            </a:r>
          </a:p>
        </p:txBody>
      </p:sp>
      <p:sp>
        <p:nvSpPr>
          <p:cNvPr id="190" name="Shape 190"/>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p:nvPr/>
        </p:nvSpPr>
        <p:spPr>
          <a:xfrm>
            <a:off x="1090705" y="4708871"/>
            <a:ext cx="7799293" cy="1940956"/>
          </a:xfrm>
          <a:prstGeom prst="roundRect">
            <a:avLst>
              <a:gd fmla="val 16667" name="adj"/>
            </a:avLst>
          </a:prstGeom>
          <a:solidFill>
            <a:srgbClr val="2E75B6"/>
          </a:solidFill>
          <a:ln cap="flat" cmpd="sng" w="38100">
            <a:solidFill>
              <a:srgbClr val="1F3864"/>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SzPct val="25000"/>
              <a:buNone/>
            </a:pPr>
            <a:r>
              <a:rPr lang="en-CA" sz="3600">
                <a:solidFill>
                  <a:schemeClr val="lt1"/>
                </a:solidFill>
                <a:latin typeface="Calibri"/>
                <a:ea typeface="Calibri"/>
                <a:cs typeface="Calibri"/>
                <a:sym typeface="Calibri"/>
              </a:rPr>
              <a:t> Temporal Mapping = Less Idleness</a:t>
            </a:r>
          </a:p>
          <a:p>
            <a:pPr indent="0" lvl="0" marL="0" marR="0" rtl="0" algn="l">
              <a:spcBef>
                <a:spcPts val="0"/>
              </a:spcBef>
              <a:buSzPct val="25000"/>
              <a:buNone/>
            </a:pPr>
            <a:r>
              <a:rPr lang="en-CA" sz="3600">
                <a:solidFill>
                  <a:schemeClr val="lt1"/>
                </a:solidFill>
                <a:latin typeface="Calibri"/>
                <a:ea typeface="Calibri"/>
                <a:cs typeface="Calibri"/>
                <a:sym typeface="Calibri"/>
              </a:rPr>
              <a:t>Central Register File</a:t>
            </a:r>
          </a:p>
          <a:p>
            <a:pPr indent="0" lvl="0" marL="0" marR="0" rtl="0" algn="l">
              <a:spcBef>
                <a:spcPts val="0"/>
              </a:spcBef>
              <a:buSzPct val="25000"/>
              <a:buNone/>
            </a:pPr>
            <a:r>
              <a:rPr lang="en-CA" sz="3600">
                <a:solidFill>
                  <a:schemeClr val="lt1"/>
                </a:solidFill>
                <a:latin typeface="Calibri"/>
                <a:ea typeface="Calibri"/>
                <a:cs typeface="Calibri"/>
                <a:sym typeface="Calibri"/>
              </a:rPr>
              <a:t>Fetch and Decode</a:t>
            </a:r>
          </a:p>
        </p:txBody>
      </p:sp>
      <p:pic>
        <p:nvPicPr>
          <p:cNvPr descr="Image result for red x" id="197" name="Shape 197"/>
          <p:cNvPicPr preferRelativeResize="0"/>
          <p:nvPr/>
        </p:nvPicPr>
        <p:blipFill rotWithShape="1">
          <a:blip r:embed="rId3">
            <a:alphaModFix/>
          </a:blip>
          <a:srcRect b="0" l="0" r="0" t="0"/>
          <a:stretch/>
        </p:blipFill>
        <p:spPr>
          <a:xfrm>
            <a:off x="372530" y="5412364"/>
            <a:ext cx="492891" cy="633718"/>
          </a:xfrm>
          <a:prstGeom prst="rect">
            <a:avLst/>
          </a:prstGeom>
          <a:noFill/>
          <a:ln>
            <a:noFill/>
          </a:ln>
        </p:spPr>
      </p:pic>
      <p:pic>
        <p:nvPicPr>
          <p:cNvPr descr="Image result for green tick" id="198" name="Shape 198"/>
          <p:cNvPicPr preferRelativeResize="0"/>
          <p:nvPr/>
        </p:nvPicPr>
        <p:blipFill rotWithShape="1">
          <a:blip r:embed="rId4">
            <a:alphaModFix/>
          </a:blip>
          <a:srcRect b="0" l="0" r="0" t="0"/>
          <a:stretch/>
        </p:blipFill>
        <p:spPr>
          <a:xfrm>
            <a:off x="324819" y="4521048"/>
            <a:ext cx="972923" cy="972923"/>
          </a:xfrm>
          <a:prstGeom prst="rect">
            <a:avLst/>
          </a:prstGeom>
          <a:noFill/>
          <a:ln>
            <a:noFill/>
          </a:ln>
        </p:spPr>
      </p:pic>
      <p:grpSp>
        <p:nvGrpSpPr>
          <p:cNvPr id="199" name="Shape 199"/>
          <p:cNvGrpSpPr/>
          <p:nvPr/>
        </p:nvGrpSpPr>
        <p:grpSpPr>
          <a:xfrm>
            <a:off x="4151324" y="1670283"/>
            <a:ext cx="1077344" cy="1958772"/>
            <a:chOff x="3213100" y="3405358"/>
            <a:chExt cx="812799" cy="1477791"/>
          </a:xfrm>
        </p:grpSpPr>
        <p:sp>
          <p:nvSpPr>
            <p:cNvPr id="200" name="Shape 200"/>
            <p:cNvSpPr/>
            <p:nvPr/>
          </p:nvSpPr>
          <p:spPr>
            <a:xfrm>
              <a:off x="3213100" y="3405358"/>
              <a:ext cx="812799" cy="1477791"/>
            </a:xfrm>
            <a:prstGeom prst="rect">
              <a:avLst/>
            </a:prstGeom>
            <a:solidFill>
              <a:schemeClr val="lt1"/>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201" name="Shape 201"/>
            <p:cNvCxnSpPr/>
            <p:nvPr/>
          </p:nvCxnSpPr>
          <p:spPr>
            <a:xfrm>
              <a:off x="3213100" y="3868723"/>
              <a:ext cx="812799" cy="0"/>
            </a:xfrm>
            <a:prstGeom prst="straightConnector1">
              <a:avLst/>
            </a:prstGeom>
            <a:noFill/>
            <a:ln cap="flat" cmpd="sng" w="28575">
              <a:solidFill>
                <a:schemeClr val="dk1"/>
              </a:solidFill>
              <a:prstDash val="solid"/>
              <a:miter/>
              <a:headEnd len="med" w="med" type="none"/>
              <a:tailEnd len="med" w="med" type="none"/>
            </a:ln>
          </p:spPr>
        </p:cxnSp>
        <p:cxnSp>
          <p:nvCxnSpPr>
            <p:cNvPr id="202" name="Shape 202"/>
            <p:cNvCxnSpPr/>
            <p:nvPr/>
          </p:nvCxnSpPr>
          <p:spPr>
            <a:xfrm>
              <a:off x="3213100" y="4387126"/>
              <a:ext cx="812799" cy="0"/>
            </a:xfrm>
            <a:prstGeom prst="straightConnector1">
              <a:avLst/>
            </a:prstGeom>
            <a:noFill/>
            <a:ln cap="flat" cmpd="sng" w="28575">
              <a:solidFill>
                <a:schemeClr val="dk1"/>
              </a:solidFill>
              <a:prstDash val="solid"/>
              <a:miter/>
              <a:headEnd len="med" w="med" type="none"/>
              <a:tailEnd len="med" w="med" type="none"/>
            </a:ln>
          </p:spPr>
        </p:cxnSp>
      </p:grpSp>
      <p:sp>
        <p:nvSpPr>
          <p:cNvPr id="203" name="Shape 203"/>
          <p:cNvSpPr/>
          <p:nvPr/>
        </p:nvSpPr>
        <p:spPr>
          <a:xfrm>
            <a:off x="5215751" y="3245950"/>
            <a:ext cx="834026" cy="317208"/>
          </a:xfrm>
          <a:prstGeom prst="rightArrow">
            <a:avLst>
              <a:gd fmla="val 19224" name="adj1"/>
              <a:gd fmla="val 57694" name="adj2"/>
            </a:avLst>
          </a:prstGeom>
          <a:solidFill>
            <a:schemeClr val="dk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04" name="Shape 204"/>
          <p:cNvSpPr/>
          <p:nvPr/>
        </p:nvSpPr>
        <p:spPr>
          <a:xfrm>
            <a:off x="4413248" y="3042282"/>
            <a:ext cx="521993" cy="521993"/>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05" name="Shape 205"/>
          <p:cNvSpPr txBox="1"/>
          <p:nvPr/>
        </p:nvSpPr>
        <p:spPr>
          <a:xfrm>
            <a:off x="4470458" y="3028864"/>
            <a:ext cx="271330"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3</a:t>
            </a:r>
          </a:p>
        </p:txBody>
      </p:sp>
      <p:sp>
        <p:nvSpPr>
          <p:cNvPr id="206" name="Shape 206"/>
          <p:cNvSpPr/>
          <p:nvPr/>
        </p:nvSpPr>
        <p:spPr>
          <a:xfrm>
            <a:off x="4413248" y="2354817"/>
            <a:ext cx="521993" cy="521993"/>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07" name="Shape 207"/>
          <p:cNvSpPr txBox="1"/>
          <p:nvPr/>
        </p:nvSpPr>
        <p:spPr>
          <a:xfrm>
            <a:off x="4464569" y="2344602"/>
            <a:ext cx="291530"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2</a:t>
            </a:r>
          </a:p>
        </p:txBody>
      </p:sp>
      <p:sp>
        <p:nvSpPr>
          <p:cNvPr id="208" name="Shape 208"/>
          <p:cNvSpPr/>
          <p:nvPr/>
        </p:nvSpPr>
        <p:spPr>
          <a:xfrm>
            <a:off x="4413248" y="1714250"/>
            <a:ext cx="521993" cy="521993"/>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09" name="Shape 209"/>
          <p:cNvSpPr txBox="1"/>
          <p:nvPr/>
        </p:nvSpPr>
        <p:spPr>
          <a:xfrm>
            <a:off x="4457835" y="1704725"/>
            <a:ext cx="296580"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1</a:t>
            </a:r>
          </a:p>
        </p:txBody>
      </p:sp>
      <p:sp>
        <p:nvSpPr>
          <p:cNvPr id="210" name="Shape 210"/>
          <p:cNvSpPr/>
          <p:nvPr/>
        </p:nvSpPr>
        <p:spPr>
          <a:xfrm>
            <a:off x="5954062" y="1515538"/>
            <a:ext cx="1483514" cy="639027"/>
          </a:xfrm>
          <a:prstGeom prst="rect">
            <a:avLst/>
          </a:prstGeom>
          <a:solidFill>
            <a:schemeClr val="lt1"/>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4400">
                <a:solidFill>
                  <a:srgbClr val="000000"/>
                </a:solidFill>
                <a:latin typeface="Calibri"/>
                <a:ea typeface="Calibri"/>
                <a:cs typeface="Calibri"/>
                <a:sym typeface="Calibri"/>
              </a:rPr>
              <a:t>Reg</a:t>
            </a:r>
          </a:p>
        </p:txBody>
      </p:sp>
      <p:pic>
        <p:nvPicPr>
          <p:cNvPr id="211" name="Shape 211"/>
          <p:cNvPicPr preferRelativeResize="0"/>
          <p:nvPr/>
        </p:nvPicPr>
        <p:blipFill rotWithShape="1">
          <a:blip r:embed="rId5">
            <a:alphaModFix/>
          </a:blip>
          <a:srcRect b="0" l="0" r="0" t="0"/>
          <a:stretch/>
        </p:blipFill>
        <p:spPr>
          <a:xfrm>
            <a:off x="5904873" y="2978742"/>
            <a:ext cx="1703789" cy="823379"/>
          </a:xfrm>
          <a:prstGeom prst="rect">
            <a:avLst/>
          </a:prstGeom>
          <a:noFill/>
          <a:ln>
            <a:noFill/>
          </a:ln>
        </p:spPr>
      </p:pic>
      <p:cxnSp>
        <p:nvCxnSpPr>
          <p:cNvPr id="212" name="Shape 212"/>
          <p:cNvCxnSpPr/>
          <p:nvPr/>
        </p:nvCxnSpPr>
        <p:spPr>
          <a:xfrm>
            <a:off x="6202294" y="2156869"/>
            <a:ext cx="0" cy="858545"/>
          </a:xfrm>
          <a:prstGeom prst="straightConnector1">
            <a:avLst/>
          </a:prstGeom>
          <a:noFill/>
          <a:ln cap="flat" cmpd="sng" w="50800">
            <a:solidFill>
              <a:schemeClr val="dk1"/>
            </a:solidFill>
            <a:prstDash val="solid"/>
            <a:miter/>
            <a:headEnd len="med" w="med" type="none"/>
            <a:tailEnd len="lg" w="lg" type="triangle"/>
          </a:ln>
        </p:spPr>
      </p:cxnSp>
      <p:cxnSp>
        <p:nvCxnSpPr>
          <p:cNvPr id="213" name="Shape 213"/>
          <p:cNvCxnSpPr/>
          <p:nvPr/>
        </p:nvCxnSpPr>
        <p:spPr>
          <a:xfrm>
            <a:off x="6756771" y="3772408"/>
            <a:ext cx="9324" cy="787427"/>
          </a:xfrm>
          <a:prstGeom prst="straightConnector1">
            <a:avLst/>
          </a:prstGeom>
          <a:noFill/>
          <a:ln cap="flat" cmpd="sng" w="50800">
            <a:solidFill>
              <a:schemeClr val="dk1"/>
            </a:solidFill>
            <a:prstDash val="solid"/>
            <a:miter/>
            <a:headEnd len="med" w="med" type="none"/>
            <a:tailEnd len="lg" w="lg" type="triangle"/>
          </a:ln>
        </p:spPr>
      </p:cxnSp>
      <p:cxnSp>
        <p:nvCxnSpPr>
          <p:cNvPr id="214" name="Shape 214"/>
          <p:cNvCxnSpPr/>
          <p:nvPr/>
        </p:nvCxnSpPr>
        <p:spPr>
          <a:xfrm>
            <a:off x="7195471" y="2156872"/>
            <a:ext cx="0" cy="875952"/>
          </a:xfrm>
          <a:prstGeom prst="straightConnector1">
            <a:avLst/>
          </a:prstGeom>
          <a:noFill/>
          <a:ln cap="flat" cmpd="sng" w="50800">
            <a:solidFill>
              <a:schemeClr val="dk1"/>
            </a:solidFill>
            <a:prstDash val="solid"/>
            <a:miter/>
            <a:headEnd len="med" w="med" type="none"/>
            <a:tailEnd len="lg" w="lg" type="triangle"/>
          </a:ln>
        </p:spPr>
      </p:cxnSp>
      <p:pic>
        <p:nvPicPr>
          <p:cNvPr descr="Image result for red x" id="215" name="Shape 215"/>
          <p:cNvPicPr preferRelativeResize="0"/>
          <p:nvPr/>
        </p:nvPicPr>
        <p:blipFill rotWithShape="1">
          <a:blip r:embed="rId3">
            <a:alphaModFix/>
          </a:blip>
          <a:srcRect b="0" l="0" r="0" t="0"/>
          <a:stretch/>
        </p:blipFill>
        <p:spPr>
          <a:xfrm>
            <a:off x="372530" y="6021278"/>
            <a:ext cx="492891" cy="633718"/>
          </a:xfrm>
          <a:prstGeom prst="rect">
            <a:avLst/>
          </a:prstGeom>
          <a:noFill/>
          <a:ln>
            <a:noFill/>
          </a:ln>
        </p:spPr>
      </p:pic>
      <p:sp>
        <p:nvSpPr>
          <p:cNvPr id="216" name="Shape 216"/>
          <p:cNvSpPr/>
          <p:nvPr/>
        </p:nvSpPr>
        <p:spPr>
          <a:xfrm>
            <a:off x="0" y="0"/>
            <a:ext cx="9144000" cy="838199"/>
          </a:xfrm>
          <a:prstGeom prst="rect">
            <a:avLst/>
          </a:prstGeom>
          <a:solidFill>
            <a:srgbClr val="A6192E"/>
          </a:solidFill>
          <a:ln>
            <a:noFill/>
          </a:ln>
        </p:spPr>
        <p:txBody>
          <a:bodyPr anchorCtr="0" anchor="ctr" bIns="45700" lIns="91425" rIns="91425" tIns="45700">
            <a:noAutofit/>
          </a:bodyPr>
          <a:lstStyle/>
          <a:p>
            <a:pPr indent="0" lvl="1" marL="0" marR="0" rtl="0" algn="ctr">
              <a:spcBef>
                <a:spcPts val="0"/>
              </a:spcBef>
              <a:buSzPct val="25000"/>
              <a:buNone/>
            </a:pPr>
            <a:r>
              <a:rPr b="1" i="0" lang="en-CA" sz="4400" u="none" cap="none" strike="noStrike">
                <a:solidFill>
                  <a:schemeClr val="lt1"/>
                </a:solidFill>
                <a:latin typeface="Calibri"/>
                <a:ea typeface="Calibri"/>
                <a:cs typeface="Calibri"/>
                <a:sym typeface="Calibri"/>
              </a:rPr>
              <a:t>Von-Neumann Features</a:t>
            </a:r>
          </a:p>
        </p:txBody>
      </p:sp>
      <p:sp>
        <p:nvSpPr>
          <p:cNvPr id="217" name="Shape 217"/>
          <p:cNvSpPr txBox="1"/>
          <p:nvPr/>
        </p:nvSpPr>
        <p:spPr>
          <a:xfrm>
            <a:off x="1001982" y="796585"/>
            <a:ext cx="1300227" cy="70788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lang="en-CA" sz="4000">
                <a:solidFill>
                  <a:schemeClr val="dk1"/>
                </a:solidFill>
                <a:latin typeface="Calibri"/>
                <a:ea typeface="Calibri"/>
                <a:cs typeface="Calibri"/>
                <a:sym typeface="Calibri"/>
              </a:rPr>
              <a:t>DFG</a:t>
            </a:r>
          </a:p>
        </p:txBody>
      </p:sp>
      <p:grpSp>
        <p:nvGrpSpPr>
          <p:cNvPr id="218" name="Shape 218"/>
          <p:cNvGrpSpPr/>
          <p:nvPr/>
        </p:nvGrpSpPr>
        <p:grpSpPr>
          <a:xfrm>
            <a:off x="1293405" y="1657249"/>
            <a:ext cx="577024" cy="2763427"/>
            <a:chOff x="3597467" y="2456368"/>
            <a:chExt cx="397181" cy="1902142"/>
          </a:xfrm>
        </p:grpSpPr>
        <p:sp>
          <p:nvSpPr>
            <p:cNvPr id="219" name="Shape 219"/>
            <p:cNvSpPr/>
            <p:nvPr/>
          </p:nvSpPr>
          <p:spPr>
            <a:xfrm>
              <a:off x="3600832" y="2470559"/>
              <a:ext cx="393816" cy="39381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220" name="Shape 220"/>
            <p:cNvSpPr/>
            <p:nvPr/>
          </p:nvSpPr>
          <p:spPr>
            <a:xfrm>
              <a:off x="3600832" y="3194691"/>
              <a:ext cx="393816" cy="39381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cxnSp>
          <p:nvCxnSpPr>
            <p:cNvPr id="221" name="Shape 221"/>
            <p:cNvCxnSpPr>
              <a:stCxn id="219" idx="4"/>
              <a:endCxn id="220" idx="0"/>
            </p:cNvCxnSpPr>
            <p:nvPr/>
          </p:nvCxnSpPr>
          <p:spPr>
            <a:xfrm>
              <a:off x="3797740" y="2864376"/>
              <a:ext cx="0" cy="330300"/>
            </a:xfrm>
            <a:prstGeom prst="straightConnector1">
              <a:avLst/>
            </a:prstGeom>
            <a:noFill/>
            <a:ln cap="flat" cmpd="sng" w="38100">
              <a:solidFill>
                <a:schemeClr val="dk1"/>
              </a:solidFill>
              <a:prstDash val="solid"/>
              <a:miter/>
              <a:headEnd len="med" w="med" type="none"/>
              <a:tailEnd len="lg" w="lg" type="triangle"/>
            </a:ln>
          </p:spPr>
        </p:cxnSp>
        <p:sp>
          <p:nvSpPr>
            <p:cNvPr id="222" name="Shape 222"/>
            <p:cNvSpPr txBox="1"/>
            <p:nvPr/>
          </p:nvSpPr>
          <p:spPr>
            <a:xfrm>
              <a:off x="3716867" y="2456368"/>
              <a:ext cx="45718" cy="40251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1</a:t>
              </a:r>
            </a:p>
          </p:txBody>
        </p:sp>
        <p:sp>
          <p:nvSpPr>
            <p:cNvPr id="223" name="Shape 223"/>
            <p:cNvSpPr txBox="1"/>
            <p:nvPr/>
          </p:nvSpPr>
          <p:spPr>
            <a:xfrm>
              <a:off x="3705264" y="3188398"/>
              <a:ext cx="45718" cy="40251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2</a:t>
              </a:r>
            </a:p>
          </p:txBody>
        </p:sp>
        <p:sp>
          <p:nvSpPr>
            <p:cNvPr id="224" name="Shape 224"/>
            <p:cNvSpPr/>
            <p:nvPr/>
          </p:nvSpPr>
          <p:spPr>
            <a:xfrm>
              <a:off x="3597467" y="3944825"/>
              <a:ext cx="393816" cy="39381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225" name="Shape 225"/>
            <p:cNvSpPr txBox="1"/>
            <p:nvPr/>
          </p:nvSpPr>
          <p:spPr>
            <a:xfrm>
              <a:off x="3655758" y="3955994"/>
              <a:ext cx="277231" cy="40251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3</a:t>
              </a:r>
            </a:p>
          </p:txBody>
        </p:sp>
        <p:cxnSp>
          <p:nvCxnSpPr>
            <p:cNvPr id="226" name="Shape 226"/>
            <p:cNvCxnSpPr>
              <a:stCxn id="220" idx="4"/>
              <a:endCxn id="224" idx="0"/>
            </p:cNvCxnSpPr>
            <p:nvPr/>
          </p:nvCxnSpPr>
          <p:spPr>
            <a:xfrm flipH="1">
              <a:off x="3794440" y="3588508"/>
              <a:ext cx="3300" cy="356400"/>
            </a:xfrm>
            <a:prstGeom prst="straightConnector1">
              <a:avLst/>
            </a:prstGeom>
            <a:noFill/>
            <a:ln cap="flat" cmpd="sng" w="38100">
              <a:solidFill>
                <a:schemeClr val="dk1"/>
              </a:solidFill>
              <a:prstDash val="solid"/>
              <a:miter/>
              <a:headEnd len="med" w="med" type="none"/>
              <a:tailEnd len="lg" w="lg" type="triangle"/>
            </a:ln>
          </p:spPr>
        </p:cxnSp>
      </p:grpSp>
      <p:sp>
        <p:nvSpPr>
          <p:cNvPr id="227" name="Shape 227"/>
          <p:cNvSpPr/>
          <p:nvPr/>
        </p:nvSpPr>
        <p:spPr>
          <a:xfrm>
            <a:off x="2736750" y="2765300"/>
            <a:ext cx="755060" cy="706831"/>
          </a:xfrm>
          <a:prstGeom prst="rightArrow">
            <a:avLst>
              <a:gd fmla="val 50000" name="adj1"/>
              <a:gd fmla="val 50000" name="adj2"/>
            </a:avLst>
          </a:prstGeom>
          <a:solidFill>
            <a:srgbClr val="2F5496"/>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cxnSp>
        <p:nvCxnSpPr>
          <p:cNvPr id="228" name="Shape 228"/>
          <p:cNvCxnSpPr>
            <a:stCxn id="211" idx="2"/>
            <a:endCxn id="210" idx="3"/>
          </p:cNvCxnSpPr>
          <p:nvPr/>
        </p:nvCxnSpPr>
        <p:spPr>
          <a:xfrm rot="-5400000">
            <a:off x="6113568" y="2478222"/>
            <a:ext cx="1967100" cy="680700"/>
          </a:xfrm>
          <a:prstGeom prst="bentConnector4">
            <a:avLst>
              <a:gd fmla="val -11621" name="adj1"/>
              <a:gd fmla="val 158733" name="adj2"/>
            </a:avLst>
          </a:prstGeom>
          <a:noFill/>
          <a:ln cap="flat" cmpd="sng" w="50800">
            <a:solidFill>
              <a:schemeClr val="dk1"/>
            </a:solidFill>
            <a:prstDash val="solid"/>
            <a:miter/>
            <a:headEnd len="med" w="med" type="none"/>
            <a:tailEnd len="lg" w="lg" type="triangle"/>
          </a:ln>
        </p:spPr>
      </p:cxnSp>
      <p:sp>
        <p:nvSpPr>
          <p:cNvPr id="229" name="Shape 229"/>
          <p:cNvSpPr txBox="1"/>
          <p:nvPr/>
        </p:nvSpPr>
        <p:spPr>
          <a:xfrm>
            <a:off x="3479687" y="848882"/>
            <a:ext cx="2420617" cy="70788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lang="en-CA" sz="4000">
                <a:solidFill>
                  <a:schemeClr val="dk1"/>
                </a:solidFill>
                <a:latin typeface="Calibri"/>
                <a:ea typeface="Calibri"/>
                <a:cs typeface="Calibri"/>
                <a:sym typeface="Calibri"/>
              </a:rPr>
              <a:t>Ins. Buffer</a:t>
            </a:r>
          </a:p>
        </p:txBody>
      </p:sp>
      <p:sp>
        <p:nvSpPr>
          <p:cNvPr id="230" name="Shape 230"/>
          <p:cNvSpPr/>
          <p:nvPr/>
        </p:nvSpPr>
        <p:spPr>
          <a:xfrm>
            <a:off x="5983683" y="3217350"/>
            <a:ext cx="1640510"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CA" sz="3200">
                <a:solidFill>
                  <a:srgbClr val="000000"/>
                </a:solidFill>
                <a:latin typeface="Calibri"/>
                <a:ea typeface="Calibri"/>
                <a:cs typeface="Calibri"/>
                <a:sym typeface="Calibri"/>
              </a:rPr>
              <a:t>ALU</a:t>
            </a:r>
          </a:p>
        </p:txBody>
      </p:sp>
      <p:sp>
        <p:nvSpPr>
          <p:cNvPr id="231" name="Shape 231"/>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
        <p:nvSpPr>
          <p:cNvPr id="237" name="Shape 237"/>
          <p:cNvSpPr/>
          <p:nvPr/>
        </p:nvSpPr>
        <p:spPr>
          <a:xfrm>
            <a:off x="0" y="0"/>
            <a:ext cx="9144000" cy="838199"/>
          </a:xfrm>
          <a:prstGeom prst="rect">
            <a:avLst/>
          </a:prstGeom>
          <a:solidFill>
            <a:srgbClr val="A6192E"/>
          </a:solidFill>
          <a:ln>
            <a:noFill/>
          </a:ln>
        </p:spPr>
        <p:txBody>
          <a:bodyPr anchorCtr="0" anchor="ctr" bIns="45700" lIns="91425" rIns="91425" tIns="45700">
            <a:noAutofit/>
          </a:bodyPr>
          <a:lstStyle/>
          <a:p>
            <a:pPr indent="0" lvl="1" marL="0" marR="0" rtl="0" algn="ctr">
              <a:spcBef>
                <a:spcPts val="0"/>
              </a:spcBef>
              <a:buSzPct val="25000"/>
              <a:buNone/>
            </a:pPr>
            <a:r>
              <a:rPr b="1" i="0" lang="en-CA" sz="4000" u="none" cap="none" strike="noStrike">
                <a:solidFill>
                  <a:schemeClr val="lt1"/>
                </a:solidFill>
                <a:latin typeface="Calibri"/>
                <a:ea typeface="Calibri"/>
                <a:cs typeface="Calibri"/>
                <a:sym typeface="Calibri"/>
              </a:rPr>
              <a:t>Our Approach : Fused Instruction Chains</a:t>
            </a:r>
          </a:p>
        </p:txBody>
      </p:sp>
      <p:sp>
        <p:nvSpPr>
          <p:cNvPr id="238" name="Shape 238"/>
          <p:cNvSpPr txBox="1"/>
          <p:nvPr/>
        </p:nvSpPr>
        <p:spPr>
          <a:xfrm>
            <a:off x="172228" y="810904"/>
            <a:ext cx="3204478" cy="83099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4000">
                <a:solidFill>
                  <a:schemeClr val="dk1"/>
                </a:solidFill>
                <a:latin typeface="Calibri"/>
                <a:ea typeface="Calibri"/>
                <a:cs typeface="Calibri"/>
                <a:sym typeface="Calibri"/>
              </a:rPr>
              <a:t>CHAIN</a:t>
            </a:r>
            <a:r>
              <a:rPr b="1" lang="en-CA" sz="4800">
                <a:solidFill>
                  <a:schemeClr val="dk1"/>
                </a:solidFill>
                <a:latin typeface="Calibri"/>
                <a:ea typeface="Calibri"/>
                <a:cs typeface="Calibri"/>
                <a:sym typeface="Calibri"/>
              </a:rPr>
              <a:t> </a:t>
            </a:r>
            <a:r>
              <a:rPr b="1" lang="en-CA" sz="4000">
                <a:solidFill>
                  <a:schemeClr val="dk1"/>
                </a:solidFill>
                <a:latin typeface="Calibri"/>
                <a:ea typeface="Calibri"/>
                <a:cs typeface="Calibri"/>
                <a:sym typeface="Calibri"/>
              </a:rPr>
              <a:t>DFG</a:t>
            </a:r>
          </a:p>
        </p:txBody>
      </p:sp>
      <p:grpSp>
        <p:nvGrpSpPr>
          <p:cNvPr id="239" name="Shape 239"/>
          <p:cNvGrpSpPr/>
          <p:nvPr/>
        </p:nvGrpSpPr>
        <p:grpSpPr>
          <a:xfrm>
            <a:off x="1214249" y="1950071"/>
            <a:ext cx="577024" cy="2763427"/>
            <a:chOff x="3597467" y="2456368"/>
            <a:chExt cx="397181" cy="1902142"/>
          </a:xfrm>
        </p:grpSpPr>
        <p:sp>
          <p:nvSpPr>
            <p:cNvPr id="240" name="Shape 240"/>
            <p:cNvSpPr/>
            <p:nvPr/>
          </p:nvSpPr>
          <p:spPr>
            <a:xfrm>
              <a:off x="3600832" y="2470559"/>
              <a:ext cx="393816" cy="39381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241" name="Shape 241"/>
            <p:cNvSpPr/>
            <p:nvPr/>
          </p:nvSpPr>
          <p:spPr>
            <a:xfrm>
              <a:off x="3600832" y="3194691"/>
              <a:ext cx="393816" cy="39381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cxnSp>
          <p:nvCxnSpPr>
            <p:cNvPr id="242" name="Shape 242"/>
            <p:cNvCxnSpPr>
              <a:stCxn id="240" idx="4"/>
              <a:endCxn id="241" idx="0"/>
            </p:cNvCxnSpPr>
            <p:nvPr/>
          </p:nvCxnSpPr>
          <p:spPr>
            <a:xfrm>
              <a:off x="3797740" y="2864376"/>
              <a:ext cx="0" cy="330300"/>
            </a:xfrm>
            <a:prstGeom prst="straightConnector1">
              <a:avLst/>
            </a:prstGeom>
            <a:noFill/>
            <a:ln cap="flat" cmpd="sng" w="38100">
              <a:solidFill>
                <a:schemeClr val="dk1"/>
              </a:solidFill>
              <a:prstDash val="solid"/>
              <a:miter/>
              <a:headEnd len="med" w="med" type="none"/>
              <a:tailEnd len="lg" w="lg" type="triangle"/>
            </a:ln>
          </p:spPr>
        </p:cxnSp>
        <p:sp>
          <p:nvSpPr>
            <p:cNvPr id="243" name="Shape 243"/>
            <p:cNvSpPr txBox="1"/>
            <p:nvPr/>
          </p:nvSpPr>
          <p:spPr>
            <a:xfrm>
              <a:off x="3716867" y="2456368"/>
              <a:ext cx="45718" cy="40251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1</a:t>
              </a:r>
            </a:p>
          </p:txBody>
        </p:sp>
        <p:sp>
          <p:nvSpPr>
            <p:cNvPr id="244" name="Shape 244"/>
            <p:cNvSpPr txBox="1"/>
            <p:nvPr/>
          </p:nvSpPr>
          <p:spPr>
            <a:xfrm>
              <a:off x="3705264" y="3188398"/>
              <a:ext cx="45718" cy="40251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2</a:t>
              </a:r>
            </a:p>
          </p:txBody>
        </p:sp>
        <p:sp>
          <p:nvSpPr>
            <p:cNvPr id="245" name="Shape 245"/>
            <p:cNvSpPr/>
            <p:nvPr/>
          </p:nvSpPr>
          <p:spPr>
            <a:xfrm>
              <a:off x="3597467" y="3944825"/>
              <a:ext cx="393816" cy="39381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246" name="Shape 246"/>
            <p:cNvSpPr txBox="1"/>
            <p:nvPr/>
          </p:nvSpPr>
          <p:spPr>
            <a:xfrm>
              <a:off x="3655758" y="3955994"/>
              <a:ext cx="277231" cy="40251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3</a:t>
              </a:r>
            </a:p>
          </p:txBody>
        </p:sp>
        <p:cxnSp>
          <p:nvCxnSpPr>
            <p:cNvPr id="247" name="Shape 247"/>
            <p:cNvCxnSpPr>
              <a:stCxn id="241" idx="4"/>
              <a:endCxn id="245" idx="0"/>
            </p:cNvCxnSpPr>
            <p:nvPr/>
          </p:nvCxnSpPr>
          <p:spPr>
            <a:xfrm flipH="1">
              <a:off x="3794440" y="3588508"/>
              <a:ext cx="3300" cy="356400"/>
            </a:xfrm>
            <a:prstGeom prst="straightConnector1">
              <a:avLst/>
            </a:prstGeom>
            <a:noFill/>
            <a:ln cap="flat" cmpd="sng" w="38100">
              <a:solidFill>
                <a:schemeClr val="dk1"/>
              </a:solidFill>
              <a:prstDash val="solid"/>
              <a:miter/>
              <a:headEnd len="med" w="med" type="none"/>
              <a:tailEnd len="lg" w="lg" type="triangle"/>
            </a:ln>
          </p:spPr>
        </p:cxnSp>
      </p:grpSp>
      <p:sp>
        <p:nvSpPr>
          <p:cNvPr id="248" name="Shape 248"/>
          <p:cNvSpPr/>
          <p:nvPr/>
        </p:nvSpPr>
        <p:spPr>
          <a:xfrm>
            <a:off x="1054025" y="1740589"/>
            <a:ext cx="921358" cy="3189466"/>
          </a:xfrm>
          <a:prstGeom prst="roundRect">
            <a:avLst>
              <a:gd fmla="val 16667" name="adj"/>
            </a:avLst>
          </a:prstGeom>
          <a:noFill/>
          <a:ln cap="flat" cmpd="sng" w="47625">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grpSp>
        <p:nvGrpSpPr>
          <p:cNvPr id="249" name="Shape 249"/>
          <p:cNvGrpSpPr/>
          <p:nvPr/>
        </p:nvGrpSpPr>
        <p:grpSpPr>
          <a:xfrm>
            <a:off x="37058" y="882404"/>
            <a:ext cx="9943646" cy="5960685"/>
            <a:chOff x="37058" y="882404"/>
            <a:chExt cx="9943646" cy="5960685"/>
          </a:xfrm>
        </p:grpSpPr>
        <p:sp>
          <p:nvSpPr>
            <p:cNvPr id="250" name="Shape 250"/>
            <p:cNvSpPr txBox="1"/>
            <p:nvPr/>
          </p:nvSpPr>
          <p:spPr>
            <a:xfrm>
              <a:off x="6814313" y="2604639"/>
              <a:ext cx="2668448" cy="17543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600">
                  <a:solidFill>
                    <a:schemeClr val="dk1"/>
                  </a:solidFill>
                  <a:latin typeface="Calibri"/>
                  <a:ea typeface="Calibri"/>
                  <a:cs typeface="Calibri"/>
                  <a:sym typeface="Calibri"/>
                </a:rPr>
                <a:t>Compiler</a:t>
              </a:r>
            </a:p>
            <a:p>
              <a:pPr indent="0" lvl="0" marL="0" marR="0" rtl="0" algn="l">
                <a:spcBef>
                  <a:spcPts val="0"/>
                </a:spcBef>
                <a:buSzPct val="25000"/>
                <a:buNone/>
              </a:pPr>
              <a:r>
                <a:rPr b="1" lang="en-CA" sz="3600">
                  <a:solidFill>
                    <a:schemeClr val="dk1"/>
                  </a:solidFill>
                  <a:latin typeface="Calibri"/>
                  <a:ea typeface="Calibri"/>
                  <a:cs typeface="Calibri"/>
                  <a:sym typeface="Calibri"/>
                </a:rPr>
                <a:t>exposed</a:t>
              </a:r>
            </a:p>
            <a:p>
              <a:pPr indent="0" lvl="0" marL="0" marR="0" rtl="0" algn="l">
                <a:spcBef>
                  <a:spcPts val="0"/>
                </a:spcBef>
                <a:buSzPct val="25000"/>
                <a:buNone/>
              </a:pPr>
              <a:r>
                <a:rPr b="1" lang="en-CA" sz="3600">
                  <a:solidFill>
                    <a:schemeClr val="dk1"/>
                  </a:solidFill>
                  <a:latin typeface="Calibri"/>
                  <a:ea typeface="Calibri"/>
                  <a:cs typeface="Calibri"/>
                  <a:sym typeface="Calibri"/>
                </a:rPr>
                <a:t>Bypass</a:t>
              </a:r>
            </a:p>
          </p:txBody>
        </p:sp>
        <p:sp>
          <p:nvSpPr>
            <p:cNvPr id="251" name="Shape 251"/>
            <p:cNvSpPr/>
            <p:nvPr/>
          </p:nvSpPr>
          <p:spPr>
            <a:xfrm>
              <a:off x="1014005" y="5299075"/>
              <a:ext cx="7799293" cy="1362075"/>
            </a:xfrm>
            <a:prstGeom prst="roundRect">
              <a:avLst>
                <a:gd fmla="val 16667" name="adj"/>
              </a:avLst>
            </a:prstGeom>
            <a:solidFill>
              <a:srgbClr val="2E75B6"/>
            </a:solidFill>
            <a:ln cap="flat" cmpd="sng" w="38100">
              <a:solidFill>
                <a:srgbClr val="1F3864"/>
              </a:solidFill>
              <a:prstDash val="solid"/>
              <a:miter/>
              <a:headEnd len="med" w="med" type="none"/>
              <a:tailEnd len="med" w="med" type="none"/>
            </a:ln>
          </p:spPr>
          <p:txBody>
            <a:bodyPr anchorCtr="0" anchor="ctr" bIns="0" lIns="0" rIns="91425" tIns="0">
              <a:noAutofit/>
            </a:bodyPr>
            <a:lstStyle/>
            <a:p>
              <a:pPr indent="0" lvl="0" marL="0" marR="0" rtl="0" algn="ctr">
                <a:spcBef>
                  <a:spcPts val="0"/>
                </a:spcBef>
                <a:buSzPct val="25000"/>
                <a:buNone/>
              </a:pPr>
              <a:r>
                <a:rPr lang="en-CA" sz="4000">
                  <a:solidFill>
                    <a:schemeClr val="lt1"/>
                  </a:solidFill>
                  <a:latin typeface="Calibri"/>
                  <a:ea typeface="Calibri"/>
                  <a:cs typeface="Calibri"/>
                  <a:sym typeface="Calibri"/>
                </a:rPr>
                <a:t> Temporal Mapping = Less Idleness</a:t>
              </a:r>
            </a:p>
            <a:p>
              <a:pPr indent="0" lvl="0" marL="0" marR="0" rtl="0" algn="ctr">
                <a:spcBef>
                  <a:spcPts val="0"/>
                </a:spcBef>
                <a:buSzPct val="25000"/>
                <a:buNone/>
              </a:pPr>
              <a:r>
                <a:rPr lang="en-CA" sz="4000">
                  <a:solidFill>
                    <a:schemeClr val="lt1"/>
                  </a:solidFill>
                  <a:latin typeface="Calibri"/>
                  <a:ea typeface="Calibri"/>
                  <a:cs typeface="Calibri"/>
                  <a:sym typeface="Calibri"/>
                </a:rPr>
                <a:t>Bypass = Internalize communication </a:t>
              </a:r>
            </a:p>
          </p:txBody>
        </p:sp>
        <p:grpSp>
          <p:nvGrpSpPr>
            <p:cNvPr id="252" name="Shape 252"/>
            <p:cNvGrpSpPr/>
            <p:nvPr/>
          </p:nvGrpSpPr>
          <p:grpSpPr>
            <a:xfrm>
              <a:off x="2967103" y="2437642"/>
              <a:ext cx="1172946" cy="2132588"/>
              <a:chOff x="3213100" y="3405358"/>
              <a:chExt cx="812799" cy="1477791"/>
            </a:xfrm>
          </p:grpSpPr>
          <p:sp>
            <p:nvSpPr>
              <p:cNvPr id="253" name="Shape 253"/>
              <p:cNvSpPr/>
              <p:nvPr/>
            </p:nvSpPr>
            <p:spPr>
              <a:xfrm>
                <a:off x="3213100" y="3405358"/>
                <a:ext cx="812799" cy="1477791"/>
              </a:xfrm>
              <a:prstGeom prst="rect">
                <a:avLst/>
              </a:prstGeom>
              <a:solidFill>
                <a:schemeClr val="lt1"/>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cxnSp>
            <p:nvCxnSpPr>
              <p:cNvPr id="254" name="Shape 254"/>
              <p:cNvCxnSpPr/>
              <p:nvPr/>
            </p:nvCxnSpPr>
            <p:spPr>
              <a:xfrm>
                <a:off x="3213100" y="3868723"/>
                <a:ext cx="812799" cy="0"/>
              </a:xfrm>
              <a:prstGeom prst="straightConnector1">
                <a:avLst/>
              </a:prstGeom>
              <a:noFill/>
              <a:ln cap="flat" cmpd="sng" w="28575">
                <a:solidFill>
                  <a:schemeClr val="dk1"/>
                </a:solidFill>
                <a:prstDash val="solid"/>
                <a:miter/>
                <a:headEnd len="med" w="med" type="none"/>
                <a:tailEnd len="med" w="med" type="none"/>
              </a:ln>
            </p:spPr>
          </p:cxnSp>
          <p:cxnSp>
            <p:nvCxnSpPr>
              <p:cNvPr id="255" name="Shape 255"/>
              <p:cNvCxnSpPr/>
              <p:nvPr/>
            </p:nvCxnSpPr>
            <p:spPr>
              <a:xfrm>
                <a:off x="3213100" y="4387126"/>
                <a:ext cx="812799" cy="0"/>
              </a:xfrm>
              <a:prstGeom prst="straightConnector1">
                <a:avLst/>
              </a:prstGeom>
              <a:noFill/>
              <a:ln cap="flat" cmpd="sng" w="28575">
                <a:solidFill>
                  <a:schemeClr val="dk1"/>
                </a:solidFill>
                <a:prstDash val="solid"/>
                <a:miter/>
                <a:headEnd len="med" w="med" type="none"/>
                <a:tailEnd len="med" w="med" type="none"/>
              </a:ln>
            </p:spPr>
          </p:cxnSp>
        </p:grpSp>
        <p:sp>
          <p:nvSpPr>
            <p:cNvPr id="256" name="Shape 256"/>
            <p:cNvSpPr/>
            <p:nvPr/>
          </p:nvSpPr>
          <p:spPr>
            <a:xfrm>
              <a:off x="4140051" y="4134971"/>
              <a:ext cx="614585" cy="345356"/>
            </a:xfrm>
            <a:prstGeom prst="rightArrow">
              <a:avLst>
                <a:gd fmla="val 19224" name="adj1"/>
                <a:gd fmla="val 57694" name="adj2"/>
              </a:avLst>
            </a:prstGeom>
            <a:solidFill>
              <a:schemeClr val="dk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57" name="Shape 257"/>
            <p:cNvSpPr/>
            <p:nvPr/>
          </p:nvSpPr>
          <p:spPr>
            <a:xfrm>
              <a:off x="3266335" y="3913228"/>
              <a:ext cx="568314" cy="568314"/>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258" name="Shape 258"/>
            <p:cNvSpPr txBox="1"/>
            <p:nvPr/>
          </p:nvSpPr>
          <p:spPr>
            <a:xfrm>
              <a:off x="3362783" y="3926117"/>
              <a:ext cx="462646"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3</a:t>
              </a:r>
            </a:p>
          </p:txBody>
        </p:sp>
        <p:sp>
          <p:nvSpPr>
            <p:cNvPr id="259" name="Shape 259"/>
            <p:cNvSpPr/>
            <p:nvPr/>
          </p:nvSpPr>
          <p:spPr>
            <a:xfrm>
              <a:off x="3266335" y="3164760"/>
              <a:ext cx="568314" cy="568314"/>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260" name="Shape 260"/>
            <p:cNvSpPr txBox="1"/>
            <p:nvPr/>
          </p:nvSpPr>
          <p:spPr>
            <a:xfrm>
              <a:off x="3330410" y="3154466"/>
              <a:ext cx="361948"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2</a:t>
              </a:r>
            </a:p>
          </p:txBody>
        </p:sp>
        <p:sp>
          <p:nvSpPr>
            <p:cNvPr id="261" name="Shape 261"/>
            <p:cNvSpPr/>
            <p:nvPr/>
          </p:nvSpPr>
          <p:spPr>
            <a:xfrm>
              <a:off x="3266335" y="2467352"/>
              <a:ext cx="568314" cy="568314"/>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262" name="Shape 262"/>
            <p:cNvSpPr txBox="1"/>
            <p:nvPr/>
          </p:nvSpPr>
          <p:spPr>
            <a:xfrm>
              <a:off x="3339573" y="2457056"/>
              <a:ext cx="272201"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1</a:t>
              </a:r>
            </a:p>
          </p:txBody>
        </p:sp>
        <p:sp>
          <p:nvSpPr>
            <p:cNvPr id="263" name="Shape 263"/>
            <p:cNvSpPr/>
            <p:nvPr/>
          </p:nvSpPr>
          <p:spPr>
            <a:xfrm>
              <a:off x="4615071" y="1613712"/>
              <a:ext cx="1615159" cy="711717"/>
            </a:xfrm>
            <a:prstGeom prst="rect">
              <a:avLst/>
            </a:prstGeom>
            <a:solidFill>
              <a:schemeClr val="lt1"/>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4400">
                  <a:solidFill>
                    <a:srgbClr val="000000"/>
                  </a:solidFill>
                  <a:latin typeface="Calibri"/>
                  <a:ea typeface="Calibri"/>
                  <a:cs typeface="Calibri"/>
                  <a:sym typeface="Calibri"/>
                </a:rPr>
                <a:t>Reg.</a:t>
              </a:r>
            </a:p>
          </p:txBody>
        </p:sp>
        <p:pic>
          <p:nvPicPr>
            <p:cNvPr id="264" name="Shape 264"/>
            <p:cNvPicPr preferRelativeResize="0"/>
            <p:nvPr/>
          </p:nvPicPr>
          <p:blipFill rotWithShape="1">
            <a:blip r:embed="rId3">
              <a:alphaModFix/>
            </a:blip>
            <a:srcRect b="0" l="0" r="0" t="0"/>
            <a:stretch/>
          </p:blipFill>
          <p:spPr>
            <a:xfrm>
              <a:off x="4569248" y="3844051"/>
              <a:ext cx="1854981" cy="896443"/>
            </a:xfrm>
            <a:prstGeom prst="rect">
              <a:avLst/>
            </a:prstGeom>
            <a:noFill/>
            <a:ln>
              <a:noFill/>
            </a:ln>
          </p:spPr>
        </p:pic>
        <p:cxnSp>
          <p:nvCxnSpPr>
            <p:cNvPr id="265" name="Shape 265"/>
            <p:cNvCxnSpPr/>
            <p:nvPr/>
          </p:nvCxnSpPr>
          <p:spPr>
            <a:xfrm>
              <a:off x="4893057" y="2327328"/>
              <a:ext cx="0" cy="1556653"/>
            </a:xfrm>
            <a:prstGeom prst="straightConnector1">
              <a:avLst/>
            </a:prstGeom>
            <a:noFill/>
            <a:ln cap="flat" cmpd="sng" w="50800">
              <a:solidFill>
                <a:schemeClr val="dk1"/>
              </a:solidFill>
              <a:prstDash val="solid"/>
              <a:miter/>
              <a:headEnd len="med" w="med" type="none"/>
              <a:tailEnd len="lg" w="lg" type="triangle"/>
            </a:ln>
          </p:spPr>
        </p:cxnSp>
        <p:cxnSp>
          <p:nvCxnSpPr>
            <p:cNvPr id="266" name="Shape 266"/>
            <p:cNvCxnSpPr/>
            <p:nvPr/>
          </p:nvCxnSpPr>
          <p:spPr>
            <a:xfrm flipH="1">
              <a:off x="5496735" y="4713992"/>
              <a:ext cx="3" cy="459188"/>
            </a:xfrm>
            <a:prstGeom prst="straightConnector1">
              <a:avLst/>
            </a:prstGeom>
            <a:noFill/>
            <a:ln cap="flat" cmpd="sng" w="50800">
              <a:solidFill>
                <a:srgbClr val="FF0000"/>
              </a:solidFill>
              <a:prstDash val="solid"/>
              <a:miter/>
              <a:headEnd len="med" w="med" type="none"/>
              <a:tailEnd len="lg" w="lg" type="triangle"/>
            </a:ln>
          </p:spPr>
        </p:cxnSp>
        <p:cxnSp>
          <p:nvCxnSpPr>
            <p:cNvPr id="267" name="Shape 267"/>
            <p:cNvCxnSpPr/>
            <p:nvPr/>
          </p:nvCxnSpPr>
          <p:spPr>
            <a:xfrm>
              <a:off x="6008585" y="3412978"/>
              <a:ext cx="0" cy="471004"/>
            </a:xfrm>
            <a:prstGeom prst="straightConnector1">
              <a:avLst/>
            </a:prstGeom>
            <a:noFill/>
            <a:ln cap="flat" cmpd="sng" w="50800">
              <a:solidFill>
                <a:srgbClr val="FF0000"/>
              </a:solidFill>
              <a:prstDash val="solid"/>
              <a:miter/>
              <a:headEnd len="med" w="med" type="none"/>
              <a:tailEnd len="lg" w="lg" type="triangle"/>
            </a:ln>
          </p:spPr>
        </p:cxnSp>
        <p:cxnSp>
          <p:nvCxnSpPr>
            <p:cNvPr id="268" name="Shape 268"/>
            <p:cNvCxnSpPr/>
            <p:nvPr/>
          </p:nvCxnSpPr>
          <p:spPr>
            <a:xfrm>
              <a:off x="5696019" y="2327326"/>
              <a:ext cx="0" cy="811771"/>
            </a:xfrm>
            <a:prstGeom prst="straightConnector1">
              <a:avLst/>
            </a:prstGeom>
            <a:noFill/>
            <a:ln cap="flat" cmpd="sng" w="50800">
              <a:solidFill>
                <a:schemeClr val="dk1"/>
              </a:solidFill>
              <a:prstDash val="solid"/>
              <a:miter/>
              <a:headEnd len="med" w="med" type="none"/>
              <a:tailEnd len="lg" w="lg" type="triangle"/>
            </a:ln>
          </p:spPr>
        </p:cxnSp>
        <p:cxnSp>
          <p:nvCxnSpPr>
            <p:cNvPr id="269" name="Shape 269"/>
            <p:cNvCxnSpPr/>
            <p:nvPr/>
          </p:nvCxnSpPr>
          <p:spPr>
            <a:xfrm>
              <a:off x="5496735" y="4944558"/>
              <a:ext cx="1317577" cy="11408"/>
            </a:xfrm>
            <a:prstGeom prst="straightConnector1">
              <a:avLst/>
            </a:prstGeom>
            <a:noFill/>
            <a:ln cap="flat" cmpd="sng" w="50800">
              <a:solidFill>
                <a:srgbClr val="FF0000"/>
              </a:solidFill>
              <a:prstDash val="solid"/>
              <a:miter/>
              <a:headEnd len="med" w="med" type="none"/>
              <a:tailEnd len="med" w="med" type="none"/>
            </a:ln>
          </p:spPr>
        </p:cxnSp>
        <p:cxnSp>
          <p:nvCxnSpPr>
            <p:cNvPr id="270" name="Shape 270"/>
            <p:cNvCxnSpPr/>
            <p:nvPr/>
          </p:nvCxnSpPr>
          <p:spPr>
            <a:xfrm flipH="1" rot="10800000">
              <a:off x="6798236" y="2486693"/>
              <a:ext cx="16075" cy="2452732"/>
            </a:xfrm>
            <a:prstGeom prst="straightConnector1">
              <a:avLst/>
            </a:prstGeom>
            <a:noFill/>
            <a:ln cap="flat" cmpd="sng" w="50800">
              <a:solidFill>
                <a:srgbClr val="FF0000"/>
              </a:solidFill>
              <a:prstDash val="solid"/>
              <a:miter/>
              <a:headEnd len="med" w="med" type="none"/>
              <a:tailEnd len="med" w="med" type="none"/>
            </a:ln>
          </p:spPr>
        </p:cxnSp>
        <p:cxnSp>
          <p:nvCxnSpPr>
            <p:cNvPr id="271" name="Shape 271"/>
            <p:cNvCxnSpPr/>
            <p:nvPr/>
          </p:nvCxnSpPr>
          <p:spPr>
            <a:xfrm>
              <a:off x="6403123" y="2486694"/>
              <a:ext cx="0" cy="652405"/>
            </a:xfrm>
            <a:prstGeom prst="straightConnector1">
              <a:avLst/>
            </a:prstGeom>
            <a:noFill/>
            <a:ln cap="flat" cmpd="sng" w="50800">
              <a:solidFill>
                <a:srgbClr val="FF0000"/>
              </a:solidFill>
              <a:prstDash val="solid"/>
              <a:miter/>
              <a:headEnd len="med" w="med" type="none"/>
              <a:tailEnd len="lg" w="lg" type="triangle"/>
            </a:ln>
          </p:spPr>
        </p:cxnSp>
        <p:sp>
          <p:nvSpPr>
            <p:cNvPr id="272" name="Shape 272"/>
            <p:cNvSpPr/>
            <p:nvPr/>
          </p:nvSpPr>
          <p:spPr>
            <a:xfrm>
              <a:off x="5374387" y="3122066"/>
              <a:ext cx="1202932" cy="280423"/>
            </a:xfrm>
            <a:prstGeom prst="rect">
              <a:avLst/>
            </a:prstGeom>
            <a:solidFill>
              <a:schemeClr val="lt1"/>
            </a:solidFill>
            <a:ln cap="flat" cmpd="sng" w="444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1" sz="2000">
                <a:solidFill>
                  <a:srgbClr val="000000"/>
                </a:solidFill>
                <a:latin typeface="Calibri"/>
                <a:ea typeface="Calibri"/>
                <a:cs typeface="Calibri"/>
                <a:sym typeface="Calibri"/>
              </a:endParaRPr>
            </a:p>
          </p:txBody>
        </p:sp>
        <p:sp>
          <p:nvSpPr>
            <p:cNvPr id="273" name="Shape 273"/>
            <p:cNvSpPr txBox="1"/>
            <p:nvPr/>
          </p:nvSpPr>
          <p:spPr>
            <a:xfrm>
              <a:off x="3585883" y="882404"/>
              <a:ext cx="6394821" cy="70788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lang="en-CA" sz="4000">
                  <a:solidFill>
                    <a:schemeClr val="dk1"/>
                  </a:solidFill>
                  <a:latin typeface="Calibri"/>
                  <a:ea typeface="Calibri"/>
                  <a:cs typeface="Calibri"/>
                  <a:sym typeface="Calibri"/>
                </a:rPr>
                <a:t>Von-Neumann + Chains</a:t>
              </a:r>
            </a:p>
          </p:txBody>
        </p:sp>
        <p:cxnSp>
          <p:nvCxnSpPr>
            <p:cNvPr id="274" name="Shape 274"/>
            <p:cNvCxnSpPr/>
            <p:nvPr/>
          </p:nvCxnSpPr>
          <p:spPr>
            <a:xfrm>
              <a:off x="6377898" y="2499305"/>
              <a:ext cx="436414" cy="0"/>
            </a:xfrm>
            <a:prstGeom prst="straightConnector1">
              <a:avLst/>
            </a:prstGeom>
            <a:noFill/>
            <a:ln cap="flat" cmpd="sng" w="50800">
              <a:solidFill>
                <a:srgbClr val="FF0000"/>
              </a:solidFill>
              <a:prstDash val="solid"/>
              <a:miter/>
              <a:headEnd len="med" w="med" type="none"/>
              <a:tailEnd len="med" w="med" type="none"/>
            </a:ln>
          </p:spPr>
        </p:cxnSp>
        <p:pic>
          <p:nvPicPr>
            <p:cNvPr descr="Image result for green tick" id="275" name="Shape 275"/>
            <p:cNvPicPr preferRelativeResize="0"/>
            <p:nvPr/>
          </p:nvPicPr>
          <p:blipFill rotWithShape="1">
            <a:blip r:embed="rId4">
              <a:alphaModFix/>
            </a:blip>
            <a:srcRect b="0" l="0" r="0" t="0"/>
            <a:stretch/>
          </p:blipFill>
          <p:spPr>
            <a:xfrm>
              <a:off x="37058" y="5173137"/>
              <a:ext cx="972923" cy="972923"/>
            </a:xfrm>
            <a:prstGeom prst="rect">
              <a:avLst/>
            </a:prstGeom>
            <a:noFill/>
            <a:ln>
              <a:noFill/>
            </a:ln>
          </p:spPr>
        </p:pic>
        <p:pic>
          <p:nvPicPr>
            <p:cNvPr descr="Image result for green tick" id="276" name="Shape 276"/>
            <p:cNvPicPr preferRelativeResize="0"/>
            <p:nvPr/>
          </p:nvPicPr>
          <p:blipFill rotWithShape="1">
            <a:blip r:embed="rId4">
              <a:alphaModFix/>
            </a:blip>
            <a:srcRect b="0" l="0" r="0" t="0"/>
            <a:stretch/>
          </p:blipFill>
          <p:spPr>
            <a:xfrm>
              <a:off x="106656" y="5870166"/>
              <a:ext cx="972923" cy="972923"/>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
        <p:nvSpPr>
          <p:cNvPr id="282" name="Shape 282"/>
          <p:cNvSpPr/>
          <p:nvPr/>
        </p:nvSpPr>
        <p:spPr>
          <a:xfrm>
            <a:off x="0" y="0"/>
            <a:ext cx="9144000" cy="838199"/>
          </a:xfrm>
          <a:prstGeom prst="rect">
            <a:avLst/>
          </a:prstGeom>
          <a:solidFill>
            <a:srgbClr val="A6192E"/>
          </a:solidFill>
          <a:ln>
            <a:noFill/>
          </a:ln>
        </p:spPr>
        <p:txBody>
          <a:bodyPr anchorCtr="0" anchor="ctr" bIns="45700" lIns="91425" rIns="91425" tIns="45700">
            <a:noAutofit/>
          </a:bodyPr>
          <a:lstStyle/>
          <a:p>
            <a:pPr indent="0" lvl="1" marL="0" marR="0" rtl="0" algn="ctr">
              <a:spcBef>
                <a:spcPts val="0"/>
              </a:spcBef>
              <a:buSzPct val="25000"/>
              <a:buNone/>
            </a:pPr>
            <a:r>
              <a:rPr b="1" i="0" lang="en-CA" sz="4000" u="none" cap="none" strike="noStrike">
                <a:solidFill>
                  <a:schemeClr val="lt1"/>
                </a:solidFill>
                <a:latin typeface="Calibri"/>
                <a:ea typeface="Calibri"/>
                <a:cs typeface="Calibri"/>
                <a:sym typeface="Calibri"/>
              </a:rPr>
              <a:t>Our Approach : Fused Instruction Chains</a:t>
            </a:r>
          </a:p>
        </p:txBody>
      </p:sp>
      <p:sp>
        <p:nvSpPr>
          <p:cNvPr id="283" name="Shape 283"/>
          <p:cNvSpPr txBox="1"/>
          <p:nvPr/>
        </p:nvSpPr>
        <p:spPr>
          <a:xfrm>
            <a:off x="6744495" y="2885231"/>
            <a:ext cx="2668448" cy="17543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600">
                <a:solidFill>
                  <a:schemeClr val="dk1"/>
                </a:solidFill>
                <a:latin typeface="Calibri"/>
                <a:ea typeface="Calibri"/>
                <a:cs typeface="Calibri"/>
                <a:sym typeface="Calibri"/>
              </a:rPr>
              <a:t>Compiler</a:t>
            </a:r>
          </a:p>
          <a:p>
            <a:pPr indent="0" lvl="0" marL="0" marR="0" rtl="0" algn="l">
              <a:spcBef>
                <a:spcPts val="0"/>
              </a:spcBef>
              <a:buSzPct val="25000"/>
              <a:buNone/>
            </a:pPr>
            <a:r>
              <a:rPr b="1" lang="en-CA" sz="3600">
                <a:solidFill>
                  <a:schemeClr val="dk1"/>
                </a:solidFill>
                <a:latin typeface="Calibri"/>
                <a:ea typeface="Calibri"/>
                <a:cs typeface="Calibri"/>
                <a:sym typeface="Calibri"/>
              </a:rPr>
              <a:t>exposed</a:t>
            </a:r>
          </a:p>
          <a:p>
            <a:pPr indent="0" lvl="0" marL="0" marR="0" rtl="0" algn="l">
              <a:spcBef>
                <a:spcPts val="0"/>
              </a:spcBef>
              <a:buSzPct val="25000"/>
              <a:buNone/>
            </a:pPr>
            <a:r>
              <a:rPr b="1" lang="en-CA" sz="3600">
                <a:solidFill>
                  <a:schemeClr val="dk1"/>
                </a:solidFill>
                <a:latin typeface="Calibri"/>
                <a:ea typeface="Calibri"/>
                <a:cs typeface="Calibri"/>
                <a:sym typeface="Calibri"/>
              </a:rPr>
              <a:t>Bypass Reg.</a:t>
            </a:r>
          </a:p>
        </p:txBody>
      </p:sp>
      <p:grpSp>
        <p:nvGrpSpPr>
          <p:cNvPr id="284" name="Shape 284"/>
          <p:cNvGrpSpPr/>
          <p:nvPr/>
        </p:nvGrpSpPr>
        <p:grpSpPr>
          <a:xfrm>
            <a:off x="2967103" y="2682805"/>
            <a:ext cx="1172946" cy="2132588"/>
            <a:chOff x="3213100" y="3405358"/>
            <a:chExt cx="812799" cy="1477791"/>
          </a:xfrm>
        </p:grpSpPr>
        <p:sp>
          <p:nvSpPr>
            <p:cNvPr id="285" name="Shape 285"/>
            <p:cNvSpPr/>
            <p:nvPr/>
          </p:nvSpPr>
          <p:spPr>
            <a:xfrm>
              <a:off x="3213100" y="3405358"/>
              <a:ext cx="812799" cy="1477791"/>
            </a:xfrm>
            <a:prstGeom prst="rect">
              <a:avLst/>
            </a:prstGeom>
            <a:solidFill>
              <a:schemeClr val="lt1"/>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cxnSp>
          <p:nvCxnSpPr>
            <p:cNvPr id="286" name="Shape 286"/>
            <p:cNvCxnSpPr/>
            <p:nvPr/>
          </p:nvCxnSpPr>
          <p:spPr>
            <a:xfrm>
              <a:off x="3213100" y="3868723"/>
              <a:ext cx="812799" cy="0"/>
            </a:xfrm>
            <a:prstGeom prst="straightConnector1">
              <a:avLst/>
            </a:prstGeom>
            <a:noFill/>
            <a:ln cap="flat" cmpd="sng" w="28575">
              <a:solidFill>
                <a:schemeClr val="dk1"/>
              </a:solidFill>
              <a:prstDash val="solid"/>
              <a:miter/>
              <a:headEnd len="med" w="med" type="none"/>
              <a:tailEnd len="med" w="med" type="none"/>
            </a:ln>
          </p:spPr>
        </p:cxnSp>
        <p:cxnSp>
          <p:nvCxnSpPr>
            <p:cNvPr id="287" name="Shape 287"/>
            <p:cNvCxnSpPr/>
            <p:nvPr/>
          </p:nvCxnSpPr>
          <p:spPr>
            <a:xfrm>
              <a:off x="3213100" y="4387126"/>
              <a:ext cx="812799" cy="0"/>
            </a:xfrm>
            <a:prstGeom prst="straightConnector1">
              <a:avLst/>
            </a:prstGeom>
            <a:noFill/>
            <a:ln cap="flat" cmpd="sng" w="28575">
              <a:solidFill>
                <a:schemeClr val="dk1"/>
              </a:solidFill>
              <a:prstDash val="solid"/>
              <a:miter/>
              <a:headEnd len="med" w="med" type="none"/>
              <a:tailEnd len="med" w="med" type="none"/>
            </a:ln>
          </p:spPr>
        </p:cxnSp>
      </p:grpSp>
      <p:sp>
        <p:nvSpPr>
          <p:cNvPr id="288" name="Shape 288"/>
          <p:cNvSpPr/>
          <p:nvPr/>
        </p:nvSpPr>
        <p:spPr>
          <a:xfrm>
            <a:off x="4140051" y="4380132"/>
            <a:ext cx="614585" cy="345356"/>
          </a:xfrm>
          <a:prstGeom prst="rightArrow">
            <a:avLst>
              <a:gd fmla="val 19224" name="adj1"/>
              <a:gd fmla="val 57694" name="adj2"/>
            </a:avLst>
          </a:prstGeom>
          <a:solidFill>
            <a:schemeClr val="dk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89" name="Shape 289"/>
          <p:cNvSpPr/>
          <p:nvPr/>
        </p:nvSpPr>
        <p:spPr>
          <a:xfrm>
            <a:off x="3266335" y="4158391"/>
            <a:ext cx="568314" cy="568314"/>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290" name="Shape 290"/>
          <p:cNvSpPr txBox="1"/>
          <p:nvPr/>
        </p:nvSpPr>
        <p:spPr>
          <a:xfrm>
            <a:off x="3362783" y="4171280"/>
            <a:ext cx="462646"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3</a:t>
            </a:r>
          </a:p>
        </p:txBody>
      </p:sp>
      <p:sp>
        <p:nvSpPr>
          <p:cNvPr id="291" name="Shape 291"/>
          <p:cNvSpPr/>
          <p:nvPr/>
        </p:nvSpPr>
        <p:spPr>
          <a:xfrm>
            <a:off x="3266335" y="3409923"/>
            <a:ext cx="568314" cy="568314"/>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292" name="Shape 292"/>
          <p:cNvSpPr txBox="1"/>
          <p:nvPr/>
        </p:nvSpPr>
        <p:spPr>
          <a:xfrm>
            <a:off x="3330410" y="3399628"/>
            <a:ext cx="361948"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2</a:t>
            </a:r>
          </a:p>
        </p:txBody>
      </p:sp>
      <p:sp>
        <p:nvSpPr>
          <p:cNvPr id="293" name="Shape 293"/>
          <p:cNvSpPr/>
          <p:nvPr/>
        </p:nvSpPr>
        <p:spPr>
          <a:xfrm>
            <a:off x="3266335" y="2712515"/>
            <a:ext cx="568314" cy="568314"/>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294" name="Shape 294"/>
          <p:cNvSpPr txBox="1"/>
          <p:nvPr/>
        </p:nvSpPr>
        <p:spPr>
          <a:xfrm>
            <a:off x="3339573" y="2702217"/>
            <a:ext cx="272201"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1</a:t>
            </a:r>
          </a:p>
        </p:txBody>
      </p:sp>
      <p:sp>
        <p:nvSpPr>
          <p:cNvPr id="295" name="Shape 295"/>
          <p:cNvSpPr/>
          <p:nvPr/>
        </p:nvSpPr>
        <p:spPr>
          <a:xfrm>
            <a:off x="4615071" y="1858874"/>
            <a:ext cx="1615159" cy="711717"/>
          </a:xfrm>
          <a:prstGeom prst="rect">
            <a:avLst/>
          </a:prstGeom>
          <a:solidFill>
            <a:schemeClr val="lt1"/>
          </a:solidFill>
          <a:ln cap="flat" cmpd="sng" w="2857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4400">
                <a:solidFill>
                  <a:srgbClr val="000000"/>
                </a:solidFill>
                <a:latin typeface="Calibri"/>
                <a:ea typeface="Calibri"/>
                <a:cs typeface="Calibri"/>
                <a:sym typeface="Calibri"/>
              </a:rPr>
              <a:t>Reg.</a:t>
            </a:r>
          </a:p>
        </p:txBody>
      </p:sp>
      <p:pic>
        <p:nvPicPr>
          <p:cNvPr id="296" name="Shape 296"/>
          <p:cNvPicPr preferRelativeResize="0"/>
          <p:nvPr/>
        </p:nvPicPr>
        <p:blipFill rotWithShape="1">
          <a:blip r:embed="rId3">
            <a:alphaModFix/>
          </a:blip>
          <a:srcRect b="0" l="0" r="0" t="0"/>
          <a:stretch/>
        </p:blipFill>
        <p:spPr>
          <a:xfrm>
            <a:off x="4569248" y="4089214"/>
            <a:ext cx="1854981" cy="896443"/>
          </a:xfrm>
          <a:prstGeom prst="rect">
            <a:avLst/>
          </a:prstGeom>
          <a:noFill/>
          <a:ln>
            <a:noFill/>
          </a:ln>
        </p:spPr>
      </p:pic>
      <p:cxnSp>
        <p:nvCxnSpPr>
          <p:cNvPr id="297" name="Shape 297"/>
          <p:cNvCxnSpPr/>
          <p:nvPr/>
        </p:nvCxnSpPr>
        <p:spPr>
          <a:xfrm>
            <a:off x="4893057" y="2572491"/>
            <a:ext cx="0" cy="1556653"/>
          </a:xfrm>
          <a:prstGeom prst="straightConnector1">
            <a:avLst/>
          </a:prstGeom>
          <a:noFill/>
          <a:ln cap="flat" cmpd="sng" w="50800">
            <a:solidFill>
              <a:schemeClr val="dk1"/>
            </a:solidFill>
            <a:prstDash val="solid"/>
            <a:miter/>
            <a:headEnd len="med" w="med" type="none"/>
            <a:tailEnd len="lg" w="lg" type="triangle"/>
          </a:ln>
        </p:spPr>
      </p:cxnSp>
      <p:cxnSp>
        <p:nvCxnSpPr>
          <p:cNvPr id="298" name="Shape 298"/>
          <p:cNvCxnSpPr>
            <a:stCxn id="296" idx="2"/>
          </p:cNvCxnSpPr>
          <p:nvPr/>
        </p:nvCxnSpPr>
        <p:spPr>
          <a:xfrm>
            <a:off x="5496738" y="4985658"/>
            <a:ext cx="1500" cy="258600"/>
          </a:xfrm>
          <a:prstGeom prst="straightConnector1">
            <a:avLst/>
          </a:prstGeom>
          <a:noFill/>
          <a:ln cap="flat" cmpd="sng" w="50800">
            <a:solidFill>
              <a:srgbClr val="FF0000"/>
            </a:solidFill>
            <a:prstDash val="solid"/>
            <a:miter/>
            <a:headEnd len="med" w="med" type="none"/>
            <a:tailEnd len="lg" w="lg" type="triangle"/>
          </a:ln>
        </p:spPr>
      </p:cxnSp>
      <p:cxnSp>
        <p:nvCxnSpPr>
          <p:cNvPr id="299" name="Shape 299"/>
          <p:cNvCxnSpPr/>
          <p:nvPr/>
        </p:nvCxnSpPr>
        <p:spPr>
          <a:xfrm>
            <a:off x="6008585" y="3658139"/>
            <a:ext cx="0" cy="471004"/>
          </a:xfrm>
          <a:prstGeom prst="straightConnector1">
            <a:avLst/>
          </a:prstGeom>
          <a:noFill/>
          <a:ln cap="flat" cmpd="sng" w="50800">
            <a:solidFill>
              <a:srgbClr val="FF0000"/>
            </a:solidFill>
            <a:prstDash val="solid"/>
            <a:miter/>
            <a:headEnd len="med" w="med" type="none"/>
            <a:tailEnd len="lg" w="lg" type="triangle"/>
          </a:ln>
        </p:spPr>
      </p:cxnSp>
      <p:cxnSp>
        <p:nvCxnSpPr>
          <p:cNvPr id="300" name="Shape 300"/>
          <p:cNvCxnSpPr/>
          <p:nvPr/>
        </p:nvCxnSpPr>
        <p:spPr>
          <a:xfrm>
            <a:off x="5696019" y="2572489"/>
            <a:ext cx="0" cy="811771"/>
          </a:xfrm>
          <a:prstGeom prst="straightConnector1">
            <a:avLst/>
          </a:prstGeom>
          <a:noFill/>
          <a:ln cap="flat" cmpd="sng" w="50800">
            <a:solidFill>
              <a:schemeClr val="dk1"/>
            </a:solidFill>
            <a:prstDash val="solid"/>
            <a:miter/>
            <a:headEnd len="med" w="med" type="none"/>
            <a:tailEnd len="lg" w="lg" type="triangle"/>
          </a:ln>
        </p:spPr>
      </p:cxnSp>
      <p:cxnSp>
        <p:nvCxnSpPr>
          <p:cNvPr id="301" name="Shape 301"/>
          <p:cNvCxnSpPr/>
          <p:nvPr/>
        </p:nvCxnSpPr>
        <p:spPr>
          <a:xfrm>
            <a:off x="5496735" y="5189721"/>
            <a:ext cx="1317577" cy="11408"/>
          </a:xfrm>
          <a:prstGeom prst="straightConnector1">
            <a:avLst/>
          </a:prstGeom>
          <a:noFill/>
          <a:ln cap="flat" cmpd="sng" w="50800">
            <a:solidFill>
              <a:srgbClr val="FF0000"/>
            </a:solidFill>
            <a:prstDash val="solid"/>
            <a:miter/>
            <a:headEnd len="med" w="med" type="none"/>
            <a:tailEnd len="med" w="med" type="none"/>
          </a:ln>
        </p:spPr>
      </p:cxnSp>
      <p:cxnSp>
        <p:nvCxnSpPr>
          <p:cNvPr id="302" name="Shape 302"/>
          <p:cNvCxnSpPr/>
          <p:nvPr/>
        </p:nvCxnSpPr>
        <p:spPr>
          <a:xfrm flipH="1" rot="10800000">
            <a:off x="6798236" y="2731854"/>
            <a:ext cx="16075" cy="2452732"/>
          </a:xfrm>
          <a:prstGeom prst="straightConnector1">
            <a:avLst/>
          </a:prstGeom>
          <a:noFill/>
          <a:ln cap="flat" cmpd="sng" w="50800">
            <a:solidFill>
              <a:srgbClr val="FF0000"/>
            </a:solidFill>
            <a:prstDash val="solid"/>
            <a:miter/>
            <a:headEnd len="med" w="med" type="none"/>
            <a:tailEnd len="med" w="med" type="none"/>
          </a:ln>
        </p:spPr>
      </p:cxnSp>
      <p:cxnSp>
        <p:nvCxnSpPr>
          <p:cNvPr id="303" name="Shape 303"/>
          <p:cNvCxnSpPr/>
          <p:nvPr/>
        </p:nvCxnSpPr>
        <p:spPr>
          <a:xfrm>
            <a:off x="6403123" y="2731857"/>
            <a:ext cx="0" cy="652405"/>
          </a:xfrm>
          <a:prstGeom prst="straightConnector1">
            <a:avLst/>
          </a:prstGeom>
          <a:noFill/>
          <a:ln cap="flat" cmpd="sng" w="50800">
            <a:solidFill>
              <a:srgbClr val="FF0000"/>
            </a:solidFill>
            <a:prstDash val="solid"/>
            <a:miter/>
            <a:headEnd len="med" w="med" type="none"/>
            <a:tailEnd len="lg" w="lg" type="triangle"/>
          </a:ln>
        </p:spPr>
      </p:cxnSp>
      <p:sp>
        <p:nvSpPr>
          <p:cNvPr id="304" name="Shape 304"/>
          <p:cNvSpPr/>
          <p:nvPr/>
        </p:nvSpPr>
        <p:spPr>
          <a:xfrm>
            <a:off x="5374387" y="3367228"/>
            <a:ext cx="1202932" cy="280423"/>
          </a:xfrm>
          <a:prstGeom prst="rect">
            <a:avLst/>
          </a:prstGeom>
          <a:solidFill>
            <a:schemeClr val="lt1"/>
          </a:solidFill>
          <a:ln cap="flat" cmpd="sng" w="4445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1" sz="2000">
              <a:solidFill>
                <a:srgbClr val="000000"/>
              </a:solidFill>
              <a:latin typeface="Calibri"/>
              <a:ea typeface="Calibri"/>
              <a:cs typeface="Calibri"/>
              <a:sym typeface="Calibri"/>
            </a:endParaRPr>
          </a:p>
        </p:txBody>
      </p:sp>
      <p:sp>
        <p:nvSpPr>
          <p:cNvPr id="305" name="Shape 305"/>
          <p:cNvSpPr txBox="1"/>
          <p:nvPr/>
        </p:nvSpPr>
        <p:spPr>
          <a:xfrm>
            <a:off x="172228" y="834758"/>
            <a:ext cx="3204478" cy="83099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4000">
                <a:solidFill>
                  <a:schemeClr val="dk1"/>
                </a:solidFill>
                <a:latin typeface="Calibri"/>
                <a:ea typeface="Calibri"/>
                <a:cs typeface="Calibri"/>
                <a:sym typeface="Calibri"/>
              </a:rPr>
              <a:t>CHAIN</a:t>
            </a:r>
            <a:r>
              <a:rPr b="1" lang="en-CA" sz="4800">
                <a:solidFill>
                  <a:schemeClr val="dk1"/>
                </a:solidFill>
                <a:latin typeface="Calibri"/>
                <a:ea typeface="Calibri"/>
                <a:cs typeface="Calibri"/>
                <a:sym typeface="Calibri"/>
              </a:rPr>
              <a:t> </a:t>
            </a:r>
            <a:r>
              <a:rPr b="1" lang="en-CA" sz="4000">
                <a:solidFill>
                  <a:schemeClr val="dk1"/>
                </a:solidFill>
                <a:latin typeface="Calibri"/>
                <a:ea typeface="Calibri"/>
                <a:cs typeface="Calibri"/>
                <a:sym typeface="Calibri"/>
              </a:rPr>
              <a:t>DFG</a:t>
            </a:r>
          </a:p>
        </p:txBody>
      </p:sp>
      <p:grpSp>
        <p:nvGrpSpPr>
          <p:cNvPr id="306" name="Shape 306"/>
          <p:cNvGrpSpPr/>
          <p:nvPr/>
        </p:nvGrpSpPr>
        <p:grpSpPr>
          <a:xfrm>
            <a:off x="1214249" y="2095843"/>
            <a:ext cx="577024" cy="2763427"/>
            <a:chOff x="3597467" y="2456368"/>
            <a:chExt cx="397181" cy="1902142"/>
          </a:xfrm>
        </p:grpSpPr>
        <p:sp>
          <p:nvSpPr>
            <p:cNvPr id="307" name="Shape 307"/>
            <p:cNvSpPr/>
            <p:nvPr/>
          </p:nvSpPr>
          <p:spPr>
            <a:xfrm>
              <a:off x="3600832" y="2470559"/>
              <a:ext cx="393816" cy="39381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308" name="Shape 308"/>
            <p:cNvSpPr/>
            <p:nvPr/>
          </p:nvSpPr>
          <p:spPr>
            <a:xfrm>
              <a:off x="3600832" y="3194691"/>
              <a:ext cx="393816" cy="39381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cxnSp>
          <p:nvCxnSpPr>
            <p:cNvPr id="309" name="Shape 309"/>
            <p:cNvCxnSpPr>
              <a:stCxn id="307" idx="4"/>
              <a:endCxn id="308" idx="0"/>
            </p:cNvCxnSpPr>
            <p:nvPr/>
          </p:nvCxnSpPr>
          <p:spPr>
            <a:xfrm>
              <a:off x="3797740" y="2864376"/>
              <a:ext cx="0" cy="330300"/>
            </a:xfrm>
            <a:prstGeom prst="straightConnector1">
              <a:avLst/>
            </a:prstGeom>
            <a:noFill/>
            <a:ln cap="flat" cmpd="sng" w="38100">
              <a:solidFill>
                <a:schemeClr val="dk1"/>
              </a:solidFill>
              <a:prstDash val="solid"/>
              <a:miter/>
              <a:headEnd len="med" w="med" type="none"/>
              <a:tailEnd len="lg" w="lg" type="triangle"/>
            </a:ln>
          </p:spPr>
        </p:cxnSp>
        <p:sp>
          <p:nvSpPr>
            <p:cNvPr id="310" name="Shape 310"/>
            <p:cNvSpPr txBox="1"/>
            <p:nvPr/>
          </p:nvSpPr>
          <p:spPr>
            <a:xfrm>
              <a:off x="3716867" y="2456368"/>
              <a:ext cx="45718" cy="40251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1</a:t>
              </a:r>
            </a:p>
          </p:txBody>
        </p:sp>
        <p:sp>
          <p:nvSpPr>
            <p:cNvPr id="311" name="Shape 311"/>
            <p:cNvSpPr txBox="1"/>
            <p:nvPr/>
          </p:nvSpPr>
          <p:spPr>
            <a:xfrm>
              <a:off x="3705264" y="3188398"/>
              <a:ext cx="45718" cy="40251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2</a:t>
              </a:r>
            </a:p>
          </p:txBody>
        </p:sp>
        <p:sp>
          <p:nvSpPr>
            <p:cNvPr id="312" name="Shape 312"/>
            <p:cNvSpPr/>
            <p:nvPr/>
          </p:nvSpPr>
          <p:spPr>
            <a:xfrm>
              <a:off x="3597467" y="3944825"/>
              <a:ext cx="393816" cy="39381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313" name="Shape 313"/>
            <p:cNvSpPr txBox="1"/>
            <p:nvPr/>
          </p:nvSpPr>
          <p:spPr>
            <a:xfrm>
              <a:off x="3655758" y="3955994"/>
              <a:ext cx="277231" cy="40251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3</a:t>
              </a:r>
            </a:p>
          </p:txBody>
        </p:sp>
        <p:cxnSp>
          <p:nvCxnSpPr>
            <p:cNvPr id="314" name="Shape 314"/>
            <p:cNvCxnSpPr>
              <a:stCxn id="308" idx="4"/>
              <a:endCxn id="312" idx="0"/>
            </p:cNvCxnSpPr>
            <p:nvPr/>
          </p:nvCxnSpPr>
          <p:spPr>
            <a:xfrm flipH="1">
              <a:off x="3794440" y="3588508"/>
              <a:ext cx="3300" cy="356400"/>
            </a:xfrm>
            <a:prstGeom prst="straightConnector1">
              <a:avLst/>
            </a:prstGeom>
            <a:noFill/>
            <a:ln cap="flat" cmpd="sng" w="38100">
              <a:solidFill>
                <a:schemeClr val="dk1"/>
              </a:solidFill>
              <a:prstDash val="solid"/>
              <a:miter/>
              <a:headEnd len="med" w="med" type="none"/>
              <a:tailEnd len="lg" w="lg" type="triangle"/>
            </a:ln>
          </p:spPr>
        </p:cxnSp>
      </p:grpSp>
      <p:sp>
        <p:nvSpPr>
          <p:cNvPr id="315" name="Shape 315"/>
          <p:cNvSpPr/>
          <p:nvPr/>
        </p:nvSpPr>
        <p:spPr>
          <a:xfrm>
            <a:off x="1054025" y="1886360"/>
            <a:ext cx="921358" cy="3189466"/>
          </a:xfrm>
          <a:prstGeom prst="roundRect">
            <a:avLst>
              <a:gd fmla="val 16667" name="adj"/>
            </a:avLst>
          </a:prstGeom>
          <a:noFill/>
          <a:ln cap="flat" cmpd="sng" w="47625">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800">
              <a:solidFill>
                <a:schemeClr val="lt1"/>
              </a:solidFill>
              <a:latin typeface="Calibri"/>
              <a:ea typeface="Calibri"/>
              <a:cs typeface="Calibri"/>
              <a:sym typeface="Calibri"/>
            </a:endParaRPr>
          </a:p>
        </p:txBody>
      </p:sp>
      <p:sp>
        <p:nvSpPr>
          <p:cNvPr id="316" name="Shape 316"/>
          <p:cNvSpPr txBox="1"/>
          <p:nvPr/>
        </p:nvSpPr>
        <p:spPr>
          <a:xfrm>
            <a:off x="3585883" y="906257"/>
            <a:ext cx="6394821" cy="70788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lang="en-CA" sz="4000">
                <a:solidFill>
                  <a:schemeClr val="dk1"/>
                </a:solidFill>
                <a:latin typeface="Calibri"/>
                <a:ea typeface="Calibri"/>
                <a:cs typeface="Calibri"/>
                <a:sym typeface="Calibri"/>
              </a:rPr>
              <a:t>Von-Neumann w/ Chains</a:t>
            </a:r>
          </a:p>
        </p:txBody>
      </p:sp>
      <p:sp>
        <p:nvSpPr>
          <p:cNvPr id="317" name="Shape 317"/>
          <p:cNvSpPr/>
          <p:nvPr/>
        </p:nvSpPr>
        <p:spPr>
          <a:xfrm>
            <a:off x="776941" y="5444846"/>
            <a:ext cx="7799293" cy="1362075"/>
          </a:xfrm>
          <a:prstGeom prst="roundRect">
            <a:avLst>
              <a:gd fmla="val 16667" name="adj"/>
            </a:avLst>
          </a:prstGeom>
          <a:solidFill>
            <a:srgbClr val="2E75B6"/>
          </a:solidFill>
          <a:ln cap="flat" cmpd="sng" w="38100">
            <a:solidFill>
              <a:srgbClr val="1F3864"/>
            </a:solidFill>
            <a:prstDash val="solid"/>
            <a:miter/>
            <a:headEnd len="med" w="med" type="none"/>
            <a:tailEnd len="med" w="med" type="none"/>
          </a:ln>
        </p:spPr>
        <p:txBody>
          <a:bodyPr anchorCtr="0" anchor="ctr" bIns="0" lIns="0" rIns="91425" tIns="0">
            <a:noAutofit/>
          </a:bodyPr>
          <a:lstStyle/>
          <a:p>
            <a:pPr indent="0" lvl="0" marL="0" marR="0" rtl="0" algn="ctr">
              <a:spcBef>
                <a:spcPts val="0"/>
              </a:spcBef>
              <a:buSzPct val="25000"/>
              <a:buNone/>
            </a:pPr>
            <a:r>
              <a:rPr lang="en-CA" sz="4000">
                <a:solidFill>
                  <a:schemeClr val="lt1"/>
                </a:solidFill>
                <a:latin typeface="Calibri"/>
                <a:ea typeface="Calibri"/>
                <a:cs typeface="Calibri"/>
                <a:sym typeface="Calibri"/>
              </a:rPr>
              <a:t> Temporal Mapping = Less Idleness</a:t>
            </a:r>
          </a:p>
          <a:p>
            <a:pPr indent="0" lvl="0" marL="0" marR="0" rtl="0" algn="ctr">
              <a:spcBef>
                <a:spcPts val="0"/>
              </a:spcBef>
              <a:buSzPct val="25000"/>
              <a:buNone/>
            </a:pPr>
            <a:r>
              <a:rPr lang="en-CA" sz="4000">
                <a:solidFill>
                  <a:schemeClr val="lt1"/>
                </a:solidFill>
                <a:latin typeface="Calibri"/>
                <a:ea typeface="Calibri"/>
                <a:cs typeface="Calibri"/>
                <a:sym typeface="Calibri"/>
              </a:rPr>
              <a:t>Central Register File</a:t>
            </a:r>
          </a:p>
        </p:txBody>
      </p:sp>
      <p:pic>
        <p:nvPicPr>
          <p:cNvPr descr="Image result for green tick" id="318" name="Shape 318"/>
          <p:cNvPicPr preferRelativeResize="0"/>
          <p:nvPr/>
        </p:nvPicPr>
        <p:blipFill rotWithShape="1">
          <a:blip r:embed="rId4">
            <a:alphaModFix/>
          </a:blip>
          <a:srcRect b="0" l="0" r="0" t="0"/>
          <a:stretch/>
        </p:blipFill>
        <p:spPr>
          <a:xfrm>
            <a:off x="550104" y="4627064"/>
            <a:ext cx="972923" cy="972923"/>
          </a:xfrm>
          <a:prstGeom prst="rect">
            <a:avLst/>
          </a:prstGeom>
          <a:noFill/>
          <a:ln>
            <a:noFill/>
          </a:ln>
        </p:spPr>
      </p:pic>
      <p:cxnSp>
        <p:nvCxnSpPr>
          <p:cNvPr id="319" name="Shape 319"/>
          <p:cNvCxnSpPr/>
          <p:nvPr/>
        </p:nvCxnSpPr>
        <p:spPr>
          <a:xfrm>
            <a:off x="6377898" y="2744466"/>
            <a:ext cx="436414" cy="0"/>
          </a:xfrm>
          <a:prstGeom prst="straightConnector1">
            <a:avLst/>
          </a:prstGeom>
          <a:noFill/>
          <a:ln cap="flat" cmpd="sng" w="50800">
            <a:solidFill>
              <a:srgbClr val="FF0000"/>
            </a:solidFill>
            <a:prstDash val="solid"/>
            <a:miter/>
            <a:headEnd len="med" w="med" type="none"/>
            <a:tailEnd len="med" w="med" type="none"/>
          </a:ln>
        </p:spPr>
      </p:cxnSp>
      <p:sp>
        <p:nvSpPr>
          <p:cNvPr id="320" name="Shape 320"/>
          <p:cNvSpPr/>
          <p:nvPr/>
        </p:nvSpPr>
        <p:spPr>
          <a:xfrm>
            <a:off x="0" y="833519"/>
            <a:ext cx="9153483" cy="6024310"/>
          </a:xfrm>
          <a:prstGeom prst="rect">
            <a:avLst/>
          </a:prstGeom>
          <a:solidFill>
            <a:srgbClr val="BFBFBF">
              <a:alpha val="94901"/>
            </a:srgb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21" name="Shape 321"/>
          <p:cNvSpPr/>
          <p:nvPr/>
        </p:nvSpPr>
        <p:spPr>
          <a:xfrm>
            <a:off x="1070186" y="1480873"/>
            <a:ext cx="7152708" cy="4620862"/>
          </a:xfrm>
          <a:prstGeom prst="roundRect">
            <a:avLst>
              <a:gd fmla="val 4280" name="adj"/>
            </a:avLst>
          </a:prstGeom>
          <a:solidFill>
            <a:srgbClr val="2E75B6"/>
          </a:solidFill>
          <a:ln cap="flat" cmpd="sng" w="38100">
            <a:solidFill>
              <a:srgbClr val="1F3864"/>
            </a:solidFill>
            <a:prstDash val="solid"/>
            <a:miter/>
            <a:headEnd len="med" w="med" type="none"/>
            <a:tailEnd len="med" w="med" type="none"/>
          </a:ln>
        </p:spPr>
        <p:txBody>
          <a:bodyPr anchorCtr="0" anchor="ctr" bIns="45700" lIns="91425" rIns="91425" tIns="45700">
            <a:noAutofit/>
          </a:bodyPr>
          <a:lstStyle/>
          <a:p>
            <a:pPr indent="-571500" lvl="2" marL="914400" marR="0" rtl="0" algn="l">
              <a:spcBef>
                <a:spcPts val="0"/>
              </a:spcBef>
              <a:buClr>
                <a:schemeClr val="lt1"/>
              </a:buClr>
              <a:buSzPct val="100000"/>
              <a:buFont typeface="Noto Sans Symbols"/>
              <a:buChar char="➢"/>
            </a:pPr>
            <a:r>
              <a:rPr b="0" i="0" lang="en-CA" sz="4000" u="none" cap="none" strike="noStrike">
                <a:solidFill>
                  <a:schemeClr val="lt1"/>
                </a:solidFill>
                <a:latin typeface="Calibri"/>
                <a:ea typeface="Calibri"/>
                <a:cs typeface="Calibri"/>
                <a:sym typeface="Calibri"/>
              </a:rPr>
              <a:t>Do chains exist in a DFG?</a:t>
            </a:r>
          </a:p>
          <a:p>
            <a:pPr indent="0" lvl="0" marL="0" marR="0" rtl="0" algn="l">
              <a:spcBef>
                <a:spcPts val="0"/>
              </a:spcBef>
              <a:buClr>
                <a:schemeClr val="dk1"/>
              </a:buClr>
              <a:buFont typeface="Noto Sans Symbols"/>
              <a:buNone/>
            </a:pPr>
            <a:r>
              <a:t/>
            </a:r>
            <a:endParaRPr sz="4000">
              <a:solidFill>
                <a:schemeClr val="lt1"/>
              </a:solidFill>
              <a:latin typeface="Calibri"/>
              <a:ea typeface="Calibri"/>
              <a:cs typeface="Calibri"/>
              <a:sym typeface="Calibri"/>
            </a:endParaRPr>
          </a:p>
          <a:p>
            <a:pPr indent="-571500" lvl="2" marL="914400" marR="0" rtl="0" algn="l">
              <a:spcBef>
                <a:spcPts val="0"/>
              </a:spcBef>
              <a:buClr>
                <a:schemeClr val="lt1"/>
              </a:buClr>
              <a:buSzPct val="100000"/>
              <a:buFont typeface="Noto Sans Symbols"/>
              <a:buChar char="➢"/>
            </a:pPr>
            <a:r>
              <a:rPr b="0" i="0" lang="en-CA" sz="4000" u="none" cap="none" strike="noStrike">
                <a:solidFill>
                  <a:schemeClr val="lt1"/>
                </a:solidFill>
                <a:latin typeface="Calibri"/>
                <a:ea typeface="Calibri"/>
                <a:cs typeface="Calibri"/>
                <a:sym typeface="Calibri"/>
              </a:rPr>
              <a:t>How to form the chains?</a:t>
            </a:r>
          </a:p>
          <a:p>
            <a:pPr indent="0" lvl="0" marL="0" marR="0" rtl="0" algn="l">
              <a:spcBef>
                <a:spcPts val="0"/>
              </a:spcBef>
              <a:buClr>
                <a:schemeClr val="dk1"/>
              </a:buClr>
              <a:buFont typeface="Noto Sans Symbols"/>
              <a:buNone/>
            </a:pPr>
            <a:r>
              <a:t/>
            </a:r>
            <a:endParaRPr sz="4000">
              <a:solidFill>
                <a:schemeClr val="lt1"/>
              </a:solidFill>
              <a:latin typeface="Calibri"/>
              <a:ea typeface="Calibri"/>
              <a:cs typeface="Calibri"/>
              <a:sym typeface="Calibri"/>
            </a:endParaRPr>
          </a:p>
          <a:p>
            <a:pPr indent="-571500" lvl="2" marL="914400" marR="0" rtl="0" algn="l">
              <a:spcBef>
                <a:spcPts val="0"/>
              </a:spcBef>
              <a:buClr>
                <a:schemeClr val="lt1"/>
              </a:buClr>
              <a:buSzPct val="100000"/>
              <a:buFont typeface="Noto Sans Symbols"/>
              <a:buChar char="➢"/>
            </a:pPr>
            <a:r>
              <a:rPr b="0" i="0" lang="en-CA" sz="4000" u="none" cap="none" strike="noStrike">
                <a:solidFill>
                  <a:schemeClr val="lt1"/>
                </a:solidFill>
                <a:latin typeface="Calibri"/>
                <a:ea typeface="Calibri"/>
                <a:cs typeface="Calibri"/>
                <a:sym typeface="Calibri"/>
              </a:rPr>
              <a:t>What are the challenges?</a:t>
            </a:r>
          </a:p>
          <a:p>
            <a:pPr indent="0" lvl="0" marL="0" marR="0" rtl="0" algn="l">
              <a:spcBef>
                <a:spcPts val="0"/>
              </a:spcBef>
              <a:buClr>
                <a:schemeClr val="dk1"/>
              </a:buClr>
              <a:buFont typeface="Noto Sans Symbols"/>
              <a:buNone/>
            </a:pPr>
            <a:r>
              <a:t/>
            </a:r>
            <a:endParaRPr sz="4000">
              <a:solidFill>
                <a:schemeClr val="lt1"/>
              </a:solidFill>
              <a:latin typeface="Calibri"/>
              <a:ea typeface="Calibri"/>
              <a:cs typeface="Calibri"/>
              <a:sym typeface="Calibri"/>
            </a:endParaRPr>
          </a:p>
          <a:p>
            <a:pPr indent="-571500" lvl="2" marL="914400" marR="0" rtl="0" algn="l">
              <a:spcBef>
                <a:spcPts val="0"/>
              </a:spcBef>
              <a:buClr>
                <a:schemeClr val="lt1"/>
              </a:buClr>
              <a:buSzPct val="100000"/>
              <a:buFont typeface="Noto Sans Symbols"/>
              <a:buChar char="➢"/>
            </a:pPr>
            <a:r>
              <a:rPr b="0" i="0" lang="en-CA" sz="4000" u="none" cap="none" strike="noStrike">
                <a:solidFill>
                  <a:schemeClr val="lt1"/>
                </a:solidFill>
                <a:latin typeface="Calibri"/>
                <a:ea typeface="Calibri"/>
                <a:cs typeface="Calibri"/>
                <a:sym typeface="Calibri"/>
              </a:rPr>
              <a:t>Modeling and Evaluation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sp>
        <p:nvSpPr>
          <p:cNvPr id="327" name="Shape 327"/>
          <p:cNvSpPr/>
          <p:nvPr/>
        </p:nvSpPr>
        <p:spPr>
          <a:xfrm>
            <a:off x="0" y="0"/>
            <a:ext cx="9144000" cy="838199"/>
          </a:xfrm>
          <a:prstGeom prst="rect">
            <a:avLst/>
          </a:prstGeom>
          <a:solidFill>
            <a:srgbClr val="A6192E"/>
          </a:solidFill>
          <a:ln>
            <a:noFill/>
          </a:ln>
        </p:spPr>
        <p:txBody>
          <a:bodyPr anchorCtr="0" anchor="ctr" bIns="45700" lIns="91425" rIns="91425" tIns="45700">
            <a:noAutofit/>
          </a:bodyPr>
          <a:lstStyle/>
          <a:p>
            <a:pPr indent="0" lvl="1" marL="0" marR="0" rtl="0" algn="ctr">
              <a:spcBef>
                <a:spcPts val="0"/>
              </a:spcBef>
              <a:buSzPct val="25000"/>
              <a:buNone/>
            </a:pPr>
            <a:r>
              <a:rPr b="1" i="0" lang="en-CA" sz="3600" u="none" cap="none" strike="noStrike">
                <a:solidFill>
                  <a:schemeClr val="lt1"/>
                </a:solidFill>
                <a:latin typeface="Calibri"/>
                <a:ea typeface="Calibri"/>
                <a:cs typeface="Calibri"/>
                <a:sym typeface="Calibri"/>
              </a:rPr>
              <a:t>CHAINs vs VLIW</a:t>
            </a:r>
          </a:p>
        </p:txBody>
      </p:sp>
      <p:sp>
        <p:nvSpPr>
          <p:cNvPr id="328" name="Shape 328"/>
          <p:cNvSpPr/>
          <p:nvPr/>
        </p:nvSpPr>
        <p:spPr>
          <a:xfrm>
            <a:off x="1301598" y="1852135"/>
            <a:ext cx="457200" cy="457200"/>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3600">
              <a:solidFill>
                <a:schemeClr val="lt1"/>
              </a:solidFill>
              <a:latin typeface="Calibri"/>
              <a:ea typeface="Calibri"/>
              <a:cs typeface="Calibri"/>
              <a:sym typeface="Calibri"/>
            </a:endParaRPr>
          </a:p>
        </p:txBody>
      </p:sp>
      <p:sp>
        <p:nvSpPr>
          <p:cNvPr id="329" name="Shape 329"/>
          <p:cNvSpPr/>
          <p:nvPr/>
        </p:nvSpPr>
        <p:spPr>
          <a:xfrm>
            <a:off x="1301598" y="2732093"/>
            <a:ext cx="457200" cy="457200"/>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3600">
              <a:solidFill>
                <a:schemeClr val="lt1"/>
              </a:solidFill>
              <a:latin typeface="Calibri"/>
              <a:ea typeface="Calibri"/>
              <a:cs typeface="Calibri"/>
              <a:sym typeface="Calibri"/>
            </a:endParaRPr>
          </a:p>
        </p:txBody>
      </p:sp>
      <p:sp>
        <p:nvSpPr>
          <p:cNvPr id="330" name="Shape 330"/>
          <p:cNvSpPr/>
          <p:nvPr/>
        </p:nvSpPr>
        <p:spPr>
          <a:xfrm>
            <a:off x="1301598" y="3612051"/>
            <a:ext cx="457200" cy="457200"/>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3600">
              <a:solidFill>
                <a:schemeClr val="lt1"/>
              </a:solidFill>
              <a:latin typeface="Calibri"/>
              <a:ea typeface="Calibri"/>
              <a:cs typeface="Calibri"/>
              <a:sym typeface="Calibri"/>
            </a:endParaRPr>
          </a:p>
        </p:txBody>
      </p:sp>
      <p:sp>
        <p:nvSpPr>
          <p:cNvPr id="331" name="Shape 331"/>
          <p:cNvSpPr/>
          <p:nvPr/>
        </p:nvSpPr>
        <p:spPr>
          <a:xfrm>
            <a:off x="2300061" y="2309335"/>
            <a:ext cx="457200" cy="457200"/>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3600">
              <a:solidFill>
                <a:schemeClr val="lt1"/>
              </a:solidFill>
              <a:latin typeface="Calibri"/>
              <a:ea typeface="Calibri"/>
              <a:cs typeface="Calibri"/>
              <a:sym typeface="Calibri"/>
            </a:endParaRPr>
          </a:p>
        </p:txBody>
      </p:sp>
      <p:sp>
        <p:nvSpPr>
          <p:cNvPr id="332" name="Shape 332"/>
          <p:cNvSpPr/>
          <p:nvPr/>
        </p:nvSpPr>
        <p:spPr>
          <a:xfrm>
            <a:off x="2300061" y="3189293"/>
            <a:ext cx="457200" cy="457200"/>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3600">
              <a:solidFill>
                <a:schemeClr val="lt1"/>
              </a:solidFill>
              <a:latin typeface="Calibri"/>
              <a:ea typeface="Calibri"/>
              <a:cs typeface="Calibri"/>
              <a:sym typeface="Calibri"/>
            </a:endParaRPr>
          </a:p>
        </p:txBody>
      </p:sp>
      <p:sp>
        <p:nvSpPr>
          <p:cNvPr id="333" name="Shape 333"/>
          <p:cNvSpPr/>
          <p:nvPr/>
        </p:nvSpPr>
        <p:spPr>
          <a:xfrm>
            <a:off x="2300061" y="4069251"/>
            <a:ext cx="457200" cy="457200"/>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3600">
              <a:solidFill>
                <a:schemeClr val="lt1"/>
              </a:solidFill>
              <a:latin typeface="Calibri"/>
              <a:ea typeface="Calibri"/>
              <a:cs typeface="Calibri"/>
              <a:sym typeface="Calibri"/>
            </a:endParaRPr>
          </a:p>
        </p:txBody>
      </p:sp>
      <p:cxnSp>
        <p:nvCxnSpPr>
          <p:cNvPr id="334" name="Shape 334"/>
          <p:cNvCxnSpPr>
            <a:stCxn id="328" idx="4"/>
            <a:endCxn id="329" idx="0"/>
          </p:cNvCxnSpPr>
          <p:nvPr/>
        </p:nvCxnSpPr>
        <p:spPr>
          <a:xfrm>
            <a:off x="1530198" y="2309335"/>
            <a:ext cx="0" cy="422700"/>
          </a:xfrm>
          <a:prstGeom prst="straightConnector1">
            <a:avLst/>
          </a:prstGeom>
          <a:noFill/>
          <a:ln cap="flat" cmpd="sng" w="38100">
            <a:solidFill>
              <a:schemeClr val="dk1"/>
            </a:solidFill>
            <a:prstDash val="solid"/>
            <a:miter/>
            <a:headEnd len="med" w="med" type="none"/>
            <a:tailEnd len="lg" w="lg" type="triangle"/>
          </a:ln>
        </p:spPr>
      </p:cxnSp>
      <p:cxnSp>
        <p:nvCxnSpPr>
          <p:cNvPr id="335" name="Shape 335"/>
          <p:cNvCxnSpPr>
            <a:stCxn id="329" idx="4"/>
            <a:endCxn id="330" idx="0"/>
          </p:cNvCxnSpPr>
          <p:nvPr/>
        </p:nvCxnSpPr>
        <p:spPr>
          <a:xfrm>
            <a:off x="1530198" y="3189293"/>
            <a:ext cx="0" cy="422700"/>
          </a:xfrm>
          <a:prstGeom prst="straightConnector1">
            <a:avLst/>
          </a:prstGeom>
          <a:noFill/>
          <a:ln cap="flat" cmpd="sng" w="38100">
            <a:solidFill>
              <a:schemeClr val="dk1"/>
            </a:solidFill>
            <a:prstDash val="solid"/>
            <a:miter/>
            <a:headEnd len="med" w="med" type="none"/>
            <a:tailEnd len="lg" w="lg" type="triangle"/>
          </a:ln>
        </p:spPr>
      </p:cxnSp>
      <p:cxnSp>
        <p:nvCxnSpPr>
          <p:cNvPr id="336" name="Shape 336"/>
          <p:cNvCxnSpPr>
            <a:stCxn id="331" idx="4"/>
            <a:endCxn id="332" idx="0"/>
          </p:cNvCxnSpPr>
          <p:nvPr/>
        </p:nvCxnSpPr>
        <p:spPr>
          <a:xfrm>
            <a:off x="2528661" y="2766535"/>
            <a:ext cx="0" cy="422700"/>
          </a:xfrm>
          <a:prstGeom prst="straightConnector1">
            <a:avLst/>
          </a:prstGeom>
          <a:noFill/>
          <a:ln cap="flat" cmpd="sng" w="38100">
            <a:solidFill>
              <a:schemeClr val="dk1"/>
            </a:solidFill>
            <a:prstDash val="solid"/>
            <a:miter/>
            <a:headEnd len="med" w="med" type="none"/>
            <a:tailEnd len="lg" w="lg" type="triangle"/>
          </a:ln>
        </p:spPr>
      </p:cxnSp>
      <p:cxnSp>
        <p:nvCxnSpPr>
          <p:cNvPr id="337" name="Shape 337"/>
          <p:cNvCxnSpPr>
            <a:stCxn id="332" idx="4"/>
            <a:endCxn id="333" idx="0"/>
          </p:cNvCxnSpPr>
          <p:nvPr/>
        </p:nvCxnSpPr>
        <p:spPr>
          <a:xfrm>
            <a:off x="2528661" y="3646493"/>
            <a:ext cx="0" cy="422700"/>
          </a:xfrm>
          <a:prstGeom prst="straightConnector1">
            <a:avLst/>
          </a:prstGeom>
          <a:noFill/>
          <a:ln cap="flat" cmpd="sng" w="38100">
            <a:solidFill>
              <a:schemeClr val="dk1"/>
            </a:solidFill>
            <a:prstDash val="solid"/>
            <a:miter/>
            <a:headEnd len="med" w="med" type="none"/>
            <a:tailEnd len="lg" w="lg" type="triangle"/>
          </a:ln>
        </p:spPr>
      </p:cxnSp>
      <p:cxnSp>
        <p:nvCxnSpPr>
          <p:cNvPr id="338" name="Shape 338"/>
          <p:cNvCxnSpPr>
            <a:stCxn id="328" idx="5"/>
            <a:endCxn id="331" idx="2"/>
          </p:cNvCxnSpPr>
          <p:nvPr/>
        </p:nvCxnSpPr>
        <p:spPr>
          <a:xfrm>
            <a:off x="1691842" y="2242380"/>
            <a:ext cx="608100" cy="295500"/>
          </a:xfrm>
          <a:prstGeom prst="straightConnector1">
            <a:avLst/>
          </a:prstGeom>
          <a:noFill/>
          <a:ln cap="flat" cmpd="sng" w="38100">
            <a:solidFill>
              <a:schemeClr val="dk1"/>
            </a:solidFill>
            <a:prstDash val="solid"/>
            <a:miter/>
            <a:headEnd len="med" w="med" type="none"/>
            <a:tailEnd len="lg" w="lg" type="triangle"/>
          </a:ln>
        </p:spPr>
      </p:cxnSp>
      <p:sp>
        <p:nvSpPr>
          <p:cNvPr id="339" name="Shape 339"/>
          <p:cNvSpPr/>
          <p:nvPr/>
        </p:nvSpPr>
        <p:spPr>
          <a:xfrm>
            <a:off x="1191530" y="1657405"/>
            <a:ext cx="694266" cy="2658532"/>
          </a:xfrm>
          <a:prstGeom prst="roundRect">
            <a:avLst>
              <a:gd fmla="val 16667" name="adj"/>
            </a:avLst>
          </a:prstGeom>
          <a:noFill/>
          <a:ln cap="flat" cmpd="sng" w="28575">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400">
              <a:solidFill>
                <a:schemeClr val="lt1"/>
              </a:solidFill>
              <a:latin typeface="Calibri"/>
              <a:ea typeface="Calibri"/>
              <a:cs typeface="Calibri"/>
              <a:sym typeface="Calibri"/>
            </a:endParaRPr>
          </a:p>
        </p:txBody>
      </p:sp>
      <p:sp>
        <p:nvSpPr>
          <p:cNvPr id="340" name="Shape 340"/>
          <p:cNvSpPr/>
          <p:nvPr/>
        </p:nvSpPr>
        <p:spPr>
          <a:xfrm>
            <a:off x="2181528" y="2148472"/>
            <a:ext cx="694266" cy="2590798"/>
          </a:xfrm>
          <a:prstGeom prst="roundRect">
            <a:avLst>
              <a:gd fmla="val 16667" name="adj"/>
            </a:avLst>
          </a:prstGeom>
          <a:noFill/>
          <a:ln cap="flat" cmpd="sng" w="28575">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400">
              <a:solidFill>
                <a:schemeClr val="lt1"/>
              </a:solidFill>
              <a:latin typeface="Calibri"/>
              <a:ea typeface="Calibri"/>
              <a:cs typeface="Calibri"/>
              <a:sym typeface="Calibri"/>
            </a:endParaRPr>
          </a:p>
        </p:txBody>
      </p:sp>
      <p:sp>
        <p:nvSpPr>
          <p:cNvPr id="341" name="Shape 341"/>
          <p:cNvSpPr txBox="1"/>
          <p:nvPr/>
        </p:nvSpPr>
        <p:spPr>
          <a:xfrm>
            <a:off x="1341767" y="955416"/>
            <a:ext cx="1308371"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Chains</a:t>
            </a:r>
          </a:p>
        </p:txBody>
      </p:sp>
      <p:sp>
        <p:nvSpPr>
          <p:cNvPr id="342" name="Shape 342"/>
          <p:cNvSpPr/>
          <p:nvPr/>
        </p:nvSpPr>
        <p:spPr>
          <a:xfrm>
            <a:off x="5807025" y="1852135"/>
            <a:ext cx="457200" cy="457200"/>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3600">
              <a:solidFill>
                <a:schemeClr val="lt1"/>
              </a:solidFill>
              <a:latin typeface="Calibri"/>
              <a:ea typeface="Calibri"/>
              <a:cs typeface="Calibri"/>
              <a:sym typeface="Calibri"/>
            </a:endParaRPr>
          </a:p>
        </p:txBody>
      </p:sp>
      <p:sp>
        <p:nvSpPr>
          <p:cNvPr id="343" name="Shape 343"/>
          <p:cNvSpPr/>
          <p:nvPr/>
        </p:nvSpPr>
        <p:spPr>
          <a:xfrm>
            <a:off x="5807025" y="2732093"/>
            <a:ext cx="457200" cy="457200"/>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3600">
              <a:solidFill>
                <a:schemeClr val="lt1"/>
              </a:solidFill>
              <a:latin typeface="Calibri"/>
              <a:ea typeface="Calibri"/>
              <a:cs typeface="Calibri"/>
              <a:sym typeface="Calibri"/>
            </a:endParaRPr>
          </a:p>
        </p:txBody>
      </p:sp>
      <p:sp>
        <p:nvSpPr>
          <p:cNvPr id="344" name="Shape 344"/>
          <p:cNvSpPr/>
          <p:nvPr/>
        </p:nvSpPr>
        <p:spPr>
          <a:xfrm>
            <a:off x="5807025" y="3612051"/>
            <a:ext cx="457200" cy="457200"/>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3600">
              <a:solidFill>
                <a:schemeClr val="lt1"/>
              </a:solidFill>
              <a:latin typeface="Calibri"/>
              <a:ea typeface="Calibri"/>
              <a:cs typeface="Calibri"/>
              <a:sym typeface="Calibri"/>
            </a:endParaRPr>
          </a:p>
        </p:txBody>
      </p:sp>
      <p:sp>
        <p:nvSpPr>
          <p:cNvPr id="345" name="Shape 345"/>
          <p:cNvSpPr/>
          <p:nvPr/>
        </p:nvSpPr>
        <p:spPr>
          <a:xfrm>
            <a:off x="6805489" y="2309335"/>
            <a:ext cx="457200" cy="457200"/>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3600">
              <a:solidFill>
                <a:schemeClr val="lt1"/>
              </a:solidFill>
              <a:latin typeface="Calibri"/>
              <a:ea typeface="Calibri"/>
              <a:cs typeface="Calibri"/>
              <a:sym typeface="Calibri"/>
            </a:endParaRPr>
          </a:p>
        </p:txBody>
      </p:sp>
      <p:sp>
        <p:nvSpPr>
          <p:cNvPr id="346" name="Shape 346"/>
          <p:cNvSpPr/>
          <p:nvPr/>
        </p:nvSpPr>
        <p:spPr>
          <a:xfrm>
            <a:off x="6805489" y="3189293"/>
            <a:ext cx="457200" cy="457200"/>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3600">
              <a:solidFill>
                <a:schemeClr val="lt1"/>
              </a:solidFill>
              <a:latin typeface="Calibri"/>
              <a:ea typeface="Calibri"/>
              <a:cs typeface="Calibri"/>
              <a:sym typeface="Calibri"/>
            </a:endParaRPr>
          </a:p>
        </p:txBody>
      </p:sp>
      <p:sp>
        <p:nvSpPr>
          <p:cNvPr id="347" name="Shape 347"/>
          <p:cNvSpPr/>
          <p:nvPr/>
        </p:nvSpPr>
        <p:spPr>
          <a:xfrm>
            <a:off x="6805489" y="4069251"/>
            <a:ext cx="457200" cy="457200"/>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3600">
              <a:solidFill>
                <a:schemeClr val="lt1"/>
              </a:solidFill>
              <a:latin typeface="Calibri"/>
              <a:ea typeface="Calibri"/>
              <a:cs typeface="Calibri"/>
              <a:sym typeface="Calibri"/>
            </a:endParaRPr>
          </a:p>
        </p:txBody>
      </p:sp>
      <p:cxnSp>
        <p:nvCxnSpPr>
          <p:cNvPr id="348" name="Shape 348"/>
          <p:cNvCxnSpPr>
            <a:stCxn id="342" idx="4"/>
            <a:endCxn id="343" idx="0"/>
          </p:cNvCxnSpPr>
          <p:nvPr/>
        </p:nvCxnSpPr>
        <p:spPr>
          <a:xfrm>
            <a:off x="6035625" y="2309335"/>
            <a:ext cx="0" cy="422700"/>
          </a:xfrm>
          <a:prstGeom prst="straightConnector1">
            <a:avLst/>
          </a:prstGeom>
          <a:noFill/>
          <a:ln cap="flat" cmpd="sng" w="38100">
            <a:solidFill>
              <a:schemeClr val="dk1"/>
            </a:solidFill>
            <a:prstDash val="solid"/>
            <a:miter/>
            <a:headEnd len="med" w="med" type="none"/>
            <a:tailEnd len="lg" w="lg" type="triangle"/>
          </a:ln>
        </p:spPr>
      </p:cxnSp>
      <p:cxnSp>
        <p:nvCxnSpPr>
          <p:cNvPr id="349" name="Shape 349"/>
          <p:cNvCxnSpPr>
            <a:stCxn id="343" idx="4"/>
            <a:endCxn id="344" idx="0"/>
          </p:cNvCxnSpPr>
          <p:nvPr/>
        </p:nvCxnSpPr>
        <p:spPr>
          <a:xfrm>
            <a:off x="6035625" y="3189293"/>
            <a:ext cx="0" cy="422700"/>
          </a:xfrm>
          <a:prstGeom prst="straightConnector1">
            <a:avLst/>
          </a:prstGeom>
          <a:noFill/>
          <a:ln cap="flat" cmpd="sng" w="38100">
            <a:solidFill>
              <a:schemeClr val="dk1"/>
            </a:solidFill>
            <a:prstDash val="solid"/>
            <a:miter/>
            <a:headEnd len="med" w="med" type="none"/>
            <a:tailEnd len="lg" w="lg" type="triangle"/>
          </a:ln>
        </p:spPr>
      </p:cxnSp>
      <p:cxnSp>
        <p:nvCxnSpPr>
          <p:cNvPr id="350" name="Shape 350"/>
          <p:cNvCxnSpPr>
            <a:stCxn id="345" idx="4"/>
            <a:endCxn id="346" idx="0"/>
          </p:cNvCxnSpPr>
          <p:nvPr/>
        </p:nvCxnSpPr>
        <p:spPr>
          <a:xfrm>
            <a:off x="7034089" y="2766535"/>
            <a:ext cx="0" cy="422700"/>
          </a:xfrm>
          <a:prstGeom prst="straightConnector1">
            <a:avLst/>
          </a:prstGeom>
          <a:noFill/>
          <a:ln cap="flat" cmpd="sng" w="38100">
            <a:solidFill>
              <a:schemeClr val="dk1"/>
            </a:solidFill>
            <a:prstDash val="solid"/>
            <a:miter/>
            <a:headEnd len="med" w="med" type="none"/>
            <a:tailEnd len="lg" w="lg" type="triangle"/>
          </a:ln>
        </p:spPr>
      </p:cxnSp>
      <p:cxnSp>
        <p:nvCxnSpPr>
          <p:cNvPr id="351" name="Shape 351"/>
          <p:cNvCxnSpPr>
            <a:stCxn id="346" idx="4"/>
            <a:endCxn id="347" idx="0"/>
          </p:cNvCxnSpPr>
          <p:nvPr/>
        </p:nvCxnSpPr>
        <p:spPr>
          <a:xfrm>
            <a:off x="7034089" y="3646493"/>
            <a:ext cx="0" cy="422700"/>
          </a:xfrm>
          <a:prstGeom prst="straightConnector1">
            <a:avLst/>
          </a:prstGeom>
          <a:noFill/>
          <a:ln cap="flat" cmpd="sng" w="38100">
            <a:solidFill>
              <a:schemeClr val="dk1"/>
            </a:solidFill>
            <a:prstDash val="solid"/>
            <a:miter/>
            <a:headEnd len="med" w="med" type="none"/>
            <a:tailEnd len="lg" w="lg" type="triangle"/>
          </a:ln>
        </p:spPr>
      </p:cxnSp>
      <p:cxnSp>
        <p:nvCxnSpPr>
          <p:cNvPr id="352" name="Shape 352"/>
          <p:cNvCxnSpPr>
            <a:stCxn id="342" idx="5"/>
            <a:endCxn id="345" idx="2"/>
          </p:cNvCxnSpPr>
          <p:nvPr/>
        </p:nvCxnSpPr>
        <p:spPr>
          <a:xfrm>
            <a:off x="6197269" y="2242380"/>
            <a:ext cx="608100" cy="295500"/>
          </a:xfrm>
          <a:prstGeom prst="straightConnector1">
            <a:avLst/>
          </a:prstGeom>
          <a:noFill/>
          <a:ln cap="flat" cmpd="sng" w="38100">
            <a:solidFill>
              <a:schemeClr val="dk1"/>
            </a:solidFill>
            <a:prstDash val="solid"/>
            <a:miter/>
            <a:headEnd len="med" w="med" type="none"/>
            <a:tailEnd len="lg" w="lg" type="triangle"/>
          </a:ln>
        </p:spPr>
      </p:cxnSp>
      <p:sp>
        <p:nvSpPr>
          <p:cNvPr id="353" name="Shape 353"/>
          <p:cNvSpPr txBox="1"/>
          <p:nvPr/>
        </p:nvSpPr>
        <p:spPr>
          <a:xfrm>
            <a:off x="6062894" y="955416"/>
            <a:ext cx="1080744"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VLIW</a:t>
            </a:r>
          </a:p>
        </p:txBody>
      </p:sp>
      <p:sp>
        <p:nvSpPr>
          <p:cNvPr id="354" name="Shape 354"/>
          <p:cNvSpPr/>
          <p:nvPr/>
        </p:nvSpPr>
        <p:spPr>
          <a:xfrm rot="1292852">
            <a:off x="5569825" y="3753468"/>
            <a:ext cx="1938866" cy="598876"/>
          </a:xfrm>
          <a:prstGeom prst="roundRect">
            <a:avLst>
              <a:gd fmla="val 16667" name="adj"/>
            </a:avLst>
          </a:prstGeom>
          <a:noFill/>
          <a:ln cap="flat" cmpd="sng" w="28575">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400">
              <a:solidFill>
                <a:schemeClr val="lt1"/>
              </a:solidFill>
              <a:latin typeface="Calibri"/>
              <a:ea typeface="Calibri"/>
              <a:cs typeface="Calibri"/>
              <a:sym typeface="Calibri"/>
            </a:endParaRPr>
          </a:p>
        </p:txBody>
      </p:sp>
      <p:sp>
        <p:nvSpPr>
          <p:cNvPr id="355" name="Shape 355"/>
          <p:cNvSpPr/>
          <p:nvPr/>
        </p:nvSpPr>
        <p:spPr>
          <a:xfrm rot="1292852">
            <a:off x="5594623" y="2899166"/>
            <a:ext cx="1938866" cy="598876"/>
          </a:xfrm>
          <a:prstGeom prst="roundRect">
            <a:avLst>
              <a:gd fmla="val 16667" name="adj"/>
            </a:avLst>
          </a:prstGeom>
          <a:noFill/>
          <a:ln cap="flat" cmpd="sng" w="28575">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400">
              <a:solidFill>
                <a:schemeClr val="lt1"/>
              </a:solidFill>
              <a:latin typeface="Calibri"/>
              <a:ea typeface="Calibri"/>
              <a:cs typeface="Calibri"/>
              <a:sym typeface="Calibri"/>
            </a:endParaRPr>
          </a:p>
        </p:txBody>
      </p:sp>
      <p:sp>
        <p:nvSpPr>
          <p:cNvPr id="356" name="Shape 356"/>
          <p:cNvSpPr/>
          <p:nvPr/>
        </p:nvSpPr>
        <p:spPr>
          <a:xfrm rot="1292852">
            <a:off x="5703138" y="1784836"/>
            <a:ext cx="707441" cy="598876"/>
          </a:xfrm>
          <a:prstGeom prst="roundRect">
            <a:avLst>
              <a:gd fmla="val 16667" name="adj"/>
            </a:avLst>
          </a:prstGeom>
          <a:noFill/>
          <a:ln cap="flat" cmpd="sng" w="28575">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400">
              <a:solidFill>
                <a:schemeClr val="lt1"/>
              </a:solidFill>
              <a:latin typeface="Calibri"/>
              <a:ea typeface="Calibri"/>
              <a:cs typeface="Calibri"/>
              <a:sym typeface="Calibri"/>
            </a:endParaRPr>
          </a:p>
        </p:txBody>
      </p:sp>
      <p:sp>
        <p:nvSpPr>
          <p:cNvPr id="357" name="Shape 357"/>
          <p:cNvSpPr/>
          <p:nvPr/>
        </p:nvSpPr>
        <p:spPr>
          <a:xfrm rot="1292852">
            <a:off x="6688522" y="2238497"/>
            <a:ext cx="707441" cy="598876"/>
          </a:xfrm>
          <a:prstGeom prst="roundRect">
            <a:avLst>
              <a:gd fmla="val 16667" name="adj"/>
            </a:avLst>
          </a:prstGeom>
          <a:noFill/>
          <a:ln cap="flat" cmpd="sng" w="28575">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400">
              <a:solidFill>
                <a:schemeClr val="lt1"/>
              </a:solidFill>
              <a:latin typeface="Calibri"/>
              <a:ea typeface="Calibri"/>
              <a:cs typeface="Calibri"/>
              <a:sym typeface="Calibri"/>
            </a:endParaRPr>
          </a:p>
        </p:txBody>
      </p:sp>
      <p:sp>
        <p:nvSpPr>
          <p:cNvPr id="358" name="Shape 358"/>
          <p:cNvSpPr/>
          <p:nvPr/>
        </p:nvSpPr>
        <p:spPr>
          <a:xfrm>
            <a:off x="75273" y="4932975"/>
            <a:ext cx="4500154" cy="1587879"/>
          </a:xfrm>
          <a:prstGeom prst="roundRect">
            <a:avLst>
              <a:gd fmla="val 16667" name="adj"/>
            </a:avLst>
          </a:prstGeom>
          <a:solidFill>
            <a:srgbClr val="2E75B6"/>
          </a:solidFill>
          <a:ln cap="flat" cmpd="sng" w="38100">
            <a:solidFill>
              <a:srgbClr val="1F3864"/>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3200">
                <a:solidFill>
                  <a:schemeClr val="lt1"/>
                </a:solidFill>
                <a:latin typeface="Calibri"/>
                <a:ea typeface="Calibri"/>
                <a:cs typeface="Calibri"/>
                <a:sym typeface="Calibri"/>
              </a:rPr>
              <a:t>Finding </a:t>
            </a:r>
            <a:r>
              <a:rPr b="1" i="1" lang="en-CA" sz="3200" u="sng">
                <a:solidFill>
                  <a:schemeClr val="lt1"/>
                </a:solidFill>
                <a:latin typeface="Calibri"/>
                <a:ea typeface="Calibri"/>
                <a:cs typeface="Calibri"/>
                <a:sym typeface="Calibri"/>
              </a:rPr>
              <a:t>dependent</a:t>
            </a:r>
            <a:r>
              <a:rPr b="1" lang="en-CA" sz="3200">
                <a:solidFill>
                  <a:schemeClr val="lt1"/>
                </a:solidFill>
                <a:latin typeface="Calibri"/>
                <a:ea typeface="Calibri"/>
                <a:cs typeface="Calibri"/>
                <a:sym typeface="Calibri"/>
              </a:rPr>
              <a:t> instructions</a:t>
            </a:r>
          </a:p>
          <a:p>
            <a:pPr indent="0" lvl="0" marL="0" marR="0" rtl="0" algn="ctr">
              <a:spcBef>
                <a:spcPts val="0"/>
              </a:spcBef>
              <a:buSzPct val="25000"/>
              <a:buNone/>
            </a:pPr>
            <a:r>
              <a:rPr b="1" lang="en-CA" sz="4000">
                <a:solidFill>
                  <a:schemeClr val="lt1"/>
                </a:solidFill>
                <a:latin typeface="Calibri"/>
                <a:ea typeface="Calibri"/>
                <a:cs typeface="Calibri"/>
                <a:sym typeface="Calibri"/>
              </a:rPr>
              <a:t>Vertical Fusion</a:t>
            </a:r>
          </a:p>
        </p:txBody>
      </p:sp>
      <p:sp>
        <p:nvSpPr>
          <p:cNvPr id="359" name="Shape 359"/>
          <p:cNvSpPr/>
          <p:nvPr/>
        </p:nvSpPr>
        <p:spPr>
          <a:xfrm>
            <a:off x="4676244" y="4915612"/>
            <a:ext cx="4328151" cy="1587879"/>
          </a:xfrm>
          <a:prstGeom prst="roundRect">
            <a:avLst>
              <a:gd fmla="val 16667" name="adj"/>
            </a:avLst>
          </a:prstGeom>
          <a:solidFill>
            <a:srgbClr val="2E75B6"/>
          </a:solidFill>
          <a:ln cap="flat" cmpd="sng" w="38100">
            <a:solidFill>
              <a:srgbClr val="1F3864"/>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1" lang="en-CA" sz="3200">
                <a:solidFill>
                  <a:schemeClr val="lt1"/>
                </a:solidFill>
                <a:latin typeface="Calibri"/>
                <a:ea typeface="Calibri"/>
                <a:cs typeface="Calibri"/>
                <a:sym typeface="Calibri"/>
              </a:rPr>
              <a:t>Finding </a:t>
            </a:r>
            <a:r>
              <a:rPr b="1" i="1" lang="en-CA" sz="3200" u="sng">
                <a:solidFill>
                  <a:schemeClr val="lt1"/>
                </a:solidFill>
                <a:latin typeface="Calibri"/>
                <a:ea typeface="Calibri"/>
                <a:cs typeface="Calibri"/>
                <a:sym typeface="Calibri"/>
              </a:rPr>
              <a:t>independent</a:t>
            </a:r>
            <a:r>
              <a:rPr b="1" lang="en-CA" sz="3200">
                <a:solidFill>
                  <a:schemeClr val="lt1"/>
                </a:solidFill>
                <a:latin typeface="Calibri"/>
                <a:ea typeface="Calibri"/>
                <a:cs typeface="Calibri"/>
                <a:sym typeface="Calibri"/>
              </a:rPr>
              <a:t> instructions</a:t>
            </a:r>
          </a:p>
          <a:p>
            <a:pPr indent="0" lvl="0" marL="0" marR="0" rtl="0" algn="ctr">
              <a:spcBef>
                <a:spcPts val="0"/>
              </a:spcBef>
              <a:buSzPct val="25000"/>
              <a:buNone/>
            </a:pPr>
            <a:r>
              <a:rPr b="1" lang="en-CA" sz="4000">
                <a:solidFill>
                  <a:schemeClr val="lt1"/>
                </a:solidFill>
                <a:latin typeface="Calibri"/>
                <a:ea typeface="Calibri"/>
                <a:cs typeface="Calibri"/>
                <a:sym typeface="Calibri"/>
              </a:rPr>
              <a:t>Horizontal Fusion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p:nvPr/>
        </p:nvSpPr>
        <p:spPr>
          <a:xfrm>
            <a:off x="0" y="0"/>
            <a:ext cx="9144000" cy="838199"/>
          </a:xfrm>
          <a:prstGeom prst="rect">
            <a:avLst/>
          </a:prstGeom>
          <a:solidFill>
            <a:srgbClr val="A6192E"/>
          </a:solidFill>
          <a:ln>
            <a:noFill/>
          </a:ln>
        </p:spPr>
        <p:txBody>
          <a:bodyPr anchorCtr="0" anchor="ctr" bIns="45700" lIns="91425" rIns="91425" tIns="45700">
            <a:noAutofit/>
          </a:bodyPr>
          <a:lstStyle/>
          <a:p>
            <a:pPr indent="0" lvl="0" marL="0" marR="0" rtl="0" algn="ctr">
              <a:spcBef>
                <a:spcPts val="0"/>
              </a:spcBef>
              <a:buSzPct val="25000"/>
              <a:buNone/>
            </a:pPr>
            <a:r>
              <a:rPr b="1" lang="en-CA" sz="3600">
                <a:solidFill>
                  <a:schemeClr val="lt1"/>
                </a:solidFill>
                <a:latin typeface="Calibri"/>
                <a:ea typeface="Calibri"/>
                <a:cs typeface="Calibri"/>
                <a:sym typeface="Calibri"/>
              </a:rPr>
              <a:t> Do chains exist in a DFG ? </a:t>
            </a:r>
          </a:p>
        </p:txBody>
      </p:sp>
      <p:sp>
        <p:nvSpPr>
          <p:cNvPr id="366" name="Shape 366"/>
          <p:cNvSpPr/>
          <p:nvPr/>
        </p:nvSpPr>
        <p:spPr>
          <a:xfrm>
            <a:off x="666750" y="5489357"/>
            <a:ext cx="7810499" cy="931936"/>
          </a:xfrm>
          <a:prstGeom prst="roundRect">
            <a:avLst>
              <a:gd fmla="val 16667" name="adj"/>
            </a:avLst>
          </a:prstGeom>
          <a:solidFill>
            <a:srgbClr val="2E75B6"/>
          </a:solidFill>
          <a:ln cap="flat" cmpd="sng" w="38100">
            <a:solidFill>
              <a:srgbClr val="1F3864"/>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CA" sz="4000">
                <a:solidFill>
                  <a:schemeClr val="lt1"/>
                </a:solidFill>
                <a:latin typeface="Calibri"/>
                <a:ea typeface="Calibri"/>
                <a:cs typeface="Calibri"/>
                <a:sym typeface="Calibri"/>
              </a:rPr>
              <a:t>50–80% of DFG part of 3+ op chains</a:t>
            </a:r>
          </a:p>
        </p:txBody>
      </p:sp>
      <p:sp>
        <p:nvSpPr>
          <p:cNvPr id="367" name="Shape 367"/>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pic>
        <p:nvPicPr>
          <p:cNvPr id="368" name="Shape 368"/>
          <p:cNvPicPr preferRelativeResize="0"/>
          <p:nvPr/>
        </p:nvPicPr>
        <p:blipFill rotWithShape="1">
          <a:blip r:embed="rId3">
            <a:alphaModFix/>
          </a:blip>
          <a:srcRect b="0" l="0" r="0" t="0"/>
          <a:stretch/>
        </p:blipFill>
        <p:spPr>
          <a:xfrm>
            <a:off x="16969" y="996121"/>
            <a:ext cx="8889706" cy="4335314"/>
          </a:xfrm>
          <a:prstGeom prst="rect">
            <a:avLst/>
          </a:prstGeom>
          <a:noFill/>
          <a:ln>
            <a:noFill/>
          </a:ln>
        </p:spPr>
      </p:pic>
      <p:cxnSp>
        <p:nvCxnSpPr>
          <p:cNvPr id="369" name="Shape 369"/>
          <p:cNvCxnSpPr/>
          <p:nvPr/>
        </p:nvCxnSpPr>
        <p:spPr>
          <a:xfrm>
            <a:off x="1170905" y="2745509"/>
            <a:ext cx="7596166" cy="0"/>
          </a:xfrm>
          <a:prstGeom prst="straightConnector1">
            <a:avLst/>
          </a:prstGeom>
          <a:noFill/>
          <a:ln cap="flat" cmpd="sng" w="57150">
            <a:solidFill>
              <a:srgbClr val="C00000"/>
            </a:solidFill>
            <a:prstDash val="solid"/>
            <a:miter/>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p:nvPr/>
        </p:nvSpPr>
        <p:spPr>
          <a:xfrm>
            <a:off x="0" y="0"/>
            <a:ext cx="9144000" cy="838199"/>
          </a:xfrm>
          <a:prstGeom prst="rect">
            <a:avLst/>
          </a:prstGeom>
          <a:solidFill>
            <a:srgbClr val="A6192E"/>
          </a:solidFill>
          <a:ln>
            <a:noFill/>
          </a:ln>
        </p:spPr>
        <p:txBody>
          <a:bodyPr anchorCtr="0" anchor="ctr" bIns="45700" lIns="91425" rIns="91425" tIns="45700">
            <a:noAutofit/>
          </a:bodyPr>
          <a:lstStyle/>
          <a:p>
            <a:pPr indent="0" lvl="0" marL="0" marR="0" rtl="0" algn="ctr">
              <a:spcBef>
                <a:spcPts val="0"/>
              </a:spcBef>
              <a:buSzPct val="25000"/>
              <a:buNone/>
            </a:pPr>
            <a:r>
              <a:rPr b="1" lang="en-CA" sz="3600">
                <a:solidFill>
                  <a:schemeClr val="lt1"/>
                </a:solidFill>
                <a:latin typeface="Calibri"/>
                <a:ea typeface="Calibri"/>
                <a:cs typeface="Calibri"/>
                <a:sym typeface="Calibri"/>
              </a:rPr>
              <a:t>How to form chains?  Reduce Communication</a:t>
            </a:r>
          </a:p>
        </p:txBody>
      </p:sp>
      <p:sp>
        <p:nvSpPr>
          <p:cNvPr id="375" name="Shape 375"/>
          <p:cNvSpPr txBox="1"/>
          <p:nvPr>
            <p:ph idx="12" type="sldNum"/>
          </p:nvPr>
        </p:nvSpPr>
        <p:spPr>
          <a:xfrm>
            <a:off x="6978181" y="6340860"/>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CA" sz="2000">
                <a:solidFill>
                  <a:srgbClr val="888888"/>
                </a:solidFill>
                <a:latin typeface="Calibri"/>
                <a:ea typeface="Calibri"/>
                <a:cs typeface="Calibri"/>
                <a:sym typeface="Calibri"/>
              </a:rPr>
              <a:t>‹#›</a:t>
            </a:fld>
          </a:p>
        </p:txBody>
      </p:sp>
      <p:grpSp>
        <p:nvGrpSpPr>
          <p:cNvPr id="376" name="Shape 376"/>
          <p:cNvGrpSpPr/>
          <p:nvPr/>
        </p:nvGrpSpPr>
        <p:grpSpPr>
          <a:xfrm>
            <a:off x="42523" y="1468197"/>
            <a:ext cx="3064252" cy="3535873"/>
            <a:chOff x="344552" y="1285876"/>
            <a:chExt cx="3058307" cy="3529013"/>
          </a:xfrm>
        </p:grpSpPr>
        <p:sp>
          <p:nvSpPr>
            <p:cNvPr id="377" name="Shape 377"/>
            <p:cNvSpPr/>
            <p:nvPr/>
          </p:nvSpPr>
          <p:spPr>
            <a:xfrm>
              <a:off x="2264875" y="1985826"/>
              <a:ext cx="572136" cy="57213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3200">
                <a:solidFill>
                  <a:schemeClr val="lt1"/>
                </a:solidFill>
                <a:latin typeface="Calibri"/>
                <a:ea typeface="Calibri"/>
                <a:cs typeface="Calibri"/>
                <a:sym typeface="Calibri"/>
              </a:endParaRPr>
            </a:p>
          </p:txBody>
        </p:sp>
        <p:sp>
          <p:nvSpPr>
            <p:cNvPr id="378" name="Shape 378"/>
            <p:cNvSpPr/>
            <p:nvPr/>
          </p:nvSpPr>
          <p:spPr>
            <a:xfrm>
              <a:off x="2264875" y="3037841"/>
              <a:ext cx="572136" cy="57213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3200">
                <a:solidFill>
                  <a:schemeClr val="lt1"/>
                </a:solidFill>
                <a:latin typeface="Calibri"/>
                <a:ea typeface="Calibri"/>
                <a:cs typeface="Calibri"/>
                <a:sym typeface="Calibri"/>
              </a:endParaRPr>
            </a:p>
          </p:txBody>
        </p:sp>
        <p:cxnSp>
          <p:nvCxnSpPr>
            <p:cNvPr id="379" name="Shape 379"/>
            <p:cNvCxnSpPr>
              <a:stCxn id="377" idx="4"/>
              <a:endCxn id="378" idx="0"/>
            </p:cNvCxnSpPr>
            <p:nvPr/>
          </p:nvCxnSpPr>
          <p:spPr>
            <a:xfrm>
              <a:off x="2550943" y="2557962"/>
              <a:ext cx="0" cy="480000"/>
            </a:xfrm>
            <a:prstGeom prst="straightConnector1">
              <a:avLst/>
            </a:prstGeom>
            <a:noFill/>
            <a:ln cap="flat" cmpd="sng" w="38100">
              <a:solidFill>
                <a:schemeClr val="dk1"/>
              </a:solidFill>
              <a:prstDash val="solid"/>
              <a:miter/>
              <a:headEnd len="med" w="med" type="none"/>
              <a:tailEnd len="lg" w="lg" type="triangle"/>
            </a:ln>
          </p:spPr>
        </p:cxnSp>
        <p:sp>
          <p:nvSpPr>
            <p:cNvPr id="380" name="Shape 380"/>
            <p:cNvSpPr txBox="1"/>
            <p:nvPr/>
          </p:nvSpPr>
          <p:spPr>
            <a:xfrm>
              <a:off x="2433452" y="1965209"/>
              <a:ext cx="66420" cy="58364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4</a:t>
              </a:r>
            </a:p>
          </p:txBody>
        </p:sp>
        <p:sp>
          <p:nvSpPr>
            <p:cNvPr id="381" name="Shape 381"/>
            <p:cNvSpPr txBox="1"/>
            <p:nvPr/>
          </p:nvSpPr>
          <p:spPr>
            <a:xfrm>
              <a:off x="2416593" y="3028700"/>
              <a:ext cx="66420" cy="58364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5</a:t>
              </a:r>
            </a:p>
          </p:txBody>
        </p:sp>
        <p:sp>
          <p:nvSpPr>
            <p:cNvPr id="382" name="Shape 382"/>
            <p:cNvSpPr/>
            <p:nvPr/>
          </p:nvSpPr>
          <p:spPr>
            <a:xfrm>
              <a:off x="2259986" y="4127635"/>
              <a:ext cx="572136" cy="57213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3200">
                <a:solidFill>
                  <a:schemeClr val="lt1"/>
                </a:solidFill>
                <a:latin typeface="Calibri"/>
                <a:ea typeface="Calibri"/>
                <a:cs typeface="Calibri"/>
                <a:sym typeface="Calibri"/>
              </a:endParaRPr>
            </a:p>
          </p:txBody>
        </p:sp>
        <p:sp>
          <p:nvSpPr>
            <p:cNvPr id="383" name="Shape 383"/>
            <p:cNvSpPr txBox="1"/>
            <p:nvPr/>
          </p:nvSpPr>
          <p:spPr>
            <a:xfrm>
              <a:off x="2344674" y="4143860"/>
              <a:ext cx="402760" cy="58364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6</a:t>
              </a:r>
            </a:p>
          </p:txBody>
        </p:sp>
        <p:cxnSp>
          <p:nvCxnSpPr>
            <p:cNvPr id="384" name="Shape 384"/>
            <p:cNvCxnSpPr>
              <a:stCxn id="378" idx="4"/>
              <a:endCxn id="382" idx="0"/>
            </p:cNvCxnSpPr>
            <p:nvPr/>
          </p:nvCxnSpPr>
          <p:spPr>
            <a:xfrm flipH="1">
              <a:off x="2546143" y="3609978"/>
              <a:ext cx="4800" cy="517800"/>
            </a:xfrm>
            <a:prstGeom prst="straightConnector1">
              <a:avLst/>
            </a:prstGeom>
            <a:noFill/>
            <a:ln cap="flat" cmpd="sng" w="38100">
              <a:solidFill>
                <a:schemeClr val="dk1"/>
              </a:solidFill>
              <a:prstDash val="solid"/>
              <a:miter/>
              <a:headEnd len="med" w="med" type="none"/>
              <a:tailEnd len="lg" w="lg" type="triangle"/>
            </a:ln>
          </p:spPr>
        </p:cxnSp>
        <p:sp>
          <p:nvSpPr>
            <p:cNvPr id="385" name="Shape 385"/>
            <p:cNvSpPr/>
            <p:nvPr/>
          </p:nvSpPr>
          <p:spPr>
            <a:xfrm>
              <a:off x="1035619" y="1463944"/>
              <a:ext cx="572136" cy="57213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3200">
                <a:solidFill>
                  <a:schemeClr val="lt1"/>
                </a:solidFill>
                <a:latin typeface="Calibri"/>
                <a:ea typeface="Calibri"/>
                <a:cs typeface="Calibri"/>
                <a:sym typeface="Calibri"/>
              </a:endParaRPr>
            </a:p>
          </p:txBody>
        </p:sp>
        <p:sp>
          <p:nvSpPr>
            <p:cNvPr id="386" name="Shape 386"/>
            <p:cNvSpPr/>
            <p:nvPr/>
          </p:nvSpPr>
          <p:spPr>
            <a:xfrm>
              <a:off x="1035619" y="2515958"/>
              <a:ext cx="572136" cy="57213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3200">
                <a:solidFill>
                  <a:schemeClr val="lt1"/>
                </a:solidFill>
                <a:latin typeface="Calibri"/>
                <a:ea typeface="Calibri"/>
                <a:cs typeface="Calibri"/>
                <a:sym typeface="Calibri"/>
              </a:endParaRPr>
            </a:p>
          </p:txBody>
        </p:sp>
        <p:cxnSp>
          <p:nvCxnSpPr>
            <p:cNvPr id="387" name="Shape 387"/>
            <p:cNvCxnSpPr/>
            <p:nvPr/>
          </p:nvCxnSpPr>
          <p:spPr>
            <a:xfrm>
              <a:off x="1316795" y="2036080"/>
              <a:ext cx="0" cy="479879"/>
            </a:xfrm>
            <a:prstGeom prst="straightConnector1">
              <a:avLst/>
            </a:prstGeom>
            <a:noFill/>
            <a:ln cap="flat" cmpd="sng" w="38100">
              <a:solidFill>
                <a:schemeClr val="dk1"/>
              </a:solidFill>
              <a:prstDash val="solid"/>
              <a:miter/>
              <a:headEnd len="med" w="med" type="none"/>
              <a:tailEnd len="lg" w="lg" type="triangle"/>
            </a:ln>
          </p:spPr>
        </p:cxnSp>
        <p:sp>
          <p:nvSpPr>
            <p:cNvPr id="388" name="Shape 388"/>
            <p:cNvSpPr txBox="1"/>
            <p:nvPr/>
          </p:nvSpPr>
          <p:spPr>
            <a:xfrm>
              <a:off x="1204195" y="1443326"/>
              <a:ext cx="66420" cy="58364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1</a:t>
              </a:r>
            </a:p>
          </p:txBody>
        </p:sp>
        <p:sp>
          <p:nvSpPr>
            <p:cNvPr id="389" name="Shape 389"/>
            <p:cNvSpPr txBox="1"/>
            <p:nvPr/>
          </p:nvSpPr>
          <p:spPr>
            <a:xfrm>
              <a:off x="1187337" y="2506816"/>
              <a:ext cx="66420" cy="58364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2</a:t>
              </a:r>
            </a:p>
          </p:txBody>
        </p:sp>
        <p:sp>
          <p:nvSpPr>
            <p:cNvPr id="390" name="Shape 390"/>
            <p:cNvSpPr/>
            <p:nvPr/>
          </p:nvSpPr>
          <p:spPr>
            <a:xfrm>
              <a:off x="1030729" y="3605751"/>
              <a:ext cx="572136" cy="572136"/>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3200">
                <a:solidFill>
                  <a:schemeClr val="lt1"/>
                </a:solidFill>
                <a:latin typeface="Calibri"/>
                <a:ea typeface="Calibri"/>
                <a:cs typeface="Calibri"/>
                <a:sym typeface="Calibri"/>
              </a:endParaRPr>
            </a:p>
          </p:txBody>
        </p:sp>
        <p:sp>
          <p:nvSpPr>
            <p:cNvPr id="391" name="Shape 391"/>
            <p:cNvSpPr txBox="1"/>
            <p:nvPr/>
          </p:nvSpPr>
          <p:spPr>
            <a:xfrm>
              <a:off x="1115416" y="3621978"/>
              <a:ext cx="402760" cy="58364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3</a:t>
              </a:r>
            </a:p>
          </p:txBody>
        </p:sp>
        <p:cxnSp>
          <p:nvCxnSpPr>
            <p:cNvPr id="392" name="Shape 392"/>
            <p:cNvCxnSpPr>
              <a:stCxn id="386" idx="4"/>
              <a:endCxn id="390" idx="0"/>
            </p:cNvCxnSpPr>
            <p:nvPr/>
          </p:nvCxnSpPr>
          <p:spPr>
            <a:xfrm flipH="1">
              <a:off x="1316887" y="3088094"/>
              <a:ext cx="4800" cy="517799"/>
            </a:xfrm>
            <a:prstGeom prst="straightConnector1">
              <a:avLst/>
            </a:prstGeom>
            <a:noFill/>
            <a:ln cap="flat" cmpd="sng" w="38100">
              <a:solidFill>
                <a:schemeClr val="dk1"/>
              </a:solidFill>
              <a:prstDash val="solid"/>
              <a:miter/>
              <a:headEnd len="med" w="med" type="none"/>
              <a:tailEnd len="lg" w="lg" type="triangle"/>
            </a:ln>
          </p:spPr>
        </p:cxnSp>
        <p:cxnSp>
          <p:nvCxnSpPr>
            <p:cNvPr id="393" name="Shape 393"/>
            <p:cNvCxnSpPr>
              <a:stCxn id="385" idx="6"/>
              <a:endCxn id="377" idx="2"/>
            </p:cNvCxnSpPr>
            <p:nvPr/>
          </p:nvCxnSpPr>
          <p:spPr>
            <a:xfrm>
              <a:off x="1607755" y="1750012"/>
              <a:ext cx="657300" cy="522000"/>
            </a:xfrm>
            <a:prstGeom prst="straightConnector1">
              <a:avLst/>
            </a:prstGeom>
            <a:noFill/>
            <a:ln cap="flat" cmpd="sng" w="44450">
              <a:solidFill>
                <a:schemeClr val="dk1"/>
              </a:solidFill>
              <a:prstDash val="solid"/>
              <a:miter/>
              <a:headEnd len="med" w="med" type="none"/>
              <a:tailEnd len="lg" w="lg" type="triangle"/>
            </a:ln>
          </p:spPr>
        </p:cxnSp>
        <p:sp>
          <p:nvSpPr>
            <p:cNvPr id="394" name="Shape 394"/>
            <p:cNvSpPr/>
            <p:nvPr/>
          </p:nvSpPr>
          <p:spPr>
            <a:xfrm>
              <a:off x="2156847" y="1814515"/>
              <a:ext cx="786582" cy="3000375"/>
            </a:xfrm>
            <a:prstGeom prst="roundRect">
              <a:avLst>
                <a:gd fmla="val 16667" name="adj"/>
              </a:avLst>
            </a:prstGeom>
            <a:noFill/>
            <a:ln cap="flat" cmpd="sng" w="3810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000">
                <a:solidFill>
                  <a:schemeClr val="lt1"/>
                </a:solidFill>
                <a:latin typeface="Calibri"/>
                <a:ea typeface="Calibri"/>
                <a:cs typeface="Calibri"/>
                <a:sym typeface="Calibri"/>
              </a:endParaRPr>
            </a:p>
          </p:txBody>
        </p:sp>
        <p:sp>
          <p:nvSpPr>
            <p:cNvPr id="395" name="Shape 395"/>
            <p:cNvSpPr/>
            <p:nvPr/>
          </p:nvSpPr>
          <p:spPr>
            <a:xfrm>
              <a:off x="917658" y="1285876"/>
              <a:ext cx="786582" cy="3007520"/>
            </a:xfrm>
            <a:prstGeom prst="roundRect">
              <a:avLst>
                <a:gd fmla="val 16667" name="adj"/>
              </a:avLst>
            </a:prstGeom>
            <a:noFill/>
            <a:ln cap="flat" cmpd="sng" w="3810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000">
                <a:solidFill>
                  <a:schemeClr val="lt1"/>
                </a:solidFill>
                <a:latin typeface="Calibri"/>
                <a:ea typeface="Calibri"/>
                <a:cs typeface="Calibri"/>
                <a:sym typeface="Calibri"/>
              </a:endParaRPr>
            </a:p>
          </p:txBody>
        </p:sp>
        <p:sp>
          <p:nvSpPr>
            <p:cNvPr id="396" name="Shape 396"/>
            <p:cNvSpPr txBox="1"/>
            <p:nvPr/>
          </p:nvSpPr>
          <p:spPr>
            <a:xfrm>
              <a:off x="344552" y="1340117"/>
              <a:ext cx="557083" cy="52220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chemeClr val="dk1"/>
                  </a:solidFill>
                  <a:latin typeface="Calibri"/>
                  <a:ea typeface="Calibri"/>
                  <a:cs typeface="Calibri"/>
                  <a:sym typeface="Calibri"/>
                </a:rPr>
                <a:t>C1</a:t>
              </a:r>
            </a:p>
          </p:txBody>
        </p:sp>
        <p:sp>
          <p:nvSpPr>
            <p:cNvPr id="397" name="Shape 397"/>
            <p:cNvSpPr txBox="1"/>
            <p:nvPr/>
          </p:nvSpPr>
          <p:spPr>
            <a:xfrm>
              <a:off x="2845776" y="1336900"/>
              <a:ext cx="557083" cy="52220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chemeClr val="dk1"/>
                  </a:solidFill>
                  <a:latin typeface="Calibri"/>
                  <a:ea typeface="Calibri"/>
                  <a:cs typeface="Calibri"/>
                  <a:sym typeface="Calibri"/>
                </a:rPr>
                <a:t>C2</a:t>
              </a:r>
            </a:p>
          </p:txBody>
        </p:sp>
      </p:grpSp>
      <p:sp>
        <p:nvSpPr>
          <p:cNvPr id="398" name="Shape 398"/>
          <p:cNvSpPr/>
          <p:nvPr/>
        </p:nvSpPr>
        <p:spPr>
          <a:xfrm>
            <a:off x="1919818" y="5099110"/>
            <a:ext cx="6255507" cy="1587879"/>
          </a:xfrm>
          <a:prstGeom prst="roundRect">
            <a:avLst>
              <a:gd fmla="val 16667" name="adj"/>
            </a:avLst>
          </a:prstGeom>
          <a:solidFill>
            <a:srgbClr val="2E75B6"/>
          </a:solidFill>
          <a:ln cap="flat" cmpd="sng" w="38100">
            <a:solidFill>
              <a:srgbClr val="1F3864"/>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CA" sz="4000">
                <a:solidFill>
                  <a:schemeClr val="lt1"/>
                </a:solidFill>
                <a:latin typeface="Calibri"/>
                <a:ea typeface="Calibri"/>
                <a:cs typeface="Calibri"/>
                <a:sym typeface="Calibri"/>
              </a:rPr>
              <a:t>Internalize communication</a:t>
            </a:r>
          </a:p>
          <a:p>
            <a:pPr indent="0" lvl="0" marL="0" marR="0" rtl="0" algn="ctr">
              <a:spcBef>
                <a:spcPts val="0"/>
              </a:spcBef>
              <a:buSzPct val="25000"/>
              <a:buNone/>
            </a:pPr>
            <a:r>
              <a:rPr lang="en-CA" sz="4000">
                <a:solidFill>
                  <a:schemeClr val="lt1"/>
                </a:solidFill>
                <a:latin typeface="Calibri"/>
                <a:ea typeface="Calibri"/>
                <a:cs typeface="Calibri"/>
                <a:sym typeface="Calibri"/>
              </a:rPr>
              <a:t>May fail to discover ILP</a:t>
            </a:r>
          </a:p>
        </p:txBody>
      </p:sp>
      <p:pic>
        <p:nvPicPr>
          <p:cNvPr descr="Image result for red x" id="399" name="Shape 399"/>
          <p:cNvPicPr preferRelativeResize="0"/>
          <p:nvPr/>
        </p:nvPicPr>
        <p:blipFill rotWithShape="1">
          <a:blip r:embed="rId3">
            <a:alphaModFix/>
          </a:blip>
          <a:srcRect b="0" l="0" r="0" t="0"/>
          <a:stretch/>
        </p:blipFill>
        <p:spPr>
          <a:xfrm>
            <a:off x="1162840" y="5981492"/>
            <a:ext cx="404088" cy="519540"/>
          </a:xfrm>
          <a:prstGeom prst="rect">
            <a:avLst/>
          </a:prstGeom>
          <a:noFill/>
          <a:ln>
            <a:noFill/>
          </a:ln>
        </p:spPr>
      </p:pic>
      <p:pic>
        <p:nvPicPr>
          <p:cNvPr descr="Image result for green tick" id="400" name="Shape 400"/>
          <p:cNvPicPr preferRelativeResize="0"/>
          <p:nvPr/>
        </p:nvPicPr>
        <p:blipFill rotWithShape="1">
          <a:blip r:embed="rId4">
            <a:alphaModFix/>
          </a:blip>
          <a:srcRect b="0" l="0" r="0" t="0"/>
          <a:stretch/>
        </p:blipFill>
        <p:spPr>
          <a:xfrm>
            <a:off x="1094680" y="5058516"/>
            <a:ext cx="797632" cy="797632"/>
          </a:xfrm>
          <a:prstGeom prst="rect">
            <a:avLst/>
          </a:prstGeom>
          <a:noFill/>
          <a:ln>
            <a:noFill/>
          </a:ln>
        </p:spPr>
      </p:pic>
      <p:cxnSp>
        <p:nvCxnSpPr>
          <p:cNvPr id="401" name="Shape 401"/>
          <p:cNvCxnSpPr/>
          <p:nvPr/>
        </p:nvCxnSpPr>
        <p:spPr>
          <a:xfrm>
            <a:off x="6609996" y="3523814"/>
            <a:ext cx="692812" cy="644622"/>
          </a:xfrm>
          <a:prstGeom prst="straightConnector1">
            <a:avLst/>
          </a:prstGeom>
          <a:noFill/>
          <a:ln cap="flat" cmpd="sng" w="57150">
            <a:solidFill>
              <a:schemeClr val="dk1"/>
            </a:solidFill>
            <a:prstDash val="solid"/>
            <a:miter/>
            <a:headEnd len="med" w="med" type="none"/>
            <a:tailEnd len="lg" w="lg" type="triangle"/>
          </a:ln>
        </p:spPr>
      </p:cxnSp>
      <p:grpSp>
        <p:nvGrpSpPr>
          <p:cNvPr id="402" name="Shape 402"/>
          <p:cNvGrpSpPr/>
          <p:nvPr/>
        </p:nvGrpSpPr>
        <p:grpSpPr>
          <a:xfrm>
            <a:off x="5845520" y="1813842"/>
            <a:ext cx="788110" cy="1800243"/>
            <a:chOff x="3835839" y="1591029"/>
            <a:chExt cx="788110" cy="1800243"/>
          </a:xfrm>
        </p:grpSpPr>
        <p:sp>
          <p:nvSpPr>
            <p:cNvPr id="403" name="Shape 403"/>
            <p:cNvSpPr/>
            <p:nvPr/>
          </p:nvSpPr>
          <p:spPr>
            <a:xfrm>
              <a:off x="3954030" y="1643450"/>
              <a:ext cx="573248" cy="573248"/>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3200">
                <a:solidFill>
                  <a:schemeClr val="lt1"/>
                </a:solidFill>
                <a:latin typeface="Calibri"/>
                <a:ea typeface="Calibri"/>
                <a:cs typeface="Calibri"/>
                <a:sym typeface="Calibri"/>
              </a:endParaRPr>
            </a:p>
          </p:txBody>
        </p:sp>
        <p:sp>
          <p:nvSpPr>
            <p:cNvPr id="404" name="Shape 404"/>
            <p:cNvSpPr/>
            <p:nvPr/>
          </p:nvSpPr>
          <p:spPr>
            <a:xfrm>
              <a:off x="3954030" y="2202209"/>
              <a:ext cx="573248" cy="573248"/>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3200">
                <a:solidFill>
                  <a:schemeClr val="lt1"/>
                </a:solidFill>
                <a:latin typeface="Calibri"/>
                <a:ea typeface="Calibri"/>
                <a:cs typeface="Calibri"/>
                <a:sym typeface="Calibri"/>
              </a:endParaRPr>
            </a:p>
          </p:txBody>
        </p:sp>
        <p:sp>
          <p:nvSpPr>
            <p:cNvPr id="405" name="Shape 405"/>
            <p:cNvSpPr txBox="1"/>
            <p:nvPr/>
          </p:nvSpPr>
          <p:spPr>
            <a:xfrm>
              <a:off x="4122935" y="1622792"/>
              <a:ext cx="66548"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1</a:t>
              </a:r>
            </a:p>
          </p:txBody>
        </p:sp>
        <p:sp>
          <p:nvSpPr>
            <p:cNvPr id="406" name="Shape 406"/>
            <p:cNvSpPr txBox="1"/>
            <p:nvPr/>
          </p:nvSpPr>
          <p:spPr>
            <a:xfrm>
              <a:off x="4106042" y="2193050"/>
              <a:ext cx="66548"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2</a:t>
              </a:r>
            </a:p>
          </p:txBody>
        </p:sp>
        <p:sp>
          <p:nvSpPr>
            <p:cNvPr id="407" name="Shape 407"/>
            <p:cNvSpPr/>
            <p:nvPr/>
          </p:nvSpPr>
          <p:spPr>
            <a:xfrm>
              <a:off x="3949130" y="2773055"/>
              <a:ext cx="573248" cy="573248"/>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3200">
                <a:solidFill>
                  <a:schemeClr val="lt1"/>
                </a:solidFill>
                <a:latin typeface="Calibri"/>
                <a:ea typeface="Calibri"/>
                <a:cs typeface="Calibri"/>
                <a:sym typeface="Calibri"/>
              </a:endParaRPr>
            </a:p>
          </p:txBody>
        </p:sp>
        <p:sp>
          <p:nvSpPr>
            <p:cNvPr id="408" name="Shape 408"/>
            <p:cNvSpPr txBox="1"/>
            <p:nvPr/>
          </p:nvSpPr>
          <p:spPr>
            <a:xfrm>
              <a:off x="4033982" y="2738877"/>
              <a:ext cx="403542"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3</a:t>
              </a:r>
            </a:p>
          </p:txBody>
        </p:sp>
        <p:sp>
          <p:nvSpPr>
            <p:cNvPr id="409" name="Shape 409"/>
            <p:cNvSpPr/>
            <p:nvPr/>
          </p:nvSpPr>
          <p:spPr>
            <a:xfrm>
              <a:off x="3835839" y="1591029"/>
              <a:ext cx="788110" cy="1800243"/>
            </a:xfrm>
            <a:prstGeom prst="roundRect">
              <a:avLst>
                <a:gd fmla="val 16667" name="adj"/>
              </a:avLst>
            </a:prstGeom>
            <a:noFill/>
            <a:ln cap="flat" cmpd="sng" w="3810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000">
                <a:solidFill>
                  <a:schemeClr val="lt1"/>
                </a:solidFill>
                <a:latin typeface="Calibri"/>
                <a:ea typeface="Calibri"/>
                <a:cs typeface="Calibri"/>
                <a:sym typeface="Calibri"/>
              </a:endParaRPr>
            </a:p>
          </p:txBody>
        </p:sp>
      </p:grpSp>
      <p:sp>
        <p:nvSpPr>
          <p:cNvPr id="410" name="Shape 410"/>
          <p:cNvSpPr txBox="1"/>
          <p:nvPr/>
        </p:nvSpPr>
        <p:spPr>
          <a:xfrm>
            <a:off x="7715475" y="2759272"/>
            <a:ext cx="653457"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chemeClr val="dk1"/>
                </a:solidFill>
                <a:latin typeface="Calibri"/>
                <a:ea typeface="Calibri"/>
                <a:cs typeface="Calibri"/>
                <a:sym typeface="Calibri"/>
              </a:rPr>
              <a:t>C2</a:t>
            </a:r>
          </a:p>
        </p:txBody>
      </p:sp>
      <p:grpSp>
        <p:nvGrpSpPr>
          <p:cNvPr id="411" name="Shape 411"/>
          <p:cNvGrpSpPr/>
          <p:nvPr/>
        </p:nvGrpSpPr>
        <p:grpSpPr>
          <a:xfrm>
            <a:off x="7289779" y="3253327"/>
            <a:ext cx="830537" cy="1736892"/>
            <a:chOff x="3835839" y="1609411"/>
            <a:chExt cx="830537" cy="1736892"/>
          </a:xfrm>
        </p:grpSpPr>
        <p:sp>
          <p:nvSpPr>
            <p:cNvPr id="412" name="Shape 412"/>
            <p:cNvSpPr/>
            <p:nvPr/>
          </p:nvSpPr>
          <p:spPr>
            <a:xfrm>
              <a:off x="3954030" y="1643450"/>
              <a:ext cx="573248" cy="573248"/>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3200">
                <a:solidFill>
                  <a:schemeClr val="lt1"/>
                </a:solidFill>
                <a:latin typeface="Calibri"/>
                <a:ea typeface="Calibri"/>
                <a:cs typeface="Calibri"/>
                <a:sym typeface="Calibri"/>
              </a:endParaRPr>
            </a:p>
          </p:txBody>
        </p:sp>
        <p:sp>
          <p:nvSpPr>
            <p:cNvPr id="413" name="Shape 413"/>
            <p:cNvSpPr/>
            <p:nvPr/>
          </p:nvSpPr>
          <p:spPr>
            <a:xfrm>
              <a:off x="3954030" y="2202209"/>
              <a:ext cx="573248" cy="573248"/>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3200">
                <a:solidFill>
                  <a:schemeClr val="lt1"/>
                </a:solidFill>
                <a:latin typeface="Calibri"/>
                <a:ea typeface="Calibri"/>
                <a:cs typeface="Calibri"/>
                <a:sym typeface="Calibri"/>
              </a:endParaRPr>
            </a:p>
          </p:txBody>
        </p:sp>
        <p:sp>
          <p:nvSpPr>
            <p:cNvPr id="414" name="Shape 414"/>
            <p:cNvSpPr txBox="1"/>
            <p:nvPr/>
          </p:nvSpPr>
          <p:spPr>
            <a:xfrm>
              <a:off x="4122935" y="1622792"/>
              <a:ext cx="66548"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4</a:t>
              </a:r>
            </a:p>
          </p:txBody>
        </p:sp>
        <p:sp>
          <p:nvSpPr>
            <p:cNvPr id="415" name="Shape 415"/>
            <p:cNvSpPr txBox="1"/>
            <p:nvPr/>
          </p:nvSpPr>
          <p:spPr>
            <a:xfrm>
              <a:off x="4057046" y="2217497"/>
              <a:ext cx="609329"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5</a:t>
              </a:r>
            </a:p>
          </p:txBody>
        </p:sp>
        <p:sp>
          <p:nvSpPr>
            <p:cNvPr id="416" name="Shape 416"/>
            <p:cNvSpPr/>
            <p:nvPr/>
          </p:nvSpPr>
          <p:spPr>
            <a:xfrm>
              <a:off x="3949130" y="2773055"/>
              <a:ext cx="573248" cy="573248"/>
            </a:xfrm>
            <a:prstGeom prst="ellipse">
              <a:avLst/>
            </a:prstGeom>
            <a:solidFill>
              <a:srgbClr val="A8D08C"/>
            </a:solidFill>
            <a:ln cap="flat" cmpd="sng" w="381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3200">
                <a:solidFill>
                  <a:schemeClr val="lt1"/>
                </a:solidFill>
                <a:latin typeface="Calibri"/>
                <a:ea typeface="Calibri"/>
                <a:cs typeface="Calibri"/>
                <a:sym typeface="Calibri"/>
              </a:endParaRPr>
            </a:p>
          </p:txBody>
        </p:sp>
        <p:sp>
          <p:nvSpPr>
            <p:cNvPr id="417" name="Shape 417"/>
            <p:cNvSpPr txBox="1"/>
            <p:nvPr/>
          </p:nvSpPr>
          <p:spPr>
            <a:xfrm>
              <a:off x="4033982" y="2738877"/>
              <a:ext cx="403542"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200">
                  <a:solidFill>
                    <a:schemeClr val="dk1"/>
                  </a:solidFill>
                  <a:latin typeface="Calibri"/>
                  <a:ea typeface="Calibri"/>
                  <a:cs typeface="Calibri"/>
                  <a:sym typeface="Calibri"/>
                </a:rPr>
                <a:t>6</a:t>
              </a:r>
            </a:p>
          </p:txBody>
        </p:sp>
        <p:sp>
          <p:nvSpPr>
            <p:cNvPr id="418" name="Shape 418"/>
            <p:cNvSpPr/>
            <p:nvPr/>
          </p:nvSpPr>
          <p:spPr>
            <a:xfrm>
              <a:off x="3835839" y="1609411"/>
              <a:ext cx="788110" cy="1736891"/>
            </a:xfrm>
            <a:prstGeom prst="roundRect">
              <a:avLst>
                <a:gd fmla="val 16667" name="adj"/>
              </a:avLst>
            </a:prstGeom>
            <a:noFill/>
            <a:ln cap="flat" cmpd="sng" w="38100">
              <a:solidFill>
                <a:schemeClr val="dk1"/>
              </a:solidFill>
              <a:prstDash val="dash"/>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2000">
                <a:solidFill>
                  <a:schemeClr val="lt1"/>
                </a:solidFill>
                <a:latin typeface="Calibri"/>
                <a:ea typeface="Calibri"/>
                <a:cs typeface="Calibri"/>
                <a:sym typeface="Calibri"/>
              </a:endParaRPr>
            </a:p>
          </p:txBody>
        </p:sp>
      </p:grpSp>
      <p:sp>
        <p:nvSpPr>
          <p:cNvPr id="419" name="Shape 419"/>
          <p:cNvSpPr txBox="1"/>
          <p:nvPr/>
        </p:nvSpPr>
        <p:spPr>
          <a:xfrm>
            <a:off x="5894932" y="865780"/>
            <a:ext cx="1920718"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600">
                <a:solidFill>
                  <a:schemeClr val="dk1"/>
                </a:solidFill>
                <a:latin typeface="Calibri"/>
                <a:ea typeface="Calibri"/>
                <a:cs typeface="Calibri"/>
                <a:sym typeface="Calibri"/>
              </a:rPr>
              <a:t>Schedule</a:t>
            </a:r>
          </a:p>
        </p:txBody>
      </p:sp>
      <p:sp>
        <p:nvSpPr>
          <p:cNvPr id="420" name="Shape 420"/>
          <p:cNvSpPr txBox="1"/>
          <p:nvPr/>
        </p:nvSpPr>
        <p:spPr>
          <a:xfrm>
            <a:off x="641483" y="817464"/>
            <a:ext cx="2646686"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3600">
                <a:solidFill>
                  <a:schemeClr val="dk1"/>
                </a:solidFill>
                <a:latin typeface="Calibri"/>
                <a:ea typeface="Calibri"/>
                <a:cs typeface="Calibri"/>
                <a:sym typeface="Calibri"/>
              </a:rPr>
              <a:t>Chained DFG</a:t>
            </a:r>
          </a:p>
        </p:txBody>
      </p:sp>
      <p:sp>
        <p:nvSpPr>
          <p:cNvPr id="421" name="Shape 421"/>
          <p:cNvSpPr txBox="1"/>
          <p:nvPr/>
        </p:nvSpPr>
        <p:spPr>
          <a:xfrm>
            <a:off x="5374269" y="1343042"/>
            <a:ext cx="558165"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CA" sz="2800">
                <a:solidFill>
                  <a:schemeClr val="dk1"/>
                </a:solidFill>
                <a:latin typeface="Calibri"/>
                <a:ea typeface="Calibri"/>
                <a:cs typeface="Calibri"/>
                <a:sym typeface="Calibri"/>
              </a:rPr>
              <a:t>C1</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