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7" r:id="rId2"/>
    <p:sldId id="326" r:id="rId3"/>
    <p:sldId id="260" r:id="rId4"/>
    <p:sldId id="288" r:id="rId5"/>
    <p:sldId id="307" r:id="rId6"/>
    <p:sldId id="264" r:id="rId7"/>
    <p:sldId id="265" r:id="rId8"/>
    <p:sldId id="309" r:id="rId9"/>
    <p:sldId id="323" r:id="rId10"/>
    <p:sldId id="310" r:id="rId11"/>
    <p:sldId id="294" r:id="rId12"/>
    <p:sldId id="311" r:id="rId13"/>
    <p:sldId id="296" r:id="rId14"/>
    <p:sldId id="313" r:id="rId15"/>
    <p:sldId id="314" r:id="rId16"/>
    <p:sldId id="297" r:id="rId17"/>
    <p:sldId id="321" r:id="rId18"/>
    <p:sldId id="300" r:id="rId19"/>
    <p:sldId id="322" r:id="rId20"/>
    <p:sldId id="317" r:id="rId21"/>
    <p:sldId id="277" r:id="rId22"/>
    <p:sldId id="278" r:id="rId23"/>
    <p:sldId id="324" r:id="rId24"/>
    <p:sldId id="280" r:id="rId25"/>
    <p:sldId id="303" r:id="rId26"/>
    <p:sldId id="304" r:id="rId27"/>
    <p:sldId id="305" r:id="rId28"/>
    <p:sldId id="30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1774F"/>
    <a:srgbClr val="F4F933"/>
    <a:srgbClr val="A8EDA5"/>
    <a:srgbClr val="3FE953"/>
    <a:srgbClr val="E7F533"/>
    <a:srgbClr val="54DB4D"/>
    <a:srgbClr val="18DA18"/>
    <a:srgbClr val="E4DE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75" autoAdjust="0"/>
  </p:normalViewPr>
  <p:slideViewPr>
    <p:cSldViewPr>
      <p:cViewPr varScale="1">
        <p:scale>
          <a:sx n="124" d="100"/>
          <a:sy n="124" d="100"/>
        </p:scale>
        <p:origin x="-200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03D1857-5B6F-B946-BA5D-51D0397D2580}" type="datetimeFigureOut">
              <a:rPr lang="en-US"/>
              <a:pPr/>
              <a:t>11-05-23</a:t>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4C5C5A-600F-1E4A-BAE5-613E740DB59A}" type="slidenum">
              <a:rPr lang="en-US"/>
              <a:pPr/>
              <a:t>‹#›</a:t>
            </a:fld>
            <a:endParaRPr lang="en-US"/>
          </a:p>
        </p:txBody>
      </p:sp>
    </p:spTree>
    <p:extLst>
      <p:ext uri="{BB962C8B-B14F-4D97-AF65-F5344CB8AC3E}">
        <p14:creationId xmlns:p14="http://schemas.microsoft.com/office/powerpoint/2010/main" val="1684554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118D2B98-7935-1046-BCC6-C4B046796642}" type="datetimeFigureOut">
              <a:rPr lang="en-US"/>
              <a:pPr/>
              <a:t>11-05-23</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74E9B23-8188-BC41-B339-A713F23AA589}" type="slidenum">
              <a:rPr lang="en-US"/>
              <a:pPr/>
              <a:t>‹#›</a:t>
            </a:fld>
            <a:endParaRPr lang="en-US"/>
          </a:p>
        </p:txBody>
      </p:sp>
    </p:spTree>
    <p:extLst>
      <p:ext uri="{BB962C8B-B14F-4D97-AF65-F5344CB8AC3E}">
        <p14:creationId xmlns:p14="http://schemas.microsoft.com/office/powerpoint/2010/main" val="704930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B0F1DA7-6970-F645-9B9B-18E7C9DC4A01}" type="slidenum">
              <a:rPr lang="en-US">
                <a:latin typeface="Calibri" charset="0"/>
              </a:rPr>
              <a:pPr eaLnBrk="1" hangingPunct="1"/>
              <a:t>1</a:t>
            </a:fld>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Calibri" charset="0"/>
                <a:ea typeface="宋体" charset="0"/>
                <a:cs typeface="宋体" charset="0"/>
              </a:rPr>
              <a:t>TODO: Remove cache lines to SPACE pointers</a:t>
            </a:r>
          </a:p>
          <a:p>
            <a:pPr eaLnBrk="1" hangingPunct="1"/>
            <a:r>
              <a:rPr lang="en-US" altLang="zh-CN">
                <a:latin typeface="Calibri" charset="0"/>
                <a:ea typeface="宋体" charset="0"/>
                <a:cs typeface="宋体" charset="0"/>
              </a:rPr>
              <a:t>And the space saving is roughly log_2{patterns}</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36D642F-E2A9-754B-837F-AC4AF519C185}" type="slidenum">
              <a:rPr lang="en-US">
                <a:latin typeface="Calibri" charset="0"/>
              </a:rPr>
              <a:pPr eaLnBrk="1" hangingPunct="1"/>
              <a:t>12</a:t>
            </a:fld>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Calibri" charset="0"/>
              </a:rPr>
              <a:t>There does not exist locality in the sharing patterns to make use of, so we try to make max use of the space by distributing the patterns evenly on the table</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ECF3DC8-BB39-754E-8290-00789F94A84F}" type="slidenum">
              <a:rPr lang="en-US">
                <a:latin typeface="Calibri" charset="0"/>
              </a:rPr>
              <a:pPr eaLnBrk="1" hangingPunct="1"/>
              <a:t>14</a:t>
            </a:fld>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Garbage collection – eagerly need, otherwise harm the performance. Keep merging, fall back to broadcast</a:t>
            </a:r>
          </a:p>
          <a:p>
            <a:pPr eaLnBrk="1" hangingPunct="1">
              <a:spcBef>
                <a:spcPct val="0"/>
              </a:spcBef>
            </a:pPr>
            <a:r>
              <a:rPr lang="en-US" altLang="zh-CN">
                <a:latin typeface="Calibri" charset="0"/>
                <a:ea typeface="宋体" charset="0"/>
                <a:cs typeface="宋体" charset="0"/>
              </a:rPr>
              <a:t>The directory table – low latency, can not enforce complex complex pointer based manipulation.</a:t>
            </a:r>
          </a:p>
          <a:p>
            <a:pPr eaLnBrk="1" hangingPunct="1">
              <a:spcBef>
                <a:spcPct val="0"/>
              </a:spcBef>
            </a:pPr>
            <a:r>
              <a:rPr lang="en-US" altLang="zh-CN">
                <a:latin typeface="Calibri" charset="0"/>
                <a:ea typeface="宋体" charset="0"/>
                <a:cs typeface="宋体" charset="0"/>
              </a:rPr>
              <a:t>Sweep the cache is costly.</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140EBC4-922A-A54A-A57D-1640192229B6}" type="slidenum">
              <a:rPr lang="en-US">
                <a:latin typeface="Calibri" charset="0"/>
              </a:rPr>
              <a:pPr eaLnBrk="1" hangingPunct="1"/>
              <a:t>16</a:t>
            </a:fld>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Calibri" charset="0"/>
                <a:ea typeface="宋体" charset="0"/>
                <a:cs typeface="宋体" charset="0"/>
              </a:rPr>
              <a:t>Map to the same set will have the same sharing pattern in clusters, thus the extra bits for merging is minimum</a:t>
            </a:r>
          </a:p>
          <a:p>
            <a:pPr eaLnBrk="1" hangingPunct="1"/>
            <a:endParaRPr lang="en-US">
              <a:latin typeface="Calibri" charset="0"/>
            </a:endParaRPr>
          </a:p>
          <a:p>
            <a:pPr eaLnBrk="1" hangingPunct="1"/>
            <a:r>
              <a:rPr lang="en-US">
                <a:latin typeface="Calibri" charset="0"/>
              </a:rPr>
              <a:t>See benefit later on, because same pattern in term of clustering to the same set</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A85407D-CF07-2448-95B6-E10410E76AA7}" type="slidenum">
              <a:rPr lang="en-US">
                <a:latin typeface="Calibri" charset="0"/>
              </a:rPr>
              <a:pPr eaLnBrk="1" hangingPunct="1"/>
              <a:t>18</a:t>
            </a:fld>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D730963-6B2C-9E40-8978-0843B5688030}" type="slidenum">
              <a:rPr lang="en-US">
                <a:latin typeface="Calibri" charset="0"/>
              </a:rPr>
              <a:pPr eaLnBrk="1" hangingPunct="1"/>
              <a:t>21</a:t>
            </a:fld>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BCAST, BCAST-M optimized on BCAST that record private accurately.</a:t>
            </a:r>
          </a:p>
          <a:p>
            <a:pPr eaLnBrk="1" hangingPunct="1">
              <a:spcBef>
                <a:spcPct val="0"/>
              </a:spcBef>
            </a:pPr>
            <a:r>
              <a:rPr lang="en-US" altLang="zh-CN">
                <a:latin typeface="Calibri" charset="0"/>
                <a:ea typeface="宋体" charset="0"/>
                <a:cs typeface="宋体" charset="0"/>
              </a:rPr>
              <a:t>SpecJbb is challenging with  the hotspots in network</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ECE7F4B-30B1-144B-A5DD-1F30D4F1EAC5}" type="slidenum">
              <a:rPr lang="en-US">
                <a:latin typeface="Calibri" charset="0"/>
              </a:rPr>
              <a:pPr eaLnBrk="1" hangingPunct="1"/>
              <a:t>22</a:t>
            </a:fld>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BCAST, BCAST-M optimized on BCAST that record private accurately.</a:t>
            </a:r>
          </a:p>
          <a:p>
            <a:pPr eaLnBrk="1" hangingPunct="1">
              <a:spcBef>
                <a:spcPct val="0"/>
              </a:spcBef>
            </a:pPr>
            <a:r>
              <a:rPr lang="en-US" altLang="zh-CN">
                <a:latin typeface="Calibri" charset="0"/>
                <a:ea typeface="宋体" charset="0"/>
                <a:cs typeface="宋体" charset="0"/>
              </a:rPr>
              <a:t>SpecJbb is challenging with  the hotspots in network</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C3ADD94-6254-804D-B22D-41DCA7A26BB6}" type="slidenum">
              <a:rPr lang="en-US">
                <a:latin typeface="Calibri" charset="0"/>
              </a:rPr>
              <a:pPr eaLnBrk="1" hangingPunct="1"/>
              <a:t>23</a:t>
            </a:fld>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70CFAD4-4077-244A-83BD-2C4F209F4A69}" type="slidenum">
              <a:rPr lang="en-US">
                <a:latin typeface="Calibri" charset="0"/>
              </a:rPr>
              <a:pPr eaLnBrk="1" hangingPunct="1"/>
              <a:t>25</a:t>
            </a:fld>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27E6A98-48F2-6449-B4CA-DF5E1D449FB9}" type="slidenum">
              <a:rPr lang="en-US" altLang="zh-CN">
                <a:latin typeface="Calibri" charset="0"/>
                <a:ea typeface="宋体" charset="0"/>
                <a:cs typeface="宋体" charset="0"/>
              </a:rPr>
              <a:pPr eaLnBrk="1" hangingPunct="1"/>
              <a:t>27</a:t>
            </a:fld>
            <a:endParaRPr lang="en-US" altLang="zh-CN">
              <a:latin typeface="Calibri" charset="0"/>
              <a:ea typeface="宋体" charset="0"/>
              <a:cs typeface="宋体"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And the space saving is roughly log_2{patterns}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E01E52FC-F1DC-474E-A0B0-D9A71985AFE3}" type="slidenum">
              <a:rPr lang="en-US" altLang="zh-CN">
                <a:latin typeface="Calibri" charset="0"/>
                <a:ea typeface="宋体" charset="0"/>
                <a:cs typeface="宋体" charset="0"/>
              </a:rPr>
              <a:pPr eaLnBrk="1" hangingPunct="1"/>
              <a:t>28</a:t>
            </a:fld>
            <a:endParaRPr lang="en-US" altLang="zh-CN">
              <a:latin typeface="Calibri" charset="0"/>
              <a:ea typeface="宋体" charset="0"/>
              <a:cs typeface="宋体"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spcBef>
                <a:spcPct val="0"/>
              </a:spcBef>
            </a:pPr>
            <a:endParaRPr lang="en-US" altLang="zh-CN">
              <a:latin typeface="Calibri" charset="0"/>
              <a:ea typeface="宋体" charset="0"/>
              <a:cs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Calibri" charset="0"/>
              </a:rPr>
              <a:t>When scaling up to tens hundreds of cores, snoopy based cache coherence will lead to excessive bandwidth overhead</a:t>
            </a: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A69D39D-0BA3-9442-8558-86C120BBE10E}" type="slidenum">
              <a:rPr lang="en-US">
                <a:latin typeface="Calibri" charset="0"/>
              </a:rPr>
              <a:pPr eaLnBrk="1" hangingPunct="1"/>
              <a:t>2</a:t>
            </a:fld>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charset="0"/>
              <a:buNone/>
            </a:pPr>
            <a:r>
              <a:rPr lang="en-US" altLang="zh-CN">
                <a:latin typeface="Calibri" charset="0"/>
                <a:ea typeface="宋体" charset="0"/>
                <a:cs typeface="宋体" charset="0"/>
              </a:rPr>
              <a:t>Concentrate on the sharing vectors side. Although all these design,… none of them tried to leverage sharing patterns dynamically. TODO: CI</a:t>
            </a:r>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EC63E71-AAB2-794F-AA21-1B4F1BC1ACFF}" type="slidenum">
              <a:rPr lang="en-US">
                <a:latin typeface="Calibri" charset="0"/>
              </a:rPr>
              <a:pPr eaLnBrk="1" hangingPunct="1"/>
              <a:t>3</a:t>
            </a:fld>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Sharing pattern: the bit vector of sharing processors of the cache line</a:t>
            </a:r>
          </a:p>
          <a:p>
            <a:pPr eaLnBrk="1" hangingPunct="1">
              <a:spcBef>
                <a:spcPct val="0"/>
              </a:spcBef>
            </a:pPr>
            <a:endParaRPr lang="en-US">
              <a:latin typeface="Calibri" charset="0"/>
            </a:endParaRPr>
          </a:p>
          <a:p>
            <a:pPr eaLnBrk="1" hangingPunct="1">
              <a:spcBef>
                <a:spcPct val="0"/>
              </a:spcBef>
            </a:pPr>
            <a:r>
              <a:rPr lang="en-US">
                <a:latin typeface="Calibri" charset="0"/>
              </a:rPr>
              <a:t>Multiple blocks in the cache having the same set of sharers</a:t>
            </a:r>
          </a:p>
          <a:p>
            <a:pPr eaLnBrk="1" hangingPunct="1">
              <a:spcBef>
                <a:spcPct val="0"/>
              </a:spcBef>
            </a:pPr>
            <a:endParaRPr lang="en-US">
              <a:latin typeface="Calibri" charset="0"/>
            </a:endParaRPr>
          </a:p>
          <a:p>
            <a:pPr eaLnBrk="1" hangingPunct="1">
              <a:spcBef>
                <a:spcPct val="0"/>
              </a:spcBef>
            </a:pPr>
            <a:r>
              <a:rPr lang="en-US">
                <a:latin typeface="Calibri" charset="0"/>
              </a:rPr>
              <a:t> Could we organize the directory based on sharing patterns?</a:t>
            </a:r>
          </a:p>
          <a:p>
            <a:pPr eaLnBrk="1" hangingPunct="1">
              <a:spcBef>
                <a:spcPct val="0"/>
              </a:spcBef>
            </a:pPr>
            <a:endParaRPr lang="en-US">
              <a:latin typeface="Calibri" charset="0"/>
            </a:endParaRPr>
          </a:p>
        </p:txBody>
      </p:sp>
      <p:sp>
        <p:nvSpPr>
          <p:cNvPr id="3482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C118ACB-5E6C-B24E-A289-72FB0313D751}" type="slidenum">
              <a:rPr lang="en-US">
                <a:latin typeface="Calibri" charset="0"/>
              </a:rPr>
              <a:pPr eaLnBrk="1" hangingPunct="1"/>
              <a:t>4</a:t>
            </a:fld>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atin typeface="Calibri" charset="0"/>
              </a:rPr>
              <a:t>Sharing pattern: the bit vector of sharing processors of the cache line</a:t>
            </a:r>
          </a:p>
          <a:p>
            <a:pPr eaLnBrk="1" hangingPunct="1">
              <a:spcBef>
                <a:spcPct val="0"/>
              </a:spcBef>
            </a:pPr>
            <a:endParaRPr lang="en-US">
              <a:latin typeface="Calibri" charset="0"/>
            </a:endParaRPr>
          </a:p>
          <a:p>
            <a:pPr eaLnBrk="1" hangingPunct="1">
              <a:spcBef>
                <a:spcPct val="0"/>
              </a:spcBef>
            </a:pPr>
            <a:r>
              <a:rPr lang="en-US">
                <a:latin typeface="Calibri" charset="0"/>
              </a:rPr>
              <a:t>Multiple blocks in the cache having the same set of sharers</a:t>
            </a:r>
          </a:p>
          <a:p>
            <a:pPr eaLnBrk="1" hangingPunct="1">
              <a:spcBef>
                <a:spcPct val="0"/>
              </a:spcBef>
            </a:pPr>
            <a:endParaRPr lang="en-US">
              <a:latin typeface="Calibri" charset="0"/>
            </a:endParaRPr>
          </a:p>
          <a:p>
            <a:pPr eaLnBrk="1" hangingPunct="1">
              <a:spcBef>
                <a:spcPct val="0"/>
              </a:spcBef>
            </a:pPr>
            <a:r>
              <a:rPr lang="en-US">
                <a:latin typeface="Calibri" charset="0"/>
              </a:rPr>
              <a:t> Could we organize the directory based on sharing patterns?</a:t>
            </a:r>
          </a:p>
          <a:p>
            <a:pPr eaLnBrk="1" hangingPunct="1">
              <a:spcBef>
                <a:spcPct val="0"/>
              </a:spcBef>
            </a:pPr>
            <a:endParaRPr lang="en-US">
              <a:latin typeface="Calibri" charset="0"/>
            </a:endParaRPr>
          </a:p>
        </p:txBody>
      </p:sp>
      <p:sp>
        <p:nvSpPr>
          <p:cNvPr id="3482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DD4F869-F5EA-6545-890D-F834AA74D0BE}" type="slidenum">
              <a:rPr lang="en-US">
                <a:latin typeface="Calibri" charset="0"/>
              </a:rPr>
              <a:pPr eaLnBrk="1" hangingPunct="1"/>
              <a:t>5</a:t>
            </a:fld>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The first question is, is the opportunity really there?</a:t>
            </a:r>
          </a:p>
          <a:p>
            <a:pPr eaLnBrk="1" hangingPunct="1">
              <a:spcBef>
                <a:spcPct val="0"/>
              </a:spcBef>
            </a:pPr>
            <a:r>
              <a:rPr lang="en-US" altLang="zh-CN">
                <a:latin typeface="Calibri" charset="0"/>
                <a:ea typeface="宋体" charset="0"/>
                <a:cs typeface="宋体" charset="0"/>
              </a:rPr>
              <a:t>So if the sharing pattern is limited, and lots of blocks has the same sharing patterns, it would be ideal for our pattern-based design.</a:t>
            </a:r>
          </a:p>
          <a:p>
            <a:pPr eaLnBrk="1" hangingPunct="1">
              <a:spcBef>
                <a:spcPct val="0"/>
              </a:spcBef>
            </a:pPr>
            <a:r>
              <a:rPr lang="en-US" altLang="zh-CN">
                <a:latin typeface="Calibri" charset="0"/>
                <a:ea typeface="宋体" charset="0"/>
                <a:cs typeface="宋体" charset="0"/>
              </a:rPr>
              <a:t>We carry the trial on a number of applications…. Interestingly, although the max possible…  the actual max number never exceed …</a:t>
            </a:r>
          </a:p>
          <a:p>
            <a:pPr eaLnBrk="1" hangingPunct="1">
              <a:spcBef>
                <a:spcPct val="0"/>
              </a:spcBef>
            </a:pPr>
            <a:r>
              <a:rPr lang="en-US" altLang="zh-CN">
                <a:latin typeface="Calibri" charset="0"/>
                <a:ea typeface="宋体" charset="0"/>
                <a:cs typeface="宋体" charset="0"/>
              </a:rPr>
              <a:t>Scientific workloads have a much lower number with the regular sharing patterns…</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834EE28-92EE-DD40-A459-0B4414BF5227}" type="slidenum">
              <a:rPr lang="en-US">
                <a:latin typeface="Calibri" charset="0"/>
              </a:rPr>
              <a:pPr eaLnBrk="1" hangingPunct="1"/>
              <a:t>6</a:t>
            </a:fld>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Although the max sharing patterns being …., most of the cache lines will goes to a few of them</a:t>
            </a:r>
          </a:p>
          <a:p>
            <a:pPr eaLnBrk="1" hangingPunct="1">
              <a:spcBef>
                <a:spcPct val="0"/>
              </a:spcBef>
            </a:pPr>
            <a:r>
              <a:rPr lang="en-US" altLang="zh-CN">
                <a:latin typeface="Calibri" charset="0"/>
                <a:ea typeface="宋体" charset="0"/>
                <a:cs typeface="宋体" charset="0"/>
              </a:rPr>
              <a:t>Private is the dominant patterns, and the number of blocks of other patterns tails off quickly.</a:t>
            </a:r>
          </a:p>
          <a:p>
            <a:pPr eaLnBrk="1" hangingPunct="1">
              <a:spcBef>
                <a:spcPct val="0"/>
              </a:spcBef>
            </a:pPr>
            <a:endParaRPr lang="en-US" altLang="zh-CN">
              <a:latin typeface="Calibri" charset="0"/>
              <a:ea typeface="宋体" charset="0"/>
              <a:cs typeface="宋体" charset="0"/>
            </a:endParaRPr>
          </a:p>
          <a:p>
            <a:pPr eaLnBrk="1" hangingPunct="1">
              <a:spcBef>
                <a:spcPct val="0"/>
              </a:spcBef>
            </a:pPr>
            <a:r>
              <a:rPr lang="en-US" altLang="zh-CN">
                <a:latin typeface="Calibri" charset="0"/>
                <a:ea typeface="宋体" charset="0"/>
                <a:cs typeface="宋体" charset="0"/>
              </a:rPr>
              <a:t>The third trial is about how often the patterns get referenced. culmulative</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63D0915-CC9F-B246-B9B4-90F9F178671C}" type="slidenum">
              <a:rPr lang="en-US">
                <a:latin typeface="Calibri" charset="0"/>
              </a:rPr>
              <a:pPr eaLnBrk="1" hangingPunct="1"/>
              <a:t>7</a:t>
            </a:fld>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Although the max sharing patterns being …., most of the cache lines will goes to a few of them</a:t>
            </a:r>
          </a:p>
          <a:p>
            <a:pPr eaLnBrk="1" hangingPunct="1">
              <a:spcBef>
                <a:spcPct val="0"/>
              </a:spcBef>
            </a:pPr>
            <a:r>
              <a:rPr lang="en-US" altLang="zh-CN">
                <a:latin typeface="Calibri" charset="0"/>
                <a:ea typeface="宋体" charset="0"/>
                <a:cs typeface="宋体" charset="0"/>
              </a:rPr>
              <a:t>Private is the dominant patterns, and the number of blocks of other patterns tails off quickly.</a:t>
            </a:r>
          </a:p>
          <a:p>
            <a:pPr eaLnBrk="1" hangingPunct="1">
              <a:spcBef>
                <a:spcPct val="0"/>
              </a:spcBef>
            </a:pPr>
            <a:endParaRPr lang="en-US" altLang="zh-CN">
              <a:latin typeface="Calibri" charset="0"/>
              <a:ea typeface="宋体" charset="0"/>
              <a:cs typeface="宋体" charset="0"/>
            </a:endParaRPr>
          </a:p>
          <a:p>
            <a:pPr eaLnBrk="1" hangingPunct="1">
              <a:spcBef>
                <a:spcPct val="0"/>
              </a:spcBef>
            </a:pPr>
            <a:r>
              <a:rPr lang="en-US" altLang="zh-CN">
                <a:latin typeface="Calibri" charset="0"/>
                <a:ea typeface="宋体" charset="0"/>
                <a:cs typeface="宋体" charset="0"/>
              </a:rPr>
              <a:t>The third trial is about how often the patterns get referenced. culmulative</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9763980-4560-034D-AC88-7CFBA6005BDC}" type="slidenum">
              <a:rPr lang="en-US">
                <a:latin typeface="Calibri" charset="0"/>
              </a:rPr>
              <a:pPr eaLnBrk="1" hangingPunct="1"/>
              <a:t>8</a:t>
            </a:fld>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latin typeface="Calibri" charset="0"/>
                <a:ea typeface="宋体" charset="0"/>
                <a:cs typeface="宋体" charset="0"/>
              </a:rPr>
              <a:t>TODO: Bullet about benefits</a:t>
            </a:r>
          </a:p>
          <a:p>
            <a:pPr eaLnBrk="1" hangingPunct="1">
              <a:spcBef>
                <a:spcPct val="0"/>
              </a:spcBef>
            </a:pPr>
            <a:r>
              <a:rPr lang="en-US" altLang="zh-CN">
                <a:latin typeface="Calibri" charset="0"/>
                <a:ea typeface="宋体" charset="0"/>
                <a:cs typeface="宋体" charset="0"/>
              </a:rPr>
              <a:t>The table only needs to have a relative small number of entries, which can hold the most frequently accessed patterns.</a:t>
            </a:r>
          </a:p>
          <a:p>
            <a:pPr eaLnBrk="1" hangingPunct="1">
              <a:spcBef>
                <a:spcPct val="0"/>
              </a:spcBef>
            </a:pPr>
            <a:endParaRPr lang="en-US" altLang="zh-CN">
              <a:latin typeface="Calibri" charset="0"/>
              <a:ea typeface="宋体" charset="0"/>
              <a:cs typeface="宋体" charset="0"/>
            </a:endParaRPr>
          </a:p>
          <a:p>
            <a:pPr eaLnBrk="1" hangingPunct="1">
              <a:spcBef>
                <a:spcPct val="0"/>
              </a:spcBef>
            </a:pPr>
            <a:r>
              <a:rPr lang="en-US" altLang="zh-CN">
                <a:latin typeface="Calibri" charset="0"/>
                <a:ea typeface="宋体" charset="0"/>
                <a:cs typeface="宋体" charset="0"/>
              </a:rPr>
              <a:t>There is a pointer per cache line…. Because the table size is much smaller than the max possible patterns, we would have a shorter vector as the pointer</a:t>
            </a:r>
          </a:p>
          <a:p>
            <a:pPr eaLnBrk="1" hangingPunct="1"/>
            <a:endParaRPr lang="en-US">
              <a:latin typeface="Calibri"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3420C8DE-CF43-444E-96C9-CC157382AAB8}" type="slidenum">
              <a:rPr lang="en-US">
                <a:latin typeface="Calibri" charset="0"/>
              </a:rPr>
              <a:pPr eaLnBrk="1" hangingPunct="1"/>
              <a:t>11</a:t>
            </a:fld>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19"/>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5" name="矩形 20"/>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6" name="矩形 21"/>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 name="矩形 23"/>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 name="矩形 24"/>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useBgFill="1">
        <p:nvSpPr>
          <p:cNvPr id="11" name="圆角矩形 25"/>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useBgFill="1">
        <p:nvSpPr>
          <p:cNvPr id="12" name="圆角矩形 26"/>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3" name="矩形 40"/>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4" name="矩形 41"/>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5" name="矩形 42"/>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6" name="矩形 43"/>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7" name="日期占位符 27"/>
          <p:cNvSpPr>
            <a:spLocks noGrp="1"/>
          </p:cNvSpPr>
          <p:nvPr>
            <p:ph type="dt" sz="half" idx="10"/>
          </p:nvPr>
        </p:nvSpPr>
        <p:spPr>
          <a:xfrm>
            <a:off x="6705600" y="4206875"/>
            <a:ext cx="960438" cy="457200"/>
          </a:xfrm>
        </p:spPr>
        <p:txBody>
          <a:bodyPr/>
          <a:lstStyle>
            <a:lvl1pPr>
              <a:defRPr/>
            </a:lvl1pPr>
          </a:lstStyle>
          <a:p>
            <a:fld id="{A0B4AFC3-3CFF-1C45-BDD6-BF866F2800B5}" type="datetime1">
              <a:rPr lang="en-US"/>
              <a:pPr/>
              <a:t>11-05-23</a:t>
            </a:fld>
            <a:endParaRPr lang="en-US"/>
          </a:p>
        </p:txBody>
      </p:sp>
      <p:sp>
        <p:nvSpPr>
          <p:cNvPr id="18" name="页脚占位符 16"/>
          <p:cNvSpPr>
            <a:spLocks noGrp="1"/>
          </p:cNvSpPr>
          <p:nvPr>
            <p:ph type="ftr" sz="quarter" idx="11"/>
          </p:nvPr>
        </p:nvSpPr>
        <p:spPr>
          <a:xfrm>
            <a:off x="5410200" y="4205288"/>
            <a:ext cx="1295400" cy="457200"/>
          </a:xfrm>
        </p:spPr>
        <p:txBody>
          <a:bodyPr/>
          <a:lstStyle>
            <a:lvl1pPr>
              <a:defRPr/>
            </a:lvl1pPr>
          </a:lstStyle>
          <a:p>
            <a:endParaRPr lang="en-US"/>
          </a:p>
        </p:txBody>
      </p:sp>
      <p:sp>
        <p:nvSpPr>
          <p:cNvPr id="19" name="灯片编号占位符 28"/>
          <p:cNvSpPr>
            <a:spLocks noGrp="1"/>
          </p:cNvSpPr>
          <p:nvPr>
            <p:ph type="sldNum" sz="quarter" idx="12"/>
          </p:nvPr>
        </p:nvSpPr>
        <p:spPr>
          <a:xfrm>
            <a:off x="8320088" y="1588"/>
            <a:ext cx="747712" cy="365125"/>
          </a:xfrm>
        </p:spPr>
        <p:txBody>
          <a:bodyPr/>
          <a:lstStyle>
            <a:lvl1pPr>
              <a:defRPr>
                <a:solidFill>
                  <a:schemeClr val="bg1"/>
                </a:solidFill>
              </a:defRPr>
            </a:lvl1pPr>
          </a:lstStyle>
          <a:p>
            <a:fld id="{7CA4464B-62C9-8A49-939B-1931A7B33E00}" type="slidenum">
              <a:rPr lang="en-US"/>
              <a:pPr/>
              <a:t>‹#›</a:t>
            </a:fld>
            <a:endParaRPr lang="en-US"/>
          </a:p>
        </p:txBody>
      </p:sp>
    </p:spTree>
    <p:extLst>
      <p:ext uri="{BB962C8B-B14F-4D97-AF65-F5344CB8AC3E}">
        <p14:creationId xmlns:p14="http://schemas.microsoft.com/office/powerpoint/2010/main" val="145976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fld id="{56E9A266-9EC3-3049-A627-59DF1C9A8B88}" type="datetime1">
              <a:rPr lang="en-US"/>
              <a:pPr/>
              <a:t>11-05-23</a:t>
            </a:fld>
            <a:endParaRPr lang="en-US"/>
          </a:p>
        </p:txBody>
      </p:sp>
      <p:sp>
        <p:nvSpPr>
          <p:cNvPr id="5" name="页脚占位符 2"/>
          <p:cNvSpPr>
            <a:spLocks noGrp="1"/>
          </p:cNvSpPr>
          <p:nvPr>
            <p:ph type="ftr" sz="quarter" idx="11"/>
          </p:nvPr>
        </p:nvSpPr>
        <p:spPr/>
        <p:txBody>
          <a:bodyPr/>
          <a:lstStyle>
            <a:lvl1pPr>
              <a:defRPr/>
            </a:lvl1pPr>
          </a:lstStyle>
          <a:p>
            <a:endParaRPr lang="en-US"/>
          </a:p>
        </p:txBody>
      </p:sp>
      <p:sp>
        <p:nvSpPr>
          <p:cNvPr id="6" name="灯片编号占位符 22"/>
          <p:cNvSpPr>
            <a:spLocks noGrp="1"/>
          </p:cNvSpPr>
          <p:nvPr>
            <p:ph type="sldNum" sz="quarter" idx="12"/>
          </p:nvPr>
        </p:nvSpPr>
        <p:spPr/>
        <p:txBody>
          <a:bodyPr/>
          <a:lstStyle>
            <a:lvl1pPr>
              <a:defRPr/>
            </a:lvl1pPr>
          </a:lstStyle>
          <a:p>
            <a:fld id="{0DD67259-A82E-4C4F-9A94-1AE0D117DB0B}" type="slidenum">
              <a:rPr lang="en-US"/>
              <a:pPr/>
              <a:t>‹#›</a:t>
            </a:fld>
            <a:endParaRPr lang="en-US"/>
          </a:p>
        </p:txBody>
      </p:sp>
    </p:spTree>
    <p:extLst>
      <p:ext uri="{BB962C8B-B14F-4D97-AF65-F5344CB8AC3E}">
        <p14:creationId xmlns:p14="http://schemas.microsoft.com/office/powerpoint/2010/main" val="357185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fld id="{9BBBD956-7D9C-3D4D-AF66-4F8F485C5750}" type="datetime1">
              <a:rPr lang="en-US"/>
              <a:pPr/>
              <a:t>11-05-23</a:t>
            </a:fld>
            <a:endParaRPr lang="en-US"/>
          </a:p>
        </p:txBody>
      </p:sp>
      <p:sp>
        <p:nvSpPr>
          <p:cNvPr id="5" name="页脚占位符 2"/>
          <p:cNvSpPr>
            <a:spLocks noGrp="1"/>
          </p:cNvSpPr>
          <p:nvPr>
            <p:ph type="ftr" sz="quarter" idx="11"/>
          </p:nvPr>
        </p:nvSpPr>
        <p:spPr/>
        <p:txBody>
          <a:bodyPr/>
          <a:lstStyle>
            <a:lvl1pPr>
              <a:defRPr/>
            </a:lvl1pPr>
          </a:lstStyle>
          <a:p>
            <a:endParaRPr lang="en-US"/>
          </a:p>
        </p:txBody>
      </p:sp>
      <p:sp>
        <p:nvSpPr>
          <p:cNvPr id="6" name="灯片编号占位符 22"/>
          <p:cNvSpPr>
            <a:spLocks noGrp="1"/>
          </p:cNvSpPr>
          <p:nvPr>
            <p:ph type="sldNum" sz="quarter" idx="12"/>
          </p:nvPr>
        </p:nvSpPr>
        <p:spPr/>
        <p:txBody>
          <a:bodyPr/>
          <a:lstStyle>
            <a:lvl1pPr>
              <a:defRPr/>
            </a:lvl1pPr>
          </a:lstStyle>
          <a:p>
            <a:fld id="{0441F976-2CAF-0E4A-AE47-F5641308CB3E}" type="slidenum">
              <a:rPr lang="en-US"/>
              <a:pPr/>
              <a:t>‹#›</a:t>
            </a:fld>
            <a:endParaRPr lang="en-US"/>
          </a:p>
        </p:txBody>
      </p:sp>
    </p:spTree>
    <p:extLst>
      <p:ext uri="{BB962C8B-B14F-4D97-AF65-F5344CB8AC3E}">
        <p14:creationId xmlns:p14="http://schemas.microsoft.com/office/powerpoint/2010/main" val="3394549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fld id="{5402927B-24E4-2245-B24D-B186D133D66A}" type="datetime1">
              <a:rPr lang="en-US"/>
              <a:pPr/>
              <a:t>11-05-23</a:t>
            </a:fld>
            <a:endParaRPr lang="en-US"/>
          </a:p>
        </p:txBody>
      </p:sp>
      <p:sp>
        <p:nvSpPr>
          <p:cNvPr id="5" name="页脚占位符 2"/>
          <p:cNvSpPr>
            <a:spLocks noGrp="1"/>
          </p:cNvSpPr>
          <p:nvPr>
            <p:ph type="ftr" sz="quarter" idx="11"/>
          </p:nvPr>
        </p:nvSpPr>
        <p:spPr/>
        <p:txBody>
          <a:bodyPr/>
          <a:lstStyle>
            <a:lvl1pPr>
              <a:defRPr/>
            </a:lvl1pPr>
          </a:lstStyle>
          <a:p>
            <a:endParaRPr lang="en-US"/>
          </a:p>
        </p:txBody>
      </p:sp>
      <p:sp>
        <p:nvSpPr>
          <p:cNvPr id="6" name="灯片编号占位符 22"/>
          <p:cNvSpPr>
            <a:spLocks noGrp="1"/>
          </p:cNvSpPr>
          <p:nvPr>
            <p:ph type="sldNum" sz="quarter" idx="12"/>
          </p:nvPr>
        </p:nvSpPr>
        <p:spPr>
          <a:xfrm>
            <a:off x="8229600" y="6324600"/>
            <a:ext cx="762000" cy="366713"/>
          </a:xfrm>
        </p:spPr>
        <p:txBody>
          <a:bodyPr/>
          <a:lstStyle>
            <a:lvl1pPr>
              <a:defRPr>
                <a:solidFill>
                  <a:schemeClr val="tx1"/>
                </a:solidFill>
              </a:defRPr>
            </a:lvl1pPr>
          </a:lstStyle>
          <a:p>
            <a:fld id="{786D9E15-6531-7249-869E-F70EAA4EBEC0}" type="slidenum">
              <a:rPr lang="en-US"/>
              <a:pPr/>
              <a:t>‹#›</a:t>
            </a:fld>
            <a:endParaRPr lang="en-US"/>
          </a:p>
        </p:txBody>
      </p:sp>
    </p:spTree>
    <p:extLst>
      <p:ext uri="{BB962C8B-B14F-4D97-AF65-F5344CB8AC3E}">
        <p14:creationId xmlns:p14="http://schemas.microsoft.com/office/powerpoint/2010/main" val="32202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fld id="{C5C7397D-C8E6-124E-8B13-F1F69F9DD413}" type="datetime1">
              <a:rPr lang="en-US"/>
              <a:pPr/>
              <a:t>11-05-23</a:t>
            </a:fld>
            <a:endParaRPr lang="en-US"/>
          </a:p>
        </p:txBody>
      </p:sp>
      <p:sp>
        <p:nvSpPr>
          <p:cNvPr id="5" name="页脚占位符 2"/>
          <p:cNvSpPr>
            <a:spLocks noGrp="1"/>
          </p:cNvSpPr>
          <p:nvPr>
            <p:ph type="ftr" sz="quarter" idx="11"/>
          </p:nvPr>
        </p:nvSpPr>
        <p:spPr/>
        <p:txBody>
          <a:bodyPr/>
          <a:lstStyle>
            <a:lvl1pPr>
              <a:defRPr/>
            </a:lvl1pPr>
          </a:lstStyle>
          <a:p>
            <a:endParaRPr lang="en-US"/>
          </a:p>
        </p:txBody>
      </p:sp>
      <p:sp>
        <p:nvSpPr>
          <p:cNvPr id="6" name="灯片编号占位符 22"/>
          <p:cNvSpPr>
            <a:spLocks noGrp="1"/>
          </p:cNvSpPr>
          <p:nvPr>
            <p:ph type="sldNum" sz="quarter" idx="12"/>
          </p:nvPr>
        </p:nvSpPr>
        <p:spPr/>
        <p:txBody>
          <a:bodyPr/>
          <a:lstStyle>
            <a:lvl1pPr>
              <a:defRPr/>
            </a:lvl1pPr>
          </a:lstStyle>
          <a:p>
            <a:fld id="{6F089CD0-B73F-6A44-A4C2-AB5A89F7632C}" type="slidenum">
              <a:rPr lang="en-US"/>
              <a:pPr/>
              <a:t>‹#›</a:t>
            </a:fld>
            <a:endParaRPr lang="en-US"/>
          </a:p>
        </p:txBody>
      </p:sp>
    </p:spTree>
    <p:extLst>
      <p:ext uri="{BB962C8B-B14F-4D97-AF65-F5344CB8AC3E}">
        <p14:creationId xmlns:p14="http://schemas.microsoft.com/office/powerpoint/2010/main" val="205946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fld id="{C1BB9DCD-DB3B-2A4C-994B-E3E4EF46CEA6}" type="datetime1">
              <a:rPr lang="en-US"/>
              <a:pPr/>
              <a:t>11-05-23</a:t>
            </a:fld>
            <a:endParaRPr lang="en-US"/>
          </a:p>
        </p:txBody>
      </p:sp>
      <p:sp>
        <p:nvSpPr>
          <p:cNvPr id="6" name="页脚占位符 2"/>
          <p:cNvSpPr>
            <a:spLocks noGrp="1"/>
          </p:cNvSpPr>
          <p:nvPr>
            <p:ph type="ftr" sz="quarter" idx="11"/>
          </p:nvPr>
        </p:nvSpPr>
        <p:spPr/>
        <p:txBody>
          <a:bodyPr/>
          <a:lstStyle>
            <a:lvl1pPr>
              <a:defRPr/>
            </a:lvl1pPr>
          </a:lstStyle>
          <a:p>
            <a:endParaRPr lang="en-US"/>
          </a:p>
        </p:txBody>
      </p:sp>
      <p:sp>
        <p:nvSpPr>
          <p:cNvPr id="7" name="灯片编号占位符 22"/>
          <p:cNvSpPr>
            <a:spLocks noGrp="1"/>
          </p:cNvSpPr>
          <p:nvPr>
            <p:ph type="sldNum" sz="quarter" idx="12"/>
          </p:nvPr>
        </p:nvSpPr>
        <p:spPr/>
        <p:txBody>
          <a:bodyPr/>
          <a:lstStyle>
            <a:lvl1pPr>
              <a:defRPr/>
            </a:lvl1pPr>
          </a:lstStyle>
          <a:p>
            <a:fld id="{8B2EE278-1E48-7848-83B0-4D8F29F202BC}" type="slidenum">
              <a:rPr lang="en-US"/>
              <a:pPr/>
              <a:t>‹#›</a:t>
            </a:fld>
            <a:endParaRPr lang="en-US"/>
          </a:p>
        </p:txBody>
      </p:sp>
    </p:spTree>
    <p:extLst>
      <p:ext uri="{BB962C8B-B14F-4D97-AF65-F5344CB8AC3E}">
        <p14:creationId xmlns:p14="http://schemas.microsoft.com/office/powerpoint/2010/main" val="15054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lstStyle>
            <a:lvl1pPr>
              <a:defRPr sz="4000" b="0" i="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5"/>
          <p:cNvSpPr>
            <a:spLocks noGrp="1"/>
          </p:cNvSpPr>
          <p:nvPr>
            <p:ph type="dt" sz="half" idx="10"/>
          </p:nvPr>
        </p:nvSpPr>
        <p:spPr/>
        <p:txBody>
          <a:bodyPr/>
          <a:lstStyle>
            <a:lvl1pPr>
              <a:defRPr/>
            </a:lvl1pPr>
          </a:lstStyle>
          <a:p>
            <a:fld id="{27293533-AC45-0E4D-B1D5-D3677094CD5C}" type="datetime1">
              <a:rPr lang="en-US"/>
              <a:pPr/>
              <a:t>11-05-23</a:t>
            </a:fld>
            <a:endParaRPr lang="en-US"/>
          </a:p>
        </p:txBody>
      </p:sp>
      <p:sp>
        <p:nvSpPr>
          <p:cNvPr id="8" name="灯片编号占位符 26"/>
          <p:cNvSpPr>
            <a:spLocks noGrp="1"/>
          </p:cNvSpPr>
          <p:nvPr>
            <p:ph type="sldNum" sz="quarter" idx="11"/>
          </p:nvPr>
        </p:nvSpPr>
        <p:spPr/>
        <p:txBody>
          <a:bodyPr/>
          <a:lstStyle>
            <a:lvl1pPr>
              <a:defRPr/>
            </a:lvl1pPr>
          </a:lstStyle>
          <a:p>
            <a:fld id="{C0B5CAFB-D9E5-1342-B668-C42E2711CAD6}" type="slidenum">
              <a:rPr lang="en-US"/>
              <a:pPr/>
              <a:t>‹#›</a:t>
            </a:fld>
            <a:endParaRPr lang="en-US"/>
          </a:p>
        </p:txBody>
      </p:sp>
      <p:sp>
        <p:nvSpPr>
          <p:cNvPr id="9" name="页脚占位符 27"/>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324313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smtClean="0"/>
              <a:t>单击此处编辑母版标题样式</a:t>
            </a:r>
            <a:endParaRPr lang="en-US"/>
          </a:p>
        </p:txBody>
      </p:sp>
      <p:sp>
        <p:nvSpPr>
          <p:cNvPr id="3" name="日期占位符 2"/>
          <p:cNvSpPr>
            <a:spLocks noGrp="1"/>
          </p:cNvSpPr>
          <p:nvPr>
            <p:ph type="dt" sz="half" idx="10"/>
          </p:nvPr>
        </p:nvSpPr>
        <p:spPr>
          <a:xfrm>
            <a:off x="6583363" y="612775"/>
            <a:ext cx="957262" cy="457200"/>
          </a:xfrm>
        </p:spPr>
        <p:txBody>
          <a:bodyPr/>
          <a:lstStyle>
            <a:lvl1pPr>
              <a:defRPr/>
            </a:lvl1pPr>
          </a:lstStyle>
          <a:p>
            <a:fld id="{63042EA3-C833-A64A-9AD7-CE05B8603437}" type="datetime1">
              <a:rPr lang="en-US"/>
              <a:pPr/>
              <a:t>11-05-23</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BE55939C-E32D-0E4C-A090-6C9F97D361D2}" type="slidenum">
              <a:rPr lang="en-US"/>
              <a:pPr/>
              <a:t>‹#›</a:t>
            </a:fld>
            <a:endParaRPr lang="en-US"/>
          </a:p>
        </p:txBody>
      </p:sp>
    </p:spTree>
    <p:extLst>
      <p:ext uri="{BB962C8B-B14F-4D97-AF65-F5344CB8AC3E}">
        <p14:creationId xmlns:p14="http://schemas.microsoft.com/office/powerpoint/2010/main" val="30066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fld id="{E599380F-2C4C-DF41-B452-0618798C1BE7}" type="datetime1">
              <a:rPr lang="en-US"/>
              <a:pPr/>
              <a:t>11-05-23</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22"/>
          <p:cNvSpPr>
            <a:spLocks noGrp="1"/>
          </p:cNvSpPr>
          <p:nvPr>
            <p:ph type="sldNum" sz="quarter" idx="12"/>
          </p:nvPr>
        </p:nvSpPr>
        <p:spPr/>
        <p:txBody>
          <a:bodyPr/>
          <a:lstStyle>
            <a:lvl1pPr>
              <a:defRPr/>
            </a:lvl1pPr>
          </a:lstStyle>
          <a:p>
            <a:fld id="{DC9DED47-56D5-8E4A-A061-854B8853B78F}" type="slidenum">
              <a:rPr lang="en-US"/>
              <a:pPr/>
              <a:t>‹#›</a:t>
            </a:fld>
            <a:endParaRPr lang="en-US"/>
          </a:p>
        </p:txBody>
      </p:sp>
    </p:spTree>
    <p:extLst>
      <p:ext uri="{BB962C8B-B14F-4D97-AF65-F5344CB8AC3E}">
        <p14:creationId xmlns:p14="http://schemas.microsoft.com/office/powerpoint/2010/main" val="130647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smtClean="0"/>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fld id="{F29E4563-58BF-DE4E-9EC1-EEE6AD8C9D72}" type="datetime1">
              <a:rPr lang="en-US"/>
              <a:pPr/>
              <a:t>11-05-23</a:t>
            </a:fld>
            <a:endParaRPr lang="en-US"/>
          </a:p>
        </p:txBody>
      </p:sp>
      <p:sp>
        <p:nvSpPr>
          <p:cNvPr id="6" name="页脚占位符 2"/>
          <p:cNvSpPr>
            <a:spLocks noGrp="1"/>
          </p:cNvSpPr>
          <p:nvPr>
            <p:ph type="ftr" sz="quarter" idx="11"/>
          </p:nvPr>
        </p:nvSpPr>
        <p:spPr/>
        <p:txBody>
          <a:bodyPr/>
          <a:lstStyle>
            <a:lvl1pPr>
              <a:defRPr/>
            </a:lvl1pPr>
          </a:lstStyle>
          <a:p>
            <a:endParaRPr lang="en-US"/>
          </a:p>
        </p:txBody>
      </p:sp>
      <p:sp>
        <p:nvSpPr>
          <p:cNvPr id="7" name="灯片编号占位符 22"/>
          <p:cNvSpPr>
            <a:spLocks noGrp="1"/>
          </p:cNvSpPr>
          <p:nvPr>
            <p:ph type="sldNum" sz="quarter" idx="12"/>
          </p:nvPr>
        </p:nvSpPr>
        <p:spPr/>
        <p:txBody>
          <a:bodyPr/>
          <a:lstStyle>
            <a:lvl1pPr>
              <a:defRPr/>
            </a:lvl1pPr>
          </a:lstStyle>
          <a:p>
            <a:fld id="{A165C6DC-397B-1A4E-8D5F-5401BA4E2EB9}" type="slidenum">
              <a:rPr lang="en-US"/>
              <a:pPr/>
              <a:t>‹#›</a:t>
            </a:fld>
            <a:endParaRPr lang="en-US"/>
          </a:p>
        </p:txBody>
      </p:sp>
    </p:spTree>
    <p:extLst>
      <p:ext uri="{BB962C8B-B14F-4D97-AF65-F5344CB8AC3E}">
        <p14:creationId xmlns:p14="http://schemas.microsoft.com/office/powerpoint/2010/main" val="36366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fld id="{FA08A23E-A714-2445-840B-E90866EAC259}" type="datetime1">
              <a:rPr lang="en-US"/>
              <a:pPr/>
              <a:t>11-05-23</a:t>
            </a:fld>
            <a:endParaRPr lang="en-US"/>
          </a:p>
        </p:txBody>
      </p:sp>
      <p:sp>
        <p:nvSpPr>
          <p:cNvPr id="6" name="页脚占位符 2"/>
          <p:cNvSpPr>
            <a:spLocks noGrp="1"/>
          </p:cNvSpPr>
          <p:nvPr>
            <p:ph type="ftr" sz="quarter" idx="11"/>
          </p:nvPr>
        </p:nvSpPr>
        <p:spPr/>
        <p:txBody>
          <a:bodyPr/>
          <a:lstStyle>
            <a:lvl1pPr>
              <a:defRPr/>
            </a:lvl1pPr>
          </a:lstStyle>
          <a:p>
            <a:endParaRPr lang="en-US"/>
          </a:p>
        </p:txBody>
      </p:sp>
      <p:sp>
        <p:nvSpPr>
          <p:cNvPr id="7" name="灯片编号占位符 22"/>
          <p:cNvSpPr>
            <a:spLocks noGrp="1"/>
          </p:cNvSpPr>
          <p:nvPr>
            <p:ph type="sldNum" sz="quarter" idx="12"/>
          </p:nvPr>
        </p:nvSpPr>
        <p:spPr/>
        <p:txBody>
          <a:bodyPr/>
          <a:lstStyle>
            <a:lvl1pPr>
              <a:defRPr/>
            </a:lvl1pPr>
          </a:lstStyle>
          <a:p>
            <a:fld id="{41F7BAA5-9BE9-EA47-A84C-029759041A18}" type="slidenum">
              <a:rPr lang="en-US"/>
              <a:pPr/>
              <a:t>‹#›</a:t>
            </a:fld>
            <a:endParaRPr lang="en-US"/>
          </a:p>
        </p:txBody>
      </p:sp>
    </p:spTree>
    <p:extLst>
      <p:ext uri="{BB962C8B-B14F-4D97-AF65-F5344CB8AC3E}">
        <p14:creationId xmlns:p14="http://schemas.microsoft.com/office/powerpoint/2010/main" val="6526742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1" name="矩形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useBgFill="1">
        <p:nvSpPr>
          <p:cNvPr id="34" name="圆角矩形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5" name="矩形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6" name="矩形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7" name="矩形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8" name="矩形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39" name="标题占位符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1040" name="文本占位符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13"/>
          <p:cNvSpPr>
            <a:spLocks noGrp="1"/>
          </p:cNvSpPr>
          <p:nvPr>
            <p:ph type="dt" sz="half" idx="2"/>
          </p:nvPr>
        </p:nvSpPr>
        <p:spPr>
          <a:xfrm>
            <a:off x="6586538" y="612775"/>
            <a:ext cx="957262" cy="457200"/>
          </a:xfrm>
          <a:prstGeom prst="rect">
            <a:avLst/>
          </a:prstGeom>
        </p:spPr>
        <p:txBody>
          <a:bodyPr vert="horz" wrap="square" lIns="91440" tIns="45720" rIns="91440" bIns="45720" numCol="1" anchor="t" anchorCtr="0" compatLnSpc="1">
            <a:prstTxWarp prst="textNoShape">
              <a:avLst/>
            </a:prstTxWarp>
          </a:bodyPr>
          <a:lstStyle>
            <a:lvl1pPr>
              <a:defRPr sz="800">
                <a:solidFill>
                  <a:schemeClr val="accent2"/>
                </a:solidFill>
                <a:latin typeface="Georgia" charset="0"/>
              </a:defRPr>
            </a:lvl1pPr>
          </a:lstStyle>
          <a:p>
            <a:fld id="{5A709D61-ADEB-C548-BF93-12EBBEA2D69C}" type="datetime1">
              <a:rPr lang="en-US"/>
              <a:pPr/>
              <a:t>11-05-23</a:t>
            </a:fld>
            <a:endParaRPr lang="en-US"/>
          </a:p>
        </p:txBody>
      </p:sp>
      <p:sp>
        <p:nvSpPr>
          <p:cNvPr id="3" name="页脚占位符 2"/>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algn="r">
              <a:defRPr sz="800">
                <a:solidFill>
                  <a:schemeClr val="accent2"/>
                </a:solidFill>
                <a:latin typeface="Georgia" charset="0"/>
              </a:defRPr>
            </a:lvl1pPr>
          </a:lstStyle>
          <a:p>
            <a:endParaRPr lang="en-US"/>
          </a:p>
        </p:txBody>
      </p:sp>
      <p:sp>
        <p:nvSpPr>
          <p:cNvPr id="23" name="灯片编号占位符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a:defRPr>
                <a:solidFill>
                  <a:srgbClr val="FFFFFF"/>
                </a:solidFill>
                <a:latin typeface="Georgia" charset="0"/>
              </a:defRPr>
            </a:lvl1pPr>
          </a:lstStyle>
          <a:p>
            <a:fld id="{3FCA5EC7-886A-DC4C-BA5E-F35A9ECBCD7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32" r:id="rId3"/>
    <p:sldLayoutId id="2147483733" r:id="rId4"/>
    <p:sldLayoutId id="2147483741" r:id="rId5"/>
    <p:sldLayoutId id="2147483742" r:id="rId6"/>
    <p:sldLayoutId id="2147483734" r:id="rId7"/>
    <p:sldLayoutId id="2147483735" r:id="rId8"/>
    <p:sldLayoutId id="2147483736" r:id="rId9"/>
    <p:sldLayoutId id="2147483737" r:id="rId10"/>
    <p:sldLayoutId id="2147483738" r:id="rId11"/>
  </p:sldLayoutIdLst>
  <p:hf hdr="0" ftr="0" dt="0"/>
  <p:txStyles>
    <p:titleStyle>
      <a:lvl1pPr algn="l" rtl="0" eaLnBrk="0" fontAlgn="base" hangingPunct="0">
        <a:spcBef>
          <a:spcPct val="0"/>
        </a:spcBef>
        <a:spcAft>
          <a:spcPct val="0"/>
        </a:spcAft>
        <a:defRPr sz="4000" kern="1200">
          <a:solidFill>
            <a:schemeClr val="tx2"/>
          </a:solidFill>
          <a:latin typeface="+mj-lt"/>
          <a:ea typeface="ＭＳ Ｐゴシック" charset="0"/>
          <a:cs typeface="+mj-cs"/>
        </a:defRPr>
      </a:lvl1pPr>
      <a:lvl2pPr algn="l" rtl="0" eaLnBrk="0" fontAlgn="base" hangingPunct="0">
        <a:spcBef>
          <a:spcPct val="0"/>
        </a:spcBef>
        <a:spcAft>
          <a:spcPct val="0"/>
        </a:spcAft>
        <a:defRPr sz="4000">
          <a:solidFill>
            <a:schemeClr val="tx2"/>
          </a:solidFill>
          <a:latin typeface="Trebuchet MS" pitchFamily="34" charset="0"/>
          <a:ea typeface="ＭＳ Ｐゴシック" charset="0"/>
        </a:defRPr>
      </a:lvl2pPr>
      <a:lvl3pPr algn="l" rtl="0" eaLnBrk="0" fontAlgn="base" hangingPunct="0">
        <a:spcBef>
          <a:spcPct val="0"/>
        </a:spcBef>
        <a:spcAft>
          <a:spcPct val="0"/>
        </a:spcAft>
        <a:defRPr sz="4000">
          <a:solidFill>
            <a:schemeClr val="tx2"/>
          </a:solidFill>
          <a:latin typeface="Trebuchet MS" pitchFamily="34" charset="0"/>
          <a:ea typeface="ＭＳ Ｐゴシック" charset="0"/>
        </a:defRPr>
      </a:lvl3pPr>
      <a:lvl4pPr algn="l" rtl="0" eaLnBrk="0" fontAlgn="base" hangingPunct="0">
        <a:spcBef>
          <a:spcPct val="0"/>
        </a:spcBef>
        <a:spcAft>
          <a:spcPct val="0"/>
        </a:spcAft>
        <a:defRPr sz="4000">
          <a:solidFill>
            <a:schemeClr val="tx2"/>
          </a:solidFill>
          <a:latin typeface="Trebuchet MS" pitchFamily="34" charset="0"/>
          <a:ea typeface="ＭＳ Ｐゴシック" charset="0"/>
        </a:defRPr>
      </a:lvl4pPr>
      <a:lvl5pPr algn="l" rtl="0" eaLnBrk="0" fontAlgn="base" hangingPunct="0">
        <a:spcBef>
          <a:spcPct val="0"/>
        </a:spcBef>
        <a:spcAft>
          <a:spcPct val="0"/>
        </a:spcAft>
        <a:defRPr sz="4000">
          <a:solidFill>
            <a:schemeClr val="tx2"/>
          </a:solidFill>
          <a:latin typeface="Trebuchet MS" pitchFamily="34" charset="0"/>
          <a:ea typeface="ＭＳ Ｐゴシック"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charset="0"/>
        <a:buChar char="•"/>
        <a:defRPr sz="2800" kern="1200">
          <a:solidFill>
            <a:schemeClr val="tx1"/>
          </a:solidFill>
          <a:latin typeface="+mn-lt"/>
          <a:ea typeface="ＭＳ Ｐゴシック" charset="0"/>
          <a:cs typeface="+mn-cs"/>
        </a:defRPr>
      </a:lvl1pPr>
      <a:lvl2pPr marL="657225" indent="-246063" algn="l" rtl="0" eaLnBrk="0" fontAlgn="base" hangingPunct="0">
        <a:spcBef>
          <a:spcPts val="300"/>
        </a:spcBef>
        <a:spcAft>
          <a:spcPct val="0"/>
        </a:spcAft>
        <a:buClr>
          <a:schemeClr val="accent2"/>
        </a:buClr>
        <a:buFont typeface="Georgia" charset="0"/>
        <a:buChar char="▫"/>
        <a:defRPr sz="2600" kern="1200">
          <a:solidFill>
            <a:schemeClr val="accent2"/>
          </a:solidFill>
          <a:latin typeface="+mn-lt"/>
          <a:ea typeface="ＭＳ Ｐゴシック" charset="0"/>
          <a:cs typeface="+mn-cs"/>
        </a:defRPr>
      </a:lvl2pPr>
      <a:lvl3pPr marL="922338" indent="-219075" algn="l" rtl="0" eaLnBrk="0" fontAlgn="base" hangingPunct="0">
        <a:spcBef>
          <a:spcPts val="300"/>
        </a:spcBef>
        <a:spcAft>
          <a:spcPct val="0"/>
        </a:spcAft>
        <a:buClr>
          <a:schemeClr val="accent1"/>
        </a:buClr>
        <a:buFont typeface="Wingdings 2" charset="0"/>
        <a:buChar char=""/>
        <a:defRPr sz="2400" kern="1200">
          <a:solidFill>
            <a:schemeClr val="accent1"/>
          </a:solidFill>
          <a:latin typeface="+mn-lt"/>
          <a:ea typeface="ＭＳ Ｐゴシック" charset="0"/>
          <a:cs typeface="+mn-cs"/>
        </a:defRPr>
      </a:lvl3pPr>
      <a:lvl4pPr marL="1179513" indent="-200025" algn="l" rtl="0" eaLnBrk="0" fontAlgn="base" hangingPunct="0">
        <a:spcBef>
          <a:spcPts val="300"/>
        </a:spcBef>
        <a:spcAft>
          <a:spcPct val="0"/>
        </a:spcAft>
        <a:buClr>
          <a:schemeClr val="accent1"/>
        </a:buClr>
        <a:buFont typeface="Wingdings 2" charset="0"/>
        <a:buChar char=""/>
        <a:defRPr sz="2200" kern="1200">
          <a:solidFill>
            <a:schemeClr val="accent1"/>
          </a:solidFill>
          <a:latin typeface="+mn-lt"/>
          <a:ea typeface="ＭＳ Ｐゴシック" charset="0"/>
          <a:cs typeface="+mn-cs"/>
        </a:defRPr>
      </a:lvl4pPr>
      <a:lvl5pPr marL="1389063" indent="-182563" algn="l" rtl="0" eaLnBrk="0" fontAlgn="base" hangingPunct="0">
        <a:spcBef>
          <a:spcPts val="300"/>
        </a:spcBef>
        <a:spcAft>
          <a:spcPct val="0"/>
        </a:spcAft>
        <a:buClr>
          <a:srgbClr val="A04DA3"/>
        </a:buClr>
        <a:buFont typeface="Georgia" charset="0"/>
        <a:buChar char="▫"/>
        <a:defRPr sz="2000" kern="1200">
          <a:solidFill>
            <a:srgbClr val="A04DA3"/>
          </a:solidFill>
          <a:latin typeface="+mn-lt"/>
          <a:ea typeface="ＭＳ Ｐゴシック" charset="0"/>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3.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3.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1000" y="1676400"/>
            <a:ext cx="8458200" cy="1470025"/>
          </a:xfrm>
        </p:spPr>
        <p:txBody>
          <a:bodyPr>
            <a:normAutofit fontScale="90000"/>
          </a:bodyPr>
          <a:lstStyle/>
          <a:p>
            <a:pPr eaLnBrk="1" fontAlgn="auto" hangingPunct="1">
              <a:spcAft>
                <a:spcPts val="0"/>
              </a:spcAft>
              <a:defRPr/>
            </a:pPr>
            <a:r>
              <a:rPr lang="en-US" dirty="0" smtClean="0">
                <a:latin typeface="Lucida Sans" pitchFamily="34" charset="0"/>
                <a:ea typeface="+mj-ea"/>
              </a:rPr>
              <a:t>SPACE:</a:t>
            </a:r>
            <a:br>
              <a:rPr lang="en-US" dirty="0" smtClean="0">
                <a:latin typeface="Lucida Sans" pitchFamily="34" charset="0"/>
                <a:ea typeface="+mj-ea"/>
              </a:rPr>
            </a:br>
            <a:r>
              <a:rPr lang="en-US" dirty="0" smtClean="0">
                <a:latin typeface="Lucida Sans" pitchFamily="34" charset="0"/>
                <a:ea typeface="+mj-ea"/>
              </a:rPr>
              <a:t>Sharing Pattern-based Directory Coherence for </a:t>
            </a:r>
            <a:r>
              <a:rPr lang="en-US" dirty="0" err="1" smtClean="0">
                <a:latin typeface="Lucida Sans" pitchFamily="34" charset="0"/>
                <a:ea typeface="+mj-ea"/>
              </a:rPr>
              <a:t>Multicore</a:t>
            </a:r>
            <a:r>
              <a:rPr lang="en-US" dirty="0" smtClean="0">
                <a:latin typeface="Lucida Sans" pitchFamily="34" charset="0"/>
                <a:ea typeface="+mj-ea"/>
              </a:rPr>
              <a:t> Scalability</a:t>
            </a:r>
            <a:endParaRPr lang="en-US" dirty="0">
              <a:latin typeface="Lucida Sans" pitchFamily="34" charset="0"/>
              <a:ea typeface="+mj-ea"/>
            </a:endParaRPr>
          </a:p>
        </p:txBody>
      </p:sp>
      <p:sp>
        <p:nvSpPr>
          <p:cNvPr id="6147" name="副标题 2"/>
          <p:cNvSpPr>
            <a:spLocks noGrp="1"/>
          </p:cNvSpPr>
          <p:nvPr>
            <p:ph type="subTitle" idx="1"/>
          </p:nvPr>
        </p:nvSpPr>
        <p:spPr>
          <a:xfrm>
            <a:off x="0" y="4343400"/>
            <a:ext cx="9144000" cy="1752600"/>
          </a:xfrm>
        </p:spPr>
        <p:txBody>
          <a:bodyPr/>
          <a:lstStyle/>
          <a:p>
            <a:pPr marL="63500" eaLnBrk="1" hangingPunct="1"/>
            <a:r>
              <a:rPr lang="en-US">
                <a:latin typeface="Lucida Sans" charset="0"/>
              </a:rPr>
              <a:t>Hongzhou Zhao   Arrvindh Shriraman   Sandhya Dwarkadas</a:t>
            </a:r>
          </a:p>
        </p:txBody>
      </p:sp>
      <p:pic>
        <p:nvPicPr>
          <p:cNvPr id="6148" name="图片 6" descr="UR4colV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410200"/>
            <a:ext cx="39624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C63F1BCB-2C10-D54E-B5B9-68E325824743}" type="slidenum">
              <a:rPr lang="en-US">
                <a:solidFill>
                  <a:schemeClr val="bg1"/>
                </a:solidFill>
                <a:latin typeface="Georgia" charset="0"/>
              </a:rPr>
              <a:pPr eaLnBrk="1" hangingPunct="1"/>
              <a:t>1</a:t>
            </a:fld>
            <a:endParaRPr lang="en-US">
              <a:solidFill>
                <a:schemeClr val="bg1"/>
              </a:solidFill>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58"/>
          <p:cNvGrpSpPr>
            <a:grpSpLocks/>
          </p:cNvGrpSpPr>
          <p:nvPr/>
        </p:nvGrpSpPr>
        <p:grpSpPr bwMode="auto">
          <a:xfrm>
            <a:off x="4419600" y="2743200"/>
            <a:ext cx="2438400" cy="2438400"/>
            <a:chOff x="5562600" y="4419600"/>
            <a:chExt cx="2438400" cy="2438400"/>
          </a:xfrm>
        </p:grpSpPr>
        <p:grpSp>
          <p:nvGrpSpPr>
            <p:cNvPr id="15421" name="组合 72"/>
            <p:cNvGrpSpPr>
              <a:grpSpLocks/>
            </p:cNvGrpSpPr>
            <p:nvPr/>
          </p:nvGrpSpPr>
          <p:grpSpPr bwMode="auto">
            <a:xfrm>
              <a:off x="5562600" y="4419600"/>
              <a:ext cx="1219200" cy="2438400"/>
              <a:chOff x="4419600" y="2743200"/>
              <a:chExt cx="1219200" cy="2438400"/>
            </a:xfrm>
          </p:grpSpPr>
          <p:sp>
            <p:nvSpPr>
              <p:cNvPr id="29" name="矩形 28"/>
              <p:cNvSpPr/>
              <p:nvPr/>
            </p:nvSpPr>
            <p:spPr>
              <a:xfrm>
                <a:off x="44196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30" name="矩形 29"/>
              <p:cNvSpPr/>
              <p:nvPr/>
            </p:nvSpPr>
            <p:spPr>
              <a:xfrm>
                <a:off x="47244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31" name="矩形 30"/>
              <p:cNvSpPr/>
              <p:nvPr/>
            </p:nvSpPr>
            <p:spPr>
              <a:xfrm>
                <a:off x="50292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32" name="矩形 31"/>
              <p:cNvSpPr/>
              <p:nvPr/>
            </p:nvSpPr>
            <p:spPr>
              <a:xfrm>
                <a:off x="53340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37" name="矩形 36"/>
              <p:cNvSpPr/>
              <p:nvPr/>
            </p:nvSpPr>
            <p:spPr>
              <a:xfrm>
                <a:off x="44196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38" name="矩形 37"/>
              <p:cNvSpPr/>
              <p:nvPr/>
            </p:nvSpPr>
            <p:spPr>
              <a:xfrm>
                <a:off x="47244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39" name="矩形 38"/>
              <p:cNvSpPr/>
              <p:nvPr/>
            </p:nvSpPr>
            <p:spPr>
              <a:xfrm>
                <a:off x="50292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40" name="矩形 39"/>
              <p:cNvSpPr/>
              <p:nvPr/>
            </p:nvSpPr>
            <p:spPr>
              <a:xfrm>
                <a:off x="53340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49" name="矩形 48"/>
              <p:cNvSpPr/>
              <p:nvPr/>
            </p:nvSpPr>
            <p:spPr>
              <a:xfrm>
                <a:off x="44196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0" name="矩形 49"/>
              <p:cNvSpPr/>
              <p:nvPr/>
            </p:nvSpPr>
            <p:spPr>
              <a:xfrm>
                <a:off x="47244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1" name="矩形 50"/>
              <p:cNvSpPr/>
              <p:nvPr/>
            </p:nvSpPr>
            <p:spPr>
              <a:xfrm>
                <a:off x="50292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2" name="矩形 51"/>
              <p:cNvSpPr/>
              <p:nvPr/>
            </p:nvSpPr>
            <p:spPr>
              <a:xfrm>
                <a:off x="53340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3" name="矩形 52"/>
              <p:cNvSpPr/>
              <p:nvPr/>
            </p:nvSpPr>
            <p:spPr>
              <a:xfrm>
                <a:off x="44196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4" name="矩形 53"/>
              <p:cNvSpPr/>
              <p:nvPr/>
            </p:nvSpPr>
            <p:spPr>
              <a:xfrm>
                <a:off x="47244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5" name="矩形 54"/>
              <p:cNvSpPr/>
              <p:nvPr/>
            </p:nvSpPr>
            <p:spPr>
              <a:xfrm>
                <a:off x="50292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6" name="矩形 55"/>
              <p:cNvSpPr/>
              <p:nvPr/>
            </p:nvSpPr>
            <p:spPr>
              <a:xfrm>
                <a:off x="53340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7" name="矩形 56"/>
              <p:cNvSpPr/>
              <p:nvPr/>
            </p:nvSpPr>
            <p:spPr>
              <a:xfrm>
                <a:off x="44196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8" name="矩形 57"/>
              <p:cNvSpPr/>
              <p:nvPr/>
            </p:nvSpPr>
            <p:spPr>
              <a:xfrm>
                <a:off x="47244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9" name="矩形 58"/>
              <p:cNvSpPr/>
              <p:nvPr/>
            </p:nvSpPr>
            <p:spPr>
              <a:xfrm>
                <a:off x="50292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60" name="矩形 59"/>
              <p:cNvSpPr/>
              <p:nvPr/>
            </p:nvSpPr>
            <p:spPr>
              <a:xfrm>
                <a:off x="53340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61" name="矩形 60"/>
              <p:cNvSpPr/>
              <p:nvPr/>
            </p:nvSpPr>
            <p:spPr>
              <a:xfrm>
                <a:off x="44196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2" name="矩形 61"/>
              <p:cNvSpPr/>
              <p:nvPr/>
            </p:nvSpPr>
            <p:spPr>
              <a:xfrm>
                <a:off x="47244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3" name="矩形 62"/>
              <p:cNvSpPr/>
              <p:nvPr/>
            </p:nvSpPr>
            <p:spPr>
              <a:xfrm>
                <a:off x="50292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4" name="矩形 63"/>
              <p:cNvSpPr/>
              <p:nvPr/>
            </p:nvSpPr>
            <p:spPr>
              <a:xfrm>
                <a:off x="53340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5" name="矩形 64"/>
              <p:cNvSpPr/>
              <p:nvPr/>
            </p:nvSpPr>
            <p:spPr>
              <a:xfrm>
                <a:off x="44196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6" name="矩形 65"/>
              <p:cNvSpPr/>
              <p:nvPr/>
            </p:nvSpPr>
            <p:spPr>
              <a:xfrm>
                <a:off x="47244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7" name="矩形 66"/>
              <p:cNvSpPr/>
              <p:nvPr/>
            </p:nvSpPr>
            <p:spPr>
              <a:xfrm>
                <a:off x="50292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8" name="矩形 67"/>
              <p:cNvSpPr/>
              <p:nvPr/>
            </p:nvSpPr>
            <p:spPr>
              <a:xfrm>
                <a:off x="53340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9" name="矩形 68"/>
              <p:cNvSpPr/>
              <p:nvPr/>
            </p:nvSpPr>
            <p:spPr>
              <a:xfrm>
                <a:off x="44196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0" name="矩形 69"/>
              <p:cNvSpPr/>
              <p:nvPr/>
            </p:nvSpPr>
            <p:spPr>
              <a:xfrm>
                <a:off x="47244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1" name="矩形 70"/>
              <p:cNvSpPr/>
              <p:nvPr/>
            </p:nvSpPr>
            <p:spPr>
              <a:xfrm>
                <a:off x="50292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2" name="矩形 71"/>
              <p:cNvSpPr/>
              <p:nvPr/>
            </p:nvSpPr>
            <p:spPr>
              <a:xfrm>
                <a:off x="53340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grpSp>
          <p:nvGrpSpPr>
            <p:cNvPr id="15422" name="组合 125"/>
            <p:cNvGrpSpPr>
              <a:grpSpLocks/>
            </p:cNvGrpSpPr>
            <p:nvPr/>
          </p:nvGrpSpPr>
          <p:grpSpPr bwMode="auto">
            <a:xfrm>
              <a:off x="6781800" y="4419600"/>
              <a:ext cx="1219200" cy="2438400"/>
              <a:chOff x="4419600" y="2743200"/>
              <a:chExt cx="1219200" cy="2438400"/>
            </a:xfrm>
          </p:grpSpPr>
          <p:sp>
            <p:nvSpPr>
              <p:cNvPr id="127" name="矩形 126"/>
              <p:cNvSpPr/>
              <p:nvPr/>
            </p:nvSpPr>
            <p:spPr>
              <a:xfrm>
                <a:off x="44196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28" name="矩形 127"/>
              <p:cNvSpPr/>
              <p:nvPr/>
            </p:nvSpPr>
            <p:spPr>
              <a:xfrm>
                <a:off x="47244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29" name="矩形 128"/>
              <p:cNvSpPr/>
              <p:nvPr/>
            </p:nvSpPr>
            <p:spPr>
              <a:xfrm>
                <a:off x="50292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0" name="矩形 129"/>
              <p:cNvSpPr/>
              <p:nvPr/>
            </p:nvSpPr>
            <p:spPr>
              <a:xfrm>
                <a:off x="53340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1" name="矩形 130"/>
              <p:cNvSpPr/>
              <p:nvPr/>
            </p:nvSpPr>
            <p:spPr>
              <a:xfrm>
                <a:off x="44196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2" name="矩形 131"/>
              <p:cNvSpPr/>
              <p:nvPr/>
            </p:nvSpPr>
            <p:spPr>
              <a:xfrm>
                <a:off x="47244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3" name="矩形 132"/>
              <p:cNvSpPr/>
              <p:nvPr/>
            </p:nvSpPr>
            <p:spPr>
              <a:xfrm>
                <a:off x="50292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4" name="矩形 133"/>
              <p:cNvSpPr/>
              <p:nvPr/>
            </p:nvSpPr>
            <p:spPr>
              <a:xfrm>
                <a:off x="53340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5" name="矩形 134"/>
              <p:cNvSpPr/>
              <p:nvPr/>
            </p:nvSpPr>
            <p:spPr>
              <a:xfrm>
                <a:off x="44196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36" name="矩形 135"/>
              <p:cNvSpPr/>
              <p:nvPr/>
            </p:nvSpPr>
            <p:spPr>
              <a:xfrm>
                <a:off x="47244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37" name="矩形 136"/>
              <p:cNvSpPr/>
              <p:nvPr/>
            </p:nvSpPr>
            <p:spPr>
              <a:xfrm>
                <a:off x="50292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8" name="矩形 137"/>
              <p:cNvSpPr/>
              <p:nvPr/>
            </p:nvSpPr>
            <p:spPr>
              <a:xfrm>
                <a:off x="53340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9" name="矩形 138"/>
              <p:cNvSpPr/>
              <p:nvPr/>
            </p:nvSpPr>
            <p:spPr>
              <a:xfrm>
                <a:off x="44196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40" name="矩形 139"/>
              <p:cNvSpPr/>
              <p:nvPr/>
            </p:nvSpPr>
            <p:spPr>
              <a:xfrm>
                <a:off x="47244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41" name="矩形 140"/>
              <p:cNvSpPr/>
              <p:nvPr/>
            </p:nvSpPr>
            <p:spPr>
              <a:xfrm>
                <a:off x="50292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2" name="矩形 141"/>
              <p:cNvSpPr/>
              <p:nvPr/>
            </p:nvSpPr>
            <p:spPr>
              <a:xfrm>
                <a:off x="53340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3" name="矩形 142"/>
              <p:cNvSpPr/>
              <p:nvPr/>
            </p:nvSpPr>
            <p:spPr>
              <a:xfrm>
                <a:off x="44196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4" name="矩形 143"/>
              <p:cNvSpPr/>
              <p:nvPr/>
            </p:nvSpPr>
            <p:spPr>
              <a:xfrm>
                <a:off x="47244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5" name="矩形 144"/>
              <p:cNvSpPr/>
              <p:nvPr/>
            </p:nvSpPr>
            <p:spPr>
              <a:xfrm>
                <a:off x="50292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6" name="矩形 145"/>
              <p:cNvSpPr/>
              <p:nvPr/>
            </p:nvSpPr>
            <p:spPr>
              <a:xfrm>
                <a:off x="53340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7" name="矩形 146"/>
              <p:cNvSpPr/>
              <p:nvPr/>
            </p:nvSpPr>
            <p:spPr>
              <a:xfrm>
                <a:off x="44196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48" name="矩形 147"/>
              <p:cNvSpPr/>
              <p:nvPr/>
            </p:nvSpPr>
            <p:spPr>
              <a:xfrm>
                <a:off x="47244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49" name="矩形 148"/>
              <p:cNvSpPr/>
              <p:nvPr/>
            </p:nvSpPr>
            <p:spPr>
              <a:xfrm>
                <a:off x="50292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50" name="矩形 149"/>
              <p:cNvSpPr/>
              <p:nvPr/>
            </p:nvSpPr>
            <p:spPr>
              <a:xfrm>
                <a:off x="53340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51" name="矩形 150"/>
              <p:cNvSpPr/>
              <p:nvPr/>
            </p:nvSpPr>
            <p:spPr>
              <a:xfrm>
                <a:off x="44196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2" name="矩形 151"/>
              <p:cNvSpPr/>
              <p:nvPr/>
            </p:nvSpPr>
            <p:spPr>
              <a:xfrm>
                <a:off x="47244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3" name="矩形 152"/>
              <p:cNvSpPr/>
              <p:nvPr/>
            </p:nvSpPr>
            <p:spPr>
              <a:xfrm>
                <a:off x="50292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54" name="矩形 153"/>
              <p:cNvSpPr/>
              <p:nvPr/>
            </p:nvSpPr>
            <p:spPr>
              <a:xfrm>
                <a:off x="53340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55" name="矩形 154"/>
              <p:cNvSpPr/>
              <p:nvPr/>
            </p:nvSpPr>
            <p:spPr>
              <a:xfrm>
                <a:off x="44196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6" name="矩形 155"/>
              <p:cNvSpPr/>
              <p:nvPr/>
            </p:nvSpPr>
            <p:spPr>
              <a:xfrm>
                <a:off x="47244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7" name="矩形 156"/>
              <p:cNvSpPr/>
              <p:nvPr/>
            </p:nvSpPr>
            <p:spPr>
              <a:xfrm>
                <a:off x="50292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58" name="矩形 157"/>
              <p:cNvSpPr/>
              <p:nvPr/>
            </p:nvSpPr>
            <p:spPr>
              <a:xfrm>
                <a:off x="53340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grpSp>
      </p:grpSp>
      <p:grpSp>
        <p:nvGrpSpPr>
          <p:cNvPr id="6" name="组合 166"/>
          <p:cNvGrpSpPr>
            <a:grpSpLocks/>
          </p:cNvGrpSpPr>
          <p:nvPr/>
        </p:nvGrpSpPr>
        <p:grpSpPr bwMode="auto">
          <a:xfrm>
            <a:off x="5943600" y="3352800"/>
            <a:ext cx="2438400" cy="762000"/>
            <a:chOff x="6400800" y="3429000"/>
            <a:chExt cx="2438400" cy="762000"/>
          </a:xfrm>
        </p:grpSpPr>
        <p:sp>
          <p:nvSpPr>
            <p:cNvPr id="74" name="矩形 73"/>
            <p:cNvSpPr/>
            <p:nvPr/>
          </p:nvSpPr>
          <p:spPr>
            <a:xfrm>
              <a:off x="64008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75" name="矩形 74"/>
            <p:cNvSpPr/>
            <p:nvPr/>
          </p:nvSpPr>
          <p:spPr>
            <a:xfrm>
              <a:off x="67056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76" name="矩形 75"/>
            <p:cNvSpPr/>
            <p:nvPr/>
          </p:nvSpPr>
          <p:spPr>
            <a:xfrm>
              <a:off x="70104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77" name="矩形 76"/>
            <p:cNvSpPr/>
            <p:nvPr/>
          </p:nvSpPr>
          <p:spPr>
            <a:xfrm>
              <a:off x="73152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78" name="矩形 77"/>
            <p:cNvSpPr/>
            <p:nvPr/>
          </p:nvSpPr>
          <p:spPr>
            <a:xfrm>
              <a:off x="64008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9" name="矩形 78"/>
            <p:cNvSpPr/>
            <p:nvPr/>
          </p:nvSpPr>
          <p:spPr>
            <a:xfrm>
              <a:off x="67056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0" name="矩形 79"/>
            <p:cNvSpPr/>
            <p:nvPr/>
          </p:nvSpPr>
          <p:spPr>
            <a:xfrm>
              <a:off x="85344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81" name="矩形 80"/>
            <p:cNvSpPr/>
            <p:nvPr/>
          </p:nvSpPr>
          <p:spPr>
            <a:xfrm>
              <a:off x="82296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84" name="矩形 83"/>
            <p:cNvSpPr/>
            <p:nvPr/>
          </p:nvSpPr>
          <p:spPr>
            <a:xfrm>
              <a:off x="76200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92" name="矩形 91"/>
            <p:cNvSpPr/>
            <p:nvPr/>
          </p:nvSpPr>
          <p:spPr>
            <a:xfrm>
              <a:off x="79248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95" name="矩形 94"/>
            <p:cNvSpPr/>
            <p:nvPr/>
          </p:nvSpPr>
          <p:spPr>
            <a:xfrm>
              <a:off x="85344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93" name="矩形 92"/>
            <p:cNvSpPr/>
            <p:nvPr/>
          </p:nvSpPr>
          <p:spPr>
            <a:xfrm>
              <a:off x="82296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96" name="矩形 95"/>
            <p:cNvSpPr/>
            <p:nvPr/>
          </p:nvSpPr>
          <p:spPr>
            <a:xfrm>
              <a:off x="76200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98" name="矩形 97"/>
            <p:cNvSpPr/>
            <p:nvPr/>
          </p:nvSpPr>
          <p:spPr>
            <a:xfrm>
              <a:off x="70104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00" name="矩形 99"/>
            <p:cNvSpPr/>
            <p:nvPr/>
          </p:nvSpPr>
          <p:spPr>
            <a:xfrm>
              <a:off x="73152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01" name="矩形 100"/>
            <p:cNvSpPr/>
            <p:nvPr/>
          </p:nvSpPr>
          <p:spPr>
            <a:xfrm>
              <a:off x="79248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sp>
        <p:nvSpPr>
          <p:cNvPr id="15364" name="标题 1"/>
          <p:cNvSpPr>
            <a:spLocks noGrp="1"/>
          </p:cNvSpPr>
          <p:nvPr>
            <p:ph type="title"/>
          </p:nvPr>
        </p:nvSpPr>
        <p:spPr>
          <a:xfrm>
            <a:off x="304800" y="457200"/>
            <a:ext cx="8229600" cy="1066800"/>
          </a:xfrm>
        </p:spPr>
        <p:txBody>
          <a:bodyPr/>
          <a:lstStyle/>
          <a:p>
            <a:pPr eaLnBrk="1" hangingPunct="1"/>
            <a:r>
              <a:rPr lang="en-US" sz="3200">
                <a:latin typeface="Lucida Sans" charset="0"/>
              </a:rPr>
              <a:t>GOAL</a:t>
            </a:r>
          </a:p>
        </p:txBody>
      </p:sp>
      <p:sp>
        <p:nvSpPr>
          <p:cNvPr id="15365" name="内容占位符 2"/>
          <p:cNvSpPr>
            <a:spLocks noGrp="1"/>
          </p:cNvSpPr>
          <p:nvPr>
            <p:ph idx="1"/>
          </p:nvPr>
        </p:nvSpPr>
        <p:spPr>
          <a:xfrm>
            <a:off x="76200" y="704850"/>
            <a:ext cx="8763000" cy="1504950"/>
          </a:xfrm>
        </p:spPr>
        <p:txBody>
          <a:bodyPr/>
          <a:lstStyle/>
          <a:p>
            <a:pPr eaLnBrk="1" hangingPunct="1"/>
            <a:endParaRPr lang="en-US">
              <a:latin typeface="Georgia" charset="0"/>
            </a:endParaRPr>
          </a:p>
          <a:p>
            <a:pPr eaLnBrk="1" hangingPunct="1"/>
            <a:r>
              <a:rPr lang="en-US" altLang="zh-CN">
                <a:latin typeface="Lucida Sans" charset="0"/>
                <a:ea typeface="宋体" charset="0"/>
                <a:cs typeface="宋体" charset="0"/>
              </a:rPr>
              <a:t>Leverage sharing pattern commonality to compress the directory</a:t>
            </a:r>
          </a:p>
          <a:p>
            <a:pPr eaLnBrk="1" hangingPunct="1">
              <a:buFont typeface="Georgia" charset="0"/>
              <a:buNone/>
            </a:pPr>
            <a:r>
              <a:rPr lang="en-US" altLang="zh-CN">
                <a:latin typeface="Georgia" charset="0"/>
                <a:ea typeface="宋体" charset="0"/>
                <a:cs typeface="宋体" charset="0"/>
              </a:rPr>
              <a:t>                            </a:t>
            </a:r>
            <a:r>
              <a:rPr lang="en-US" altLang="zh-CN" sz="2400">
                <a:latin typeface="Lucida Sans" charset="0"/>
                <a:ea typeface="宋体" charset="0"/>
                <a:cs typeface="宋体" charset="0"/>
              </a:rPr>
              <a:t>full map directory (8P multicore)</a:t>
            </a:r>
          </a:p>
        </p:txBody>
      </p:sp>
      <p:pic>
        <p:nvPicPr>
          <p:cNvPr id="15366"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09"/>
          <p:cNvGrpSpPr>
            <a:grpSpLocks/>
          </p:cNvGrpSpPr>
          <p:nvPr/>
        </p:nvGrpSpPr>
        <p:grpSpPr bwMode="auto">
          <a:xfrm>
            <a:off x="3048000" y="2743200"/>
            <a:ext cx="1371600" cy="2438400"/>
            <a:chOff x="3048000" y="2743200"/>
            <a:chExt cx="1371600" cy="2438400"/>
          </a:xfrm>
        </p:grpSpPr>
        <p:sp>
          <p:nvSpPr>
            <p:cNvPr id="5" name="矩形 4"/>
            <p:cNvSpPr/>
            <p:nvPr/>
          </p:nvSpPr>
          <p:spPr>
            <a:xfrm flipV="1">
              <a:off x="3048000" y="39624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 name="矩形 6"/>
            <p:cNvSpPr/>
            <p:nvPr/>
          </p:nvSpPr>
          <p:spPr>
            <a:xfrm flipV="1">
              <a:off x="3505200" y="39624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8" name="矩形 7"/>
            <p:cNvSpPr/>
            <p:nvPr/>
          </p:nvSpPr>
          <p:spPr>
            <a:xfrm flipV="1">
              <a:off x="3048000" y="42672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 name="矩形 9"/>
            <p:cNvSpPr/>
            <p:nvPr/>
          </p:nvSpPr>
          <p:spPr>
            <a:xfrm flipV="1">
              <a:off x="3505200" y="42672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 name="矩形 10"/>
            <p:cNvSpPr/>
            <p:nvPr/>
          </p:nvSpPr>
          <p:spPr>
            <a:xfrm flipV="1">
              <a:off x="3048000" y="45720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3" name="矩形 12"/>
            <p:cNvSpPr/>
            <p:nvPr/>
          </p:nvSpPr>
          <p:spPr>
            <a:xfrm flipV="1">
              <a:off x="3505200" y="45720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4" name="矩形 13"/>
            <p:cNvSpPr/>
            <p:nvPr/>
          </p:nvSpPr>
          <p:spPr>
            <a:xfrm flipV="1">
              <a:off x="3048000" y="4876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6" name="矩形 15"/>
            <p:cNvSpPr/>
            <p:nvPr/>
          </p:nvSpPr>
          <p:spPr>
            <a:xfrm flipV="1">
              <a:off x="3505200" y="4876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7" name="矩形 16"/>
            <p:cNvSpPr/>
            <p:nvPr/>
          </p:nvSpPr>
          <p:spPr>
            <a:xfrm flipV="1">
              <a:off x="3048000" y="27432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9" name="矩形 18"/>
            <p:cNvSpPr/>
            <p:nvPr/>
          </p:nvSpPr>
          <p:spPr>
            <a:xfrm flipV="1">
              <a:off x="3505200" y="27432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0" name="矩形 19"/>
            <p:cNvSpPr/>
            <p:nvPr/>
          </p:nvSpPr>
          <p:spPr>
            <a:xfrm flipV="1">
              <a:off x="3048000" y="30480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2" name="矩形 21"/>
            <p:cNvSpPr/>
            <p:nvPr/>
          </p:nvSpPr>
          <p:spPr>
            <a:xfrm flipV="1">
              <a:off x="3505200" y="30480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3" name="矩形 22"/>
            <p:cNvSpPr/>
            <p:nvPr/>
          </p:nvSpPr>
          <p:spPr>
            <a:xfrm flipV="1">
              <a:off x="3048000" y="3352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5" name="矩形 24"/>
            <p:cNvSpPr/>
            <p:nvPr/>
          </p:nvSpPr>
          <p:spPr>
            <a:xfrm flipV="1">
              <a:off x="3505200" y="3352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6" name="矩形 25"/>
            <p:cNvSpPr/>
            <p:nvPr/>
          </p:nvSpPr>
          <p:spPr>
            <a:xfrm flipV="1">
              <a:off x="3048000" y="36576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8" name="矩形 27"/>
            <p:cNvSpPr/>
            <p:nvPr/>
          </p:nvSpPr>
          <p:spPr>
            <a:xfrm flipV="1">
              <a:off x="3505200" y="36576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grpSp>
      <p:grpSp>
        <p:nvGrpSpPr>
          <p:cNvPr id="12" name="组合 184"/>
          <p:cNvGrpSpPr>
            <a:grpSpLocks/>
          </p:cNvGrpSpPr>
          <p:nvPr/>
        </p:nvGrpSpPr>
        <p:grpSpPr bwMode="auto">
          <a:xfrm>
            <a:off x="4419600" y="2743200"/>
            <a:ext cx="1524000" cy="2438400"/>
            <a:chOff x="4419600" y="2743200"/>
            <a:chExt cx="1524000" cy="2438400"/>
          </a:xfrm>
        </p:grpSpPr>
        <p:cxnSp>
          <p:nvCxnSpPr>
            <p:cNvPr id="94" name="直接箭头连接符 93"/>
            <p:cNvCxnSpPr>
              <a:cxnSpLocks noChangeShapeType="1"/>
              <a:stCxn id="89" idx="3"/>
              <a:endCxn id="74" idx="1"/>
            </p:cNvCxnSpPr>
            <p:nvPr/>
          </p:nvCxnSpPr>
          <p:spPr bwMode="auto">
            <a:xfrm>
              <a:off x="4724400" y="3505200"/>
              <a:ext cx="1219200" cy="1588"/>
            </a:xfrm>
            <a:prstGeom prst="straightConnector1">
              <a:avLst/>
            </a:prstGeom>
            <a:noFill/>
            <a:ln w="31750">
              <a:solidFill>
                <a:schemeClr val="accent1"/>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grpSp>
          <p:nvGrpSpPr>
            <p:cNvPr id="15373" name="组合 183"/>
            <p:cNvGrpSpPr>
              <a:grpSpLocks/>
            </p:cNvGrpSpPr>
            <p:nvPr/>
          </p:nvGrpSpPr>
          <p:grpSpPr bwMode="auto">
            <a:xfrm>
              <a:off x="4419600" y="2743200"/>
              <a:ext cx="1524000" cy="2438400"/>
              <a:chOff x="4419600" y="2743200"/>
              <a:chExt cx="1524000" cy="2438400"/>
            </a:xfrm>
          </p:grpSpPr>
          <p:sp>
            <p:nvSpPr>
              <p:cNvPr id="82" name="矩形 81"/>
              <p:cNvSpPr/>
              <p:nvPr/>
            </p:nvSpPr>
            <p:spPr>
              <a:xfrm>
                <a:off x="44196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83" name="矩形 82"/>
              <p:cNvSpPr/>
              <p:nvPr/>
            </p:nvSpPr>
            <p:spPr>
              <a:xfrm>
                <a:off x="44196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5" name="矩形 84"/>
              <p:cNvSpPr/>
              <p:nvPr/>
            </p:nvSpPr>
            <p:spPr>
              <a:xfrm>
                <a:off x="44196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6" name="矩形 85"/>
              <p:cNvSpPr/>
              <p:nvPr/>
            </p:nvSpPr>
            <p:spPr>
              <a:xfrm>
                <a:off x="44196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7" name="矩形 86"/>
              <p:cNvSpPr/>
              <p:nvPr/>
            </p:nvSpPr>
            <p:spPr>
              <a:xfrm>
                <a:off x="44196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8" name="矩形 87"/>
              <p:cNvSpPr/>
              <p:nvPr/>
            </p:nvSpPr>
            <p:spPr>
              <a:xfrm>
                <a:off x="44196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9" name="矩形 88"/>
              <p:cNvSpPr/>
              <p:nvPr/>
            </p:nvSpPr>
            <p:spPr>
              <a:xfrm>
                <a:off x="44196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90" name="矩形 89"/>
              <p:cNvSpPr/>
              <p:nvPr/>
            </p:nvSpPr>
            <p:spPr>
              <a:xfrm>
                <a:off x="44196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cxnSp>
            <p:nvCxnSpPr>
              <p:cNvPr id="91" name="直接箭头连接符 90"/>
              <p:cNvCxnSpPr>
                <a:cxnSpLocks noChangeShapeType="1"/>
                <a:stCxn id="82" idx="3"/>
                <a:endCxn id="74" idx="1"/>
              </p:cNvCxnSpPr>
              <p:nvPr/>
            </p:nvCxnSpPr>
            <p:spPr bwMode="auto">
              <a:xfrm>
                <a:off x="4724400" y="2895600"/>
                <a:ext cx="1219200" cy="609600"/>
              </a:xfrm>
              <a:prstGeom prst="straightConnector1">
                <a:avLst/>
              </a:prstGeom>
              <a:noFill/>
              <a:ln w="31750">
                <a:solidFill>
                  <a:schemeClr val="accent1"/>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97" name="直接箭头连接符 96"/>
              <p:cNvCxnSpPr>
                <a:cxnSpLocks noChangeShapeType="1"/>
                <a:stCxn id="90" idx="3"/>
                <a:endCxn id="74" idx="1"/>
              </p:cNvCxnSpPr>
              <p:nvPr/>
            </p:nvCxnSpPr>
            <p:spPr bwMode="auto">
              <a:xfrm flipV="1">
                <a:off x="4724400" y="3505200"/>
                <a:ext cx="1219200" cy="1219200"/>
              </a:xfrm>
              <a:prstGeom prst="straightConnector1">
                <a:avLst/>
              </a:prstGeom>
              <a:noFill/>
              <a:ln w="31750">
                <a:solidFill>
                  <a:schemeClr val="accent1"/>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99" name="直接箭头连接符 98"/>
              <p:cNvCxnSpPr>
                <a:cxnSpLocks noChangeShapeType="1"/>
                <a:stCxn id="83" idx="3"/>
                <a:endCxn id="78" idx="1"/>
              </p:cNvCxnSpPr>
              <p:nvPr/>
            </p:nvCxnSpPr>
            <p:spPr bwMode="auto">
              <a:xfrm>
                <a:off x="4724400" y="3200400"/>
                <a:ext cx="1219200" cy="7620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02" name="直接箭头连接符 101"/>
              <p:cNvCxnSpPr>
                <a:cxnSpLocks noChangeShapeType="1"/>
                <a:stCxn id="87" idx="3"/>
                <a:endCxn id="78" idx="1"/>
              </p:cNvCxnSpPr>
              <p:nvPr/>
            </p:nvCxnSpPr>
            <p:spPr bwMode="auto">
              <a:xfrm>
                <a:off x="4724400" y="3810000"/>
                <a:ext cx="1219200" cy="1524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04" name="直接箭头连接符 103"/>
              <p:cNvCxnSpPr>
                <a:cxnSpLocks noChangeShapeType="1"/>
                <a:stCxn id="86" idx="3"/>
                <a:endCxn id="78" idx="1"/>
              </p:cNvCxnSpPr>
              <p:nvPr/>
            </p:nvCxnSpPr>
            <p:spPr bwMode="auto">
              <a:xfrm flipV="1">
                <a:off x="4724400" y="3962400"/>
                <a:ext cx="1219200" cy="1524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06" name="直接箭头连接符 105"/>
              <p:cNvCxnSpPr>
                <a:cxnSpLocks noChangeShapeType="1"/>
                <a:stCxn id="85" idx="3"/>
                <a:endCxn id="78" idx="1"/>
              </p:cNvCxnSpPr>
              <p:nvPr/>
            </p:nvCxnSpPr>
            <p:spPr bwMode="auto">
              <a:xfrm flipV="1">
                <a:off x="4724400" y="3962400"/>
                <a:ext cx="1219200" cy="4572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08" name="直接箭头连接符 107"/>
              <p:cNvCxnSpPr>
                <a:cxnSpLocks noChangeShapeType="1"/>
                <a:stCxn id="88" idx="3"/>
                <a:endCxn id="78" idx="1"/>
              </p:cNvCxnSpPr>
              <p:nvPr/>
            </p:nvCxnSpPr>
            <p:spPr bwMode="auto">
              <a:xfrm flipV="1">
                <a:off x="4724400" y="3962400"/>
                <a:ext cx="1219200" cy="10668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grpSp>
      </p:grpSp>
      <p:sp>
        <p:nvSpPr>
          <p:cNvPr id="124" name="灯片编号占位符 123"/>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5D1AAF9-71EA-DB44-9C63-779798A3B361}" type="slidenum">
              <a:rPr lang="en-US">
                <a:latin typeface="Georgia" charset="0"/>
              </a:rPr>
              <a:pPr eaLnBrk="1" hangingPunct="1"/>
              <a:t>10</a:t>
            </a:fld>
            <a:endParaRPr lang="en-US">
              <a:latin typeface="Georgia" charset="0"/>
            </a:endParaRPr>
          </a:p>
        </p:txBody>
      </p:sp>
      <p:sp>
        <p:nvSpPr>
          <p:cNvPr id="125" name="TextBox 124"/>
          <p:cNvSpPr txBox="1">
            <a:spLocks noChangeArrowheads="1"/>
          </p:cNvSpPr>
          <p:nvPr/>
        </p:nvSpPr>
        <p:spPr bwMode="auto">
          <a:xfrm>
            <a:off x="4800600" y="5715000"/>
            <a:ext cx="297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800">
                <a:latin typeface="Lucida Sans" charset="0"/>
              </a:rPr>
              <a:t>8*8 = 64 bits</a:t>
            </a:r>
          </a:p>
        </p:txBody>
      </p:sp>
      <p:sp>
        <p:nvSpPr>
          <p:cNvPr id="160" name="TextBox 159"/>
          <p:cNvSpPr txBox="1">
            <a:spLocks noChangeArrowheads="1"/>
          </p:cNvSpPr>
          <p:nvPr/>
        </p:nvSpPr>
        <p:spPr bwMode="auto">
          <a:xfrm>
            <a:off x="3657600" y="5715000"/>
            <a:ext cx="3505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800">
                <a:latin typeface="Lucida Sans" charset="0"/>
              </a:rPr>
              <a:t>8+8+8 = 24 bits</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nodeType="clickEffect">
                                  <p:stCondLst>
                                    <p:cond delay="0"/>
                                  </p:stCondLst>
                                  <p:childTnLst>
                                    <p:animEffect transition="out" filter="checkerboard(across)">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25"/>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12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04800" y="457200"/>
            <a:ext cx="8610600" cy="1066800"/>
          </a:xfrm>
        </p:spPr>
        <p:txBody>
          <a:bodyPr/>
          <a:lstStyle/>
          <a:p>
            <a:pPr eaLnBrk="1" hangingPunct="1"/>
            <a:r>
              <a:rPr lang="en-US" sz="3200">
                <a:latin typeface="Lucida Sans" charset="0"/>
              </a:rPr>
              <a:t>SPACE: Sharing PAttern-based CoherencE</a:t>
            </a:r>
          </a:p>
        </p:txBody>
      </p:sp>
      <p:sp>
        <p:nvSpPr>
          <p:cNvPr id="16387" name="内容占位符 2"/>
          <p:cNvSpPr>
            <a:spLocks noGrp="1"/>
          </p:cNvSpPr>
          <p:nvPr>
            <p:ph idx="1"/>
          </p:nvPr>
        </p:nvSpPr>
        <p:spPr>
          <a:xfrm>
            <a:off x="76200" y="457200"/>
            <a:ext cx="3581400" cy="5695950"/>
          </a:xfrm>
        </p:spPr>
        <p:txBody>
          <a:bodyPr/>
          <a:lstStyle/>
          <a:p>
            <a:pPr eaLnBrk="1" hangingPunct="1"/>
            <a:endParaRPr lang="en-US">
              <a:latin typeface="Lucida Sans" charset="0"/>
            </a:endParaRPr>
          </a:p>
          <a:p>
            <a:pPr eaLnBrk="1" hangingPunct="1"/>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Decouple the sharing patterns from cache blocks </a:t>
            </a:r>
          </a:p>
          <a:p>
            <a:pPr eaLnBrk="1" hangingPunct="1">
              <a:buFont typeface="Georgia" charset="0"/>
              <a:buNone/>
            </a:pPr>
            <a:r>
              <a:rPr lang="en-US" altLang="zh-CN">
                <a:latin typeface="Lucida Sans" charset="0"/>
                <a:ea typeface="宋体" charset="0"/>
                <a:cs typeface="宋体" charset="0"/>
              </a:rPr>
              <a:t>   to compress the</a:t>
            </a:r>
          </a:p>
          <a:p>
            <a:pPr eaLnBrk="1" hangingPunct="1">
              <a:buFont typeface="Georgia" charset="0"/>
              <a:buNone/>
            </a:pPr>
            <a:r>
              <a:rPr lang="en-US" altLang="zh-CN">
                <a:latin typeface="Lucida Sans" charset="0"/>
                <a:ea typeface="宋体" charset="0"/>
                <a:cs typeface="宋体" charset="0"/>
              </a:rPr>
              <a:t>   directory</a:t>
            </a:r>
          </a:p>
          <a:p>
            <a:pPr eaLnBrk="1" hangingPunct="1"/>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Represent only   patterns  present in the applications</a:t>
            </a:r>
          </a:p>
          <a:p>
            <a:pPr eaLnBrk="1" hangingPunct="1"/>
            <a:endParaRPr lang="en-US" altLang="zh-CN">
              <a:latin typeface="Lucida Sans" charset="0"/>
              <a:ea typeface="宋体" charset="0"/>
              <a:cs typeface="宋体" charset="0"/>
            </a:endParaRPr>
          </a:p>
        </p:txBody>
      </p:sp>
      <p:pic>
        <p:nvPicPr>
          <p:cNvPr id="16388"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89" name="组合 47"/>
          <p:cNvGrpSpPr>
            <a:grpSpLocks/>
          </p:cNvGrpSpPr>
          <p:nvPr/>
        </p:nvGrpSpPr>
        <p:grpSpPr bwMode="auto">
          <a:xfrm>
            <a:off x="6629400" y="2438400"/>
            <a:ext cx="2438400" cy="762000"/>
            <a:chOff x="6400800" y="3429000"/>
            <a:chExt cx="2438400" cy="762000"/>
          </a:xfrm>
        </p:grpSpPr>
        <p:sp>
          <p:nvSpPr>
            <p:cNvPr id="49" name="矩形 48"/>
            <p:cNvSpPr/>
            <p:nvPr/>
          </p:nvSpPr>
          <p:spPr>
            <a:xfrm>
              <a:off x="64008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0" name="矩形 49"/>
            <p:cNvSpPr/>
            <p:nvPr/>
          </p:nvSpPr>
          <p:spPr>
            <a:xfrm>
              <a:off x="67056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1" name="矩形 50"/>
            <p:cNvSpPr/>
            <p:nvPr/>
          </p:nvSpPr>
          <p:spPr>
            <a:xfrm>
              <a:off x="70104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2" name="矩形 51"/>
            <p:cNvSpPr/>
            <p:nvPr/>
          </p:nvSpPr>
          <p:spPr>
            <a:xfrm>
              <a:off x="73152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3" name="矩形 52"/>
            <p:cNvSpPr/>
            <p:nvPr/>
          </p:nvSpPr>
          <p:spPr>
            <a:xfrm>
              <a:off x="64008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4" name="矩形 53"/>
            <p:cNvSpPr/>
            <p:nvPr/>
          </p:nvSpPr>
          <p:spPr>
            <a:xfrm>
              <a:off x="67056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5" name="矩形 54"/>
            <p:cNvSpPr/>
            <p:nvPr/>
          </p:nvSpPr>
          <p:spPr>
            <a:xfrm>
              <a:off x="85344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6" name="矩形 55"/>
            <p:cNvSpPr/>
            <p:nvPr/>
          </p:nvSpPr>
          <p:spPr>
            <a:xfrm>
              <a:off x="82296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7" name="矩形 56"/>
            <p:cNvSpPr/>
            <p:nvPr/>
          </p:nvSpPr>
          <p:spPr>
            <a:xfrm>
              <a:off x="76200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8" name="矩形 57"/>
            <p:cNvSpPr/>
            <p:nvPr/>
          </p:nvSpPr>
          <p:spPr>
            <a:xfrm>
              <a:off x="79248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59" name="矩形 58"/>
            <p:cNvSpPr/>
            <p:nvPr/>
          </p:nvSpPr>
          <p:spPr>
            <a:xfrm>
              <a:off x="85344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60" name="矩形 59"/>
            <p:cNvSpPr/>
            <p:nvPr/>
          </p:nvSpPr>
          <p:spPr>
            <a:xfrm>
              <a:off x="8229600" y="3429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61" name="矩形 60"/>
            <p:cNvSpPr/>
            <p:nvPr/>
          </p:nvSpPr>
          <p:spPr>
            <a:xfrm>
              <a:off x="76200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2" name="矩形 61"/>
            <p:cNvSpPr/>
            <p:nvPr/>
          </p:nvSpPr>
          <p:spPr>
            <a:xfrm>
              <a:off x="70104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3" name="矩形 62"/>
            <p:cNvSpPr/>
            <p:nvPr/>
          </p:nvSpPr>
          <p:spPr>
            <a:xfrm>
              <a:off x="73152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4" name="矩形 63"/>
            <p:cNvSpPr/>
            <p:nvPr/>
          </p:nvSpPr>
          <p:spPr>
            <a:xfrm>
              <a:off x="7924800" y="3886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grpSp>
        <p:nvGrpSpPr>
          <p:cNvPr id="16390" name="组合 64"/>
          <p:cNvGrpSpPr>
            <a:grpSpLocks/>
          </p:cNvGrpSpPr>
          <p:nvPr/>
        </p:nvGrpSpPr>
        <p:grpSpPr bwMode="auto">
          <a:xfrm>
            <a:off x="3733800" y="1828800"/>
            <a:ext cx="1371600" cy="2438400"/>
            <a:chOff x="3048000" y="2743200"/>
            <a:chExt cx="1371600" cy="2438400"/>
          </a:xfrm>
        </p:grpSpPr>
        <p:sp>
          <p:nvSpPr>
            <p:cNvPr id="66" name="矩形 65"/>
            <p:cNvSpPr/>
            <p:nvPr/>
          </p:nvSpPr>
          <p:spPr>
            <a:xfrm flipV="1">
              <a:off x="3048000" y="39624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67" name="矩形 66"/>
            <p:cNvSpPr/>
            <p:nvPr/>
          </p:nvSpPr>
          <p:spPr>
            <a:xfrm flipV="1">
              <a:off x="3505200" y="39624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68" name="矩形 67"/>
            <p:cNvSpPr/>
            <p:nvPr/>
          </p:nvSpPr>
          <p:spPr>
            <a:xfrm flipV="1">
              <a:off x="3048000" y="42672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69" name="矩形 68"/>
            <p:cNvSpPr/>
            <p:nvPr/>
          </p:nvSpPr>
          <p:spPr>
            <a:xfrm flipV="1">
              <a:off x="3505200" y="42672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0" name="矩形 69"/>
            <p:cNvSpPr/>
            <p:nvPr/>
          </p:nvSpPr>
          <p:spPr>
            <a:xfrm flipV="1">
              <a:off x="3048000" y="45720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1" name="矩形 70"/>
            <p:cNvSpPr/>
            <p:nvPr/>
          </p:nvSpPr>
          <p:spPr>
            <a:xfrm flipV="1">
              <a:off x="3505200" y="45720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2" name="矩形 71"/>
            <p:cNvSpPr/>
            <p:nvPr/>
          </p:nvSpPr>
          <p:spPr>
            <a:xfrm flipV="1">
              <a:off x="3048000" y="4876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3" name="矩形 72"/>
            <p:cNvSpPr/>
            <p:nvPr/>
          </p:nvSpPr>
          <p:spPr>
            <a:xfrm flipV="1">
              <a:off x="3505200" y="4876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4" name="矩形 73"/>
            <p:cNvSpPr/>
            <p:nvPr/>
          </p:nvSpPr>
          <p:spPr>
            <a:xfrm flipV="1">
              <a:off x="3048000" y="27432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5" name="矩形 74"/>
            <p:cNvSpPr/>
            <p:nvPr/>
          </p:nvSpPr>
          <p:spPr>
            <a:xfrm flipV="1">
              <a:off x="3505200" y="27432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6" name="矩形 75"/>
            <p:cNvSpPr/>
            <p:nvPr/>
          </p:nvSpPr>
          <p:spPr>
            <a:xfrm flipV="1">
              <a:off x="3048000" y="30480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7" name="矩形 76"/>
            <p:cNvSpPr/>
            <p:nvPr/>
          </p:nvSpPr>
          <p:spPr>
            <a:xfrm flipV="1">
              <a:off x="3505200" y="30480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8" name="矩形 77"/>
            <p:cNvSpPr/>
            <p:nvPr/>
          </p:nvSpPr>
          <p:spPr>
            <a:xfrm flipV="1">
              <a:off x="3048000" y="3352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9" name="矩形 78"/>
            <p:cNvSpPr/>
            <p:nvPr/>
          </p:nvSpPr>
          <p:spPr>
            <a:xfrm flipV="1">
              <a:off x="3505200" y="3352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80" name="矩形 79"/>
            <p:cNvSpPr/>
            <p:nvPr/>
          </p:nvSpPr>
          <p:spPr>
            <a:xfrm flipV="1">
              <a:off x="3048000" y="36576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81" name="矩形 80"/>
            <p:cNvSpPr/>
            <p:nvPr/>
          </p:nvSpPr>
          <p:spPr>
            <a:xfrm flipV="1">
              <a:off x="3505200" y="36576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grpSp>
      <p:grpSp>
        <p:nvGrpSpPr>
          <p:cNvPr id="16391" name="组合 142"/>
          <p:cNvGrpSpPr>
            <a:grpSpLocks/>
          </p:cNvGrpSpPr>
          <p:nvPr/>
        </p:nvGrpSpPr>
        <p:grpSpPr bwMode="auto">
          <a:xfrm>
            <a:off x="5105400" y="1828800"/>
            <a:ext cx="1524000" cy="2438400"/>
            <a:chOff x="4419600" y="2743200"/>
            <a:chExt cx="1524000" cy="2438400"/>
          </a:xfrm>
        </p:grpSpPr>
        <p:cxnSp>
          <p:nvCxnSpPr>
            <p:cNvPr id="144" name="直接箭头连接符 143"/>
            <p:cNvCxnSpPr>
              <a:cxnSpLocks noChangeShapeType="1"/>
              <a:stCxn id="152" idx="3"/>
            </p:cNvCxnSpPr>
            <p:nvPr/>
          </p:nvCxnSpPr>
          <p:spPr bwMode="auto">
            <a:xfrm>
              <a:off x="4724400" y="3505200"/>
              <a:ext cx="1219200" cy="1588"/>
            </a:xfrm>
            <a:prstGeom prst="straightConnector1">
              <a:avLst/>
            </a:prstGeom>
            <a:noFill/>
            <a:ln w="31750">
              <a:solidFill>
                <a:schemeClr val="accent1"/>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grpSp>
          <p:nvGrpSpPr>
            <p:cNvPr id="16394" name="组合 183"/>
            <p:cNvGrpSpPr>
              <a:grpSpLocks/>
            </p:cNvGrpSpPr>
            <p:nvPr/>
          </p:nvGrpSpPr>
          <p:grpSpPr bwMode="auto">
            <a:xfrm>
              <a:off x="4419600" y="2743200"/>
              <a:ext cx="1524000" cy="2438400"/>
              <a:chOff x="4419600" y="2743200"/>
              <a:chExt cx="1524000" cy="2438400"/>
            </a:xfrm>
          </p:grpSpPr>
          <p:sp>
            <p:nvSpPr>
              <p:cNvPr id="146" name="矩形 145"/>
              <p:cNvSpPr/>
              <p:nvPr/>
            </p:nvSpPr>
            <p:spPr>
              <a:xfrm>
                <a:off x="4419600" y="27432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7" name="矩形 146"/>
              <p:cNvSpPr/>
              <p:nvPr/>
            </p:nvSpPr>
            <p:spPr>
              <a:xfrm>
                <a:off x="4419600" y="30480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48" name="矩形 147"/>
              <p:cNvSpPr/>
              <p:nvPr/>
            </p:nvSpPr>
            <p:spPr>
              <a:xfrm>
                <a:off x="4419600" y="42672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49" name="矩形 148"/>
              <p:cNvSpPr/>
              <p:nvPr/>
            </p:nvSpPr>
            <p:spPr>
              <a:xfrm>
                <a:off x="4419600" y="39624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0" name="矩形 149"/>
              <p:cNvSpPr/>
              <p:nvPr/>
            </p:nvSpPr>
            <p:spPr>
              <a:xfrm>
                <a:off x="4419600" y="36576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1" name="矩形 150"/>
              <p:cNvSpPr/>
              <p:nvPr/>
            </p:nvSpPr>
            <p:spPr>
              <a:xfrm>
                <a:off x="4419600" y="4876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2" name="矩形 151"/>
              <p:cNvSpPr/>
              <p:nvPr/>
            </p:nvSpPr>
            <p:spPr>
              <a:xfrm>
                <a:off x="4419600" y="3352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53" name="矩形 152"/>
              <p:cNvSpPr/>
              <p:nvPr/>
            </p:nvSpPr>
            <p:spPr>
              <a:xfrm>
                <a:off x="4419600" y="4572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cxnSp>
            <p:nvCxnSpPr>
              <p:cNvPr id="154" name="直接箭头连接符 153"/>
              <p:cNvCxnSpPr>
                <a:cxnSpLocks noChangeShapeType="1"/>
                <a:stCxn id="146" idx="3"/>
              </p:cNvCxnSpPr>
              <p:nvPr/>
            </p:nvCxnSpPr>
            <p:spPr bwMode="auto">
              <a:xfrm>
                <a:off x="4724400" y="2895600"/>
                <a:ext cx="1219200" cy="609600"/>
              </a:xfrm>
              <a:prstGeom prst="straightConnector1">
                <a:avLst/>
              </a:prstGeom>
              <a:noFill/>
              <a:ln w="31750">
                <a:solidFill>
                  <a:schemeClr val="accent1"/>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55" name="直接箭头连接符 154"/>
              <p:cNvCxnSpPr>
                <a:cxnSpLocks noChangeShapeType="1"/>
                <a:stCxn id="153" idx="3"/>
              </p:cNvCxnSpPr>
              <p:nvPr/>
            </p:nvCxnSpPr>
            <p:spPr bwMode="auto">
              <a:xfrm flipV="1">
                <a:off x="4724400" y="3505200"/>
                <a:ext cx="1219200" cy="1219200"/>
              </a:xfrm>
              <a:prstGeom prst="straightConnector1">
                <a:avLst/>
              </a:prstGeom>
              <a:noFill/>
              <a:ln w="31750">
                <a:solidFill>
                  <a:schemeClr val="accent1"/>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56" name="直接箭头连接符 155"/>
              <p:cNvCxnSpPr>
                <a:cxnSpLocks noChangeShapeType="1"/>
                <a:stCxn id="147" idx="3"/>
              </p:cNvCxnSpPr>
              <p:nvPr/>
            </p:nvCxnSpPr>
            <p:spPr bwMode="auto">
              <a:xfrm>
                <a:off x="4724400" y="3200400"/>
                <a:ext cx="1219200" cy="7620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57" name="直接箭头连接符 156"/>
              <p:cNvCxnSpPr>
                <a:cxnSpLocks noChangeShapeType="1"/>
                <a:stCxn id="150" idx="3"/>
              </p:cNvCxnSpPr>
              <p:nvPr/>
            </p:nvCxnSpPr>
            <p:spPr bwMode="auto">
              <a:xfrm>
                <a:off x="4724400" y="3810000"/>
                <a:ext cx="1219200" cy="1524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58" name="直接箭头连接符 157"/>
              <p:cNvCxnSpPr>
                <a:cxnSpLocks noChangeShapeType="1"/>
                <a:stCxn id="149" idx="3"/>
              </p:cNvCxnSpPr>
              <p:nvPr/>
            </p:nvCxnSpPr>
            <p:spPr bwMode="auto">
              <a:xfrm flipV="1">
                <a:off x="4724400" y="3962400"/>
                <a:ext cx="1219200" cy="1524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59" name="直接箭头连接符 158"/>
              <p:cNvCxnSpPr>
                <a:cxnSpLocks noChangeShapeType="1"/>
                <a:stCxn id="148" idx="3"/>
              </p:cNvCxnSpPr>
              <p:nvPr/>
            </p:nvCxnSpPr>
            <p:spPr bwMode="auto">
              <a:xfrm flipV="1">
                <a:off x="4724400" y="3962400"/>
                <a:ext cx="1219200" cy="4572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cxnSp>
            <p:nvCxnSpPr>
              <p:cNvPr id="160" name="直接箭头连接符 159"/>
              <p:cNvCxnSpPr>
                <a:cxnSpLocks noChangeShapeType="1"/>
                <a:stCxn id="151" idx="3"/>
              </p:cNvCxnSpPr>
              <p:nvPr/>
            </p:nvCxnSpPr>
            <p:spPr bwMode="auto">
              <a:xfrm flipV="1">
                <a:off x="4724400" y="3962400"/>
                <a:ext cx="1219200" cy="10668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grpSp>
      </p:grpSp>
      <p:sp>
        <p:nvSpPr>
          <p:cNvPr id="82" name="灯片编号占位符 81"/>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F5B0083-FE28-AE44-94B4-8AE33419CBCF}" type="slidenum">
              <a:rPr lang="en-US">
                <a:latin typeface="Georgia" charset="0"/>
              </a:rPr>
              <a:pPr eaLnBrk="1" hangingPunct="1"/>
              <a:t>11</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04800" y="457200"/>
            <a:ext cx="8229600" cy="1066800"/>
          </a:xfrm>
        </p:spPr>
        <p:txBody>
          <a:bodyPr/>
          <a:lstStyle/>
          <a:p>
            <a:pPr eaLnBrk="1" hangingPunct="1"/>
            <a:r>
              <a:rPr lang="en-US" sz="3200">
                <a:latin typeface="Lucida Sans" charset="0"/>
              </a:rPr>
              <a:t>SPACE design</a:t>
            </a:r>
          </a:p>
        </p:txBody>
      </p:sp>
      <p:sp>
        <p:nvSpPr>
          <p:cNvPr id="17411" name="内容占位符 2"/>
          <p:cNvSpPr>
            <a:spLocks noGrp="1"/>
          </p:cNvSpPr>
          <p:nvPr>
            <p:ph idx="1"/>
          </p:nvPr>
        </p:nvSpPr>
        <p:spPr>
          <a:xfrm>
            <a:off x="457200" y="914400"/>
            <a:ext cx="8229600" cy="4324350"/>
          </a:xfrm>
        </p:spPr>
        <p:txBody>
          <a:bodyPr/>
          <a:lstStyle/>
          <a:p>
            <a:pPr eaLnBrk="1" hangingPunct="1"/>
            <a:endParaRPr lang="en-US">
              <a:latin typeface="Georgia" charset="0"/>
            </a:endParaRPr>
          </a:p>
          <a:p>
            <a:pPr eaLnBrk="1" hangingPunct="1"/>
            <a:r>
              <a:rPr lang="en-US" altLang="zh-CN">
                <a:latin typeface="Lucida Sans" charset="0"/>
                <a:ea typeface="宋体" charset="0"/>
                <a:cs typeface="宋体" charset="0"/>
              </a:rPr>
              <a:t>A separate directory table to store the patterns</a:t>
            </a:r>
          </a:p>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Replace vector per cache line with pointer to the pattern in the table</a:t>
            </a:r>
          </a:p>
          <a:p>
            <a:pPr eaLnBrk="1" hangingPunct="1"/>
            <a:endParaRPr lang="en-US" altLang="zh-CN">
              <a:latin typeface="Georgia" charset="0"/>
              <a:ea typeface="宋体" charset="0"/>
              <a:cs typeface="宋体" charset="0"/>
            </a:endParaRPr>
          </a:p>
        </p:txBody>
      </p:sp>
      <p:pic>
        <p:nvPicPr>
          <p:cNvPr id="17412"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62000" y="4267200"/>
            <a:ext cx="1219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8" name="矩形 7"/>
          <p:cNvSpPr/>
          <p:nvPr/>
        </p:nvSpPr>
        <p:spPr>
          <a:xfrm>
            <a:off x="762000" y="4572000"/>
            <a:ext cx="1219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9" name="矩形 8"/>
          <p:cNvSpPr/>
          <p:nvPr/>
        </p:nvSpPr>
        <p:spPr>
          <a:xfrm>
            <a:off x="762000" y="4876800"/>
            <a:ext cx="1219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 name="矩形 9"/>
          <p:cNvSpPr/>
          <p:nvPr/>
        </p:nvSpPr>
        <p:spPr>
          <a:xfrm>
            <a:off x="762000" y="5181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a:t>
            </a:r>
          </a:p>
        </p:txBody>
      </p:sp>
      <p:sp>
        <p:nvSpPr>
          <p:cNvPr id="11" name="矩形 10"/>
          <p:cNvSpPr/>
          <p:nvPr/>
        </p:nvSpPr>
        <p:spPr>
          <a:xfrm>
            <a:off x="762000" y="5486400"/>
            <a:ext cx="1219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2" name="矩形 11"/>
          <p:cNvSpPr/>
          <p:nvPr/>
        </p:nvSpPr>
        <p:spPr>
          <a:xfrm>
            <a:off x="762000" y="5791200"/>
            <a:ext cx="1219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4" name="矩形 13"/>
          <p:cNvSpPr/>
          <p:nvPr/>
        </p:nvSpPr>
        <p:spPr>
          <a:xfrm>
            <a:off x="1981200" y="4267200"/>
            <a:ext cx="12192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Set </a:t>
            </a:r>
            <a:r>
              <a:rPr lang="en-US" sz="1600" dirty="0" err="1">
                <a:solidFill>
                  <a:schemeClr val="tx1"/>
                </a:solidFill>
              </a:rPr>
              <a:t>i</a:t>
            </a:r>
            <a:r>
              <a:rPr lang="en-US" sz="1600" dirty="0">
                <a:solidFill>
                  <a:schemeClr val="tx1"/>
                </a:solidFill>
              </a:rPr>
              <a:t>, Way j</a:t>
            </a:r>
            <a:endParaRPr lang="en-US" sz="1600" dirty="0">
              <a:solidFill>
                <a:schemeClr val="tx1"/>
              </a:solidFill>
            </a:endParaRPr>
          </a:p>
        </p:txBody>
      </p:sp>
      <p:sp>
        <p:nvSpPr>
          <p:cNvPr id="15" name="矩形 14"/>
          <p:cNvSpPr/>
          <p:nvPr/>
        </p:nvSpPr>
        <p:spPr>
          <a:xfrm>
            <a:off x="1981200" y="4572000"/>
            <a:ext cx="12192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16" name="矩形 15"/>
          <p:cNvSpPr/>
          <p:nvPr/>
        </p:nvSpPr>
        <p:spPr>
          <a:xfrm>
            <a:off x="1981200" y="4876800"/>
            <a:ext cx="12192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17" name="矩形 16"/>
          <p:cNvSpPr/>
          <p:nvPr/>
        </p:nvSpPr>
        <p:spPr>
          <a:xfrm>
            <a:off x="1981200" y="5181600"/>
            <a:ext cx="12192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a:t>
            </a:r>
          </a:p>
        </p:txBody>
      </p:sp>
      <p:sp>
        <p:nvSpPr>
          <p:cNvPr id="18" name="矩形 17"/>
          <p:cNvSpPr/>
          <p:nvPr/>
        </p:nvSpPr>
        <p:spPr>
          <a:xfrm>
            <a:off x="1981200" y="5486400"/>
            <a:ext cx="12192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19" name="矩形 18"/>
          <p:cNvSpPr/>
          <p:nvPr/>
        </p:nvSpPr>
        <p:spPr>
          <a:xfrm>
            <a:off x="1981200" y="5791200"/>
            <a:ext cx="12192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20" name="矩形 19"/>
          <p:cNvSpPr/>
          <p:nvPr/>
        </p:nvSpPr>
        <p:spPr>
          <a:xfrm>
            <a:off x="4114800" y="4572000"/>
            <a:ext cx="25908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4" name="矩形 23"/>
          <p:cNvSpPr/>
          <p:nvPr/>
        </p:nvSpPr>
        <p:spPr>
          <a:xfrm>
            <a:off x="4648200" y="50292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5" name="矩形 24"/>
          <p:cNvSpPr/>
          <p:nvPr/>
        </p:nvSpPr>
        <p:spPr>
          <a:xfrm>
            <a:off x="4648200" y="52578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6" name="矩形 25"/>
          <p:cNvSpPr/>
          <p:nvPr/>
        </p:nvSpPr>
        <p:spPr>
          <a:xfrm>
            <a:off x="4648200" y="54864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7" name="矩形 26"/>
          <p:cNvSpPr/>
          <p:nvPr/>
        </p:nvSpPr>
        <p:spPr>
          <a:xfrm>
            <a:off x="4648200" y="57150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a:solidFill>
                  <a:schemeClr val="tx1"/>
                </a:solidFill>
                <a:latin typeface="Georgia" charset="0"/>
                <a:ea typeface="ＭＳ Ｐゴシック" charset="0"/>
                <a:cs typeface="Arial" charset="0"/>
              </a:rPr>
              <a:t>…</a:t>
            </a:r>
          </a:p>
        </p:txBody>
      </p:sp>
      <p:sp>
        <p:nvSpPr>
          <p:cNvPr id="38" name="矩形 37"/>
          <p:cNvSpPr/>
          <p:nvPr/>
        </p:nvSpPr>
        <p:spPr>
          <a:xfrm>
            <a:off x="5257800" y="50292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9" name="矩形 38"/>
          <p:cNvSpPr/>
          <p:nvPr/>
        </p:nvSpPr>
        <p:spPr>
          <a:xfrm>
            <a:off x="5257800" y="52578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0" name="矩形 39"/>
          <p:cNvSpPr/>
          <p:nvPr/>
        </p:nvSpPr>
        <p:spPr>
          <a:xfrm>
            <a:off x="5257800" y="54864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1" name="矩形 40"/>
          <p:cNvSpPr/>
          <p:nvPr/>
        </p:nvSpPr>
        <p:spPr>
          <a:xfrm>
            <a:off x="5257800" y="57150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a:solidFill>
                  <a:schemeClr val="tx1"/>
                </a:solidFill>
                <a:latin typeface="Georgia" charset="0"/>
                <a:ea typeface="ＭＳ Ｐゴシック" charset="0"/>
                <a:cs typeface="Arial" charset="0"/>
              </a:rPr>
              <a:t>…</a:t>
            </a:r>
          </a:p>
        </p:txBody>
      </p:sp>
      <p:sp>
        <p:nvSpPr>
          <p:cNvPr id="42" name="矩形 41"/>
          <p:cNvSpPr/>
          <p:nvPr/>
        </p:nvSpPr>
        <p:spPr>
          <a:xfrm>
            <a:off x="6096000" y="50292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3" name="矩形 42"/>
          <p:cNvSpPr/>
          <p:nvPr/>
        </p:nvSpPr>
        <p:spPr>
          <a:xfrm>
            <a:off x="6096000" y="52578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4" name="矩形 43"/>
          <p:cNvSpPr/>
          <p:nvPr/>
        </p:nvSpPr>
        <p:spPr>
          <a:xfrm>
            <a:off x="6096000" y="54864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5" name="矩形 44"/>
          <p:cNvSpPr/>
          <p:nvPr/>
        </p:nvSpPr>
        <p:spPr>
          <a:xfrm>
            <a:off x="6096000" y="5715000"/>
            <a:ext cx="4572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a:solidFill>
                  <a:schemeClr val="tx1"/>
                </a:solidFill>
                <a:latin typeface="Georgia" charset="0"/>
                <a:ea typeface="ＭＳ Ｐゴシック" charset="0"/>
                <a:cs typeface="Arial" charset="0"/>
              </a:rPr>
              <a:t>…</a:t>
            </a:r>
          </a:p>
        </p:txBody>
      </p:sp>
      <p:cxnSp>
        <p:nvCxnSpPr>
          <p:cNvPr id="47" name="直接箭头连接符 46"/>
          <p:cNvCxnSpPr/>
          <p:nvPr/>
        </p:nvCxnSpPr>
        <p:spPr>
          <a:xfrm rot="10800000">
            <a:off x="4648200" y="48006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096000" y="4800600"/>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rot="5400000" flipH="1" flipV="1">
            <a:off x="4383088" y="5067300"/>
            <a:ext cx="2270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rot="16200000" flipH="1">
            <a:off x="4382294" y="5828506"/>
            <a:ext cx="228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096000" y="4495800"/>
            <a:ext cx="762000" cy="533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553200" y="4495800"/>
            <a:ext cx="2133600" cy="533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68580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66" name="矩形 65"/>
          <p:cNvSpPr/>
          <p:nvPr/>
        </p:nvSpPr>
        <p:spPr>
          <a:xfrm>
            <a:off x="70104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67" name="矩形 66"/>
          <p:cNvSpPr/>
          <p:nvPr/>
        </p:nvSpPr>
        <p:spPr>
          <a:xfrm>
            <a:off x="71628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68" name="矩形 67"/>
          <p:cNvSpPr/>
          <p:nvPr/>
        </p:nvSpPr>
        <p:spPr>
          <a:xfrm>
            <a:off x="73152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69" name="矩形 68"/>
          <p:cNvSpPr/>
          <p:nvPr/>
        </p:nvSpPr>
        <p:spPr>
          <a:xfrm>
            <a:off x="74676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70" name="矩形 69"/>
          <p:cNvSpPr/>
          <p:nvPr/>
        </p:nvSpPr>
        <p:spPr>
          <a:xfrm>
            <a:off x="76200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71" name="矩形 70"/>
          <p:cNvSpPr/>
          <p:nvPr/>
        </p:nvSpPr>
        <p:spPr>
          <a:xfrm>
            <a:off x="77724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72" name="矩形 71"/>
          <p:cNvSpPr/>
          <p:nvPr/>
        </p:nvSpPr>
        <p:spPr>
          <a:xfrm>
            <a:off x="7924800" y="4267200"/>
            <a:ext cx="152400" cy="2286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77" name="矩形 76"/>
          <p:cNvSpPr/>
          <p:nvPr/>
        </p:nvSpPr>
        <p:spPr>
          <a:xfrm>
            <a:off x="8229600" y="4267200"/>
            <a:ext cx="457200" cy="228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7453" name="TextBox 78"/>
          <p:cNvSpPr txBox="1">
            <a:spLocks noChangeArrowheads="1"/>
          </p:cNvSpPr>
          <p:nvPr/>
        </p:nvSpPr>
        <p:spPr bwMode="auto">
          <a:xfrm>
            <a:off x="533400" y="3897313"/>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Cache lines</a:t>
            </a:r>
          </a:p>
        </p:txBody>
      </p:sp>
      <p:sp>
        <p:nvSpPr>
          <p:cNvPr id="17454" name="TextBox 79"/>
          <p:cNvSpPr txBox="1">
            <a:spLocks noChangeArrowheads="1"/>
          </p:cNvSpPr>
          <p:nvPr/>
        </p:nvSpPr>
        <p:spPr bwMode="auto">
          <a:xfrm>
            <a:off x="1981200" y="3886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SPACE pointers</a:t>
            </a:r>
          </a:p>
        </p:txBody>
      </p:sp>
      <p:sp>
        <p:nvSpPr>
          <p:cNvPr id="17455" name="TextBox 80"/>
          <p:cNvSpPr txBox="1">
            <a:spLocks noChangeArrowheads="1"/>
          </p:cNvSpPr>
          <p:nvPr/>
        </p:nvSpPr>
        <p:spPr bwMode="auto">
          <a:xfrm>
            <a:off x="4495800" y="3886200"/>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SPACE directory table</a:t>
            </a:r>
          </a:p>
        </p:txBody>
      </p:sp>
      <p:sp>
        <p:nvSpPr>
          <p:cNvPr id="17456" name="TextBox 81"/>
          <p:cNvSpPr txBox="1">
            <a:spLocks noChangeArrowheads="1"/>
          </p:cNvSpPr>
          <p:nvPr/>
        </p:nvSpPr>
        <p:spPr bwMode="auto">
          <a:xfrm>
            <a:off x="6553200" y="3886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Sharing pattern</a:t>
            </a:r>
          </a:p>
        </p:txBody>
      </p:sp>
      <p:sp>
        <p:nvSpPr>
          <p:cNvPr id="17457" name="TextBox 92"/>
          <p:cNvSpPr txBox="1">
            <a:spLocks noChangeArrowheads="1"/>
          </p:cNvSpPr>
          <p:nvPr/>
        </p:nvSpPr>
        <p:spPr bwMode="auto">
          <a:xfrm>
            <a:off x="7543800" y="46482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Ref. counter</a:t>
            </a:r>
          </a:p>
        </p:txBody>
      </p:sp>
      <p:sp>
        <p:nvSpPr>
          <p:cNvPr id="17458" name="TextBox 105"/>
          <p:cNvSpPr txBox="1">
            <a:spLocks noChangeArrowheads="1"/>
          </p:cNvSpPr>
          <p:nvPr/>
        </p:nvSpPr>
        <p:spPr bwMode="auto">
          <a:xfrm>
            <a:off x="5105400" y="45720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a:t>
            </a:r>
            <a:r>
              <a:rPr lang="en-US" baseline="-25000"/>
              <a:t> Dir. ways</a:t>
            </a:r>
            <a:endParaRPr lang="en-US"/>
          </a:p>
        </p:txBody>
      </p:sp>
      <p:sp>
        <p:nvSpPr>
          <p:cNvPr id="107" name="TextBox 106"/>
          <p:cNvSpPr txBox="1"/>
          <p:nvPr/>
        </p:nvSpPr>
        <p:spPr>
          <a:xfrm>
            <a:off x="4034135" y="4876800"/>
            <a:ext cx="461665" cy="978932"/>
          </a:xfrm>
          <a:prstGeom prst="rect">
            <a:avLst/>
          </a:prstGeom>
          <a:noFill/>
        </p:spPr>
        <p:txBody>
          <a:bodyPr vert="vert270">
            <a:spAutoFit/>
          </a:bodyPr>
          <a:lstStyle/>
          <a:p>
            <a:pPr>
              <a:defRPr/>
            </a:pPr>
            <a:r>
              <a:rPr lang="en-US" dirty="0">
                <a:ea typeface="+mn-ea"/>
              </a:rPr>
              <a:t>N</a:t>
            </a:r>
            <a:r>
              <a:rPr lang="en-US" baseline="-25000" dirty="0">
                <a:ea typeface="+mn-ea"/>
              </a:rPr>
              <a:t> Dir. sets</a:t>
            </a:r>
            <a:endParaRPr lang="en-US" dirty="0">
              <a:ea typeface="+mn-ea"/>
            </a:endParaRPr>
          </a:p>
        </p:txBody>
      </p:sp>
      <p:cxnSp>
        <p:nvCxnSpPr>
          <p:cNvPr id="108" name="直接箭头连接符 107"/>
          <p:cNvCxnSpPr/>
          <p:nvPr/>
        </p:nvCxnSpPr>
        <p:spPr>
          <a:xfrm rot="10800000">
            <a:off x="1981200" y="6246813"/>
            <a:ext cx="1219200" cy="1587"/>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461" name="TextBox 110"/>
          <p:cNvSpPr txBox="1">
            <a:spLocks noChangeArrowheads="1"/>
          </p:cNvSpPr>
          <p:nvPr/>
        </p:nvSpPr>
        <p:spPr bwMode="auto">
          <a:xfrm>
            <a:off x="1981200" y="62484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Log</a:t>
            </a:r>
            <a:r>
              <a:rPr lang="en-US" baseline="-25000"/>
              <a:t>2</a:t>
            </a:r>
            <a:r>
              <a:rPr lang="en-US"/>
              <a:t>(N</a:t>
            </a:r>
            <a:r>
              <a:rPr lang="en-US" baseline="-25000"/>
              <a:t>Dir. entires</a:t>
            </a:r>
            <a:r>
              <a:rPr lang="en-US"/>
              <a:t> )</a:t>
            </a:r>
          </a:p>
        </p:txBody>
      </p:sp>
      <p:cxnSp>
        <p:nvCxnSpPr>
          <p:cNvPr id="116" name="直接箭头连接符 115"/>
          <p:cNvCxnSpPr>
            <a:cxnSpLocks noChangeShapeType="1"/>
            <a:stCxn id="14" idx="3"/>
          </p:cNvCxnSpPr>
          <p:nvPr/>
        </p:nvCxnSpPr>
        <p:spPr bwMode="auto">
          <a:xfrm>
            <a:off x="3200400" y="4419600"/>
            <a:ext cx="1371600" cy="990600"/>
          </a:xfrm>
          <a:prstGeom prst="straightConnector1">
            <a:avLst/>
          </a:prstGeom>
          <a:noFill/>
          <a:ln w="31750">
            <a:solidFill>
              <a:srgbClr val="B7B7D4"/>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sp>
        <p:nvSpPr>
          <p:cNvPr id="57" name="灯片编号占位符 56"/>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F719C27-2DF7-2240-ABB9-D4BAD11C1C1E}" type="slidenum">
              <a:rPr lang="en-US">
                <a:latin typeface="Georgia" charset="0"/>
              </a:rPr>
              <a:pPr eaLnBrk="1" hangingPunct="1"/>
              <a:t>12</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04800" y="457200"/>
            <a:ext cx="8229600" cy="1066800"/>
          </a:xfrm>
        </p:spPr>
        <p:txBody>
          <a:bodyPr/>
          <a:lstStyle/>
          <a:p>
            <a:pPr eaLnBrk="1" hangingPunct="1"/>
            <a:r>
              <a:rPr lang="en-US" sz="3200">
                <a:latin typeface="Lucida Sans" charset="0"/>
              </a:rPr>
              <a:t>SPACE design: challenges </a:t>
            </a:r>
          </a:p>
        </p:txBody>
      </p:sp>
      <p:sp>
        <p:nvSpPr>
          <p:cNvPr id="18435" name="内容占位符 2"/>
          <p:cNvSpPr>
            <a:spLocks noGrp="1"/>
          </p:cNvSpPr>
          <p:nvPr>
            <p:ph idx="1"/>
          </p:nvPr>
        </p:nvSpPr>
        <p:spPr>
          <a:xfrm>
            <a:off x="457200" y="1219200"/>
            <a:ext cx="8229600" cy="4324350"/>
          </a:xfrm>
        </p:spPr>
        <p:txBody>
          <a:bodyPr/>
          <a:lstStyle/>
          <a:p>
            <a:pPr eaLnBrk="1" hangingPunct="1"/>
            <a:endParaRPr lang="en-US">
              <a:latin typeface="Lucida Sans" charset="0"/>
            </a:endParaRPr>
          </a:p>
          <a:p>
            <a:pPr eaLnBrk="1" hangingPunct="1"/>
            <a:r>
              <a:rPr lang="en-US" altLang="zh-CN">
                <a:latin typeface="Lucida Sans" charset="0"/>
                <a:ea typeface="宋体" charset="0"/>
                <a:cs typeface="宋体" charset="0"/>
              </a:rPr>
              <a:t>How to insert patterns into the directory table?</a:t>
            </a:r>
          </a:p>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How to recycle entries?</a:t>
            </a:r>
          </a:p>
          <a:p>
            <a:pPr eaLnBrk="1" hangingPunct="1">
              <a:buFont typeface="Georgia" charset="0"/>
              <a:buNone/>
            </a:pPr>
            <a:endParaRPr lang="en-US" altLang="zh-CN">
              <a:solidFill>
                <a:schemeClr val="bg2"/>
              </a:solidFill>
              <a:latin typeface="Lucida Sans" charset="0"/>
              <a:ea typeface="宋体" charset="0"/>
              <a:cs typeface="宋体" charset="0"/>
            </a:endParaRPr>
          </a:p>
          <a:p>
            <a:pPr eaLnBrk="1" hangingPunct="1"/>
            <a:r>
              <a:rPr lang="en-US" altLang="zh-CN">
                <a:latin typeface="Lucida Sans" charset="0"/>
                <a:ea typeface="宋体" charset="0"/>
                <a:cs typeface="宋体" charset="0"/>
              </a:rPr>
              <a:t>What to do when the capacity is exceeded?</a:t>
            </a:r>
          </a:p>
          <a:p>
            <a:pPr eaLnBrk="1" hangingPunct="1">
              <a:buFont typeface="Georgia" charset="0"/>
              <a:buNone/>
            </a:pPr>
            <a:r>
              <a:rPr lang="en-US" altLang="zh-CN">
                <a:latin typeface="Lucida Sans" charset="0"/>
                <a:ea typeface="宋体" charset="0"/>
                <a:cs typeface="宋体" charset="0"/>
              </a:rPr>
              <a:t>   </a:t>
            </a:r>
          </a:p>
        </p:txBody>
      </p:sp>
      <p:pic>
        <p:nvPicPr>
          <p:cNvPr id="18436" name="图片 5" descr="logo_transpar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D4BB62E-D19B-8A4E-BCD6-9EB48F6DAC96}" type="slidenum">
              <a:rPr lang="en-US">
                <a:latin typeface="Georgia" charset="0"/>
              </a:rPr>
              <a:pPr eaLnBrk="1" hangingPunct="1"/>
              <a:t>13</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a:grpSpLocks/>
          </p:cNvGrpSpPr>
          <p:nvPr/>
        </p:nvGrpSpPr>
        <p:grpSpPr bwMode="auto">
          <a:xfrm>
            <a:off x="5638800" y="3744913"/>
            <a:ext cx="3124200" cy="1970087"/>
            <a:chOff x="5867400" y="3669268"/>
            <a:chExt cx="3124200" cy="1969532"/>
          </a:xfrm>
        </p:grpSpPr>
        <p:grpSp>
          <p:nvGrpSpPr>
            <p:cNvPr id="19486" name="组合 55"/>
            <p:cNvGrpSpPr>
              <a:grpSpLocks/>
            </p:cNvGrpSpPr>
            <p:nvPr/>
          </p:nvGrpSpPr>
          <p:grpSpPr bwMode="auto">
            <a:xfrm>
              <a:off x="5867400" y="3669268"/>
              <a:ext cx="3124200" cy="1969532"/>
              <a:chOff x="5867400" y="3669268"/>
              <a:chExt cx="3124200" cy="1969532"/>
            </a:xfrm>
          </p:grpSpPr>
          <p:sp>
            <p:nvSpPr>
              <p:cNvPr id="22" name="矩形 21"/>
              <p:cNvSpPr/>
              <p:nvPr/>
            </p:nvSpPr>
            <p:spPr>
              <a:xfrm>
                <a:off x="5867400" y="4039051"/>
                <a:ext cx="3124200" cy="1599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     …</a:t>
                </a:r>
              </a:p>
            </p:txBody>
          </p:sp>
          <p:sp>
            <p:nvSpPr>
              <p:cNvPr id="23" name="矩形 22"/>
              <p:cNvSpPr/>
              <p:nvPr/>
            </p:nvSpPr>
            <p:spPr>
              <a:xfrm>
                <a:off x="6324600" y="4496122"/>
                <a:ext cx="9906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4" name="矩形 23"/>
              <p:cNvSpPr/>
              <p:nvPr/>
            </p:nvSpPr>
            <p:spPr>
              <a:xfrm>
                <a:off x="6324600" y="4724658"/>
                <a:ext cx="9906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cxnSp>
            <p:nvCxnSpPr>
              <p:cNvPr id="26" name="直接箭头连接符 25"/>
              <p:cNvCxnSpPr/>
              <p:nvPr/>
            </p:nvCxnSpPr>
            <p:spPr>
              <a:xfrm rot="10800000">
                <a:off x="6400800" y="4266000"/>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7924800" y="4266000"/>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94" name="TextBox 29"/>
              <p:cNvSpPr txBox="1">
                <a:spLocks noChangeArrowheads="1"/>
              </p:cNvSpPr>
              <p:nvPr/>
            </p:nvSpPr>
            <p:spPr bwMode="auto">
              <a:xfrm>
                <a:off x="6934200" y="4050268"/>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N</a:t>
                </a:r>
                <a:r>
                  <a:rPr lang="en-US" baseline="-25000"/>
                  <a:t> Dir. ways</a:t>
                </a:r>
                <a:endParaRPr lang="en-US"/>
              </a:p>
            </p:txBody>
          </p:sp>
          <p:sp>
            <p:nvSpPr>
              <p:cNvPr id="40" name="矩形 39"/>
              <p:cNvSpPr/>
              <p:nvPr/>
            </p:nvSpPr>
            <p:spPr>
              <a:xfrm>
                <a:off x="7848600" y="4496122"/>
                <a:ext cx="9144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1" name="矩形 40"/>
              <p:cNvSpPr/>
              <p:nvPr/>
            </p:nvSpPr>
            <p:spPr>
              <a:xfrm>
                <a:off x="7848600" y="4724658"/>
                <a:ext cx="9144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2" name="矩形 41"/>
              <p:cNvSpPr/>
              <p:nvPr/>
            </p:nvSpPr>
            <p:spPr>
              <a:xfrm>
                <a:off x="7848600" y="4953193"/>
                <a:ext cx="9144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9498" name="TextBox 45"/>
              <p:cNvSpPr txBox="1">
                <a:spLocks noChangeArrowheads="1"/>
              </p:cNvSpPr>
              <p:nvPr/>
            </p:nvSpPr>
            <p:spPr bwMode="auto">
              <a:xfrm>
                <a:off x="5867400" y="3669268"/>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SPACE directory table</a:t>
                </a:r>
              </a:p>
            </p:txBody>
          </p:sp>
          <p:sp>
            <p:nvSpPr>
              <p:cNvPr id="49" name="矩形 48"/>
              <p:cNvSpPr/>
              <p:nvPr/>
            </p:nvSpPr>
            <p:spPr>
              <a:xfrm>
                <a:off x="6324600" y="4953193"/>
                <a:ext cx="9906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grpSp>
        <p:sp>
          <p:nvSpPr>
            <p:cNvPr id="35" name="矩形 34"/>
            <p:cNvSpPr/>
            <p:nvPr/>
          </p:nvSpPr>
          <p:spPr>
            <a:xfrm>
              <a:off x="6324600" y="5181729"/>
              <a:ext cx="9906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6" name="矩形 35"/>
            <p:cNvSpPr/>
            <p:nvPr/>
          </p:nvSpPr>
          <p:spPr>
            <a:xfrm>
              <a:off x="7848600" y="5181729"/>
              <a:ext cx="9144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grpSp>
      <p:sp>
        <p:nvSpPr>
          <p:cNvPr id="19459" name="标题 1"/>
          <p:cNvSpPr>
            <a:spLocks noGrp="1"/>
          </p:cNvSpPr>
          <p:nvPr>
            <p:ph type="title"/>
          </p:nvPr>
        </p:nvSpPr>
        <p:spPr>
          <a:xfrm>
            <a:off x="304800" y="457200"/>
            <a:ext cx="8229600" cy="1066800"/>
          </a:xfrm>
        </p:spPr>
        <p:txBody>
          <a:bodyPr/>
          <a:lstStyle/>
          <a:p>
            <a:pPr eaLnBrk="1" hangingPunct="1"/>
            <a:r>
              <a:rPr lang="en-US" sz="3200">
                <a:latin typeface="Lucida Sans" charset="0"/>
              </a:rPr>
              <a:t>SPACE design: lookup and insertion</a:t>
            </a:r>
          </a:p>
        </p:txBody>
      </p:sp>
      <p:sp>
        <p:nvSpPr>
          <p:cNvPr id="19460" name="内容占位符 2"/>
          <p:cNvSpPr>
            <a:spLocks noGrp="1"/>
          </p:cNvSpPr>
          <p:nvPr>
            <p:ph idx="1"/>
          </p:nvPr>
        </p:nvSpPr>
        <p:spPr>
          <a:xfrm>
            <a:off x="228600" y="1676400"/>
            <a:ext cx="4800600" cy="5257800"/>
          </a:xfrm>
        </p:spPr>
        <p:txBody>
          <a:bodyPr/>
          <a:lstStyle/>
          <a:p>
            <a:pPr eaLnBrk="1" hangingPunct="1"/>
            <a:r>
              <a:rPr lang="en-US" altLang="zh-CN">
                <a:latin typeface="Lucida Sans" charset="0"/>
                <a:ea typeface="宋体" charset="0"/>
                <a:cs typeface="宋体" charset="0"/>
              </a:rPr>
              <a:t>A set-associative </a:t>
            </a:r>
          </a:p>
          <a:p>
            <a:pPr eaLnBrk="1" hangingPunct="1">
              <a:buFont typeface="Georgia" charset="0"/>
              <a:buNone/>
            </a:pPr>
            <a:r>
              <a:rPr lang="en-US" altLang="zh-CN">
                <a:latin typeface="Lucida Sans" charset="0"/>
                <a:ea typeface="宋体" charset="0"/>
                <a:cs typeface="宋体" charset="0"/>
              </a:rPr>
              <a:t>   pattern table for energy</a:t>
            </a:r>
          </a:p>
          <a:p>
            <a:pPr eaLnBrk="1" hangingPunct="1">
              <a:buFont typeface="Georgia" charset="0"/>
              <a:buNone/>
            </a:pPr>
            <a:r>
              <a:rPr lang="en-US" altLang="zh-CN">
                <a:latin typeface="Lucida Sans" charset="0"/>
                <a:ea typeface="宋体" charset="0"/>
                <a:cs typeface="宋体" charset="0"/>
              </a:rPr>
              <a:t>   efficiency</a:t>
            </a:r>
          </a:p>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Mapping considers all </a:t>
            </a:r>
          </a:p>
          <a:p>
            <a:pPr eaLnBrk="1" hangingPunct="1">
              <a:buFont typeface="Georgia" charset="0"/>
              <a:buNone/>
            </a:pPr>
            <a:r>
              <a:rPr lang="en-US" altLang="zh-CN">
                <a:latin typeface="Lucida Sans" charset="0"/>
                <a:ea typeface="宋体" charset="0"/>
                <a:cs typeface="宋体" charset="0"/>
              </a:rPr>
              <a:t>   the bits, tries to map similar sharing patterns to the same set</a:t>
            </a:r>
          </a:p>
          <a:p>
            <a:pPr eaLnBrk="1" hangingPunct="1">
              <a:buFont typeface="Georgia" charset="0"/>
              <a:buNone/>
            </a:pPr>
            <a:endParaRPr lang="en-US" altLang="zh-CN" i="1">
              <a:latin typeface="Lucida Sans" charset="0"/>
              <a:ea typeface="宋体" charset="0"/>
              <a:cs typeface="宋体" charset="0"/>
            </a:endParaRPr>
          </a:p>
          <a:p>
            <a:pPr eaLnBrk="1" hangingPunct="1"/>
            <a:endParaRPr lang="en-US" altLang="zh-CN">
              <a:latin typeface="Lucida Sans" charset="0"/>
              <a:ea typeface="宋体" charset="0"/>
              <a:cs typeface="宋体" charset="0"/>
            </a:endParaRPr>
          </a:p>
        </p:txBody>
      </p:sp>
      <p:pic>
        <p:nvPicPr>
          <p:cNvPr id="19461"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62"/>
          <p:cNvGrpSpPr>
            <a:grpSpLocks/>
          </p:cNvGrpSpPr>
          <p:nvPr/>
        </p:nvGrpSpPr>
        <p:grpSpPr bwMode="auto">
          <a:xfrm>
            <a:off x="6553200" y="2287588"/>
            <a:ext cx="1524000" cy="989012"/>
            <a:chOff x="6781800" y="2210594"/>
            <a:chExt cx="1524000" cy="989806"/>
          </a:xfrm>
        </p:grpSpPr>
        <p:cxnSp>
          <p:nvCxnSpPr>
            <p:cNvPr id="15" name="直接箭头连接符 14"/>
            <p:cNvCxnSpPr/>
            <p:nvPr/>
          </p:nvCxnSpPr>
          <p:spPr>
            <a:xfrm rot="5400000">
              <a:off x="6744220" y="2551387"/>
              <a:ext cx="684761"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483" name="TextBox 15"/>
            <p:cNvSpPr txBox="1">
              <a:spLocks noChangeArrowheads="1"/>
            </p:cNvSpPr>
            <p:nvPr/>
          </p:nvSpPr>
          <p:spPr bwMode="auto">
            <a:xfrm>
              <a:off x="7162800" y="2361406"/>
              <a:ext cx="114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Encode</a:t>
              </a:r>
            </a:p>
          </p:txBody>
        </p:sp>
        <p:sp>
          <p:nvSpPr>
            <p:cNvPr id="18" name="矩形 17"/>
            <p:cNvSpPr/>
            <p:nvPr/>
          </p:nvSpPr>
          <p:spPr>
            <a:xfrm>
              <a:off x="6781800" y="2895355"/>
              <a:ext cx="304800" cy="305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9" name="矩形 18"/>
            <p:cNvSpPr/>
            <p:nvPr/>
          </p:nvSpPr>
          <p:spPr>
            <a:xfrm>
              <a:off x="7086600" y="2895355"/>
              <a:ext cx="304800" cy="305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grpSp>
        <p:nvGrpSpPr>
          <p:cNvPr id="5" name="组合 56"/>
          <p:cNvGrpSpPr>
            <a:grpSpLocks/>
          </p:cNvGrpSpPr>
          <p:nvPr/>
        </p:nvGrpSpPr>
        <p:grpSpPr bwMode="auto">
          <a:xfrm>
            <a:off x="5638800" y="1600200"/>
            <a:ext cx="2667000" cy="685800"/>
            <a:chOff x="5867400" y="1524000"/>
            <a:chExt cx="2667000" cy="685800"/>
          </a:xfrm>
        </p:grpSpPr>
        <p:sp>
          <p:nvSpPr>
            <p:cNvPr id="6" name="矩形 5"/>
            <p:cNvSpPr/>
            <p:nvPr/>
          </p:nvSpPr>
          <p:spPr>
            <a:xfrm>
              <a:off x="58674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7" name="矩形 6"/>
            <p:cNvSpPr/>
            <p:nvPr/>
          </p:nvSpPr>
          <p:spPr>
            <a:xfrm>
              <a:off x="61722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8" name="矩形 7"/>
            <p:cNvSpPr/>
            <p:nvPr/>
          </p:nvSpPr>
          <p:spPr>
            <a:xfrm>
              <a:off x="64770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9" name="矩形 8"/>
            <p:cNvSpPr/>
            <p:nvPr/>
          </p:nvSpPr>
          <p:spPr>
            <a:xfrm>
              <a:off x="67818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0" name="矩形 9"/>
            <p:cNvSpPr/>
            <p:nvPr/>
          </p:nvSpPr>
          <p:spPr>
            <a:xfrm>
              <a:off x="70866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1" name="矩形 10"/>
            <p:cNvSpPr/>
            <p:nvPr/>
          </p:nvSpPr>
          <p:spPr>
            <a:xfrm>
              <a:off x="73914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3" name="矩形 12"/>
            <p:cNvSpPr/>
            <p:nvPr/>
          </p:nvSpPr>
          <p:spPr>
            <a:xfrm>
              <a:off x="76962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9480" name="TextBox 46"/>
            <p:cNvSpPr txBox="1">
              <a:spLocks noChangeArrowheads="1"/>
            </p:cNvSpPr>
            <p:nvPr/>
          </p:nvSpPr>
          <p:spPr bwMode="auto">
            <a:xfrm>
              <a:off x="5867400" y="1524000"/>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Incoming pattern</a:t>
              </a:r>
            </a:p>
          </p:txBody>
        </p:sp>
        <p:sp>
          <p:nvSpPr>
            <p:cNvPr id="72" name="矩形 71"/>
            <p:cNvSpPr/>
            <p:nvPr/>
          </p:nvSpPr>
          <p:spPr>
            <a:xfrm>
              <a:off x="80010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cxnSp>
        <p:nvCxnSpPr>
          <p:cNvPr id="21" name="曲线连接符 20"/>
          <p:cNvCxnSpPr>
            <a:endCxn id="64" idx="1"/>
          </p:cNvCxnSpPr>
          <p:nvPr/>
        </p:nvCxnSpPr>
        <p:spPr>
          <a:xfrm rot="5400000">
            <a:off x="5543550" y="3829050"/>
            <a:ext cx="1866900" cy="762000"/>
          </a:xfrm>
          <a:prstGeom prst="curvedConnector4">
            <a:avLst>
              <a:gd name="adj1" fmla="val 19965"/>
              <a:gd name="adj2" fmla="val 1856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096000" y="50292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600" dirty="0">
                <a:solidFill>
                  <a:schemeClr val="tx1"/>
                </a:solidFill>
              </a:rPr>
              <a:t>11010000</a:t>
            </a:r>
            <a:endParaRPr lang="en-US" sz="1600" dirty="0">
              <a:solidFill>
                <a:schemeClr val="tx1"/>
              </a:solidFill>
            </a:endParaRPr>
          </a:p>
        </p:txBody>
      </p:sp>
      <p:sp>
        <p:nvSpPr>
          <p:cNvPr id="34" name="灯片编号占位符 33"/>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A2583EB-880C-ED47-B7BE-A6AF5F9BFDC4}" type="slidenum">
              <a:rPr lang="en-US">
                <a:latin typeface="Georgia" charset="0"/>
              </a:rPr>
              <a:pPr eaLnBrk="1" hangingPunct="1"/>
              <a:t>14</a:t>
            </a:fld>
            <a:endParaRPr lang="en-US">
              <a:latin typeface="Georgia" charset="0"/>
            </a:endParaRPr>
          </a:p>
        </p:txBody>
      </p:sp>
      <p:grpSp>
        <p:nvGrpSpPr>
          <p:cNvPr id="12" name="组合 50"/>
          <p:cNvGrpSpPr>
            <a:grpSpLocks/>
          </p:cNvGrpSpPr>
          <p:nvPr/>
        </p:nvGrpSpPr>
        <p:grpSpPr bwMode="auto">
          <a:xfrm>
            <a:off x="7467600" y="2362200"/>
            <a:ext cx="609600" cy="914400"/>
            <a:chOff x="7467600" y="2362200"/>
            <a:chExt cx="609600" cy="914400"/>
          </a:xfrm>
        </p:grpSpPr>
        <p:cxnSp>
          <p:nvCxnSpPr>
            <p:cNvPr id="38" name="直接箭头连接符 37"/>
            <p:cNvCxnSpPr>
              <a:stCxn id="39" idx="1"/>
            </p:cNvCxnSpPr>
            <p:nvPr/>
          </p:nvCxnSpPr>
          <p:spPr>
            <a:xfrm rot="5400000">
              <a:off x="7581901" y="2781300"/>
              <a:ext cx="381000"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 name="左大括号 38"/>
            <p:cNvSpPr/>
            <p:nvPr/>
          </p:nvSpPr>
          <p:spPr>
            <a:xfrm rot="16200000">
              <a:off x="7658100" y="2247900"/>
              <a:ext cx="228600" cy="457200"/>
            </a:xfrm>
            <a:prstGeom prst="leftBrace">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endParaRPr lang="en-US">
                <a:latin typeface="Georgia" charset="0"/>
                <a:ea typeface="ＭＳ Ｐゴシック" charset="0"/>
                <a:cs typeface="Arial" charset="0"/>
              </a:endParaRPr>
            </a:p>
          </p:txBody>
        </p:sp>
        <p:sp>
          <p:nvSpPr>
            <p:cNvPr id="48" name="矩形 47"/>
            <p:cNvSpPr/>
            <p:nvPr/>
          </p:nvSpPr>
          <p:spPr>
            <a:xfrm>
              <a:off x="7772400" y="2971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0" name="矩形 49"/>
            <p:cNvSpPr/>
            <p:nvPr/>
          </p:nvSpPr>
          <p:spPr>
            <a:xfrm>
              <a:off x="7467600" y="2971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sp>
        <p:nvSpPr>
          <p:cNvPr id="52" name="TextBox 51"/>
          <p:cNvSpPr txBox="1">
            <a:spLocks noChangeArrowheads="1"/>
          </p:cNvSpPr>
          <p:nvPr/>
        </p:nvSpPr>
        <p:spPr bwMode="auto">
          <a:xfrm>
            <a:off x="8001000" y="24384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Direct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52" grpId="0"/>
      <p:bldP spid="5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04800" y="457200"/>
            <a:ext cx="8229600" cy="1066800"/>
          </a:xfrm>
        </p:spPr>
        <p:txBody>
          <a:bodyPr/>
          <a:lstStyle/>
          <a:p>
            <a:pPr eaLnBrk="1" hangingPunct="1"/>
            <a:r>
              <a:rPr lang="en-US" sz="3200">
                <a:latin typeface="Lucida Sans" charset="0"/>
              </a:rPr>
              <a:t>SPACE design: challenges </a:t>
            </a:r>
          </a:p>
        </p:txBody>
      </p:sp>
      <p:sp>
        <p:nvSpPr>
          <p:cNvPr id="20483" name="内容占位符 2"/>
          <p:cNvSpPr>
            <a:spLocks noGrp="1"/>
          </p:cNvSpPr>
          <p:nvPr>
            <p:ph idx="1"/>
          </p:nvPr>
        </p:nvSpPr>
        <p:spPr>
          <a:xfrm>
            <a:off x="457200" y="1219200"/>
            <a:ext cx="8382000" cy="4324350"/>
          </a:xfrm>
        </p:spPr>
        <p:txBody>
          <a:bodyPr/>
          <a:lstStyle/>
          <a:p>
            <a:pPr eaLnBrk="1" hangingPunct="1"/>
            <a:endParaRPr lang="en-US">
              <a:latin typeface="Georgia" charset="0"/>
            </a:endParaRPr>
          </a:p>
          <a:p>
            <a:pPr eaLnBrk="1" hangingPunct="1"/>
            <a:r>
              <a:rPr lang="en-US" altLang="zh-CN">
                <a:latin typeface="Lucida Sans" charset="0"/>
                <a:ea typeface="宋体" charset="0"/>
                <a:cs typeface="宋体" charset="0"/>
              </a:rPr>
              <a:t>How to insert patterns into the directory table?  </a:t>
            </a:r>
            <a:r>
              <a:rPr lang="en-US" altLang="zh-CN" b="1" i="1">
                <a:solidFill>
                  <a:srgbClr val="FF0000"/>
                </a:solidFill>
                <a:latin typeface="Lucida Sans" charset="0"/>
                <a:ea typeface="宋体" charset="0"/>
                <a:cs typeface="宋体" charset="0"/>
              </a:rPr>
              <a:t>√</a:t>
            </a:r>
            <a:endParaRPr lang="en-US" altLang="zh-CN">
              <a:latin typeface="Lucida Sans" charset="0"/>
              <a:ea typeface="宋体" charset="0"/>
              <a:cs typeface="宋体" charset="0"/>
            </a:endParaRPr>
          </a:p>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How to recycle entries?</a:t>
            </a:r>
          </a:p>
          <a:p>
            <a:pPr eaLnBrk="1" hangingPunct="1">
              <a:buFont typeface="Georgia" charset="0"/>
              <a:buNone/>
            </a:pPr>
            <a:endParaRPr lang="en-US" altLang="zh-CN">
              <a:solidFill>
                <a:schemeClr val="bg2"/>
              </a:solidFill>
              <a:latin typeface="Lucida Sans" charset="0"/>
              <a:ea typeface="宋体" charset="0"/>
              <a:cs typeface="宋体" charset="0"/>
            </a:endParaRPr>
          </a:p>
          <a:p>
            <a:pPr eaLnBrk="1" hangingPunct="1"/>
            <a:r>
              <a:rPr lang="en-US" altLang="zh-CN">
                <a:latin typeface="Lucida Sans" charset="0"/>
                <a:ea typeface="宋体" charset="0"/>
                <a:cs typeface="宋体" charset="0"/>
              </a:rPr>
              <a:t>What to do when the capacity is exceeded?</a:t>
            </a:r>
          </a:p>
          <a:p>
            <a:pPr eaLnBrk="1" hangingPunct="1">
              <a:buFont typeface="Georgia" charset="0"/>
              <a:buNone/>
            </a:pPr>
            <a:r>
              <a:rPr lang="en-US" altLang="zh-CN">
                <a:latin typeface="Georgia" charset="0"/>
                <a:ea typeface="宋体" charset="0"/>
                <a:cs typeface="宋体" charset="0"/>
              </a:rPr>
              <a:t>   </a:t>
            </a:r>
          </a:p>
        </p:txBody>
      </p:sp>
      <p:pic>
        <p:nvPicPr>
          <p:cNvPr id="20484" name="图片 5" descr="logo_transpar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54CF2E9-F6F3-5346-9592-AB9D2E50A5F1}" type="slidenum">
              <a:rPr lang="en-US">
                <a:latin typeface="Georgia" charset="0"/>
              </a:rPr>
              <a:pPr eaLnBrk="1" hangingPunct="1"/>
              <a:t>15</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04800" y="457200"/>
            <a:ext cx="8229600" cy="1066800"/>
          </a:xfrm>
        </p:spPr>
        <p:txBody>
          <a:bodyPr/>
          <a:lstStyle/>
          <a:p>
            <a:pPr eaLnBrk="1" hangingPunct="1"/>
            <a:r>
              <a:rPr lang="en-US" sz="3200">
                <a:latin typeface="Lucida Sans" charset="0"/>
              </a:rPr>
              <a:t>SPACE design: recycle entries</a:t>
            </a:r>
          </a:p>
        </p:txBody>
      </p:sp>
      <p:sp>
        <p:nvSpPr>
          <p:cNvPr id="21507" name="内容占位符 2"/>
          <p:cNvSpPr>
            <a:spLocks noGrp="1"/>
          </p:cNvSpPr>
          <p:nvPr>
            <p:ph idx="1"/>
          </p:nvPr>
        </p:nvSpPr>
        <p:spPr>
          <a:xfrm>
            <a:off x="228600" y="1371600"/>
            <a:ext cx="8229600" cy="4324350"/>
          </a:xfrm>
        </p:spPr>
        <p:txBody>
          <a:bodyPr/>
          <a:lstStyle/>
          <a:p>
            <a:pPr eaLnBrk="1" hangingPunct="1"/>
            <a:endParaRPr lang="en-US">
              <a:latin typeface="Georgia" charset="0"/>
            </a:endParaRPr>
          </a:p>
          <a:p>
            <a:pPr eaLnBrk="1" hangingPunct="1"/>
            <a:r>
              <a:rPr lang="en-US" altLang="zh-CN">
                <a:latin typeface="Lucida Sans" charset="0"/>
                <a:ea typeface="宋体" charset="0"/>
                <a:cs typeface="宋体" charset="0"/>
              </a:rPr>
              <a:t>Associate a counter </a:t>
            </a:r>
          </a:p>
          <a:p>
            <a:pPr eaLnBrk="1" hangingPunct="1">
              <a:buFont typeface="Georgia" charset="0"/>
              <a:buNone/>
            </a:pPr>
            <a:r>
              <a:rPr lang="en-US" altLang="zh-CN">
                <a:latin typeface="Lucida Sans" charset="0"/>
                <a:ea typeface="宋体" charset="0"/>
                <a:cs typeface="宋体" charset="0"/>
              </a:rPr>
              <a:t>   with each directory entry </a:t>
            </a:r>
          </a:p>
          <a:p>
            <a:pPr eaLnBrk="1" hangingPunct="1">
              <a:buFont typeface="Georgia" charset="0"/>
              <a:buNone/>
            </a:pPr>
            <a:r>
              <a:rPr lang="en-US" altLang="zh-CN">
                <a:latin typeface="Lucida Sans" charset="0"/>
                <a:ea typeface="宋体" charset="0"/>
                <a:cs typeface="宋体" charset="0"/>
              </a:rPr>
              <a:t>   to remove stale patterns</a:t>
            </a:r>
          </a:p>
          <a:p>
            <a:pPr eaLnBrk="1" hangingPunct="1"/>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Pathological case being  all the cache lines </a:t>
            </a:r>
          </a:p>
          <a:p>
            <a:pPr eaLnBrk="1" hangingPunct="1">
              <a:buFont typeface="Georgia" charset="0"/>
              <a:buNone/>
            </a:pPr>
            <a:r>
              <a:rPr lang="en-US" altLang="zh-CN">
                <a:latin typeface="Lucida Sans" charset="0"/>
                <a:ea typeface="宋体" charset="0"/>
                <a:cs typeface="宋体" charset="0"/>
              </a:rPr>
              <a:t>  pointing to the same entry</a:t>
            </a:r>
          </a:p>
          <a:p>
            <a:pPr eaLnBrk="1" hangingPunct="1">
              <a:buFont typeface="Georgia" charset="0"/>
              <a:buNone/>
            </a:pPr>
            <a:endParaRPr lang="en-US" altLang="zh-CN">
              <a:latin typeface="Georgia" charset="0"/>
              <a:ea typeface="宋体" charset="0"/>
              <a:cs typeface="宋体" charset="0"/>
            </a:endParaRPr>
          </a:p>
          <a:p>
            <a:pPr eaLnBrk="1" hangingPunct="1">
              <a:buFont typeface="Georgia" charset="0"/>
              <a:buNone/>
            </a:pPr>
            <a:endParaRPr lang="en-US" altLang="zh-CN">
              <a:latin typeface="Georgia" charset="0"/>
              <a:ea typeface="宋体" charset="0"/>
              <a:cs typeface="宋体" charset="0"/>
            </a:endParaRPr>
          </a:p>
          <a:p>
            <a:pPr eaLnBrk="1" hangingPunct="1">
              <a:buFont typeface="Georgia" charset="0"/>
              <a:buNone/>
            </a:pPr>
            <a:endParaRPr lang="en-US" altLang="zh-CN">
              <a:latin typeface="Georgia" charset="0"/>
              <a:ea typeface="宋体" charset="0"/>
              <a:cs typeface="宋体" charset="0"/>
            </a:endParaRPr>
          </a:p>
          <a:p>
            <a:pPr eaLnBrk="1" hangingPunct="1">
              <a:buFont typeface="Georgia" charset="0"/>
              <a:buNone/>
            </a:pPr>
            <a:r>
              <a:rPr lang="en-US" altLang="zh-CN">
                <a:latin typeface="Georgia" charset="0"/>
                <a:ea typeface="宋体" charset="0"/>
                <a:cs typeface="宋体" charset="0"/>
              </a:rPr>
              <a:t>   </a:t>
            </a:r>
          </a:p>
        </p:txBody>
      </p:sp>
      <p:pic>
        <p:nvPicPr>
          <p:cNvPr id="21508"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箭头连接符 12"/>
          <p:cNvCxnSpPr>
            <a:cxnSpLocks noChangeShapeType="1"/>
          </p:cNvCxnSpPr>
          <p:nvPr/>
        </p:nvCxnSpPr>
        <p:spPr bwMode="auto">
          <a:xfrm>
            <a:off x="6553200" y="2438400"/>
            <a:ext cx="533400" cy="381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grpSp>
        <p:nvGrpSpPr>
          <p:cNvPr id="2" name="组合 57"/>
          <p:cNvGrpSpPr>
            <a:grpSpLocks/>
          </p:cNvGrpSpPr>
          <p:nvPr/>
        </p:nvGrpSpPr>
        <p:grpSpPr bwMode="auto">
          <a:xfrm>
            <a:off x="7086600" y="2286000"/>
            <a:ext cx="1219200" cy="381000"/>
            <a:chOff x="7010400" y="2895600"/>
            <a:chExt cx="1219200" cy="381000"/>
          </a:xfrm>
        </p:grpSpPr>
        <p:sp>
          <p:nvSpPr>
            <p:cNvPr id="5" name="矩形 4"/>
            <p:cNvSpPr/>
            <p:nvPr/>
          </p:nvSpPr>
          <p:spPr>
            <a:xfrm>
              <a:off x="70104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6" name="矩形 5"/>
            <p:cNvSpPr/>
            <p:nvPr/>
          </p:nvSpPr>
          <p:spPr>
            <a:xfrm>
              <a:off x="71628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 name="矩形 6"/>
            <p:cNvSpPr/>
            <p:nvPr/>
          </p:nvSpPr>
          <p:spPr>
            <a:xfrm>
              <a:off x="80772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8" name="矩形 7"/>
            <p:cNvSpPr/>
            <p:nvPr/>
          </p:nvSpPr>
          <p:spPr>
            <a:xfrm>
              <a:off x="79248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9" name="矩形 8"/>
            <p:cNvSpPr/>
            <p:nvPr/>
          </p:nvSpPr>
          <p:spPr>
            <a:xfrm>
              <a:off x="76200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0" name="矩形 9"/>
            <p:cNvSpPr/>
            <p:nvPr/>
          </p:nvSpPr>
          <p:spPr>
            <a:xfrm>
              <a:off x="73152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1" name="矩形 10"/>
            <p:cNvSpPr/>
            <p:nvPr/>
          </p:nvSpPr>
          <p:spPr>
            <a:xfrm>
              <a:off x="74676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2" name="矩形 11"/>
            <p:cNvSpPr/>
            <p:nvPr/>
          </p:nvSpPr>
          <p:spPr>
            <a:xfrm>
              <a:off x="77724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sp>
        <p:nvSpPr>
          <p:cNvPr id="33" name="矩形 32"/>
          <p:cNvSpPr/>
          <p:nvPr/>
        </p:nvSpPr>
        <p:spPr>
          <a:xfrm>
            <a:off x="5334000" y="2286000"/>
            <a:ext cx="1219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1512" name="TextBox 40"/>
          <p:cNvSpPr txBox="1">
            <a:spLocks noChangeArrowheads="1"/>
          </p:cNvSpPr>
          <p:nvPr/>
        </p:nvSpPr>
        <p:spPr bwMode="auto">
          <a:xfrm>
            <a:off x="5257800" y="19050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Cache lines</a:t>
            </a:r>
          </a:p>
        </p:txBody>
      </p:sp>
      <p:sp>
        <p:nvSpPr>
          <p:cNvPr id="21513" name="TextBox 41"/>
          <p:cNvSpPr txBox="1">
            <a:spLocks noChangeArrowheads="1"/>
          </p:cNvSpPr>
          <p:nvPr/>
        </p:nvSpPr>
        <p:spPr bwMode="auto">
          <a:xfrm>
            <a:off x="7162800" y="19050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Table entry</a:t>
            </a:r>
          </a:p>
        </p:txBody>
      </p:sp>
      <p:grpSp>
        <p:nvGrpSpPr>
          <p:cNvPr id="3" name="组合 56"/>
          <p:cNvGrpSpPr>
            <a:grpSpLocks/>
          </p:cNvGrpSpPr>
          <p:nvPr/>
        </p:nvGrpSpPr>
        <p:grpSpPr bwMode="auto">
          <a:xfrm>
            <a:off x="7086600" y="2286000"/>
            <a:ext cx="1905000" cy="381000"/>
            <a:chOff x="7239000" y="3657600"/>
            <a:chExt cx="1905000" cy="381000"/>
          </a:xfrm>
        </p:grpSpPr>
        <p:sp>
          <p:nvSpPr>
            <p:cNvPr id="43" name="矩形 42"/>
            <p:cNvSpPr/>
            <p:nvPr/>
          </p:nvSpPr>
          <p:spPr>
            <a:xfrm>
              <a:off x="8534400" y="3657600"/>
              <a:ext cx="609600" cy="381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00</a:t>
              </a:r>
              <a:endParaRPr lang="en-US" dirty="0">
                <a:solidFill>
                  <a:schemeClr val="tx1"/>
                </a:solidFill>
              </a:endParaRPr>
            </a:p>
          </p:txBody>
        </p:sp>
        <p:grpSp>
          <p:nvGrpSpPr>
            <p:cNvPr id="21533" name="组合 55"/>
            <p:cNvGrpSpPr>
              <a:grpSpLocks/>
            </p:cNvGrpSpPr>
            <p:nvPr/>
          </p:nvGrpSpPr>
          <p:grpSpPr bwMode="auto">
            <a:xfrm>
              <a:off x="7239000" y="3657600"/>
              <a:ext cx="1219200" cy="381000"/>
              <a:chOff x="7239000" y="3657600"/>
              <a:chExt cx="1219200" cy="381000"/>
            </a:xfrm>
          </p:grpSpPr>
          <p:sp>
            <p:nvSpPr>
              <p:cNvPr id="48" name="矩形 47"/>
              <p:cNvSpPr/>
              <p:nvPr/>
            </p:nvSpPr>
            <p:spPr>
              <a:xfrm>
                <a:off x="72390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49" name="矩形 48"/>
              <p:cNvSpPr/>
              <p:nvPr/>
            </p:nvSpPr>
            <p:spPr>
              <a:xfrm>
                <a:off x="83058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0" name="矩形 49"/>
              <p:cNvSpPr/>
              <p:nvPr/>
            </p:nvSpPr>
            <p:spPr>
              <a:xfrm>
                <a:off x="81534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1" name="矩形 50"/>
              <p:cNvSpPr/>
              <p:nvPr/>
            </p:nvSpPr>
            <p:spPr>
              <a:xfrm>
                <a:off x="78486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2" name="矩形 51"/>
              <p:cNvSpPr/>
              <p:nvPr/>
            </p:nvSpPr>
            <p:spPr>
              <a:xfrm>
                <a:off x="75438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3" name="矩形 52"/>
              <p:cNvSpPr/>
              <p:nvPr/>
            </p:nvSpPr>
            <p:spPr>
              <a:xfrm>
                <a:off x="76962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4" name="矩形 53"/>
              <p:cNvSpPr/>
              <p:nvPr/>
            </p:nvSpPr>
            <p:spPr>
              <a:xfrm>
                <a:off x="80010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55" name="矩形 54"/>
              <p:cNvSpPr/>
              <p:nvPr/>
            </p:nvSpPr>
            <p:spPr>
              <a:xfrm>
                <a:off x="7391400" y="3657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grpSp>
      <p:sp>
        <p:nvSpPr>
          <p:cNvPr id="59" name="矩形 58"/>
          <p:cNvSpPr/>
          <p:nvPr/>
        </p:nvSpPr>
        <p:spPr>
          <a:xfrm>
            <a:off x="8382000" y="2286000"/>
            <a:ext cx="609600" cy="381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01</a:t>
            </a:r>
            <a:endParaRPr lang="en-US" dirty="0">
              <a:solidFill>
                <a:schemeClr val="tx1"/>
              </a:solidFill>
            </a:endParaRPr>
          </a:p>
        </p:txBody>
      </p:sp>
      <p:cxnSp>
        <p:nvCxnSpPr>
          <p:cNvPr id="69" name="直接箭头连接符 68"/>
          <p:cNvCxnSpPr>
            <a:cxnSpLocks noChangeShapeType="1"/>
          </p:cNvCxnSpPr>
          <p:nvPr/>
        </p:nvCxnSpPr>
        <p:spPr bwMode="auto">
          <a:xfrm flipV="1">
            <a:off x="6553200" y="2514600"/>
            <a:ext cx="533400" cy="685800"/>
          </a:xfrm>
          <a:prstGeom prst="straightConnector1">
            <a:avLst/>
          </a:prstGeom>
          <a:noFill/>
          <a:ln w="31750">
            <a:solidFill>
              <a:srgbClr val="934C22"/>
            </a:solidFill>
            <a:round/>
            <a:headEnd/>
            <a:tailEnd type="arrow" w="med" len="med"/>
          </a:ln>
          <a:effectLst>
            <a:outerShdw blurRad="63500" dist="26940" dir="5400000" rotWithShape="0">
              <a:srgbClr val="000000">
                <a:alpha val="45000"/>
              </a:srgbClr>
            </a:outerShdw>
          </a:effectLst>
          <a:extLst>
            <a:ext uri="{909E8E84-426E-40dd-AFC4-6F175D3DCCD1}">
              <a14:hiddenFill xmlns:a14="http://schemas.microsoft.com/office/drawing/2010/main">
                <a:noFill/>
              </a14:hiddenFill>
            </a:ext>
          </a:extLst>
        </p:spPr>
      </p:cxnSp>
      <p:sp>
        <p:nvSpPr>
          <p:cNvPr id="70" name="矩形 69"/>
          <p:cNvSpPr/>
          <p:nvPr/>
        </p:nvSpPr>
        <p:spPr>
          <a:xfrm>
            <a:off x="8382000" y="2286000"/>
            <a:ext cx="609600" cy="381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10</a:t>
            </a:r>
            <a:endParaRPr lang="en-US" dirty="0">
              <a:solidFill>
                <a:schemeClr val="tx1"/>
              </a:solidFill>
            </a:endParaRPr>
          </a:p>
        </p:txBody>
      </p:sp>
      <p:sp>
        <p:nvSpPr>
          <p:cNvPr id="72" name="矩形 71"/>
          <p:cNvSpPr/>
          <p:nvPr/>
        </p:nvSpPr>
        <p:spPr>
          <a:xfrm>
            <a:off x="5334000" y="3048000"/>
            <a:ext cx="1219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grpSp>
        <p:nvGrpSpPr>
          <p:cNvPr id="14" name="组合 73"/>
          <p:cNvGrpSpPr>
            <a:grpSpLocks/>
          </p:cNvGrpSpPr>
          <p:nvPr/>
        </p:nvGrpSpPr>
        <p:grpSpPr bwMode="auto">
          <a:xfrm>
            <a:off x="7086600" y="2286000"/>
            <a:ext cx="1219200" cy="381000"/>
            <a:chOff x="7010400" y="2895600"/>
            <a:chExt cx="1219200" cy="381000"/>
          </a:xfrm>
        </p:grpSpPr>
        <p:sp>
          <p:nvSpPr>
            <p:cNvPr id="75" name="矩形 74"/>
            <p:cNvSpPr/>
            <p:nvPr/>
          </p:nvSpPr>
          <p:spPr>
            <a:xfrm>
              <a:off x="70104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6" name="矩形 75"/>
            <p:cNvSpPr/>
            <p:nvPr/>
          </p:nvSpPr>
          <p:spPr>
            <a:xfrm>
              <a:off x="71628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7" name="矩形 76"/>
            <p:cNvSpPr/>
            <p:nvPr/>
          </p:nvSpPr>
          <p:spPr>
            <a:xfrm>
              <a:off x="80772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8" name="矩形 77"/>
            <p:cNvSpPr/>
            <p:nvPr/>
          </p:nvSpPr>
          <p:spPr>
            <a:xfrm>
              <a:off x="79248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79" name="矩形 78"/>
            <p:cNvSpPr/>
            <p:nvPr/>
          </p:nvSpPr>
          <p:spPr>
            <a:xfrm>
              <a:off x="76200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0" name="矩形 79"/>
            <p:cNvSpPr/>
            <p:nvPr/>
          </p:nvSpPr>
          <p:spPr>
            <a:xfrm>
              <a:off x="73152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1" name="矩形 80"/>
            <p:cNvSpPr/>
            <p:nvPr/>
          </p:nvSpPr>
          <p:spPr>
            <a:xfrm>
              <a:off x="74676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82" name="矩形 81"/>
            <p:cNvSpPr/>
            <p:nvPr/>
          </p:nvSpPr>
          <p:spPr>
            <a:xfrm>
              <a:off x="7772400" y="2895600"/>
              <a:ext cx="152400" cy="3810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sp>
        <p:nvSpPr>
          <p:cNvPr id="44" name="灯片编号占位符 43"/>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AD95160-C6B6-6D47-9E80-997D56B261DA}" type="slidenum">
              <a:rPr lang="en-US">
                <a:latin typeface="Georgia" charset="0"/>
              </a:rPr>
              <a:pPr eaLnBrk="1" hangingPunct="1"/>
              <a:t>16</a:t>
            </a:fld>
            <a:endParaRPr lang="en-US">
              <a:latin typeface="Georgia" charset="0"/>
            </a:endParaRPr>
          </a:p>
        </p:txBody>
      </p:sp>
      <p:sp>
        <p:nvSpPr>
          <p:cNvPr id="45" name="矩形 44"/>
          <p:cNvSpPr/>
          <p:nvPr/>
        </p:nvSpPr>
        <p:spPr>
          <a:xfrm>
            <a:off x="8382000" y="2286000"/>
            <a:ext cx="609600" cy="381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01</a:t>
            </a:r>
            <a:endParaRPr lang="en-US" dirty="0">
              <a:solidFill>
                <a:schemeClr val="tx1"/>
              </a:solidFill>
            </a:endParaRPr>
          </a:p>
        </p:txBody>
      </p:sp>
      <p:sp>
        <p:nvSpPr>
          <p:cNvPr id="84" name="矩形 83"/>
          <p:cNvSpPr/>
          <p:nvPr/>
        </p:nvSpPr>
        <p:spPr>
          <a:xfrm>
            <a:off x="8382000" y="2286000"/>
            <a:ext cx="609600" cy="381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00</a:t>
            </a:r>
            <a:endParaRPr lang="en-US" dirty="0">
              <a:solidFill>
                <a:schemeClr val="tx1"/>
              </a:solidFill>
            </a:endParaRPr>
          </a:p>
        </p:txBody>
      </p:sp>
      <p:sp>
        <p:nvSpPr>
          <p:cNvPr id="21523" name="TextBox 45"/>
          <p:cNvSpPr txBox="1">
            <a:spLocks noChangeArrowheads="1"/>
          </p:cNvSpPr>
          <p:nvPr/>
        </p:nvSpPr>
        <p:spPr bwMode="auto">
          <a:xfrm>
            <a:off x="7772400" y="2743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Ref. Counter</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6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304800" y="457200"/>
            <a:ext cx="8229600" cy="1066800"/>
          </a:xfrm>
        </p:spPr>
        <p:txBody>
          <a:bodyPr/>
          <a:lstStyle/>
          <a:p>
            <a:pPr eaLnBrk="1" hangingPunct="1"/>
            <a:r>
              <a:rPr lang="en-US" sz="3200">
                <a:latin typeface="Trebuchet MS" charset="0"/>
              </a:rPr>
              <a:t>SPACE design: challenges </a:t>
            </a:r>
          </a:p>
        </p:txBody>
      </p:sp>
      <p:sp>
        <p:nvSpPr>
          <p:cNvPr id="22531" name="内容占位符 2"/>
          <p:cNvSpPr>
            <a:spLocks noGrp="1"/>
          </p:cNvSpPr>
          <p:nvPr>
            <p:ph idx="1"/>
          </p:nvPr>
        </p:nvSpPr>
        <p:spPr>
          <a:xfrm>
            <a:off x="457200" y="1219200"/>
            <a:ext cx="8382000" cy="4324350"/>
          </a:xfrm>
        </p:spPr>
        <p:txBody>
          <a:bodyPr/>
          <a:lstStyle/>
          <a:p>
            <a:pPr eaLnBrk="1" hangingPunct="1"/>
            <a:endParaRPr lang="en-US">
              <a:latin typeface="Georgia" charset="0"/>
            </a:endParaRPr>
          </a:p>
          <a:p>
            <a:pPr eaLnBrk="1" hangingPunct="1"/>
            <a:r>
              <a:rPr lang="en-US" altLang="zh-CN">
                <a:latin typeface="Georgia" charset="0"/>
                <a:ea typeface="宋体" charset="0"/>
                <a:cs typeface="宋体" charset="0"/>
              </a:rPr>
              <a:t>How to insert patterns into the directory table?  </a:t>
            </a:r>
            <a:r>
              <a:rPr lang="en-US" altLang="zh-CN" b="1" i="1">
                <a:solidFill>
                  <a:srgbClr val="FF0000"/>
                </a:solidFill>
                <a:latin typeface="Georgia" charset="0"/>
                <a:ea typeface="宋体" charset="0"/>
                <a:cs typeface="宋体" charset="0"/>
              </a:rPr>
              <a:t>√</a:t>
            </a:r>
            <a:endParaRPr lang="en-US" altLang="zh-CN">
              <a:latin typeface="Georgia" charset="0"/>
              <a:ea typeface="宋体" charset="0"/>
              <a:cs typeface="宋体" charset="0"/>
            </a:endParaRPr>
          </a:p>
          <a:p>
            <a:pPr eaLnBrk="1" hangingPunct="1">
              <a:buFont typeface="Georgia" charset="0"/>
              <a:buNone/>
            </a:pPr>
            <a:endParaRPr lang="en-US" altLang="zh-CN">
              <a:latin typeface="Georgia" charset="0"/>
              <a:ea typeface="宋体" charset="0"/>
              <a:cs typeface="宋体" charset="0"/>
            </a:endParaRPr>
          </a:p>
          <a:p>
            <a:pPr eaLnBrk="1" hangingPunct="1"/>
            <a:r>
              <a:rPr lang="en-US" altLang="zh-CN">
                <a:latin typeface="Georgia" charset="0"/>
                <a:ea typeface="宋体" charset="0"/>
                <a:cs typeface="宋体" charset="0"/>
              </a:rPr>
              <a:t>How to recycle entries?	</a:t>
            </a:r>
            <a:r>
              <a:rPr lang="en-US" altLang="zh-CN" b="1" i="1">
                <a:solidFill>
                  <a:srgbClr val="FF0000"/>
                </a:solidFill>
                <a:latin typeface="Georgia" charset="0"/>
                <a:ea typeface="宋体" charset="0"/>
                <a:cs typeface="宋体" charset="0"/>
              </a:rPr>
              <a:t> √</a:t>
            </a:r>
            <a:endParaRPr lang="en-US" altLang="zh-CN">
              <a:latin typeface="Georgia" charset="0"/>
              <a:ea typeface="宋体" charset="0"/>
              <a:cs typeface="宋体" charset="0"/>
            </a:endParaRPr>
          </a:p>
          <a:p>
            <a:pPr eaLnBrk="1" hangingPunct="1">
              <a:buFont typeface="Georgia" charset="0"/>
              <a:buNone/>
            </a:pPr>
            <a:endParaRPr lang="en-US" altLang="zh-CN">
              <a:solidFill>
                <a:schemeClr val="bg2"/>
              </a:solidFill>
              <a:latin typeface="Georgia" charset="0"/>
              <a:ea typeface="宋体" charset="0"/>
              <a:cs typeface="宋体" charset="0"/>
            </a:endParaRPr>
          </a:p>
          <a:p>
            <a:pPr eaLnBrk="1" hangingPunct="1"/>
            <a:r>
              <a:rPr lang="en-US" altLang="zh-CN">
                <a:latin typeface="Georgia" charset="0"/>
                <a:ea typeface="宋体" charset="0"/>
                <a:cs typeface="宋体" charset="0"/>
              </a:rPr>
              <a:t>What to do when the capacity is exceeded?</a:t>
            </a:r>
          </a:p>
          <a:p>
            <a:pPr eaLnBrk="1" hangingPunct="1">
              <a:buFont typeface="Georgia" charset="0"/>
              <a:buNone/>
            </a:pPr>
            <a:r>
              <a:rPr lang="en-US" altLang="zh-CN">
                <a:latin typeface="Georgia" charset="0"/>
                <a:ea typeface="宋体" charset="0"/>
                <a:cs typeface="宋体" charset="0"/>
              </a:rPr>
              <a:t>   </a:t>
            </a:r>
          </a:p>
        </p:txBody>
      </p:sp>
      <p:pic>
        <p:nvPicPr>
          <p:cNvPr id="22532" name="图片 5" descr="logo_transpar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CFA09BE-FDA3-134F-B29E-70F4CDEAF0B1}" type="slidenum">
              <a:rPr lang="en-US">
                <a:latin typeface="Georgia" charset="0"/>
              </a:rPr>
              <a:pPr eaLnBrk="1" hangingPunct="1"/>
              <a:t>17</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04800" y="457200"/>
            <a:ext cx="8229600" cy="1066800"/>
          </a:xfrm>
        </p:spPr>
        <p:txBody>
          <a:bodyPr/>
          <a:lstStyle/>
          <a:p>
            <a:pPr eaLnBrk="1" hangingPunct="1"/>
            <a:r>
              <a:rPr lang="en-US" sz="3200">
                <a:latin typeface="Lucida Sans" charset="0"/>
              </a:rPr>
              <a:t>SPACE design: merge patterns</a:t>
            </a:r>
          </a:p>
        </p:txBody>
      </p:sp>
      <p:sp>
        <p:nvSpPr>
          <p:cNvPr id="23555" name="内容占位符 2"/>
          <p:cNvSpPr>
            <a:spLocks noGrp="1"/>
          </p:cNvSpPr>
          <p:nvPr>
            <p:ph idx="1"/>
          </p:nvPr>
        </p:nvSpPr>
        <p:spPr>
          <a:xfrm>
            <a:off x="381000" y="1600200"/>
            <a:ext cx="4419600" cy="4324350"/>
          </a:xfrm>
        </p:spPr>
        <p:txBody>
          <a:bodyPr/>
          <a:lstStyle/>
          <a:p>
            <a:pPr eaLnBrk="1" hangingPunct="1"/>
            <a:r>
              <a:rPr lang="en-US" altLang="zh-CN">
                <a:latin typeface="Lucida Sans" charset="0"/>
                <a:ea typeface="宋体" charset="0"/>
                <a:cs typeface="宋体" charset="0"/>
              </a:rPr>
              <a:t>Merge with the pattern having the least Hamming distance when the set is full</a:t>
            </a:r>
          </a:p>
          <a:p>
            <a:pPr eaLnBrk="1" hangingPunct="1"/>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Always record private and shared-by-all accurately</a:t>
            </a:r>
          </a:p>
          <a:p>
            <a:pPr eaLnBrk="1" hangingPunct="1">
              <a:buFont typeface="Georgia" charset="0"/>
              <a:buNone/>
            </a:pPr>
            <a:endParaRPr lang="en-US" altLang="zh-CN" i="1">
              <a:latin typeface="Georgia" charset="0"/>
              <a:ea typeface="宋体" charset="0"/>
              <a:cs typeface="宋体" charset="0"/>
            </a:endParaRPr>
          </a:p>
          <a:p>
            <a:pPr eaLnBrk="1" hangingPunct="1"/>
            <a:endParaRPr lang="en-US" altLang="zh-CN">
              <a:latin typeface="Georgia" charset="0"/>
              <a:ea typeface="宋体" charset="0"/>
              <a:cs typeface="宋体" charset="0"/>
            </a:endParaRPr>
          </a:p>
        </p:txBody>
      </p:sp>
      <p:pic>
        <p:nvPicPr>
          <p:cNvPr id="23556"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7" name="组合 5"/>
          <p:cNvGrpSpPr>
            <a:grpSpLocks/>
          </p:cNvGrpSpPr>
          <p:nvPr/>
        </p:nvGrpSpPr>
        <p:grpSpPr bwMode="auto">
          <a:xfrm>
            <a:off x="6781800" y="2211388"/>
            <a:ext cx="1524000" cy="989012"/>
            <a:chOff x="6781800" y="2210594"/>
            <a:chExt cx="1524000" cy="989806"/>
          </a:xfrm>
        </p:grpSpPr>
        <p:cxnSp>
          <p:nvCxnSpPr>
            <p:cNvPr id="7" name="直接箭头连接符 6"/>
            <p:cNvCxnSpPr/>
            <p:nvPr/>
          </p:nvCxnSpPr>
          <p:spPr>
            <a:xfrm rot="5400000">
              <a:off x="6744220" y="2551387"/>
              <a:ext cx="684761" cy="31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590" name="TextBox 7"/>
            <p:cNvSpPr txBox="1">
              <a:spLocks noChangeArrowheads="1"/>
            </p:cNvSpPr>
            <p:nvPr/>
          </p:nvSpPr>
          <p:spPr bwMode="auto">
            <a:xfrm>
              <a:off x="7162800" y="2361406"/>
              <a:ext cx="1143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Encode</a:t>
              </a:r>
            </a:p>
          </p:txBody>
        </p:sp>
        <p:sp>
          <p:nvSpPr>
            <p:cNvPr id="9" name="矩形 8"/>
            <p:cNvSpPr/>
            <p:nvPr/>
          </p:nvSpPr>
          <p:spPr>
            <a:xfrm>
              <a:off x="6781800" y="2895355"/>
              <a:ext cx="304800" cy="305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0" name="矩形 9"/>
            <p:cNvSpPr/>
            <p:nvPr/>
          </p:nvSpPr>
          <p:spPr>
            <a:xfrm>
              <a:off x="7086600" y="2895355"/>
              <a:ext cx="304800" cy="305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grpSp>
        <p:nvGrpSpPr>
          <p:cNvPr id="23558" name="组合 10"/>
          <p:cNvGrpSpPr>
            <a:grpSpLocks/>
          </p:cNvGrpSpPr>
          <p:nvPr/>
        </p:nvGrpSpPr>
        <p:grpSpPr bwMode="auto">
          <a:xfrm>
            <a:off x="5867400" y="1524000"/>
            <a:ext cx="2667000" cy="685800"/>
            <a:chOff x="5867400" y="1524000"/>
            <a:chExt cx="2667000" cy="685800"/>
          </a:xfrm>
        </p:grpSpPr>
        <p:sp>
          <p:nvSpPr>
            <p:cNvPr id="12" name="矩形 11"/>
            <p:cNvSpPr/>
            <p:nvPr/>
          </p:nvSpPr>
          <p:spPr>
            <a:xfrm>
              <a:off x="58674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3" name="矩形 12"/>
            <p:cNvSpPr/>
            <p:nvPr/>
          </p:nvSpPr>
          <p:spPr>
            <a:xfrm>
              <a:off x="61722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4" name="矩形 13"/>
            <p:cNvSpPr/>
            <p:nvPr/>
          </p:nvSpPr>
          <p:spPr>
            <a:xfrm>
              <a:off x="64770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5" name="矩形 14"/>
            <p:cNvSpPr/>
            <p:nvPr/>
          </p:nvSpPr>
          <p:spPr>
            <a:xfrm>
              <a:off x="67818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1</a:t>
              </a:r>
            </a:p>
          </p:txBody>
        </p:sp>
        <p:sp>
          <p:nvSpPr>
            <p:cNvPr id="16" name="矩形 15"/>
            <p:cNvSpPr/>
            <p:nvPr/>
          </p:nvSpPr>
          <p:spPr>
            <a:xfrm>
              <a:off x="70866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7" name="矩形 16"/>
            <p:cNvSpPr/>
            <p:nvPr/>
          </p:nvSpPr>
          <p:spPr>
            <a:xfrm>
              <a:off x="73914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18" name="矩形 17"/>
            <p:cNvSpPr/>
            <p:nvPr/>
          </p:nvSpPr>
          <p:spPr>
            <a:xfrm>
              <a:off x="76962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sp>
          <p:nvSpPr>
            <p:cNvPr id="23587" name="TextBox 18"/>
            <p:cNvSpPr txBox="1">
              <a:spLocks noChangeArrowheads="1"/>
            </p:cNvSpPr>
            <p:nvPr/>
          </p:nvSpPr>
          <p:spPr bwMode="auto">
            <a:xfrm>
              <a:off x="5867400" y="1524000"/>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Incoming pattern</a:t>
              </a:r>
            </a:p>
          </p:txBody>
        </p:sp>
        <p:sp>
          <p:nvSpPr>
            <p:cNvPr id="20" name="矩形 19"/>
            <p:cNvSpPr/>
            <p:nvPr/>
          </p:nvSpPr>
          <p:spPr>
            <a:xfrm>
              <a:off x="8001000" y="19050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Georgia" charset="0"/>
                  <a:ea typeface="ＭＳ Ｐゴシック" charset="0"/>
                  <a:cs typeface="Arial" charset="0"/>
                </a:rPr>
                <a:t>0</a:t>
              </a:r>
            </a:p>
          </p:txBody>
        </p:sp>
      </p:grpSp>
      <p:grpSp>
        <p:nvGrpSpPr>
          <p:cNvPr id="23559" name="组合 20"/>
          <p:cNvGrpSpPr>
            <a:grpSpLocks/>
          </p:cNvGrpSpPr>
          <p:nvPr/>
        </p:nvGrpSpPr>
        <p:grpSpPr bwMode="auto">
          <a:xfrm>
            <a:off x="5867400" y="3668713"/>
            <a:ext cx="3124200" cy="1970087"/>
            <a:chOff x="5867400" y="3669268"/>
            <a:chExt cx="3124200" cy="1969532"/>
          </a:xfrm>
        </p:grpSpPr>
        <p:sp>
          <p:nvSpPr>
            <p:cNvPr id="22" name="矩形 21"/>
            <p:cNvSpPr/>
            <p:nvPr/>
          </p:nvSpPr>
          <p:spPr>
            <a:xfrm>
              <a:off x="5867400" y="4039051"/>
              <a:ext cx="3124200" cy="1599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chemeClr val="tx1"/>
                </a:solidFill>
                <a:latin typeface="Georgia" charset="0"/>
                <a:ea typeface="ＭＳ Ｐゴシック" charset="0"/>
                <a:cs typeface="Arial" charset="0"/>
              </a:endParaRPr>
            </a:p>
          </p:txBody>
        </p:sp>
        <p:sp>
          <p:nvSpPr>
            <p:cNvPr id="23" name="矩形 22"/>
            <p:cNvSpPr/>
            <p:nvPr/>
          </p:nvSpPr>
          <p:spPr>
            <a:xfrm>
              <a:off x="6324600" y="4496122"/>
              <a:ext cx="9906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4" name="矩形 23"/>
            <p:cNvSpPr/>
            <p:nvPr/>
          </p:nvSpPr>
          <p:spPr>
            <a:xfrm>
              <a:off x="6324600" y="4724658"/>
              <a:ext cx="990600" cy="22853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cxnSp>
          <p:nvCxnSpPr>
            <p:cNvPr id="25" name="直接箭头连接符 24"/>
            <p:cNvCxnSpPr/>
            <p:nvPr/>
          </p:nvCxnSpPr>
          <p:spPr>
            <a:xfrm rot="10800000">
              <a:off x="6400800" y="4266000"/>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7924800" y="4266000"/>
              <a:ext cx="4572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78" name="TextBox 26"/>
            <p:cNvSpPr txBox="1">
              <a:spLocks noChangeArrowheads="1"/>
            </p:cNvSpPr>
            <p:nvPr/>
          </p:nvSpPr>
          <p:spPr bwMode="auto">
            <a:xfrm>
              <a:off x="6934200" y="4050268"/>
              <a:ext cx="106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   2</a:t>
              </a:r>
              <a:r>
                <a:rPr lang="en-US" baseline="-25000"/>
                <a:t> </a:t>
              </a:r>
              <a:r>
                <a:rPr lang="en-US"/>
                <a:t>way</a:t>
              </a:r>
            </a:p>
          </p:txBody>
        </p:sp>
        <p:sp>
          <p:nvSpPr>
            <p:cNvPr id="23579" name="TextBox 30"/>
            <p:cNvSpPr txBox="1">
              <a:spLocks noChangeArrowheads="1"/>
            </p:cNvSpPr>
            <p:nvPr/>
          </p:nvSpPr>
          <p:spPr bwMode="auto">
            <a:xfrm>
              <a:off x="5867400" y="3669268"/>
              <a:ext cx="2667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t>SPACE pattern table</a:t>
              </a:r>
            </a:p>
          </p:txBody>
        </p:sp>
      </p:grpSp>
      <p:cxnSp>
        <p:nvCxnSpPr>
          <p:cNvPr id="33" name="曲线连接符 20"/>
          <p:cNvCxnSpPr>
            <a:endCxn id="34" idx="1"/>
          </p:cNvCxnSpPr>
          <p:nvPr/>
        </p:nvCxnSpPr>
        <p:spPr>
          <a:xfrm rot="5400000">
            <a:off x="5772150" y="3752850"/>
            <a:ext cx="1866900" cy="762000"/>
          </a:xfrm>
          <a:prstGeom prst="curvedConnector4">
            <a:avLst>
              <a:gd name="adj1" fmla="val 19965"/>
              <a:gd name="adj2" fmla="val 1856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324600" y="49530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600" dirty="0">
                <a:solidFill>
                  <a:schemeClr val="tx1"/>
                </a:solidFill>
              </a:rPr>
              <a:t>00110000</a:t>
            </a:r>
            <a:endParaRPr lang="en-US" sz="1600" dirty="0">
              <a:solidFill>
                <a:schemeClr val="tx1"/>
              </a:solidFill>
            </a:endParaRPr>
          </a:p>
        </p:txBody>
      </p:sp>
      <p:sp>
        <p:nvSpPr>
          <p:cNvPr id="35" name="矩形 34"/>
          <p:cNvSpPr/>
          <p:nvPr/>
        </p:nvSpPr>
        <p:spPr>
          <a:xfrm>
            <a:off x="7620000" y="49530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600" dirty="0">
                <a:solidFill>
                  <a:schemeClr val="tx1"/>
                </a:solidFill>
              </a:rPr>
              <a:t>10010000</a:t>
            </a:r>
            <a:endParaRPr lang="en-US" sz="1600" dirty="0">
              <a:solidFill>
                <a:schemeClr val="tx1"/>
              </a:solidFill>
            </a:endParaRPr>
          </a:p>
        </p:txBody>
      </p:sp>
      <p:sp>
        <p:nvSpPr>
          <p:cNvPr id="36" name="矩形 35"/>
          <p:cNvSpPr/>
          <p:nvPr/>
        </p:nvSpPr>
        <p:spPr>
          <a:xfrm>
            <a:off x="7620000" y="47244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37" name="矩形 36"/>
          <p:cNvSpPr/>
          <p:nvPr/>
        </p:nvSpPr>
        <p:spPr>
          <a:xfrm>
            <a:off x="7620000" y="44958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3" name="矩形 42"/>
          <p:cNvSpPr/>
          <p:nvPr/>
        </p:nvSpPr>
        <p:spPr>
          <a:xfrm>
            <a:off x="6934200" y="5867400"/>
            <a:ext cx="1066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3&gt;1</a:t>
            </a:r>
            <a:endParaRPr lang="en-US" dirty="0">
              <a:solidFill>
                <a:schemeClr val="tx1"/>
              </a:solidFill>
            </a:endParaRPr>
          </a:p>
        </p:txBody>
      </p:sp>
      <p:cxnSp>
        <p:nvCxnSpPr>
          <p:cNvPr id="47" name="曲线连接符 46"/>
          <p:cNvCxnSpPr>
            <a:stCxn id="43" idx="3"/>
            <a:endCxn id="35" idx="3"/>
          </p:cNvCxnSpPr>
          <p:nvPr/>
        </p:nvCxnSpPr>
        <p:spPr>
          <a:xfrm flipV="1">
            <a:off x="8001000" y="5067300"/>
            <a:ext cx="609600" cy="990600"/>
          </a:xfrm>
          <a:prstGeom prst="curvedConnector3">
            <a:avLst>
              <a:gd name="adj1" fmla="val 16212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7620000" y="49530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sz="1600" dirty="0">
                <a:solidFill>
                  <a:schemeClr val="tx1"/>
                </a:solidFill>
              </a:rPr>
              <a:t>11010000</a:t>
            </a:r>
            <a:endParaRPr lang="en-US" sz="1600" dirty="0">
              <a:solidFill>
                <a:schemeClr val="tx1"/>
              </a:solidFill>
            </a:endParaRPr>
          </a:p>
        </p:txBody>
      </p:sp>
      <p:sp>
        <p:nvSpPr>
          <p:cNvPr id="38" name="灯片编号占位符 37"/>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C94EDAF-C858-CD4F-BF5E-05587A2C30DC}" type="slidenum">
              <a:rPr lang="en-US">
                <a:latin typeface="Georgia" charset="0"/>
              </a:rPr>
              <a:pPr eaLnBrk="1" hangingPunct="1"/>
              <a:t>18</a:t>
            </a:fld>
            <a:endParaRPr lang="en-US">
              <a:latin typeface="Georgia" charset="0"/>
            </a:endParaRPr>
          </a:p>
        </p:txBody>
      </p:sp>
      <p:sp>
        <p:nvSpPr>
          <p:cNvPr id="41" name="矩形 40"/>
          <p:cNvSpPr/>
          <p:nvPr/>
        </p:nvSpPr>
        <p:spPr>
          <a:xfrm>
            <a:off x="6324600" y="51816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42" name="矩形 41"/>
          <p:cNvSpPr/>
          <p:nvPr/>
        </p:nvSpPr>
        <p:spPr>
          <a:xfrm>
            <a:off x="7620000" y="5181600"/>
            <a:ext cx="990600" cy="228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cxnSp>
        <p:nvCxnSpPr>
          <p:cNvPr id="39" name="直接箭头连接符 38"/>
          <p:cNvCxnSpPr>
            <a:endCxn id="43" idx="0"/>
          </p:cNvCxnSpPr>
          <p:nvPr/>
        </p:nvCxnSpPr>
        <p:spPr>
          <a:xfrm rot="16200000" flipH="1">
            <a:off x="6781800" y="5181600"/>
            <a:ext cx="685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43" idx="0"/>
          </p:cNvCxnSpPr>
          <p:nvPr/>
        </p:nvCxnSpPr>
        <p:spPr>
          <a:xfrm rot="5400000">
            <a:off x="7429500" y="5219700"/>
            <a:ext cx="685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304800" y="457200"/>
            <a:ext cx="8229600" cy="1066800"/>
          </a:xfrm>
        </p:spPr>
        <p:txBody>
          <a:bodyPr/>
          <a:lstStyle/>
          <a:p>
            <a:pPr eaLnBrk="1" hangingPunct="1"/>
            <a:r>
              <a:rPr lang="en-US" sz="3200">
                <a:latin typeface="Lucida Sans" charset="0"/>
              </a:rPr>
              <a:t>SPACE design: challenges </a:t>
            </a:r>
          </a:p>
        </p:txBody>
      </p:sp>
      <p:sp>
        <p:nvSpPr>
          <p:cNvPr id="24579" name="内容占位符 2"/>
          <p:cNvSpPr>
            <a:spLocks noGrp="1"/>
          </p:cNvSpPr>
          <p:nvPr>
            <p:ph idx="1"/>
          </p:nvPr>
        </p:nvSpPr>
        <p:spPr>
          <a:xfrm>
            <a:off x="457200" y="1219200"/>
            <a:ext cx="8534400" cy="4324350"/>
          </a:xfrm>
        </p:spPr>
        <p:txBody>
          <a:bodyPr/>
          <a:lstStyle/>
          <a:p>
            <a:pPr eaLnBrk="1" hangingPunct="1"/>
            <a:endParaRPr lang="en-US">
              <a:latin typeface="Lucida Sans" charset="0"/>
            </a:endParaRPr>
          </a:p>
          <a:p>
            <a:pPr eaLnBrk="1" hangingPunct="1"/>
            <a:r>
              <a:rPr lang="en-US" altLang="zh-CN">
                <a:latin typeface="Lucida Sans" charset="0"/>
                <a:ea typeface="宋体" charset="0"/>
                <a:cs typeface="宋体" charset="0"/>
              </a:rPr>
              <a:t>How to insert patterns into the directory table?  </a:t>
            </a:r>
            <a:r>
              <a:rPr lang="en-US" altLang="zh-CN" b="1" i="1">
                <a:solidFill>
                  <a:srgbClr val="FF0000"/>
                </a:solidFill>
                <a:latin typeface="Lucida Sans" charset="0"/>
                <a:ea typeface="宋体" charset="0"/>
                <a:cs typeface="宋体" charset="0"/>
              </a:rPr>
              <a:t>√</a:t>
            </a:r>
            <a:endParaRPr lang="en-US" altLang="zh-CN">
              <a:latin typeface="Lucida Sans" charset="0"/>
              <a:ea typeface="宋体" charset="0"/>
              <a:cs typeface="宋体" charset="0"/>
            </a:endParaRPr>
          </a:p>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How to recycle entries?	</a:t>
            </a:r>
            <a:r>
              <a:rPr lang="en-US" altLang="zh-CN" b="1" i="1">
                <a:solidFill>
                  <a:srgbClr val="FF0000"/>
                </a:solidFill>
                <a:latin typeface="Lucida Sans" charset="0"/>
                <a:ea typeface="宋体" charset="0"/>
                <a:cs typeface="宋体" charset="0"/>
              </a:rPr>
              <a:t> √</a:t>
            </a:r>
            <a:endParaRPr lang="en-US" altLang="zh-CN">
              <a:latin typeface="Lucida Sans" charset="0"/>
              <a:ea typeface="宋体" charset="0"/>
              <a:cs typeface="宋体" charset="0"/>
            </a:endParaRPr>
          </a:p>
          <a:p>
            <a:pPr eaLnBrk="1" hangingPunct="1">
              <a:buFont typeface="Georgia" charset="0"/>
              <a:buNone/>
            </a:pPr>
            <a:endParaRPr lang="en-US" altLang="zh-CN">
              <a:solidFill>
                <a:schemeClr val="bg2"/>
              </a:solidFill>
              <a:latin typeface="Lucida Sans" charset="0"/>
              <a:ea typeface="宋体" charset="0"/>
              <a:cs typeface="宋体" charset="0"/>
            </a:endParaRPr>
          </a:p>
          <a:p>
            <a:pPr eaLnBrk="1" hangingPunct="1"/>
            <a:r>
              <a:rPr lang="en-US" altLang="zh-CN">
                <a:latin typeface="Lucida Sans" charset="0"/>
                <a:ea typeface="宋体" charset="0"/>
                <a:cs typeface="宋体" charset="0"/>
              </a:rPr>
              <a:t>What to do when the capacity is exceeded?  </a:t>
            </a:r>
            <a:r>
              <a:rPr lang="en-US" altLang="zh-CN" b="1" i="1">
                <a:solidFill>
                  <a:srgbClr val="FF0000"/>
                </a:solidFill>
                <a:latin typeface="Lucida Sans" charset="0"/>
                <a:ea typeface="宋体" charset="0"/>
                <a:cs typeface="宋体" charset="0"/>
              </a:rPr>
              <a:t>√</a:t>
            </a:r>
            <a:endParaRPr lang="en-US" altLang="zh-CN">
              <a:latin typeface="Lucida Sans" charset="0"/>
              <a:ea typeface="宋体" charset="0"/>
              <a:cs typeface="宋体" charset="0"/>
            </a:endParaRPr>
          </a:p>
          <a:p>
            <a:pPr eaLnBrk="1" hangingPunct="1">
              <a:buFont typeface="Georgia" charset="0"/>
              <a:buNone/>
            </a:pPr>
            <a:r>
              <a:rPr lang="en-US" altLang="zh-CN">
                <a:latin typeface="Georgia" charset="0"/>
                <a:ea typeface="宋体" charset="0"/>
                <a:cs typeface="宋体" charset="0"/>
              </a:rPr>
              <a:t>   </a:t>
            </a:r>
          </a:p>
        </p:txBody>
      </p:sp>
      <p:pic>
        <p:nvPicPr>
          <p:cNvPr id="24580" name="图片 5" descr="logo_transpar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ED55319-CB86-7F40-A94E-2DAE0CD215A8}" type="slidenum">
              <a:rPr lang="en-US">
                <a:latin typeface="Georgia" charset="0"/>
              </a:rPr>
              <a:pPr eaLnBrk="1" hangingPunct="1"/>
              <a:t>19</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04800" y="457200"/>
            <a:ext cx="8229600" cy="1066800"/>
          </a:xfrm>
        </p:spPr>
        <p:txBody>
          <a:bodyPr/>
          <a:lstStyle/>
          <a:p>
            <a:pPr eaLnBrk="1" hangingPunct="1"/>
            <a:r>
              <a:rPr lang="en-US" sz="3200">
                <a:latin typeface="Lucida Sans" charset="0"/>
              </a:rPr>
              <a:t>Directory-based cache coherence</a:t>
            </a:r>
          </a:p>
        </p:txBody>
      </p:sp>
      <p:sp>
        <p:nvSpPr>
          <p:cNvPr id="6147" name="内容占位符 2"/>
          <p:cNvSpPr>
            <a:spLocks noGrp="1"/>
          </p:cNvSpPr>
          <p:nvPr>
            <p:ph idx="1"/>
          </p:nvPr>
        </p:nvSpPr>
        <p:spPr>
          <a:xfrm>
            <a:off x="0" y="1219200"/>
            <a:ext cx="9144000" cy="4324350"/>
          </a:xfrm>
        </p:spPr>
        <p:txBody>
          <a:bodyPr/>
          <a:lstStyle/>
          <a:p>
            <a:pPr eaLnBrk="1" hangingPunct="1"/>
            <a:endParaRPr lang="en-US">
              <a:latin typeface="Georgia" charset="0"/>
            </a:endParaRPr>
          </a:p>
          <a:p>
            <a:pPr eaLnBrk="1" hangingPunct="1"/>
            <a:r>
              <a:rPr lang="en-US">
                <a:latin typeface="Lucida Sans" charset="0"/>
              </a:rPr>
              <a:t>Directory:</a:t>
            </a:r>
          </a:p>
          <a:p>
            <a:pPr eaLnBrk="1" hangingPunct="1">
              <a:buFont typeface="Georgia" charset="0"/>
              <a:buNone/>
            </a:pPr>
            <a:r>
              <a:rPr lang="en-US">
                <a:latin typeface="Lucida Sans" charset="0"/>
              </a:rPr>
              <a:t>   maintains sharing information to save bandwidth</a:t>
            </a:r>
          </a:p>
          <a:p>
            <a:pPr eaLnBrk="1" hangingPunct="1">
              <a:buFont typeface="Georgia" charset="0"/>
              <a:buNone/>
            </a:pPr>
            <a:endParaRPr lang="en-US" sz="1200">
              <a:latin typeface="Georgia" charset="0"/>
            </a:endParaRPr>
          </a:p>
          <a:p>
            <a:pPr eaLnBrk="1" hangingPunct="1"/>
            <a:r>
              <a:rPr lang="en-US">
                <a:latin typeface="Lucida Sans" charset="0"/>
              </a:rPr>
              <a:t>Current designs:</a:t>
            </a:r>
          </a:p>
          <a:p>
            <a:pPr eaLnBrk="1" hangingPunct="1">
              <a:buFont typeface="Georgia" charset="0"/>
              <a:buNone/>
            </a:pPr>
            <a:r>
              <a:rPr lang="en-US">
                <a:latin typeface="Lucida Sans" charset="0"/>
              </a:rPr>
              <a:t>   Shadow tags: duplicate L1 tags, look up to create sharing vector</a:t>
            </a:r>
          </a:p>
          <a:p>
            <a:pPr eaLnBrk="1" hangingPunct="1">
              <a:buFont typeface="Georgia" charset="0"/>
              <a:buNone/>
            </a:pPr>
            <a:r>
              <a:rPr lang="en-US">
                <a:latin typeface="Lucida Sans" charset="0"/>
              </a:rPr>
              <a:t>   </a:t>
            </a:r>
            <a:r>
              <a:rPr lang="en-US">
                <a:solidFill>
                  <a:srgbClr val="41774F"/>
                </a:solidFill>
                <a:latin typeface="Lucida Sans" charset="0"/>
              </a:rPr>
              <a:t>+ less area   			    </a:t>
            </a:r>
            <a:r>
              <a:rPr lang="en-US">
                <a:solidFill>
                  <a:srgbClr val="FF0000"/>
                </a:solidFill>
                <a:latin typeface="Lucida Sans" charset="0"/>
              </a:rPr>
              <a:t>- high lookup energy</a:t>
            </a:r>
            <a:endParaRPr lang="en-US" sz="800">
              <a:solidFill>
                <a:srgbClr val="FF0000"/>
              </a:solidFill>
              <a:latin typeface="Lucida Sans" charset="0"/>
            </a:endParaRPr>
          </a:p>
          <a:p>
            <a:pPr eaLnBrk="1" hangingPunct="1">
              <a:buFont typeface="Georgia" charset="0"/>
              <a:buNone/>
            </a:pPr>
            <a:endParaRPr lang="en-US" sz="800">
              <a:solidFill>
                <a:srgbClr val="FF0000"/>
              </a:solidFill>
              <a:latin typeface="Lucida Sans" charset="0"/>
            </a:endParaRPr>
          </a:p>
          <a:p>
            <a:pPr eaLnBrk="1" hangingPunct="1">
              <a:buFont typeface="Georgia" charset="0"/>
              <a:buNone/>
            </a:pPr>
            <a:r>
              <a:rPr lang="en-US">
                <a:solidFill>
                  <a:srgbClr val="FF0000"/>
                </a:solidFill>
                <a:latin typeface="Lucida Sans" charset="0"/>
              </a:rPr>
              <a:t>   </a:t>
            </a:r>
            <a:r>
              <a:rPr lang="en-US">
                <a:latin typeface="Lucida Sans" charset="0"/>
              </a:rPr>
              <a:t>Full map: associate sharing vector </a:t>
            </a:r>
          </a:p>
          <a:p>
            <a:pPr eaLnBrk="1" hangingPunct="1">
              <a:buFont typeface="Georgia" charset="0"/>
              <a:buNone/>
            </a:pPr>
            <a:r>
              <a:rPr lang="en-US">
                <a:latin typeface="Lucida Sans" charset="0"/>
              </a:rPr>
              <a:t>   with tags of shared L2</a:t>
            </a:r>
          </a:p>
          <a:p>
            <a:pPr eaLnBrk="1" hangingPunct="1">
              <a:buFont typeface="Georgia" charset="0"/>
              <a:buNone/>
            </a:pPr>
            <a:r>
              <a:rPr lang="en-US">
                <a:latin typeface="Lucida Sans" charset="0"/>
              </a:rPr>
              <a:t>   </a:t>
            </a:r>
            <a:r>
              <a:rPr lang="en-US">
                <a:solidFill>
                  <a:srgbClr val="41774F"/>
                </a:solidFill>
                <a:latin typeface="Lucida Sans" charset="0"/>
              </a:rPr>
              <a:t>+ negligible lookup energy</a:t>
            </a:r>
            <a:r>
              <a:rPr lang="en-US">
                <a:latin typeface="Lucida Sans" charset="0"/>
              </a:rPr>
              <a:t>    </a:t>
            </a:r>
            <a:r>
              <a:rPr lang="en-US">
                <a:solidFill>
                  <a:srgbClr val="FF0000"/>
                </a:solidFill>
                <a:latin typeface="Lucida Sans" charset="0"/>
              </a:rPr>
              <a:t>- large area</a:t>
            </a:r>
          </a:p>
          <a:p>
            <a:pPr eaLnBrk="1" hangingPunct="1">
              <a:buFont typeface="Georgia" charset="0"/>
              <a:buNone/>
            </a:pPr>
            <a:endParaRPr lang="en-US">
              <a:solidFill>
                <a:srgbClr val="FF0000"/>
              </a:solidFill>
              <a:latin typeface="Georgia" charset="0"/>
            </a:endParaRPr>
          </a:p>
        </p:txBody>
      </p:sp>
      <p:pic>
        <p:nvPicPr>
          <p:cNvPr id="7172"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A19A25F-7D20-A04E-8B3F-D728313C4B5E}" type="slidenum">
              <a:rPr lang="en-US">
                <a:latin typeface="Georgia" charset="0"/>
              </a:rPr>
              <a:pPr eaLnBrk="1" hangingPunct="1"/>
              <a:t>2</a:t>
            </a:fld>
            <a:endParaRPr lang="en-US">
              <a:latin typeface="Georgia" charset="0"/>
            </a:endParaRPr>
          </a:p>
        </p:txBody>
      </p:sp>
      <p:pic>
        <p:nvPicPr>
          <p:cNvPr id="7174" name="图片 4" descr="n2_die_photo.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12025" y="685800"/>
            <a:ext cx="152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304800" y="457200"/>
            <a:ext cx="8229600" cy="1066800"/>
          </a:xfrm>
        </p:spPr>
        <p:txBody>
          <a:bodyPr/>
          <a:lstStyle/>
          <a:p>
            <a:pPr eaLnBrk="1" hangingPunct="1"/>
            <a:r>
              <a:rPr lang="en-US" sz="3200">
                <a:latin typeface="Lucida Sans" charset="0"/>
              </a:rPr>
              <a:t>Evaluation methodology</a:t>
            </a:r>
          </a:p>
        </p:txBody>
      </p:sp>
      <p:sp>
        <p:nvSpPr>
          <p:cNvPr id="6147" name="内容占位符 2"/>
          <p:cNvSpPr>
            <a:spLocks noGrp="1"/>
          </p:cNvSpPr>
          <p:nvPr>
            <p:ph idx="1"/>
          </p:nvPr>
        </p:nvSpPr>
        <p:spPr>
          <a:xfrm>
            <a:off x="533400" y="1066800"/>
            <a:ext cx="8229600" cy="1371600"/>
          </a:xfrm>
        </p:spPr>
        <p:txBody>
          <a:bodyPr>
            <a:normAutofit/>
          </a:bodyPr>
          <a:lstStyle/>
          <a:p>
            <a:pPr eaLnBrk="1" hangingPunct="1">
              <a:lnSpc>
                <a:spcPct val="90000"/>
              </a:lnSpc>
            </a:pPr>
            <a:endParaRPr lang="en-US">
              <a:latin typeface="Georgia" charset="0"/>
            </a:endParaRPr>
          </a:p>
          <a:p>
            <a:pPr eaLnBrk="1" hangingPunct="1">
              <a:lnSpc>
                <a:spcPct val="90000"/>
              </a:lnSpc>
            </a:pPr>
            <a:r>
              <a:rPr lang="en-US" altLang="zh-CN">
                <a:latin typeface="Lucida Sans" charset="0"/>
                <a:ea typeface="宋体" charset="0"/>
                <a:cs typeface="宋体" charset="0"/>
              </a:rPr>
              <a:t>Simics-based full system execution driven simulation, Ruby for cache and memory</a:t>
            </a:r>
          </a:p>
          <a:p>
            <a:pPr eaLnBrk="1" hangingPunct="1">
              <a:lnSpc>
                <a:spcPct val="90000"/>
              </a:lnSpc>
            </a:pPr>
            <a:endParaRPr lang="en-US" altLang="zh-CN">
              <a:latin typeface="Georgia" charset="0"/>
              <a:ea typeface="宋体" charset="0"/>
              <a:cs typeface="宋体" charset="0"/>
            </a:endParaRPr>
          </a:p>
          <a:p>
            <a:pPr eaLnBrk="1" hangingPunct="1">
              <a:lnSpc>
                <a:spcPct val="90000"/>
              </a:lnSpc>
              <a:buFont typeface="Georgia" charset="0"/>
              <a:buNone/>
            </a:pPr>
            <a:endParaRPr lang="en-US">
              <a:solidFill>
                <a:srgbClr val="C4652D"/>
              </a:solidFill>
              <a:latin typeface="Georgia" charset="0"/>
            </a:endParaRPr>
          </a:p>
        </p:txBody>
      </p:sp>
      <p:pic>
        <p:nvPicPr>
          <p:cNvPr id="25604"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5" name="组合 47"/>
          <p:cNvGrpSpPr>
            <a:grpSpLocks/>
          </p:cNvGrpSpPr>
          <p:nvPr/>
        </p:nvGrpSpPr>
        <p:grpSpPr bwMode="auto">
          <a:xfrm>
            <a:off x="838200" y="2590800"/>
            <a:ext cx="4191000" cy="3886200"/>
            <a:chOff x="2057400" y="2590800"/>
            <a:chExt cx="4191000" cy="3886200"/>
          </a:xfrm>
        </p:grpSpPr>
        <p:sp>
          <p:nvSpPr>
            <p:cNvPr id="5" name="矩形 4"/>
            <p:cNvSpPr/>
            <p:nvPr/>
          </p:nvSpPr>
          <p:spPr>
            <a:xfrm>
              <a:off x="2057400" y="25908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0</a:t>
              </a:r>
              <a:endParaRPr lang="en-US" dirty="0">
                <a:latin typeface="Lucida Sans" pitchFamily="34" charset="0"/>
              </a:endParaRPr>
            </a:p>
          </p:txBody>
        </p:sp>
        <p:sp>
          <p:nvSpPr>
            <p:cNvPr id="7" name="上下箭头 6"/>
            <p:cNvSpPr/>
            <p:nvPr/>
          </p:nvSpPr>
          <p:spPr>
            <a:xfrm>
              <a:off x="2286000" y="32766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8" name="上下箭头 7"/>
            <p:cNvSpPr/>
            <p:nvPr/>
          </p:nvSpPr>
          <p:spPr>
            <a:xfrm rot="5400000">
              <a:off x="2895600" y="27432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9" name="矩形 8"/>
            <p:cNvSpPr/>
            <p:nvPr/>
          </p:nvSpPr>
          <p:spPr>
            <a:xfrm>
              <a:off x="3200400" y="25908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1</a:t>
              </a:r>
              <a:endParaRPr lang="en-US" dirty="0">
                <a:latin typeface="Lucida Sans" pitchFamily="34" charset="0"/>
              </a:endParaRPr>
            </a:p>
          </p:txBody>
        </p:sp>
        <p:sp>
          <p:nvSpPr>
            <p:cNvPr id="10" name="上下箭头 9"/>
            <p:cNvSpPr/>
            <p:nvPr/>
          </p:nvSpPr>
          <p:spPr>
            <a:xfrm rot="5400000">
              <a:off x="4038600" y="27432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11" name="上下箭头 10"/>
            <p:cNvSpPr/>
            <p:nvPr/>
          </p:nvSpPr>
          <p:spPr>
            <a:xfrm rot="5400000">
              <a:off x="5181600" y="27432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12" name="矩形 11"/>
            <p:cNvSpPr/>
            <p:nvPr/>
          </p:nvSpPr>
          <p:spPr>
            <a:xfrm>
              <a:off x="4343400" y="25908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2</a:t>
              </a:r>
              <a:endParaRPr lang="en-US" dirty="0">
                <a:latin typeface="Lucida Sans" pitchFamily="34" charset="0"/>
              </a:endParaRPr>
            </a:p>
          </p:txBody>
        </p:sp>
        <p:sp>
          <p:nvSpPr>
            <p:cNvPr id="13" name="矩形 12"/>
            <p:cNvSpPr/>
            <p:nvPr/>
          </p:nvSpPr>
          <p:spPr>
            <a:xfrm>
              <a:off x="5486400" y="25908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3</a:t>
              </a:r>
              <a:endParaRPr lang="en-US" dirty="0">
                <a:latin typeface="Lucida Sans" pitchFamily="34" charset="0"/>
              </a:endParaRPr>
            </a:p>
          </p:txBody>
        </p:sp>
        <p:sp>
          <p:nvSpPr>
            <p:cNvPr id="14" name="矩形 13"/>
            <p:cNvSpPr/>
            <p:nvPr/>
          </p:nvSpPr>
          <p:spPr>
            <a:xfrm>
              <a:off x="2057400" y="36576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0</a:t>
              </a:r>
              <a:endParaRPr lang="en-US" dirty="0">
                <a:latin typeface="Lucida Sans" pitchFamily="34" charset="0"/>
              </a:endParaRPr>
            </a:p>
          </p:txBody>
        </p:sp>
        <p:sp>
          <p:nvSpPr>
            <p:cNvPr id="15" name="上下箭头 14"/>
            <p:cNvSpPr/>
            <p:nvPr/>
          </p:nvSpPr>
          <p:spPr>
            <a:xfrm rot="5400000">
              <a:off x="2895600" y="38100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16" name="矩形 15"/>
            <p:cNvSpPr/>
            <p:nvPr/>
          </p:nvSpPr>
          <p:spPr>
            <a:xfrm>
              <a:off x="3200400" y="36576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1</a:t>
              </a:r>
              <a:endParaRPr lang="en-US" dirty="0">
                <a:latin typeface="Lucida Sans" pitchFamily="34" charset="0"/>
              </a:endParaRPr>
            </a:p>
          </p:txBody>
        </p:sp>
        <p:sp>
          <p:nvSpPr>
            <p:cNvPr id="17" name="上下箭头 16"/>
            <p:cNvSpPr/>
            <p:nvPr/>
          </p:nvSpPr>
          <p:spPr>
            <a:xfrm rot="5400000">
              <a:off x="4038600" y="38100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18" name="上下箭头 17"/>
            <p:cNvSpPr/>
            <p:nvPr/>
          </p:nvSpPr>
          <p:spPr>
            <a:xfrm rot="5400000">
              <a:off x="5181600" y="38100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19" name="矩形 18"/>
            <p:cNvSpPr/>
            <p:nvPr/>
          </p:nvSpPr>
          <p:spPr>
            <a:xfrm>
              <a:off x="4343400" y="36576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2</a:t>
              </a:r>
              <a:endParaRPr lang="en-US" dirty="0">
                <a:latin typeface="Lucida Sans" pitchFamily="34" charset="0"/>
              </a:endParaRPr>
            </a:p>
          </p:txBody>
        </p:sp>
        <p:sp>
          <p:nvSpPr>
            <p:cNvPr id="20" name="矩形 19"/>
            <p:cNvSpPr/>
            <p:nvPr/>
          </p:nvSpPr>
          <p:spPr>
            <a:xfrm>
              <a:off x="5486400" y="36576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3</a:t>
              </a:r>
              <a:endParaRPr lang="en-US" dirty="0">
                <a:latin typeface="Lucida Sans" pitchFamily="34" charset="0"/>
              </a:endParaRPr>
            </a:p>
          </p:txBody>
        </p:sp>
        <p:sp>
          <p:nvSpPr>
            <p:cNvPr id="21" name="矩形 20"/>
            <p:cNvSpPr/>
            <p:nvPr/>
          </p:nvSpPr>
          <p:spPr>
            <a:xfrm>
              <a:off x="2057400" y="47244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0</a:t>
              </a:r>
              <a:endParaRPr lang="en-US" dirty="0">
                <a:latin typeface="Lucida Sans" pitchFamily="34" charset="0"/>
              </a:endParaRPr>
            </a:p>
          </p:txBody>
        </p:sp>
        <p:sp>
          <p:nvSpPr>
            <p:cNvPr id="22" name="上下箭头 21"/>
            <p:cNvSpPr/>
            <p:nvPr/>
          </p:nvSpPr>
          <p:spPr>
            <a:xfrm rot="5400000">
              <a:off x="2895600" y="48768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23" name="矩形 22"/>
            <p:cNvSpPr/>
            <p:nvPr/>
          </p:nvSpPr>
          <p:spPr>
            <a:xfrm>
              <a:off x="3200400" y="47244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1</a:t>
              </a:r>
              <a:endParaRPr lang="en-US" dirty="0">
                <a:latin typeface="Lucida Sans" pitchFamily="34" charset="0"/>
              </a:endParaRPr>
            </a:p>
          </p:txBody>
        </p:sp>
        <p:sp>
          <p:nvSpPr>
            <p:cNvPr id="24" name="上下箭头 23"/>
            <p:cNvSpPr/>
            <p:nvPr/>
          </p:nvSpPr>
          <p:spPr>
            <a:xfrm rot="5400000">
              <a:off x="4038600" y="48768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25" name="上下箭头 24"/>
            <p:cNvSpPr/>
            <p:nvPr/>
          </p:nvSpPr>
          <p:spPr>
            <a:xfrm rot="5400000">
              <a:off x="5181600" y="48768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26" name="矩形 25"/>
            <p:cNvSpPr/>
            <p:nvPr/>
          </p:nvSpPr>
          <p:spPr>
            <a:xfrm>
              <a:off x="4343400" y="47244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2</a:t>
              </a:r>
              <a:endParaRPr lang="en-US" dirty="0">
                <a:latin typeface="Lucida Sans" pitchFamily="34" charset="0"/>
              </a:endParaRPr>
            </a:p>
          </p:txBody>
        </p:sp>
        <p:sp>
          <p:nvSpPr>
            <p:cNvPr id="27" name="矩形 26"/>
            <p:cNvSpPr/>
            <p:nvPr/>
          </p:nvSpPr>
          <p:spPr>
            <a:xfrm>
              <a:off x="5486400" y="47244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3</a:t>
              </a:r>
              <a:endParaRPr lang="en-US" dirty="0">
                <a:latin typeface="Lucida Sans" pitchFamily="34" charset="0"/>
              </a:endParaRPr>
            </a:p>
          </p:txBody>
        </p:sp>
        <p:sp>
          <p:nvSpPr>
            <p:cNvPr id="30" name="矩形 29"/>
            <p:cNvSpPr/>
            <p:nvPr/>
          </p:nvSpPr>
          <p:spPr>
            <a:xfrm>
              <a:off x="2057400" y="57912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0</a:t>
              </a:r>
              <a:endParaRPr lang="en-US" dirty="0">
                <a:latin typeface="Lucida Sans" pitchFamily="34" charset="0"/>
              </a:endParaRPr>
            </a:p>
          </p:txBody>
        </p:sp>
        <p:sp>
          <p:nvSpPr>
            <p:cNvPr id="31" name="上下箭头 30"/>
            <p:cNvSpPr/>
            <p:nvPr/>
          </p:nvSpPr>
          <p:spPr>
            <a:xfrm rot="5400000">
              <a:off x="2895600" y="59436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32" name="矩形 31"/>
            <p:cNvSpPr/>
            <p:nvPr/>
          </p:nvSpPr>
          <p:spPr>
            <a:xfrm>
              <a:off x="3200400" y="57912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1</a:t>
              </a:r>
              <a:endParaRPr lang="en-US" dirty="0">
                <a:latin typeface="Lucida Sans" pitchFamily="34" charset="0"/>
              </a:endParaRPr>
            </a:p>
          </p:txBody>
        </p:sp>
        <p:sp>
          <p:nvSpPr>
            <p:cNvPr id="33" name="上下箭头 32"/>
            <p:cNvSpPr/>
            <p:nvPr/>
          </p:nvSpPr>
          <p:spPr>
            <a:xfrm rot="5400000">
              <a:off x="4038600" y="59436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34" name="上下箭头 33"/>
            <p:cNvSpPr/>
            <p:nvPr/>
          </p:nvSpPr>
          <p:spPr>
            <a:xfrm rot="5400000">
              <a:off x="5181600" y="59436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35" name="矩形 34"/>
            <p:cNvSpPr/>
            <p:nvPr/>
          </p:nvSpPr>
          <p:spPr>
            <a:xfrm>
              <a:off x="4343400" y="57912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2</a:t>
              </a:r>
              <a:endParaRPr lang="en-US" dirty="0">
                <a:latin typeface="Lucida Sans" pitchFamily="34" charset="0"/>
              </a:endParaRPr>
            </a:p>
          </p:txBody>
        </p:sp>
        <p:sp>
          <p:nvSpPr>
            <p:cNvPr id="36" name="矩形 35"/>
            <p:cNvSpPr/>
            <p:nvPr/>
          </p:nvSpPr>
          <p:spPr>
            <a:xfrm>
              <a:off x="5486400" y="5791200"/>
              <a:ext cx="762000" cy="685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Tile </a:t>
              </a:r>
            </a:p>
            <a:p>
              <a:pPr algn="ctr">
                <a:defRPr/>
              </a:pPr>
              <a:r>
                <a:rPr lang="en-US" dirty="0">
                  <a:latin typeface="Lucida Sans" pitchFamily="34" charset="0"/>
                </a:rPr>
                <a:t>3</a:t>
              </a:r>
              <a:endParaRPr lang="en-US" dirty="0">
                <a:latin typeface="Lucida Sans" pitchFamily="34" charset="0"/>
              </a:endParaRPr>
            </a:p>
          </p:txBody>
        </p:sp>
        <p:sp>
          <p:nvSpPr>
            <p:cNvPr id="37" name="上下箭头 36"/>
            <p:cNvSpPr/>
            <p:nvPr/>
          </p:nvSpPr>
          <p:spPr>
            <a:xfrm>
              <a:off x="3429000" y="32766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38" name="上下箭头 37"/>
            <p:cNvSpPr/>
            <p:nvPr/>
          </p:nvSpPr>
          <p:spPr>
            <a:xfrm>
              <a:off x="4572000" y="32766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39" name="上下箭头 38"/>
            <p:cNvSpPr/>
            <p:nvPr/>
          </p:nvSpPr>
          <p:spPr>
            <a:xfrm>
              <a:off x="5715000" y="32766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0" name="上下箭头 39"/>
            <p:cNvSpPr/>
            <p:nvPr/>
          </p:nvSpPr>
          <p:spPr>
            <a:xfrm>
              <a:off x="2286000" y="43434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1" name="上下箭头 40"/>
            <p:cNvSpPr/>
            <p:nvPr/>
          </p:nvSpPr>
          <p:spPr>
            <a:xfrm>
              <a:off x="3429000" y="43434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2" name="上下箭头 41"/>
            <p:cNvSpPr/>
            <p:nvPr/>
          </p:nvSpPr>
          <p:spPr>
            <a:xfrm>
              <a:off x="4572000" y="43434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3" name="上下箭头 42"/>
            <p:cNvSpPr/>
            <p:nvPr/>
          </p:nvSpPr>
          <p:spPr>
            <a:xfrm>
              <a:off x="5715000" y="43434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4" name="上下箭头 43"/>
            <p:cNvSpPr/>
            <p:nvPr/>
          </p:nvSpPr>
          <p:spPr>
            <a:xfrm>
              <a:off x="2286000" y="54102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5" name="上下箭头 44"/>
            <p:cNvSpPr/>
            <p:nvPr/>
          </p:nvSpPr>
          <p:spPr>
            <a:xfrm>
              <a:off x="3429000" y="54102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6" name="上下箭头 45"/>
            <p:cNvSpPr/>
            <p:nvPr/>
          </p:nvSpPr>
          <p:spPr>
            <a:xfrm>
              <a:off x="4572000" y="54102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sp>
          <p:nvSpPr>
            <p:cNvPr id="47" name="上下箭头 46"/>
            <p:cNvSpPr/>
            <p:nvPr/>
          </p:nvSpPr>
          <p:spPr>
            <a:xfrm>
              <a:off x="5715000" y="5410200"/>
              <a:ext cx="228600" cy="381000"/>
            </a:xfrm>
            <a:prstGeom prst="upDownArrow">
              <a:avLst/>
            </a:prstGeom>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solidFill>
                  <a:srgbClr val="000000"/>
                </a:solidFill>
                <a:latin typeface="Lucida Sans" charset="0"/>
              </a:endParaRPr>
            </a:p>
          </p:txBody>
        </p:sp>
      </p:grpSp>
      <p:cxnSp>
        <p:nvCxnSpPr>
          <p:cNvPr id="49" name="直接连接符 48"/>
          <p:cNvCxnSpPr/>
          <p:nvPr/>
        </p:nvCxnSpPr>
        <p:spPr>
          <a:xfrm>
            <a:off x="4267200" y="3276600"/>
            <a:ext cx="1676400" cy="4572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029200" y="3276600"/>
            <a:ext cx="3352800" cy="4572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5943600" y="3733800"/>
            <a:ext cx="2438400" cy="2133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endParaRPr lang="en-US">
              <a:solidFill>
                <a:srgbClr val="000000"/>
              </a:solidFill>
              <a:latin typeface="Lucida Sans" charset="0"/>
              <a:ea typeface="ＭＳ Ｐゴシック" charset="0"/>
              <a:cs typeface="Arial" charset="0"/>
            </a:endParaRPr>
          </a:p>
        </p:txBody>
      </p:sp>
      <p:sp>
        <p:nvSpPr>
          <p:cNvPr id="62" name="矩形 61"/>
          <p:cNvSpPr/>
          <p:nvPr/>
        </p:nvSpPr>
        <p:spPr>
          <a:xfrm>
            <a:off x="6019800" y="3886200"/>
            <a:ext cx="990600" cy="533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latin typeface="Lucida Sans" pitchFamily="34" charset="0"/>
              </a:rPr>
              <a:t>CPU</a:t>
            </a:r>
            <a:endParaRPr lang="en-US" dirty="0">
              <a:latin typeface="Lucida Sans" pitchFamily="34" charset="0"/>
            </a:endParaRPr>
          </a:p>
        </p:txBody>
      </p:sp>
      <p:sp>
        <p:nvSpPr>
          <p:cNvPr id="63" name="矩形 62"/>
          <p:cNvSpPr/>
          <p:nvPr/>
        </p:nvSpPr>
        <p:spPr>
          <a:xfrm>
            <a:off x="7086600" y="3886200"/>
            <a:ext cx="1066800" cy="533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dirty="0">
                <a:latin typeface="Lucida Sans" pitchFamily="34" charset="0"/>
              </a:rPr>
              <a:t>64KB L1</a:t>
            </a:r>
            <a:endParaRPr lang="en-US" dirty="0">
              <a:latin typeface="Lucida Sans" pitchFamily="34" charset="0"/>
            </a:endParaRPr>
          </a:p>
        </p:txBody>
      </p:sp>
      <p:sp>
        <p:nvSpPr>
          <p:cNvPr id="64" name="矩形 63"/>
          <p:cNvSpPr/>
          <p:nvPr/>
        </p:nvSpPr>
        <p:spPr>
          <a:xfrm>
            <a:off x="6019800" y="4495800"/>
            <a:ext cx="1219200" cy="914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latin typeface="Lucida Sans" pitchFamily="34" charset="0"/>
              </a:rPr>
              <a:t>4MB Shared L2</a:t>
            </a:r>
            <a:endParaRPr lang="en-US" dirty="0">
              <a:latin typeface="Lucida Sans" pitchFamily="34" charset="0"/>
            </a:endParaRPr>
          </a:p>
        </p:txBody>
      </p:sp>
      <p:sp>
        <p:nvSpPr>
          <p:cNvPr id="65" name="矩形 64"/>
          <p:cNvSpPr/>
          <p:nvPr/>
        </p:nvSpPr>
        <p:spPr>
          <a:xfrm>
            <a:off x="6019800" y="5486400"/>
            <a:ext cx="2133600" cy="304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latin typeface="Lucida Sans" pitchFamily="34" charset="0"/>
              </a:rPr>
              <a:t>Router</a:t>
            </a:r>
            <a:endParaRPr lang="en-US" dirty="0">
              <a:latin typeface="Lucida Sans" pitchFamily="34" charset="0"/>
            </a:endParaRPr>
          </a:p>
        </p:txBody>
      </p:sp>
      <p:sp>
        <p:nvSpPr>
          <p:cNvPr id="66" name="矩形 65"/>
          <p:cNvSpPr/>
          <p:nvPr/>
        </p:nvSpPr>
        <p:spPr>
          <a:xfrm>
            <a:off x="7315200" y="4495800"/>
            <a:ext cx="838200" cy="9144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dirty="0">
                <a:latin typeface="Lucida Sans" pitchFamily="34" charset="0"/>
              </a:rPr>
              <a:t>Full</a:t>
            </a:r>
          </a:p>
          <a:p>
            <a:pPr algn="ctr">
              <a:defRPr/>
            </a:pPr>
            <a:r>
              <a:rPr lang="en-US" dirty="0">
                <a:latin typeface="Lucida Sans" pitchFamily="34" charset="0"/>
              </a:rPr>
              <a:t>Map Dir.</a:t>
            </a:r>
            <a:endParaRPr lang="en-US" dirty="0">
              <a:latin typeface="Lucida Sans" pitchFamily="34" charset="0"/>
            </a:endParaRPr>
          </a:p>
        </p:txBody>
      </p:sp>
      <p:sp>
        <p:nvSpPr>
          <p:cNvPr id="67" name="矩形 66"/>
          <p:cNvSpPr/>
          <p:nvPr/>
        </p:nvSpPr>
        <p:spPr>
          <a:xfrm>
            <a:off x="7315200" y="4507468"/>
            <a:ext cx="381000" cy="914400"/>
          </a:xfrm>
          <a:prstGeom prst="rect">
            <a:avLst/>
          </a:prstGeom>
        </p:spPr>
        <p:style>
          <a:lnRef idx="1">
            <a:schemeClr val="accent4"/>
          </a:lnRef>
          <a:fillRef idx="2">
            <a:schemeClr val="accent4"/>
          </a:fillRef>
          <a:effectRef idx="1">
            <a:schemeClr val="accent4"/>
          </a:effectRef>
          <a:fontRef idx="minor">
            <a:schemeClr val="dk1"/>
          </a:fontRef>
        </p:style>
        <p:txBody>
          <a:bodyPr lIns="0" rIns="0" anchor="ctr"/>
          <a:lstStyle/>
          <a:p>
            <a:pPr algn="ctr">
              <a:defRPr/>
            </a:pPr>
            <a:r>
              <a:rPr lang="en-US" sz="1400" dirty="0" err="1">
                <a:latin typeface="Lucida Sans" pitchFamily="34" charset="0"/>
              </a:rPr>
              <a:t>Ptr</a:t>
            </a:r>
            <a:endParaRPr lang="en-US" sz="1400" dirty="0">
              <a:latin typeface="Lucida Sans" pitchFamily="34" charset="0"/>
            </a:endParaRPr>
          </a:p>
        </p:txBody>
      </p:sp>
      <p:sp>
        <p:nvSpPr>
          <p:cNvPr id="68" name="矩形 67"/>
          <p:cNvSpPr/>
          <p:nvPr/>
        </p:nvSpPr>
        <p:spPr>
          <a:xfrm>
            <a:off x="7772400" y="4495800"/>
            <a:ext cx="533400" cy="381000"/>
          </a:xfrm>
          <a:prstGeom prst="rect">
            <a:avLst/>
          </a:prstGeom>
        </p:spPr>
        <p:style>
          <a:lnRef idx="1">
            <a:schemeClr val="accent4"/>
          </a:lnRef>
          <a:fillRef idx="2">
            <a:schemeClr val="accent4"/>
          </a:fillRef>
          <a:effectRef idx="1">
            <a:schemeClr val="accent4"/>
          </a:effectRef>
          <a:fontRef idx="minor">
            <a:schemeClr val="dk1"/>
          </a:fontRef>
        </p:style>
        <p:txBody>
          <a:bodyPr lIns="0" rIns="0" anchor="ctr"/>
          <a:lstStyle/>
          <a:p>
            <a:pPr algn="ctr">
              <a:defRPr/>
            </a:pPr>
            <a:r>
              <a:rPr lang="en-US" sz="1400" dirty="0">
                <a:latin typeface="Lucida Sans" pitchFamily="34" charset="0"/>
              </a:rPr>
              <a:t>Table</a:t>
            </a:r>
            <a:endParaRPr lang="en-US" sz="1400" dirty="0">
              <a:latin typeface="Lucida Sans" pitchFamily="34" charset="0"/>
            </a:endParaRPr>
          </a:p>
        </p:txBody>
      </p:sp>
      <p:cxnSp>
        <p:nvCxnSpPr>
          <p:cNvPr id="71" name="曲线连接符 70"/>
          <p:cNvCxnSpPr>
            <a:endCxn id="0" idx="2"/>
          </p:cNvCxnSpPr>
          <p:nvPr/>
        </p:nvCxnSpPr>
        <p:spPr>
          <a:xfrm rot="5400000" flipH="1" flipV="1">
            <a:off x="7677150" y="4895850"/>
            <a:ext cx="381000" cy="342900"/>
          </a:xfrm>
          <a:prstGeom prst="curved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a:spLocks noChangeArrowheads="1"/>
          </p:cNvSpPr>
          <p:nvPr/>
        </p:nvSpPr>
        <p:spPr bwMode="auto">
          <a:xfrm>
            <a:off x="8077200" y="5116513"/>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Lucida Sans" charset="0"/>
              </a:rPr>
              <a:t>2 cycles</a:t>
            </a:r>
          </a:p>
        </p:txBody>
      </p:sp>
      <p:sp>
        <p:nvSpPr>
          <p:cNvPr id="58" name="灯片编号占位符 57"/>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7326171A-8198-D942-850F-89ACAEA56B30}" type="slidenum">
              <a:rPr lang="en-US">
                <a:latin typeface="Georgia" charset="0"/>
              </a:rPr>
              <a:pPr eaLnBrk="1" hangingPunct="1"/>
              <a:t>20</a:t>
            </a:fld>
            <a:endParaRPr lang="en-US">
              <a:latin typeface="Georgia"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6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304800" y="457200"/>
            <a:ext cx="8229600" cy="1066800"/>
          </a:xfrm>
        </p:spPr>
        <p:txBody>
          <a:bodyPr/>
          <a:lstStyle/>
          <a:p>
            <a:pPr eaLnBrk="1" hangingPunct="1"/>
            <a:r>
              <a:rPr lang="en-US" altLang="zh-CN" sz="3200">
                <a:latin typeface="Lucida Sans" charset="0"/>
                <a:ea typeface="方正姚体" charset="0"/>
                <a:cs typeface="方正姚体" charset="0"/>
              </a:rPr>
              <a:t>Evaluation: Accuracy (16P)</a:t>
            </a:r>
            <a:endParaRPr lang="en-US" sz="3200">
              <a:latin typeface="Lucida Sans" charset="0"/>
            </a:endParaRPr>
          </a:p>
        </p:txBody>
      </p:sp>
      <p:pic>
        <p:nvPicPr>
          <p:cNvPr id="26627"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图片 8" descr="average_false_positive.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00250"/>
            <a:ext cx="96012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4"/>
          <p:cNvSpPr txBox="1">
            <a:spLocks noChangeArrowheads="1"/>
          </p:cNvSpPr>
          <p:nvPr/>
        </p:nvSpPr>
        <p:spPr bwMode="auto">
          <a:xfrm>
            <a:off x="1371600" y="1600200"/>
            <a:ext cx="678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2400">
                <a:latin typeface="Lucida Sans" charset="0"/>
                <a:ea typeface="宋体" charset="0"/>
                <a:cs typeface="宋体" charset="0"/>
              </a:rPr>
              <a:t>False Positive bits per reference to directory</a:t>
            </a:r>
            <a:endParaRPr lang="en-US" sz="2400">
              <a:latin typeface="Lucida Sans" charset="0"/>
            </a:endParaRPr>
          </a:p>
        </p:txBody>
      </p:sp>
      <p:sp>
        <p:nvSpPr>
          <p:cNvPr id="6" name="矩形 5"/>
          <p:cNvSpPr/>
          <p:nvPr/>
        </p:nvSpPr>
        <p:spPr>
          <a:xfrm>
            <a:off x="228600" y="5638800"/>
            <a:ext cx="8610600" cy="954088"/>
          </a:xfrm>
          <a:prstGeom prst="rect">
            <a:avLst/>
          </a:prstGeom>
        </p:spPr>
        <p:txBody>
          <a:bodyPr>
            <a:spAutoFit/>
          </a:bodyPr>
          <a:lstStyle/>
          <a:p>
            <a:pPr marL="365760" indent="-256032" fontAlgn="auto">
              <a:spcAft>
                <a:spcPts val="0"/>
              </a:spcAft>
              <a:buClr>
                <a:schemeClr val="accent3"/>
              </a:buClr>
              <a:buFont typeface="Georgia"/>
              <a:buChar char="•"/>
              <a:defRPr/>
            </a:pPr>
            <a:r>
              <a:rPr lang="en-US" altLang="zh-CN" sz="2800" dirty="0">
                <a:latin typeface="Lucida Sans" pitchFamily="34" charset="0"/>
                <a:ea typeface="+mn-ea"/>
              </a:rPr>
              <a:t>Reduce false </a:t>
            </a:r>
            <a:r>
              <a:rPr lang="en-US" altLang="zh-CN" sz="2800" dirty="0">
                <a:latin typeface="Lucida Sans" pitchFamily="34" charset="0"/>
                <a:ea typeface="+mn-ea"/>
              </a:rPr>
              <a:t>positives </a:t>
            </a:r>
            <a:r>
              <a:rPr lang="en-US" altLang="zh-CN" sz="2800" dirty="0">
                <a:latin typeface="Lucida Sans" pitchFamily="34" charset="0"/>
                <a:ea typeface="+mn-ea"/>
              </a:rPr>
              <a:t>in sharing vector significantly compared to </a:t>
            </a:r>
            <a:r>
              <a:rPr lang="en-US" altLang="zh-CN" sz="2800" dirty="0">
                <a:latin typeface="Lucida Sans" pitchFamily="34" charset="0"/>
                <a:ea typeface="+mn-ea"/>
              </a:rPr>
              <a:t>coarse </a:t>
            </a:r>
            <a:r>
              <a:rPr lang="en-US" altLang="zh-CN" sz="2800" dirty="0">
                <a:latin typeface="Lucida Sans" pitchFamily="34" charset="0"/>
                <a:ea typeface="+mn-ea"/>
              </a:rPr>
              <a:t>vector</a:t>
            </a:r>
          </a:p>
        </p:txBody>
      </p:sp>
      <p:sp>
        <p:nvSpPr>
          <p:cNvPr id="7" name="灯片编号占位符 6"/>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4CE59DB-FB4C-534E-BA5D-4A9D7505975A}" type="slidenum">
              <a:rPr lang="en-US">
                <a:latin typeface="Georgia" charset="0"/>
              </a:rPr>
              <a:pPr eaLnBrk="1" hangingPunct="1"/>
              <a:t>21</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04800" y="457200"/>
            <a:ext cx="8229600" cy="1066800"/>
          </a:xfrm>
        </p:spPr>
        <p:txBody>
          <a:bodyPr/>
          <a:lstStyle/>
          <a:p>
            <a:pPr eaLnBrk="1" hangingPunct="1"/>
            <a:r>
              <a:rPr lang="en-US" altLang="zh-CN" sz="3200">
                <a:latin typeface="Lucida Sans" charset="0"/>
                <a:ea typeface="方正姚体" charset="0"/>
                <a:cs typeface="方正姚体" charset="0"/>
              </a:rPr>
              <a:t>Evaluation: Network overhead (16P)</a:t>
            </a:r>
            <a:endParaRPr lang="en-US" sz="3200">
              <a:latin typeface="Lucida Sans" charset="0"/>
            </a:endParaRPr>
          </a:p>
        </p:txBody>
      </p:sp>
      <p:pic>
        <p:nvPicPr>
          <p:cNvPr id="27651"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图片 7" descr="network.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57400"/>
            <a:ext cx="9829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5"/>
          <p:cNvSpPr txBox="1">
            <a:spLocks noChangeArrowheads="1"/>
          </p:cNvSpPr>
          <p:nvPr/>
        </p:nvSpPr>
        <p:spPr bwMode="auto">
          <a:xfrm>
            <a:off x="990600" y="1600200"/>
            <a:ext cx="731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zh-CN" sz="2400">
                <a:latin typeface="Lucida Sans" charset="0"/>
                <a:ea typeface="宋体" charset="0"/>
                <a:cs typeface="宋体" charset="0"/>
              </a:rPr>
              <a:t>Interconnect traffic relative to full map directory</a:t>
            </a:r>
            <a:endParaRPr lang="en-US" sz="2400">
              <a:latin typeface="Lucida Sans" charset="0"/>
            </a:endParaRPr>
          </a:p>
        </p:txBody>
      </p:sp>
      <p:sp>
        <p:nvSpPr>
          <p:cNvPr id="7" name="灯片编号占位符 6"/>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EC85757-87E7-424E-937A-3E0857C3533F}" type="slidenum">
              <a:rPr lang="en-US">
                <a:latin typeface="Georgia" charset="0"/>
              </a:rPr>
              <a:pPr eaLnBrk="1" hangingPunct="1"/>
              <a:t>22</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04800" y="457200"/>
            <a:ext cx="8229600" cy="1066800"/>
          </a:xfrm>
        </p:spPr>
        <p:txBody>
          <a:bodyPr/>
          <a:lstStyle/>
          <a:p>
            <a:pPr eaLnBrk="1" hangingPunct="1"/>
            <a:r>
              <a:rPr lang="en-US" altLang="zh-CN" sz="3200">
                <a:latin typeface="Lucida Sans" charset="0"/>
                <a:ea typeface="方正姚体" charset="0"/>
                <a:cs typeface="方正姚体" charset="0"/>
              </a:rPr>
              <a:t>Evaluation: Area (16P)</a:t>
            </a:r>
            <a:endParaRPr lang="en-US" sz="3200">
              <a:latin typeface="Lucida Sans" charset="0"/>
            </a:endParaRPr>
          </a:p>
        </p:txBody>
      </p:sp>
      <p:pic>
        <p:nvPicPr>
          <p:cNvPr id="28675"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443CFAA2-FDE4-E54D-BC82-7F3542297730}" type="slidenum">
              <a:rPr lang="en-US">
                <a:latin typeface="Georgia" charset="0"/>
              </a:rPr>
              <a:pPr eaLnBrk="1" hangingPunct="1"/>
              <a:t>23</a:t>
            </a:fld>
            <a:endParaRPr lang="en-US">
              <a:latin typeface="Georgia" charset="0"/>
            </a:endParaRPr>
          </a:p>
        </p:txBody>
      </p:sp>
      <p:graphicFrame>
        <p:nvGraphicFramePr>
          <p:cNvPr id="8" name="表格 7"/>
          <p:cNvGraphicFramePr>
            <a:graphicFrameLocks noGrp="1"/>
          </p:cNvGraphicFramePr>
          <p:nvPr/>
        </p:nvGraphicFramePr>
        <p:xfrm>
          <a:off x="1219200" y="2032000"/>
          <a:ext cx="6781800" cy="2768600"/>
        </p:xfrm>
        <a:graphic>
          <a:graphicData uri="http://schemas.openxmlformats.org/drawingml/2006/table">
            <a:tbl>
              <a:tblPr firstRow="1" bandRow="1">
                <a:tableStyleId>{5C22544A-7EE6-4342-B048-85BDC9FD1C3A}</a:tableStyleId>
              </a:tblPr>
              <a:tblGrid>
                <a:gridCol w="2260600"/>
                <a:gridCol w="2260600"/>
                <a:gridCol w="2260600"/>
              </a:tblGrid>
              <a:tr h="914400">
                <a:tc>
                  <a:txBody>
                    <a:bodyPr/>
                    <a:lstStyle/>
                    <a:p>
                      <a:r>
                        <a:rPr lang="en-US" sz="1800" dirty="0" smtClean="0">
                          <a:latin typeface="Lucida Sans" pitchFamily="34" charset="0"/>
                        </a:rPr>
                        <a:t>SPACE</a:t>
                      </a:r>
                      <a:r>
                        <a:rPr lang="en-US" sz="1800" baseline="0" dirty="0" smtClean="0">
                          <a:latin typeface="Lucida Sans" pitchFamily="34" charset="0"/>
                        </a:rPr>
                        <a:t> conf.</a:t>
                      </a:r>
                      <a:endParaRPr lang="en-US" sz="1800" dirty="0">
                        <a:latin typeface="Lucida Sans" pitchFamily="34" charset="0"/>
                      </a:endParaRPr>
                    </a:p>
                  </a:txBody>
                  <a:tcPr/>
                </a:tc>
                <a:tc>
                  <a:txBody>
                    <a:bodyPr/>
                    <a:lstStyle/>
                    <a:p>
                      <a:r>
                        <a:rPr lang="en-US" sz="1800" dirty="0" smtClean="0">
                          <a:latin typeface="Lucida Sans" pitchFamily="34" charset="0"/>
                        </a:rPr>
                        <a:t>Area</a:t>
                      </a:r>
                    </a:p>
                    <a:p>
                      <a:r>
                        <a:rPr lang="en-US" sz="1800" dirty="0" smtClean="0">
                          <a:latin typeface="Lucida Sans" pitchFamily="34" charset="0"/>
                        </a:rPr>
                        <a:t>(relative to FULL)</a:t>
                      </a:r>
                      <a:endParaRPr lang="en-US" sz="1800" dirty="0">
                        <a:latin typeface="Lucida Sans" pitchFamily="34" charset="0"/>
                      </a:endParaRPr>
                    </a:p>
                  </a:txBody>
                  <a:tcPr/>
                </a:tc>
                <a:tc>
                  <a:txBody>
                    <a:bodyPr/>
                    <a:lstStyle/>
                    <a:p>
                      <a:r>
                        <a:rPr lang="en-US" sz="1800" dirty="0" smtClean="0">
                          <a:latin typeface="Lucida Sans" pitchFamily="34" charset="0"/>
                        </a:rPr>
                        <a:t>Performance penalty (relative</a:t>
                      </a:r>
                      <a:r>
                        <a:rPr lang="en-US" sz="1800" baseline="0" dirty="0" smtClean="0">
                          <a:latin typeface="Lucida Sans" pitchFamily="34" charset="0"/>
                        </a:rPr>
                        <a:t> to FULL)</a:t>
                      </a:r>
                      <a:endParaRPr lang="en-US" sz="1800" dirty="0">
                        <a:latin typeface="Lucida Sans" pitchFamily="34" charset="0"/>
                      </a:endParaRPr>
                    </a:p>
                  </a:txBody>
                  <a:tcPr/>
                </a:tc>
              </a:tr>
              <a:tr h="370840">
                <a:tc>
                  <a:txBody>
                    <a:bodyPr/>
                    <a:lstStyle/>
                    <a:p>
                      <a:r>
                        <a:rPr lang="en-US" sz="1800" dirty="0" smtClean="0">
                          <a:latin typeface="Lucida Sans" pitchFamily="34" charset="0"/>
                        </a:rPr>
                        <a:t> SPACE-32</a:t>
                      </a:r>
                      <a:endParaRPr lang="en-US" sz="1800" dirty="0">
                        <a:latin typeface="Lucida Sans" pitchFamily="34" charset="0"/>
                      </a:endParaRPr>
                    </a:p>
                  </a:txBody>
                  <a:tcPr/>
                </a:tc>
                <a:tc>
                  <a:txBody>
                    <a:bodyPr/>
                    <a:lstStyle/>
                    <a:p>
                      <a:r>
                        <a:rPr lang="en-US" sz="1800" dirty="0" smtClean="0">
                          <a:latin typeface="Lucida Sans" pitchFamily="34" charset="0"/>
                        </a:rPr>
                        <a:t>31.4%</a:t>
                      </a:r>
                      <a:endParaRPr lang="en-US" sz="1800" dirty="0">
                        <a:latin typeface="Lucida Sans" pitchFamily="34" charset="0"/>
                      </a:endParaRPr>
                    </a:p>
                  </a:txBody>
                  <a:tcPr/>
                </a:tc>
                <a:tc>
                  <a:txBody>
                    <a:bodyPr/>
                    <a:lstStyle/>
                    <a:p>
                      <a:r>
                        <a:rPr lang="en-US" sz="1800" dirty="0" smtClean="0">
                          <a:latin typeface="Lucida Sans" pitchFamily="34" charset="0"/>
                        </a:rPr>
                        <a:t>2.7%</a:t>
                      </a:r>
                      <a:endParaRPr lang="en-US" sz="1800" dirty="0">
                        <a:latin typeface="Lucida Sans" pitchFamily="34" charset="0"/>
                      </a:endParaRPr>
                    </a:p>
                  </a:txBody>
                  <a:tcPr/>
                </a:tc>
              </a:tr>
              <a:tr h="370840">
                <a:tc>
                  <a:txBody>
                    <a:bodyPr/>
                    <a:lstStyle/>
                    <a:p>
                      <a:r>
                        <a:rPr lang="en-US" sz="1800" dirty="0" smtClean="0">
                          <a:latin typeface="Lucida Sans" pitchFamily="34" charset="0"/>
                        </a:rPr>
                        <a:t>SPACE-64</a:t>
                      </a:r>
                      <a:endParaRPr lang="en-US" sz="1800" dirty="0">
                        <a:latin typeface="Lucida Sans" pitchFamily="34" charset="0"/>
                      </a:endParaRPr>
                    </a:p>
                  </a:txBody>
                  <a:tcPr/>
                </a:tc>
                <a:tc>
                  <a:txBody>
                    <a:bodyPr/>
                    <a:lstStyle/>
                    <a:p>
                      <a:r>
                        <a:rPr lang="en-US" sz="1800" dirty="0" smtClean="0">
                          <a:latin typeface="Lucida Sans" pitchFamily="34" charset="0"/>
                        </a:rPr>
                        <a:t>37.7%</a:t>
                      </a:r>
                      <a:endParaRPr lang="en-US" sz="1800" dirty="0">
                        <a:latin typeface="Lucida Sans" pitchFamily="34" charset="0"/>
                      </a:endParaRPr>
                    </a:p>
                  </a:txBody>
                  <a:tcPr/>
                </a:tc>
                <a:tc>
                  <a:txBody>
                    <a:bodyPr/>
                    <a:lstStyle/>
                    <a:p>
                      <a:r>
                        <a:rPr lang="en-US" sz="1800" dirty="0" smtClean="0">
                          <a:latin typeface="Lucida Sans" pitchFamily="34" charset="0"/>
                        </a:rPr>
                        <a:t>2.1%</a:t>
                      </a:r>
                      <a:endParaRPr lang="en-US" sz="1800" dirty="0">
                        <a:latin typeface="Lucida Sans" pitchFamily="34" charset="0"/>
                      </a:endParaRPr>
                    </a:p>
                  </a:txBody>
                  <a:tcPr/>
                </a:tc>
              </a:tr>
              <a:tr h="370840">
                <a:tc>
                  <a:txBody>
                    <a:bodyPr/>
                    <a:lstStyle/>
                    <a:p>
                      <a:r>
                        <a:rPr lang="en-US" sz="1800" dirty="0" smtClean="0">
                          <a:latin typeface="Lucida Sans" pitchFamily="34" charset="0"/>
                        </a:rPr>
                        <a:t>SPACE-128</a:t>
                      </a:r>
                      <a:endParaRPr lang="en-US" sz="1800" dirty="0">
                        <a:latin typeface="Lucida Sans" pitchFamily="34" charset="0"/>
                      </a:endParaRPr>
                    </a:p>
                  </a:txBody>
                  <a:tcPr/>
                </a:tc>
                <a:tc>
                  <a:txBody>
                    <a:bodyPr/>
                    <a:lstStyle/>
                    <a:p>
                      <a:r>
                        <a:rPr lang="en-US" sz="1800" dirty="0" smtClean="0">
                          <a:latin typeface="Lucida Sans" pitchFamily="34" charset="0"/>
                        </a:rPr>
                        <a:t>44.1%</a:t>
                      </a:r>
                      <a:endParaRPr lang="en-US" sz="1800" dirty="0">
                        <a:latin typeface="Lucida Sans" pitchFamily="34" charset="0"/>
                      </a:endParaRPr>
                    </a:p>
                  </a:txBody>
                  <a:tcPr/>
                </a:tc>
                <a:tc>
                  <a:txBody>
                    <a:bodyPr/>
                    <a:lstStyle/>
                    <a:p>
                      <a:r>
                        <a:rPr lang="en-US" sz="1800" dirty="0" smtClean="0">
                          <a:latin typeface="Lucida Sans" pitchFamily="34" charset="0"/>
                        </a:rPr>
                        <a:t>1.4%</a:t>
                      </a:r>
                      <a:endParaRPr lang="en-US" sz="1800" dirty="0">
                        <a:latin typeface="Lucida Sans" pitchFamily="34" charset="0"/>
                      </a:endParaRPr>
                    </a:p>
                  </a:txBody>
                  <a:tcPr/>
                </a:tc>
              </a:tr>
              <a:tr h="370840">
                <a:tc>
                  <a:txBody>
                    <a:bodyPr/>
                    <a:lstStyle/>
                    <a:p>
                      <a:r>
                        <a:rPr lang="en-US" sz="1800" dirty="0" smtClean="0">
                          <a:latin typeface="Lucida Sans" pitchFamily="34" charset="0"/>
                        </a:rPr>
                        <a:t>SPACE-256</a:t>
                      </a:r>
                      <a:endParaRPr lang="en-US" sz="1800" dirty="0">
                        <a:latin typeface="Lucida Sans" pitchFamily="34" charset="0"/>
                      </a:endParaRPr>
                    </a:p>
                  </a:txBody>
                  <a:tcPr/>
                </a:tc>
                <a:tc>
                  <a:txBody>
                    <a:bodyPr/>
                    <a:lstStyle/>
                    <a:p>
                      <a:r>
                        <a:rPr lang="en-US" sz="1800" dirty="0" smtClean="0">
                          <a:latin typeface="Lucida Sans" pitchFamily="34" charset="0"/>
                        </a:rPr>
                        <a:t>50.8%</a:t>
                      </a:r>
                      <a:endParaRPr lang="en-US" sz="1800" dirty="0">
                        <a:latin typeface="Lucida Sans" pitchFamily="34" charset="0"/>
                      </a:endParaRPr>
                    </a:p>
                  </a:txBody>
                  <a:tcPr/>
                </a:tc>
                <a:tc>
                  <a:txBody>
                    <a:bodyPr/>
                    <a:lstStyle/>
                    <a:p>
                      <a:r>
                        <a:rPr lang="en-US" sz="1800" dirty="0" smtClean="0">
                          <a:latin typeface="Lucida Sans" pitchFamily="34" charset="0"/>
                        </a:rPr>
                        <a:t>1.2%</a:t>
                      </a:r>
                      <a:endParaRPr lang="en-US" sz="1800" dirty="0">
                        <a:latin typeface="Lucida Sans" pitchFamily="34" charset="0"/>
                      </a:endParaRPr>
                    </a:p>
                  </a:txBody>
                  <a:tcPr/>
                </a:tc>
              </a:tr>
              <a:tr h="370840">
                <a:tc>
                  <a:txBody>
                    <a:bodyPr/>
                    <a:lstStyle/>
                    <a:p>
                      <a:r>
                        <a:rPr lang="en-US" sz="1800" dirty="0" smtClean="0">
                          <a:latin typeface="Lucida Sans" pitchFamily="34" charset="0"/>
                        </a:rPr>
                        <a:t>SPACE-512</a:t>
                      </a:r>
                      <a:endParaRPr lang="en-US" sz="1800" dirty="0">
                        <a:latin typeface="Lucida Sans" pitchFamily="34" charset="0"/>
                      </a:endParaRPr>
                    </a:p>
                  </a:txBody>
                  <a:tcPr/>
                </a:tc>
                <a:tc>
                  <a:txBody>
                    <a:bodyPr/>
                    <a:lstStyle/>
                    <a:p>
                      <a:r>
                        <a:rPr lang="en-US" sz="1800" dirty="0" smtClean="0">
                          <a:latin typeface="Lucida Sans" pitchFamily="34" charset="0"/>
                        </a:rPr>
                        <a:t>57.8%</a:t>
                      </a:r>
                      <a:endParaRPr lang="en-US" sz="1800" dirty="0">
                        <a:latin typeface="Lucida Sans" pitchFamily="34" charset="0"/>
                      </a:endParaRPr>
                    </a:p>
                  </a:txBody>
                  <a:tcPr/>
                </a:tc>
                <a:tc>
                  <a:txBody>
                    <a:bodyPr/>
                    <a:lstStyle/>
                    <a:p>
                      <a:r>
                        <a:rPr lang="en-US" sz="1800" dirty="0" smtClean="0">
                          <a:latin typeface="Lucida Sans" pitchFamily="34" charset="0"/>
                        </a:rPr>
                        <a:t>0.7%</a:t>
                      </a:r>
                      <a:endParaRPr lang="en-US" sz="1800" dirty="0">
                        <a:latin typeface="Lucida Sans" pitchFamily="34" charset="0"/>
                      </a:endParaRPr>
                    </a:p>
                  </a:txBody>
                  <a:tcPr/>
                </a:tc>
              </a:tr>
            </a:tbl>
          </a:graphicData>
        </a:graphic>
      </p:graphicFrame>
      <p:sp>
        <p:nvSpPr>
          <p:cNvPr id="28707" name="TextBox 5"/>
          <p:cNvSpPr txBox="1">
            <a:spLocks noChangeArrowheads="1"/>
          </p:cNvSpPr>
          <p:nvPr/>
        </p:nvSpPr>
        <p:spPr bwMode="auto">
          <a:xfrm>
            <a:off x="1219200" y="5257800"/>
            <a:ext cx="6781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Lucida Sans" charset="0"/>
              </a:rPr>
              <a:t>SPACE area = Pointer per L2 cache line + Directory table</a:t>
            </a:r>
          </a:p>
          <a:p>
            <a:pPr eaLnBrk="1" hangingPunct="1"/>
            <a:endParaRPr lang="en-US">
              <a:latin typeface="Lucida Sans" charset="0"/>
            </a:endParaRPr>
          </a:p>
          <a:p>
            <a:pPr eaLnBrk="1" hangingPunct="1"/>
            <a:r>
              <a:rPr lang="en-US">
                <a:latin typeface="Lucida Sans" charset="0"/>
              </a:rPr>
              <a:t>Pointer is the dominant overhead in practice</a:t>
            </a:r>
          </a:p>
        </p:txBody>
      </p:sp>
      <p:sp>
        <p:nvSpPr>
          <p:cNvPr id="9" name="椭圆 8"/>
          <p:cNvSpPr/>
          <p:nvPr/>
        </p:nvSpPr>
        <p:spPr>
          <a:xfrm>
            <a:off x="762000" y="3657600"/>
            <a:ext cx="7467600" cy="4572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6" descr="PACT10_present_fig4.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24000"/>
            <a:ext cx="4724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标题 1"/>
          <p:cNvSpPr>
            <a:spLocks noGrp="1"/>
          </p:cNvSpPr>
          <p:nvPr>
            <p:ph type="title"/>
          </p:nvPr>
        </p:nvSpPr>
        <p:spPr>
          <a:xfrm>
            <a:off x="0" y="457200"/>
            <a:ext cx="9144000" cy="1066800"/>
          </a:xfrm>
        </p:spPr>
        <p:txBody>
          <a:bodyPr/>
          <a:lstStyle/>
          <a:p>
            <a:pPr eaLnBrk="1" hangingPunct="1"/>
            <a:r>
              <a:rPr lang="en-US" altLang="zh-CN" sz="3200">
                <a:latin typeface="Lucida Sans" charset="0"/>
                <a:ea typeface="方正姚体" charset="0"/>
                <a:cs typeface="方正姚体" charset="0"/>
              </a:rPr>
              <a:t>Evaluation: Scalability of space consumption</a:t>
            </a:r>
            <a:endParaRPr lang="en-US" sz="3200">
              <a:latin typeface="Lucida Sans" charset="0"/>
            </a:endParaRPr>
          </a:p>
        </p:txBody>
      </p:sp>
      <p:pic>
        <p:nvPicPr>
          <p:cNvPr id="29700"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txBox="1">
            <a:spLocks noChangeArrowheads="1"/>
          </p:cNvSpPr>
          <p:nvPr/>
        </p:nvSpPr>
        <p:spPr bwMode="auto">
          <a:xfrm>
            <a:off x="0" y="1752600"/>
            <a:ext cx="891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ts val="300"/>
              </a:spcBef>
              <a:buClr>
                <a:srgbClr val="A04DA3"/>
              </a:buClr>
              <a:buFont typeface="Georgia" charset="0"/>
              <a:buChar char="•"/>
            </a:pPr>
            <a:r>
              <a:rPr lang="en-US" altLang="zh-CN" sz="2400">
                <a:latin typeface="Lucida Sans" charset="0"/>
                <a:ea typeface="宋体" charset="0"/>
                <a:cs typeface="宋体" charset="0"/>
              </a:rPr>
              <a:t>Sharing pattern scales </a:t>
            </a:r>
          </a:p>
          <a:p>
            <a:pPr eaLnBrk="1" hangingPunct="1">
              <a:spcBef>
                <a:spcPts val="300"/>
              </a:spcBef>
              <a:buClr>
                <a:srgbClr val="A04DA3"/>
              </a:buClr>
            </a:pPr>
            <a:r>
              <a:rPr lang="en-US" altLang="zh-CN" sz="2400">
                <a:latin typeface="Lucida Sans" charset="0"/>
                <a:ea typeface="宋体" charset="0"/>
                <a:cs typeface="宋体" charset="0"/>
              </a:rPr>
              <a:t>   linearly</a:t>
            </a:r>
          </a:p>
          <a:p>
            <a:pPr eaLnBrk="1" hangingPunct="1">
              <a:spcBef>
                <a:spcPts val="300"/>
              </a:spcBef>
              <a:buClr>
                <a:srgbClr val="A04DA3"/>
              </a:buClr>
              <a:buFont typeface="Wingdings" charset="0"/>
              <a:buNone/>
            </a:pPr>
            <a:endParaRPr lang="en-US" altLang="zh-CN" sz="2400">
              <a:latin typeface="Lucida Sans" charset="0"/>
              <a:ea typeface="宋体" charset="0"/>
              <a:cs typeface="宋体" charset="0"/>
            </a:endParaRPr>
          </a:p>
          <a:p>
            <a:pPr eaLnBrk="1" hangingPunct="1">
              <a:spcBef>
                <a:spcPts val="300"/>
              </a:spcBef>
              <a:buClr>
                <a:srgbClr val="A04DA3"/>
              </a:buClr>
              <a:buFont typeface="Wingdings" charset="0"/>
              <a:buNone/>
            </a:pPr>
            <a:endParaRPr lang="en-US" altLang="zh-CN" sz="2400">
              <a:latin typeface="Lucida Sans" charset="0"/>
              <a:ea typeface="宋体" charset="0"/>
              <a:cs typeface="宋体" charset="0"/>
            </a:endParaRPr>
          </a:p>
          <a:p>
            <a:pPr eaLnBrk="1" hangingPunct="1">
              <a:spcBef>
                <a:spcPts val="300"/>
              </a:spcBef>
              <a:buClr>
                <a:srgbClr val="A04DA3"/>
              </a:buClr>
              <a:buFont typeface="Georgia" charset="0"/>
              <a:buChar char="•"/>
            </a:pPr>
            <a:r>
              <a:rPr lang="en-US" altLang="zh-CN" sz="2400">
                <a:latin typeface="Lucida Sans" charset="0"/>
                <a:ea typeface="宋体" charset="0"/>
                <a:cs typeface="宋体" charset="0"/>
              </a:rPr>
              <a:t>Scalable to </a:t>
            </a:r>
          </a:p>
          <a:p>
            <a:pPr eaLnBrk="1" hangingPunct="1">
              <a:spcBef>
                <a:spcPts val="300"/>
              </a:spcBef>
              <a:buClr>
                <a:srgbClr val="A04DA3"/>
              </a:buClr>
            </a:pPr>
            <a:r>
              <a:rPr lang="en-US" altLang="zh-CN" sz="2400">
                <a:latin typeface="Lucida Sans" charset="0"/>
                <a:ea typeface="宋体" charset="0"/>
                <a:cs typeface="宋体" charset="0"/>
              </a:rPr>
              <a:t>    large number of cores</a:t>
            </a:r>
          </a:p>
          <a:p>
            <a:pPr eaLnBrk="1" hangingPunct="1">
              <a:spcBef>
                <a:spcPts val="300"/>
              </a:spcBef>
              <a:buClr>
                <a:srgbClr val="A04DA3"/>
              </a:buClr>
            </a:pPr>
            <a:endParaRPr lang="en-US" altLang="zh-CN" sz="2400">
              <a:latin typeface="Lucida Sans" charset="0"/>
              <a:ea typeface="宋体" charset="0"/>
              <a:cs typeface="宋体" charset="0"/>
            </a:endParaRPr>
          </a:p>
          <a:p>
            <a:pPr eaLnBrk="1" hangingPunct="1">
              <a:spcBef>
                <a:spcPts val="300"/>
              </a:spcBef>
              <a:buClr>
                <a:srgbClr val="A04DA3"/>
              </a:buClr>
            </a:pPr>
            <a:endParaRPr lang="en-US" altLang="zh-CN" sz="2400">
              <a:latin typeface="Lucida Sans" charset="0"/>
              <a:ea typeface="宋体" charset="0"/>
              <a:cs typeface="宋体" charset="0"/>
            </a:endParaRPr>
          </a:p>
          <a:p>
            <a:pPr eaLnBrk="1" hangingPunct="1">
              <a:spcBef>
                <a:spcPts val="300"/>
              </a:spcBef>
              <a:buClr>
                <a:srgbClr val="A04DA3"/>
              </a:buClr>
            </a:pPr>
            <a:endParaRPr lang="en-US" altLang="zh-CN" sz="2400">
              <a:latin typeface="Lucida Sans" charset="0"/>
              <a:ea typeface="宋体" charset="0"/>
              <a:cs typeface="宋体" charset="0"/>
            </a:endParaRPr>
          </a:p>
          <a:p>
            <a:pPr eaLnBrk="1" hangingPunct="1">
              <a:spcBef>
                <a:spcPts val="300"/>
              </a:spcBef>
              <a:buClr>
                <a:srgbClr val="A04DA3"/>
              </a:buClr>
              <a:buFont typeface="Georgia" charset="0"/>
              <a:buChar char="•"/>
            </a:pPr>
            <a:r>
              <a:rPr lang="en-US" altLang="zh-CN" sz="2400">
                <a:latin typeface="Lucida Sans" charset="0"/>
                <a:ea typeface="宋体" charset="0"/>
                <a:cs typeface="宋体" charset="0"/>
              </a:rPr>
              <a:t>Shadow tags ~57%  area, ~50X  energy of SPACE at 16 cores</a:t>
            </a:r>
          </a:p>
          <a:p>
            <a:pPr eaLnBrk="1" hangingPunct="1">
              <a:spcBef>
                <a:spcPts val="300"/>
              </a:spcBef>
              <a:buClr>
                <a:srgbClr val="A04DA3"/>
              </a:buClr>
              <a:buFont typeface="Wingdings" charset="0"/>
              <a:buNone/>
            </a:pPr>
            <a:r>
              <a:rPr lang="en-US" altLang="zh-CN" sz="2400">
                <a:latin typeface="Georgia" charset="0"/>
                <a:ea typeface="宋体" charset="0"/>
                <a:cs typeface="宋体" charset="0"/>
              </a:rPr>
              <a:t>    </a:t>
            </a:r>
          </a:p>
          <a:p>
            <a:pPr eaLnBrk="1" hangingPunct="1">
              <a:spcBef>
                <a:spcPts val="300"/>
              </a:spcBef>
              <a:buClr>
                <a:srgbClr val="A04DA3"/>
              </a:buClr>
              <a:buFont typeface="Wingdings" charset="0"/>
              <a:buNone/>
            </a:pPr>
            <a:endParaRPr lang="en-US" altLang="zh-CN" sz="2400">
              <a:latin typeface="Georgia" charset="0"/>
              <a:ea typeface="宋体" charset="0"/>
              <a:cs typeface="宋体" charset="0"/>
            </a:endParaRPr>
          </a:p>
          <a:p>
            <a:pPr eaLnBrk="1" hangingPunct="1">
              <a:spcBef>
                <a:spcPts val="300"/>
              </a:spcBef>
              <a:buClr>
                <a:srgbClr val="A04DA3"/>
              </a:buClr>
              <a:buFont typeface="Wingdings" charset="0"/>
              <a:buNone/>
            </a:pPr>
            <a:r>
              <a:rPr lang="en-US" altLang="zh-CN" sz="2400" i="1">
                <a:latin typeface="Georgia" charset="0"/>
                <a:ea typeface="宋体" charset="0"/>
                <a:cs typeface="宋体" charset="0"/>
              </a:rPr>
              <a:t>    </a:t>
            </a:r>
          </a:p>
          <a:p>
            <a:pPr eaLnBrk="1" hangingPunct="1">
              <a:spcBef>
                <a:spcPts val="300"/>
              </a:spcBef>
              <a:buClr>
                <a:srgbClr val="A04DA3"/>
              </a:buClr>
              <a:buFont typeface="Wingdings" charset="0"/>
              <a:buNone/>
            </a:pPr>
            <a:r>
              <a:rPr lang="en-US" altLang="zh-CN" sz="2400" i="1">
                <a:latin typeface="Georgia" charset="0"/>
                <a:ea typeface="宋体" charset="0"/>
                <a:cs typeface="宋体" charset="0"/>
              </a:rPr>
              <a:t> </a:t>
            </a:r>
          </a:p>
          <a:p>
            <a:pPr eaLnBrk="1" hangingPunct="1">
              <a:spcBef>
                <a:spcPts val="300"/>
              </a:spcBef>
              <a:buClr>
                <a:srgbClr val="A04DA3"/>
              </a:buClr>
              <a:buFont typeface="Wingdings" charset="0"/>
              <a:buNone/>
            </a:pPr>
            <a:r>
              <a:rPr lang="en-US" altLang="zh-CN" sz="2400" i="1">
                <a:latin typeface="Georgia" charset="0"/>
                <a:ea typeface="宋体" charset="0"/>
                <a:cs typeface="宋体" charset="0"/>
              </a:rPr>
              <a:t>     </a:t>
            </a:r>
          </a:p>
        </p:txBody>
      </p:sp>
      <p:sp>
        <p:nvSpPr>
          <p:cNvPr id="6" name="灯片编号占位符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2AE9A75-8CED-924E-9020-82F211B7301B}" type="slidenum">
              <a:rPr lang="en-US">
                <a:latin typeface="Georgia" charset="0"/>
              </a:rPr>
              <a:pPr eaLnBrk="1" hangingPunct="1"/>
              <a:t>24</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04800" y="457200"/>
            <a:ext cx="8229600" cy="1066800"/>
          </a:xfrm>
        </p:spPr>
        <p:txBody>
          <a:bodyPr/>
          <a:lstStyle/>
          <a:p>
            <a:pPr eaLnBrk="1" hangingPunct="1"/>
            <a:r>
              <a:rPr lang="en-US" sz="3200">
                <a:latin typeface="Lucida Sans" charset="0"/>
              </a:rPr>
              <a:t>Summary</a:t>
            </a:r>
          </a:p>
        </p:txBody>
      </p:sp>
      <p:sp>
        <p:nvSpPr>
          <p:cNvPr id="6147" name="内容占位符 2"/>
          <p:cNvSpPr>
            <a:spLocks noGrp="1"/>
          </p:cNvSpPr>
          <p:nvPr>
            <p:ph idx="1"/>
          </p:nvPr>
        </p:nvSpPr>
        <p:spPr>
          <a:xfrm>
            <a:off x="0" y="914400"/>
            <a:ext cx="9144000" cy="3790950"/>
          </a:xfrm>
        </p:spPr>
        <p:txBody>
          <a:bodyPr>
            <a:noAutofit/>
          </a:bodyPr>
          <a:lstStyle/>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Applications typically exhibit a small number of sharing patterns </a:t>
            </a:r>
          </a:p>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Directory can be compressed leveraging sharing pattern commonality (~2X at 16P, ~7X at 64P)</a:t>
            </a:r>
          </a:p>
          <a:p>
            <a:pPr eaLnBrk="1" hangingPunct="1">
              <a:buFont typeface="Wingdings"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Performance penalty less than 2%</a:t>
            </a:r>
          </a:p>
          <a:p>
            <a:pPr eaLnBrk="1" hangingPunct="1"/>
            <a:endParaRPr lang="en-US">
              <a:solidFill>
                <a:srgbClr val="C4652D"/>
              </a:solidFill>
              <a:latin typeface="Lucida Sans" charset="0"/>
            </a:endParaRPr>
          </a:p>
          <a:p>
            <a:pPr eaLnBrk="1" hangingPunct="1"/>
            <a:r>
              <a:rPr lang="en-US" b="1">
                <a:latin typeface="Lucida Sans" charset="0"/>
              </a:rPr>
              <a:t>Future work</a:t>
            </a:r>
          </a:p>
          <a:p>
            <a:pPr eaLnBrk="1" hangingPunct="1">
              <a:buFont typeface="Georgia" charset="0"/>
              <a:buNone/>
            </a:pPr>
            <a:r>
              <a:rPr lang="en-US" b="1">
                <a:latin typeface="Lucida Sans" charset="0"/>
              </a:rPr>
              <a:t>   </a:t>
            </a:r>
            <a:r>
              <a:rPr lang="en-US">
                <a:latin typeface="Lucida Sans" charset="0"/>
              </a:rPr>
              <a:t>Sharing pattern locality could be applied on tagless-lookup, directory cache approaches</a:t>
            </a:r>
          </a:p>
        </p:txBody>
      </p:sp>
      <p:pic>
        <p:nvPicPr>
          <p:cNvPr id="30724"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7E4E4B3-776B-CA4A-890D-EEB151CD0BCB}" type="slidenum">
              <a:rPr lang="en-US">
                <a:latin typeface="Georgia" charset="0"/>
              </a:rPr>
              <a:pPr eaLnBrk="1" hangingPunct="1"/>
              <a:t>25</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81000" y="2438400"/>
            <a:ext cx="8229600" cy="1066800"/>
          </a:xfrm>
        </p:spPr>
        <p:txBody>
          <a:bodyPr/>
          <a:lstStyle/>
          <a:p>
            <a:pPr algn="ctr" eaLnBrk="1" hangingPunct="1"/>
            <a:r>
              <a:rPr lang="en-US" sz="6600">
                <a:latin typeface="Lucida Sans" charset="0"/>
              </a:rPr>
              <a:t>Thanks!</a:t>
            </a:r>
          </a:p>
        </p:txBody>
      </p:sp>
      <p:pic>
        <p:nvPicPr>
          <p:cNvPr id="31747" name="图片 5" descr="logo_transpar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651E042C-EA46-5642-B0E4-9D0FBB25DE88}" type="slidenum">
              <a:rPr lang="en-US">
                <a:latin typeface="Georgia" charset="0"/>
              </a:rPr>
              <a:pPr eaLnBrk="1" hangingPunct="1"/>
              <a:t>26</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62000"/>
            <a:ext cx="8229600" cy="1066800"/>
          </a:xfrm>
        </p:spPr>
        <p:txBody>
          <a:bodyPr/>
          <a:lstStyle/>
          <a:p>
            <a:pPr eaLnBrk="1" hangingPunct="1"/>
            <a:r>
              <a:rPr lang="en-US" altLang="zh-CN" sz="3200">
                <a:latin typeface="Lucida Sans" charset="0"/>
                <a:ea typeface="方正姚体" charset="0"/>
                <a:cs typeface="方正姚体" charset="0"/>
              </a:rPr>
              <a:t>Why are we saving space?</a:t>
            </a:r>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5181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8"/>
          <p:cNvSpPr>
            <a:spLocks noGrp="1"/>
          </p:cNvSpPr>
          <p:nvPr>
            <p:ph idx="1"/>
          </p:nvPr>
        </p:nvSpPr>
        <p:spPr/>
        <p:txBody>
          <a:bodyPr/>
          <a:lstStyle/>
          <a:p>
            <a:pPr eaLnBrk="1" hangingPunct="1"/>
            <a:r>
              <a:rPr lang="en-US" altLang="zh-CN">
                <a:latin typeface="Lucida Sans" charset="0"/>
                <a:ea typeface="宋体" charset="0"/>
                <a:cs typeface="宋体" charset="0"/>
              </a:rPr>
              <a:t>Two components</a:t>
            </a:r>
          </a:p>
          <a:p>
            <a:pPr eaLnBrk="1" hangingPunct="1"/>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Saving even with</a:t>
            </a:r>
          </a:p>
          <a:p>
            <a:pPr eaLnBrk="1" hangingPunct="1">
              <a:buFont typeface="Georgia" charset="0"/>
              <a:buNone/>
            </a:pPr>
            <a:r>
              <a:rPr lang="en-US" altLang="zh-CN">
                <a:latin typeface="Lucida Sans" charset="0"/>
                <a:ea typeface="宋体" charset="0"/>
                <a:cs typeface="宋体" charset="0"/>
              </a:rPr>
              <a:t>   large number </a:t>
            </a:r>
          </a:p>
          <a:p>
            <a:pPr eaLnBrk="1" hangingPunct="1">
              <a:buFont typeface="Georgia" charset="0"/>
              <a:buNone/>
            </a:pPr>
            <a:r>
              <a:rPr lang="en-US" altLang="zh-CN">
                <a:latin typeface="Lucida Sans" charset="0"/>
                <a:ea typeface="宋体" charset="0"/>
                <a:cs typeface="宋体" charset="0"/>
              </a:rPr>
              <a:t>   of patterns</a:t>
            </a:r>
          </a:p>
          <a:p>
            <a:pPr eaLnBrk="1" hangingPunct="1">
              <a:buFont typeface="Georgia" charset="0"/>
              <a:buNone/>
            </a:pPr>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Pointer being </a:t>
            </a:r>
          </a:p>
          <a:p>
            <a:pPr eaLnBrk="1" hangingPunct="1">
              <a:buFont typeface="Georgia" charset="0"/>
              <a:buNone/>
            </a:pPr>
            <a:r>
              <a:rPr lang="en-US" altLang="zh-CN">
                <a:latin typeface="Lucida Sans" charset="0"/>
                <a:ea typeface="宋体" charset="0"/>
                <a:cs typeface="宋体" charset="0"/>
              </a:rPr>
              <a:t>   the dominant overhead </a:t>
            </a:r>
          </a:p>
          <a:p>
            <a:pPr eaLnBrk="1" hangingPunct="1">
              <a:buFont typeface="Georgia" charset="0"/>
              <a:buNone/>
            </a:pPr>
            <a:r>
              <a:rPr lang="en-US" altLang="zh-CN">
                <a:latin typeface="Lucida Sans" charset="0"/>
                <a:ea typeface="宋体" charset="0"/>
                <a:cs typeface="宋体" charset="0"/>
              </a:rPr>
              <a:t>   in design space </a:t>
            </a:r>
          </a:p>
          <a:p>
            <a:pPr eaLnBrk="1" hangingPunct="1">
              <a:buFont typeface="Georgia" charset="0"/>
              <a:buNone/>
            </a:pPr>
            <a:r>
              <a:rPr lang="en-US" altLang="zh-CN">
                <a:latin typeface="Georgia" charset="0"/>
                <a:ea typeface="宋体" charset="0"/>
                <a:cs typeface="宋体" charset="0"/>
              </a:rPr>
              <a:t>   </a:t>
            </a:r>
          </a:p>
          <a:p>
            <a:pPr eaLnBrk="1" hangingPunct="1"/>
            <a:endParaRPr lang="en-US">
              <a:latin typeface="Georgia" charset="0"/>
            </a:endParaRPr>
          </a:p>
        </p:txBody>
      </p:sp>
      <p:pic>
        <p:nvPicPr>
          <p:cNvPr id="32773"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01EF2252-9700-6C45-8A5B-AE062D98698C}" type="slidenum">
              <a:rPr lang="en-US">
                <a:latin typeface="Georgia" charset="0"/>
              </a:rPr>
              <a:pPr eaLnBrk="1" hangingPunct="1"/>
              <a:t>27</a:t>
            </a:fld>
            <a:endParaRPr lang="en-US">
              <a:latin typeface="Georgia"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838200"/>
            <a:ext cx="8229600" cy="1066800"/>
          </a:xfrm>
        </p:spPr>
        <p:txBody>
          <a:bodyPr/>
          <a:lstStyle/>
          <a:p>
            <a:pPr eaLnBrk="1" hangingPunct="1"/>
            <a:r>
              <a:rPr lang="en-US" altLang="zh-CN" sz="3200">
                <a:latin typeface="Lucida Sans" charset="0"/>
                <a:ea typeface="方正姚体" charset="0"/>
                <a:cs typeface="方正姚体" charset="0"/>
              </a:rPr>
              <a:t>Why are we saving space?</a:t>
            </a:r>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42005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05000"/>
            <a:ext cx="42862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图片 5" descr="logo_transparen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A4E2452E-0246-8245-A3F3-2D9838E219B4}" type="slidenum">
              <a:rPr lang="en-US">
                <a:latin typeface="Georgia" charset="0"/>
              </a:rPr>
              <a:pPr eaLnBrk="1" hangingPunct="1"/>
              <a:t>28</a:t>
            </a:fld>
            <a:endParaRPr lang="en-US">
              <a:latin typeface="Georgia"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4419600" y="1524000"/>
            <a:ext cx="3429000" cy="49530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wrap="none" lIns="0" rIns="0" anchor="ctr"/>
          <a:lstStyle/>
          <a:p>
            <a:pPr algn="ctr"/>
            <a:endParaRPr lang="en-US" sz="2400">
              <a:solidFill>
                <a:schemeClr val="tx1"/>
              </a:solidFill>
              <a:latin typeface="Lucida Sans" charset="0"/>
              <a:ea typeface="ＭＳ Ｐゴシック" charset="0"/>
              <a:cs typeface="Arial" charset="0"/>
            </a:endParaRPr>
          </a:p>
          <a:p>
            <a:pPr algn="ctr"/>
            <a:r>
              <a:rPr lang="en-US" sz="2400">
                <a:solidFill>
                  <a:schemeClr val="tx1"/>
                </a:solidFill>
                <a:latin typeface="Lucida Sans" charset="0"/>
                <a:ea typeface="ＭＳ Ｐゴシック" charset="0"/>
                <a:cs typeface="Arial" charset="0"/>
              </a:rPr>
              <a:t>e.g.,</a:t>
            </a:r>
          </a:p>
          <a:p>
            <a:pPr algn="ctr"/>
            <a:r>
              <a:rPr lang="en-US" sz="2400">
                <a:solidFill>
                  <a:schemeClr val="tx1"/>
                </a:solidFill>
                <a:latin typeface="Lucida Sans" charset="0"/>
                <a:ea typeface="ＭＳ Ｐゴシック" charset="0"/>
                <a:cs typeface="Arial" charset="0"/>
              </a:rPr>
              <a:t>Directory cache</a:t>
            </a:r>
            <a:r>
              <a:rPr lang="en-US">
                <a:solidFill>
                  <a:schemeClr val="tx1"/>
                </a:solidFill>
                <a:latin typeface="Lucida Sans" charset="0"/>
                <a:ea typeface="ＭＳ Ｐゴシック" charset="0"/>
                <a:cs typeface="Arial" charset="0"/>
              </a:rPr>
              <a:t>[ISCA</a:t>
            </a:r>
            <a:r>
              <a:rPr lang="ja-JP" altLang="en-US">
                <a:solidFill>
                  <a:schemeClr val="tx1"/>
                </a:solidFill>
                <a:latin typeface="Lucida Sans" charset="0"/>
                <a:ea typeface="ＭＳ Ｐゴシック" charset="0"/>
                <a:cs typeface="Arial" charset="0"/>
              </a:rPr>
              <a:t>’</a:t>
            </a:r>
            <a:r>
              <a:rPr lang="en-US">
                <a:solidFill>
                  <a:schemeClr val="tx1"/>
                </a:solidFill>
                <a:latin typeface="Lucida Sans" charset="0"/>
                <a:ea typeface="ＭＳ Ｐゴシック" charset="0"/>
                <a:cs typeface="Arial" charset="0"/>
              </a:rPr>
              <a:t>90];</a:t>
            </a:r>
          </a:p>
          <a:p>
            <a:pPr algn="ctr"/>
            <a:r>
              <a:rPr lang="en-US" sz="2400">
                <a:solidFill>
                  <a:schemeClr val="tx1"/>
                </a:solidFill>
                <a:latin typeface="Lucida Sans" charset="0"/>
                <a:ea typeface="ＭＳ Ｐゴシック" charset="0"/>
                <a:cs typeface="Arial" charset="0"/>
              </a:rPr>
              <a:t>Coarse vector</a:t>
            </a:r>
            <a:r>
              <a:rPr lang="en-US">
                <a:solidFill>
                  <a:schemeClr val="tx1"/>
                </a:solidFill>
                <a:latin typeface="Lucida Sans" charset="0"/>
                <a:ea typeface="ＭＳ Ｐゴシック" charset="0"/>
                <a:cs typeface="Arial" charset="0"/>
              </a:rPr>
              <a:t>[ICPP</a:t>
            </a:r>
            <a:r>
              <a:rPr lang="ja-JP" altLang="en-US">
                <a:solidFill>
                  <a:schemeClr val="tx1"/>
                </a:solidFill>
                <a:latin typeface="Lucida Sans" charset="0"/>
                <a:ea typeface="ＭＳ Ｐゴシック" charset="0"/>
                <a:cs typeface="Arial" charset="0"/>
              </a:rPr>
              <a:t>’</a:t>
            </a:r>
            <a:r>
              <a:rPr lang="en-US">
                <a:solidFill>
                  <a:schemeClr val="tx1"/>
                </a:solidFill>
                <a:latin typeface="Lucida Sans" charset="0"/>
                <a:ea typeface="ＭＳ Ｐゴシック" charset="0"/>
                <a:cs typeface="Arial" charset="0"/>
              </a:rPr>
              <a:t>90];</a:t>
            </a:r>
          </a:p>
          <a:p>
            <a:pPr algn="ctr"/>
            <a:r>
              <a:rPr lang="en-US" sz="2400">
                <a:solidFill>
                  <a:schemeClr val="tx1"/>
                </a:solidFill>
                <a:latin typeface="Lucida Sans" charset="0"/>
                <a:ea typeface="ＭＳ Ｐゴシック" charset="0"/>
                <a:cs typeface="Arial" charset="0"/>
              </a:rPr>
              <a:t>Pointers</a:t>
            </a:r>
            <a:r>
              <a:rPr lang="en-US">
                <a:solidFill>
                  <a:schemeClr val="tx1"/>
                </a:solidFill>
                <a:latin typeface="Lucida Sans" charset="0"/>
                <a:ea typeface="ＭＳ Ｐゴシック" charset="0"/>
                <a:cs typeface="Arial" charset="0"/>
              </a:rPr>
              <a:t>[ISCA</a:t>
            </a:r>
            <a:r>
              <a:rPr lang="ja-JP" altLang="en-US">
                <a:solidFill>
                  <a:schemeClr val="tx1"/>
                </a:solidFill>
                <a:latin typeface="Lucida Sans" charset="0"/>
                <a:ea typeface="ＭＳ Ｐゴシック" charset="0"/>
                <a:cs typeface="Arial" charset="0"/>
              </a:rPr>
              <a:t>’</a:t>
            </a:r>
            <a:r>
              <a:rPr lang="en-US">
                <a:solidFill>
                  <a:schemeClr val="tx1"/>
                </a:solidFill>
                <a:latin typeface="Lucida Sans" charset="0"/>
                <a:ea typeface="ＭＳ Ｐゴシック" charset="0"/>
                <a:cs typeface="Arial" charset="0"/>
              </a:rPr>
              <a:t>88]</a:t>
            </a:r>
          </a:p>
        </p:txBody>
      </p:sp>
      <p:sp>
        <p:nvSpPr>
          <p:cNvPr id="9" name="椭圆 8"/>
          <p:cNvSpPr/>
          <p:nvPr/>
        </p:nvSpPr>
        <p:spPr>
          <a:xfrm>
            <a:off x="990600" y="1524000"/>
            <a:ext cx="3352800" cy="487680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en-US" sz="2400">
              <a:solidFill>
                <a:schemeClr val="tx1"/>
              </a:solidFill>
              <a:latin typeface="Georgia" charset="0"/>
              <a:ea typeface="ＭＳ Ｐゴシック" charset="0"/>
              <a:cs typeface="Arial" charset="0"/>
            </a:endParaRPr>
          </a:p>
          <a:p>
            <a:pPr algn="ctr"/>
            <a:r>
              <a:rPr lang="en-US" sz="2400">
                <a:solidFill>
                  <a:schemeClr val="tx1"/>
                </a:solidFill>
                <a:latin typeface="Lucida Sans" charset="0"/>
                <a:ea typeface="ＭＳ Ｐゴシック" charset="0"/>
                <a:cs typeface="Arial" charset="0"/>
              </a:rPr>
              <a:t>e.g., Tagless </a:t>
            </a:r>
            <a:r>
              <a:rPr lang="en-US">
                <a:solidFill>
                  <a:schemeClr val="tx1"/>
                </a:solidFill>
                <a:latin typeface="Lucida Sans" charset="0"/>
                <a:ea typeface="ＭＳ Ｐゴシック" charset="0"/>
                <a:cs typeface="Arial" charset="0"/>
              </a:rPr>
              <a:t>[MICRO</a:t>
            </a:r>
            <a:r>
              <a:rPr lang="ja-JP" altLang="en-US">
                <a:solidFill>
                  <a:schemeClr val="tx1"/>
                </a:solidFill>
                <a:latin typeface="Lucida Sans" charset="0"/>
                <a:ea typeface="ＭＳ Ｐゴシック" charset="0"/>
                <a:cs typeface="Arial" charset="0"/>
              </a:rPr>
              <a:t>’</a:t>
            </a:r>
            <a:r>
              <a:rPr lang="en-US">
                <a:solidFill>
                  <a:schemeClr val="tx1"/>
                </a:solidFill>
                <a:latin typeface="Lucida Sans" charset="0"/>
                <a:ea typeface="ＭＳ Ｐゴシック" charset="0"/>
                <a:cs typeface="Arial" charset="0"/>
              </a:rPr>
              <a:t>09]</a:t>
            </a:r>
          </a:p>
        </p:txBody>
      </p:sp>
      <p:sp>
        <p:nvSpPr>
          <p:cNvPr id="8196" name="标题 1"/>
          <p:cNvSpPr>
            <a:spLocks noGrp="1"/>
          </p:cNvSpPr>
          <p:nvPr>
            <p:ph type="title"/>
          </p:nvPr>
        </p:nvSpPr>
        <p:spPr>
          <a:xfrm>
            <a:off x="304800" y="457200"/>
            <a:ext cx="8229600" cy="1066800"/>
          </a:xfrm>
        </p:spPr>
        <p:txBody>
          <a:bodyPr/>
          <a:lstStyle/>
          <a:p>
            <a:pPr eaLnBrk="1" hangingPunct="1"/>
            <a:r>
              <a:rPr lang="en-US" sz="3200">
                <a:latin typeface="Lucida Sans" charset="0"/>
              </a:rPr>
              <a:t>Scaling directory designs</a:t>
            </a:r>
          </a:p>
        </p:txBody>
      </p:sp>
      <p:pic>
        <p:nvPicPr>
          <p:cNvPr id="8197"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905000" y="2590800"/>
            <a:ext cx="1828800" cy="457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Lucida Sans" pitchFamily="34" charset="0"/>
              </a:rPr>
              <a:t>Tag</a:t>
            </a:r>
          </a:p>
        </p:txBody>
      </p:sp>
      <p:sp>
        <p:nvSpPr>
          <p:cNvPr id="8" name="矩形 7"/>
          <p:cNvSpPr/>
          <p:nvPr/>
        </p:nvSpPr>
        <p:spPr>
          <a:xfrm>
            <a:off x="4953000" y="2590800"/>
            <a:ext cx="2209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2400" dirty="0">
                <a:solidFill>
                  <a:schemeClr val="tx1"/>
                </a:solidFill>
                <a:latin typeface="Lucida Sans" pitchFamily="34" charset="0"/>
              </a:rPr>
              <a:t>Sharing </a:t>
            </a:r>
            <a:r>
              <a:rPr lang="en-US" sz="2400" dirty="0">
                <a:solidFill>
                  <a:schemeClr val="tx1"/>
                </a:solidFill>
                <a:latin typeface="Lucida Sans" pitchFamily="34" charset="0"/>
              </a:rPr>
              <a:t>vector</a:t>
            </a:r>
            <a:endParaRPr lang="en-US" sz="2400" dirty="0">
              <a:solidFill>
                <a:schemeClr val="tx1"/>
              </a:solidFill>
              <a:latin typeface="Lucida Sans" pitchFamily="34" charset="0"/>
            </a:endParaRPr>
          </a:p>
        </p:txBody>
      </p:sp>
      <p:sp>
        <p:nvSpPr>
          <p:cNvPr id="11" name="灯片编号占位符 10"/>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553C8AFC-1FA1-784A-8015-DADB142B09AC}" type="slidenum">
              <a:rPr lang="en-US">
                <a:latin typeface="Georgia" charset="0"/>
              </a:rPr>
              <a:pPr eaLnBrk="1" hangingPunct="1"/>
              <a:t>3</a:t>
            </a:fld>
            <a:endParaRPr lang="en-US">
              <a:latin typeface="Georgia" charset="0"/>
            </a:endParaRPr>
          </a:p>
        </p:txBody>
      </p:sp>
      <p:sp>
        <p:nvSpPr>
          <p:cNvPr id="12" name="圆角矩形 11"/>
          <p:cNvSpPr/>
          <p:nvPr/>
        </p:nvSpPr>
        <p:spPr>
          <a:xfrm>
            <a:off x="5105400" y="5029200"/>
            <a:ext cx="3886200" cy="1371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2400" dirty="0">
                <a:latin typeface="Lucida Sans" pitchFamily="34" charset="0"/>
              </a:rPr>
              <a:t>FIXED imprecision at </a:t>
            </a:r>
          </a:p>
          <a:p>
            <a:pPr algn="ctr" fontAlgn="auto">
              <a:spcBef>
                <a:spcPts val="0"/>
              </a:spcBef>
              <a:spcAft>
                <a:spcPts val="0"/>
              </a:spcAft>
              <a:defRPr/>
            </a:pPr>
            <a:r>
              <a:rPr lang="en-US" sz="2400" dirty="0">
                <a:latin typeface="Lucida Sans" pitchFamily="34" charset="0"/>
              </a:rPr>
              <a:t>design time</a:t>
            </a:r>
            <a:endParaRPr lang="en-US" sz="2400" dirty="0">
              <a:latin typeface="Lucida Sans" pitchFamily="34" charset="0"/>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304800" y="457200"/>
            <a:ext cx="8229600" cy="1066800"/>
          </a:xfrm>
        </p:spPr>
        <p:txBody>
          <a:bodyPr/>
          <a:lstStyle/>
          <a:p>
            <a:r>
              <a:rPr lang="en-US" sz="3200">
                <a:latin typeface="Lucida Sans" charset="0"/>
              </a:rPr>
              <a:t>Conventional full map directory</a:t>
            </a:r>
          </a:p>
        </p:txBody>
      </p:sp>
      <p:pic>
        <p:nvPicPr>
          <p:cNvPr id="9219"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flipV="1">
            <a:off x="533400" y="3733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4" name="矩形 13"/>
          <p:cNvSpPr/>
          <p:nvPr/>
        </p:nvSpPr>
        <p:spPr>
          <a:xfrm flipV="1">
            <a:off x="2057400" y="3733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5" name="矩形 14"/>
          <p:cNvSpPr/>
          <p:nvPr/>
        </p:nvSpPr>
        <p:spPr>
          <a:xfrm flipV="1">
            <a:off x="1066800" y="3733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6" name="矩形 15"/>
          <p:cNvSpPr/>
          <p:nvPr/>
        </p:nvSpPr>
        <p:spPr>
          <a:xfrm flipV="1">
            <a:off x="533400" y="4114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7" name="矩形 16"/>
          <p:cNvSpPr/>
          <p:nvPr/>
        </p:nvSpPr>
        <p:spPr>
          <a:xfrm flipV="1">
            <a:off x="2057400" y="4114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8" name="矩形 17"/>
          <p:cNvSpPr/>
          <p:nvPr/>
        </p:nvSpPr>
        <p:spPr>
          <a:xfrm flipV="1">
            <a:off x="1066800" y="4114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9" name="矩形 18"/>
          <p:cNvSpPr/>
          <p:nvPr/>
        </p:nvSpPr>
        <p:spPr>
          <a:xfrm flipV="1">
            <a:off x="533400" y="4495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0" name="矩形 19"/>
          <p:cNvSpPr/>
          <p:nvPr/>
        </p:nvSpPr>
        <p:spPr>
          <a:xfrm flipV="1">
            <a:off x="2057400" y="4495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1" name="矩形 20"/>
          <p:cNvSpPr/>
          <p:nvPr/>
        </p:nvSpPr>
        <p:spPr>
          <a:xfrm flipV="1">
            <a:off x="1066800" y="4495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2" name="矩形 21"/>
          <p:cNvSpPr/>
          <p:nvPr/>
        </p:nvSpPr>
        <p:spPr>
          <a:xfrm flipV="1">
            <a:off x="533400" y="4876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3" name="矩形 22"/>
          <p:cNvSpPr/>
          <p:nvPr/>
        </p:nvSpPr>
        <p:spPr>
          <a:xfrm flipV="1">
            <a:off x="2057400" y="4876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4" name="矩形 23"/>
          <p:cNvSpPr/>
          <p:nvPr/>
        </p:nvSpPr>
        <p:spPr>
          <a:xfrm flipV="1">
            <a:off x="1066800" y="4876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3" name="矩形 102"/>
          <p:cNvSpPr/>
          <p:nvPr/>
        </p:nvSpPr>
        <p:spPr>
          <a:xfrm flipV="1">
            <a:off x="533400" y="2209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4" name="矩形 103"/>
          <p:cNvSpPr/>
          <p:nvPr/>
        </p:nvSpPr>
        <p:spPr>
          <a:xfrm flipV="1">
            <a:off x="2057400" y="2209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5" name="矩形 104"/>
          <p:cNvSpPr/>
          <p:nvPr/>
        </p:nvSpPr>
        <p:spPr>
          <a:xfrm flipV="1">
            <a:off x="1066800" y="2209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6" name="矩形 105"/>
          <p:cNvSpPr/>
          <p:nvPr/>
        </p:nvSpPr>
        <p:spPr>
          <a:xfrm flipV="1">
            <a:off x="533400" y="2590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7" name="矩形 106"/>
          <p:cNvSpPr/>
          <p:nvPr/>
        </p:nvSpPr>
        <p:spPr>
          <a:xfrm flipV="1">
            <a:off x="2057400" y="2590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8" name="矩形 107"/>
          <p:cNvSpPr/>
          <p:nvPr/>
        </p:nvSpPr>
        <p:spPr>
          <a:xfrm flipV="1">
            <a:off x="1066800" y="2590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9" name="矩形 108"/>
          <p:cNvSpPr/>
          <p:nvPr/>
        </p:nvSpPr>
        <p:spPr>
          <a:xfrm flipV="1">
            <a:off x="533400" y="2971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0" name="矩形 109"/>
          <p:cNvSpPr/>
          <p:nvPr/>
        </p:nvSpPr>
        <p:spPr>
          <a:xfrm flipV="1">
            <a:off x="2057400" y="2971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1" name="矩形 110"/>
          <p:cNvSpPr/>
          <p:nvPr/>
        </p:nvSpPr>
        <p:spPr>
          <a:xfrm flipV="1">
            <a:off x="1066800" y="2971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2" name="矩形 111"/>
          <p:cNvSpPr/>
          <p:nvPr/>
        </p:nvSpPr>
        <p:spPr>
          <a:xfrm flipV="1">
            <a:off x="533400" y="3352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3" name="矩形 112"/>
          <p:cNvSpPr/>
          <p:nvPr/>
        </p:nvSpPr>
        <p:spPr>
          <a:xfrm flipV="1">
            <a:off x="2057400" y="3352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4" name="矩形 113"/>
          <p:cNvSpPr/>
          <p:nvPr/>
        </p:nvSpPr>
        <p:spPr>
          <a:xfrm flipV="1">
            <a:off x="1066800" y="3352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9244" name="TextBox 167"/>
          <p:cNvSpPr txBox="1">
            <a:spLocks noChangeArrowheads="1"/>
          </p:cNvSpPr>
          <p:nvPr/>
        </p:nvSpPr>
        <p:spPr bwMode="auto">
          <a:xfrm>
            <a:off x="533400" y="43434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Georgia" charset="0"/>
              </a:rPr>
              <a:t>  </a:t>
            </a:r>
          </a:p>
        </p:txBody>
      </p:sp>
      <p:cxnSp>
        <p:nvCxnSpPr>
          <p:cNvPr id="69" name="直接连接符 68"/>
          <p:cNvCxnSpPr/>
          <p:nvPr/>
        </p:nvCxnSpPr>
        <p:spPr>
          <a:xfrm>
            <a:off x="609600" y="2286000"/>
            <a:ext cx="2362200" cy="304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590800" y="2209800"/>
            <a:ext cx="6400800" cy="381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flipV="1">
            <a:off x="2971800" y="2590800"/>
            <a:ext cx="6096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72" name="矩形 71"/>
          <p:cNvSpPr/>
          <p:nvPr/>
        </p:nvSpPr>
        <p:spPr>
          <a:xfrm flipV="1">
            <a:off x="3657600" y="2590800"/>
            <a:ext cx="22860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9249" name="TextBox 72"/>
          <p:cNvSpPr txBox="1">
            <a:spLocks noChangeArrowheads="1"/>
          </p:cNvSpPr>
          <p:nvPr/>
        </p:nvSpPr>
        <p:spPr bwMode="auto">
          <a:xfrm>
            <a:off x="2895600" y="2971800"/>
            <a:ext cx="6248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Georgia" charset="0"/>
              </a:rPr>
              <a:t>  </a:t>
            </a:r>
            <a:r>
              <a:rPr lang="en-US">
                <a:latin typeface="Lucida Sans" charset="0"/>
              </a:rPr>
              <a:t>Tag	        Data	 Vector of sharing processors</a:t>
            </a:r>
          </a:p>
          <a:p>
            <a:pPr eaLnBrk="1" hangingPunct="1"/>
            <a:r>
              <a:rPr lang="en-US">
                <a:latin typeface="Lucida Sans" charset="0"/>
              </a:rPr>
              <a:t>                                        </a:t>
            </a:r>
            <a:r>
              <a:rPr lang="en-US" sz="2800">
                <a:latin typeface="Lucida Sans" charset="0"/>
              </a:rPr>
              <a:t>(Sharing pattern)</a:t>
            </a:r>
          </a:p>
        </p:txBody>
      </p:sp>
      <p:sp>
        <p:nvSpPr>
          <p:cNvPr id="74" name="矩形 73"/>
          <p:cNvSpPr/>
          <p:nvPr/>
        </p:nvSpPr>
        <p:spPr>
          <a:xfrm>
            <a:off x="6019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75" name="矩形 74"/>
          <p:cNvSpPr/>
          <p:nvPr/>
        </p:nvSpPr>
        <p:spPr>
          <a:xfrm>
            <a:off x="6400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76" name="矩形 75"/>
          <p:cNvSpPr/>
          <p:nvPr/>
        </p:nvSpPr>
        <p:spPr>
          <a:xfrm>
            <a:off x="6781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77" name="矩形 76"/>
          <p:cNvSpPr/>
          <p:nvPr/>
        </p:nvSpPr>
        <p:spPr>
          <a:xfrm>
            <a:off x="7162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78" name="矩形 77"/>
          <p:cNvSpPr/>
          <p:nvPr/>
        </p:nvSpPr>
        <p:spPr>
          <a:xfrm>
            <a:off x="7543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79" name="矩形 78"/>
          <p:cNvSpPr/>
          <p:nvPr/>
        </p:nvSpPr>
        <p:spPr>
          <a:xfrm>
            <a:off x="7924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80" name="矩形 79"/>
          <p:cNvSpPr/>
          <p:nvPr/>
        </p:nvSpPr>
        <p:spPr>
          <a:xfrm>
            <a:off x="8305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81" name="矩形 80"/>
          <p:cNvSpPr/>
          <p:nvPr/>
        </p:nvSpPr>
        <p:spPr>
          <a:xfrm>
            <a:off x="8686800" y="2590800"/>
            <a:ext cx="304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43" name="灯片编号占位符 42"/>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0ACE56F-AAFC-DA4C-98CD-431C5CE1B806}" type="slidenum">
              <a:rPr lang="en-US">
                <a:latin typeface="Georgia" charset="0"/>
              </a:rPr>
              <a:pPr eaLnBrk="1" hangingPunct="1"/>
              <a:t>4</a:t>
            </a:fld>
            <a:endParaRPr lang="en-US">
              <a:latin typeface="Georgia" charset="0"/>
            </a:endParaRPr>
          </a:p>
        </p:txBody>
      </p:sp>
      <p:sp>
        <p:nvSpPr>
          <p:cNvPr id="44" name="圆角矩形 43"/>
          <p:cNvSpPr/>
          <p:nvPr/>
        </p:nvSpPr>
        <p:spPr>
          <a:xfrm>
            <a:off x="1143000" y="3810000"/>
            <a:ext cx="7162800" cy="2209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2400" dirty="0">
                <a:latin typeface="Lucida Sans" pitchFamily="34" charset="0"/>
              </a:rPr>
              <a:t>1</a:t>
            </a:r>
            <a:r>
              <a:rPr lang="en-US" sz="2400" dirty="0">
                <a:latin typeface="Lucida Sans" pitchFamily="34" charset="0"/>
              </a:rPr>
              <a:t> bit per processor </a:t>
            </a:r>
            <a:r>
              <a:rPr lang="en-US" sz="2400" dirty="0">
                <a:latin typeface="Lucida Sans" pitchFamily="34" charset="0"/>
              </a:rPr>
              <a:t>per cache </a:t>
            </a:r>
            <a:r>
              <a:rPr lang="en-US" sz="2400" dirty="0">
                <a:latin typeface="Lucida Sans" pitchFamily="34" charset="0"/>
              </a:rPr>
              <a:t>line</a:t>
            </a:r>
          </a:p>
          <a:p>
            <a:pPr algn="ctr" fontAlgn="auto">
              <a:spcBef>
                <a:spcPts val="0"/>
              </a:spcBef>
              <a:spcAft>
                <a:spcPts val="0"/>
              </a:spcAft>
              <a:defRPr/>
            </a:pPr>
            <a:r>
              <a:rPr lang="en-US" sz="2400" dirty="0">
                <a:latin typeface="Lucida Sans" pitchFamily="34" charset="0"/>
              </a:rPr>
              <a:t>64-Byte </a:t>
            </a:r>
            <a:r>
              <a:rPr lang="en-US" sz="2400" dirty="0">
                <a:latin typeface="Lucida Sans" pitchFamily="34" charset="0"/>
              </a:rPr>
              <a:t>cache line size,  </a:t>
            </a:r>
            <a:r>
              <a:rPr lang="en-US" sz="2400" dirty="0">
                <a:latin typeface="Lucida Sans" pitchFamily="34" charset="0"/>
              </a:rPr>
              <a:t>for </a:t>
            </a:r>
            <a:r>
              <a:rPr lang="en-US" sz="2400" dirty="0">
                <a:latin typeface="Lucida Sans" pitchFamily="34" charset="0"/>
              </a:rPr>
              <a:t>128 cores,</a:t>
            </a:r>
          </a:p>
          <a:p>
            <a:pPr algn="ctr" fontAlgn="auto">
              <a:spcBef>
                <a:spcPts val="0"/>
              </a:spcBef>
              <a:spcAft>
                <a:spcPts val="0"/>
              </a:spcAft>
              <a:defRPr/>
            </a:pPr>
            <a:r>
              <a:rPr lang="en-US" sz="2400" dirty="0">
                <a:latin typeface="Lucida Sans" pitchFamily="34" charset="0"/>
              </a:rPr>
              <a:t>directory is 25</a:t>
            </a:r>
            <a:r>
              <a:rPr lang="en-US" sz="2400" dirty="0">
                <a:latin typeface="Lucida Sans" pitchFamily="34" charset="0"/>
              </a:rPr>
              <a:t>% of the shared cache </a:t>
            </a:r>
            <a:r>
              <a:rPr lang="en-US" sz="2400" dirty="0">
                <a:latin typeface="Lucida Sans" pitchFamily="34" charset="0"/>
              </a:rPr>
              <a:t>size</a:t>
            </a:r>
            <a:endParaRPr lang="en-US" sz="2400" dirty="0">
              <a:latin typeface="Lucida Sans" pitchFamily="34" charset="0"/>
            </a:endParaRPr>
          </a:p>
        </p:txBody>
      </p:sp>
      <p:sp>
        <p:nvSpPr>
          <p:cNvPr id="45" name="TextBox 8"/>
          <p:cNvSpPr txBox="1">
            <a:spLocks noChangeArrowheads="1"/>
          </p:cNvSpPr>
          <p:nvPr/>
        </p:nvSpPr>
        <p:spPr bwMode="auto">
          <a:xfrm>
            <a:off x="762000" y="2743200"/>
            <a:ext cx="91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9600">
                <a:solidFill>
                  <a:srgbClr val="C00000"/>
                </a:solidFill>
                <a:latin typeface="Wide Latin" charset="0"/>
                <a:cs typeface="Aharoni" charset="0"/>
              </a:rPr>
              <a:t>!</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304800" y="457200"/>
            <a:ext cx="8229600" cy="1066800"/>
          </a:xfrm>
        </p:spPr>
        <p:txBody>
          <a:bodyPr/>
          <a:lstStyle/>
          <a:p>
            <a:pPr eaLnBrk="1" hangingPunct="1"/>
            <a:r>
              <a:rPr lang="en-US" sz="3200">
                <a:latin typeface="Lucida Sans" charset="0"/>
              </a:rPr>
              <a:t>Sharing patterns of applications</a:t>
            </a:r>
          </a:p>
        </p:txBody>
      </p:sp>
      <p:pic>
        <p:nvPicPr>
          <p:cNvPr id="10243"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7"/>
          <p:cNvSpPr txBox="1">
            <a:spLocks noChangeArrowheads="1"/>
          </p:cNvSpPr>
          <p:nvPr/>
        </p:nvSpPr>
        <p:spPr bwMode="auto">
          <a:xfrm>
            <a:off x="457200" y="13716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400">
                <a:latin typeface="Lucida Sans" charset="0"/>
              </a:rPr>
              <a:t>Conventional full map directory</a:t>
            </a:r>
          </a:p>
        </p:txBody>
      </p:sp>
      <p:sp>
        <p:nvSpPr>
          <p:cNvPr id="13" name="矩形 12"/>
          <p:cNvSpPr/>
          <p:nvPr/>
        </p:nvSpPr>
        <p:spPr>
          <a:xfrm flipV="1">
            <a:off x="533400" y="3733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4" name="矩形 13"/>
          <p:cNvSpPr/>
          <p:nvPr/>
        </p:nvSpPr>
        <p:spPr>
          <a:xfrm flipV="1">
            <a:off x="2057400" y="3733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5" name="矩形 14"/>
          <p:cNvSpPr/>
          <p:nvPr/>
        </p:nvSpPr>
        <p:spPr>
          <a:xfrm flipV="1">
            <a:off x="1066800" y="3733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6" name="矩形 15"/>
          <p:cNvSpPr/>
          <p:nvPr/>
        </p:nvSpPr>
        <p:spPr>
          <a:xfrm flipV="1">
            <a:off x="533400" y="4114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7" name="矩形 16"/>
          <p:cNvSpPr/>
          <p:nvPr/>
        </p:nvSpPr>
        <p:spPr>
          <a:xfrm flipV="1">
            <a:off x="2057400" y="4114800"/>
            <a:ext cx="5334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8" name="矩形 17"/>
          <p:cNvSpPr/>
          <p:nvPr/>
        </p:nvSpPr>
        <p:spPr>
          <a:xfrm flipV="1">
            <a:off x="1066800" y="4114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9" name="矩形 18"/>
          <p:cNvSpPr/>
          <p:nvPr/>
        </p:nvSpPr>
        <p:spPr>
          <a:xfrm flipV="1">
            <a:off x="533400" y="4495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0" name="矩形 19"/>
          <p:cNvSpPr/>
          <p:nvPr/>
        </p:nvSpPr>
        <p:spPr>
          <a:xfrm flipV="1">
            <a:off x="2057400" y="4495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1" name="矩形 20"/>
          <p:cNvSpPr/>
          <p:nvPr/>
        </p:nvSpPr>
        <p:spPr>
          <a:xfrm flipV="1">
            <a:off x="1066800" y="4495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2" name="矩形 21"/>
          <p:cNvSpPr/>
          <p:nvPr/>
        </p:nvSpPr>
        <p:spPr>
          <a:xfrm flipV="1">
            <a:off x="533400" y="4876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3" name="矩形 22"/>
          <p:cNvSpPr/>
          <p:nvPr/>
        </p:nvSpPr>
        <p:spPr>
          <a:xfrm flipV="1">
            <a:off x="2057400" y="4876800"/>
            <a:ext cx="5334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24" name="矩形 23"/>
          <p:cNvSpPr/>
          <p:nvPr/>
        </p:nvSpPr>
        <p:spPr>
          <a:xfrm flipV="1">
            <a:off x="1066800" y="4876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3" name="矩形 102"/>
          <p:cNvSpPr/>
          <p:nvPr/>
        </p:nvSpPr>
        <p:spPr>
          <a:xfrm flipV="1">
            <a:off x="533400" y="2209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4" name="矩形 103"/>
          <p:cNvSpPr/>
          <p:nvPr/>
        </p:nvSpPr>
        <p:spPr>
          <a:xfrm flipV="1">
            <a:off x="2057400" y="2209800"/>
            <a:ext cx="5334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5" name="矩形 104"/>
          <p:cNvSpPr/>
          <p:nvPr/>
        </p:nvSpPr>
        <p:spPr>
          <a:xfrm flipV="1">
            <a:off x="1066800" y="2209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6" name="矩形 105"/>
          <p:cNvSpPr/>
          <p:nvPr/>
        </p:nvSpPr>
        <p:spPr>
          <a:xfrm flipV="1">
            <a:off x="533400" y="2590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7" name="矩形 106"/>
          <p:cNvSpPr/>
          <p:nvPr/>
        </p:nvSpPr>
        <p:spPr>
          <a:xfrm flipV="1">
            <a:off x="2057400" y="2590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8" name="矩形 107"/>
          <p:cNvSpPr/>
          <p:nvPr/>
        </p:nvSpPr>
        <p:spPr>
          <a:xfrm flipV="1">
            <a:off x="1066800" y="2590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9" name="矩形 108"/>
          <p:cNvSpPr/>
          <p:nvPr/>
        </p:nvSpPr>
        <p:spPr>
          <a:xfrm flipV="1">
            <a:off x="533400" y="2971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0" name="矩形 109"/>
          <p:cNvSpPr/>
          <p:nvPr/>
        </p:nvSpPr>
        <p:spPr>
          <a:xfrm flipV="1">
            <a:off x="2057400" y="2971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1" name="矩形 110"/>
          <p:cNvSpPr/>
          <p:nvPr/>
        </p:nvSpPr>
        <p:spPr>
          <a:xfrm flipV="1">
            <a:off x="1066800" y="2971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2" name="矩形 111"/>
          <p:cNvSpPr/>
          <p:nvPr/>
        </p:nvSpPr>
        <p:spPr>
          <a:xfrm flipV="1">
            <a:off x="533400" y="3352800"/>
            <a:ext cx="4572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3" name="矩形 112"/>
          <p:cNvSpPr/>
          <p:nvPr/>
        </p:nvSpPr>
        <p:spPr>
          <a:xfrm flipV="1">
            <a:off x="2057400" y="3352800"/>
            <a:ext cx="5334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14" name="矩形 113"/>
          <p:cNvSpPr/>
          <p:nvPr/>
        </p:nvSpPr>
        <p:spPr>
          <a:xfrm flipV="1">
            <a:off x="1066800" y="3352800"/>
            <a:ext cx="914400" cy="3048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Georgia" charset="0"/>
              <a:ea typeface="ＭＳ Ｐゴシック" charset="0"/>
              <a:cs typeface="Arial" charset="0"/>
            </a:endParaRPr>
          </a:p>
        </p:txBody>
      </p:sp>
      <p:sp>
        <p:nvSpPr>
          <p:cNvPr id="10269" name="TextBox 167"/>
          <p:cNvSpPr txBox="1">
            <a:spLocks noChangeArrowheads="1"/>
          </p:cNvSpPr>
          <p:nvPr/>
        </p:nvSpPr>
        <p:spPr bwMode="auto">
          <a:xfrm>
            <a:off x="533400" y="47244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Georgia" charset="0"/>
              </a:rPr>
              <a:t>  </a:t>
            </a:r>
          </a:p>
        </p:txBody>
      </p:sp>
      <p:cxnSp>
        <p:nvCxnSpPr>
          <p:cNvPr id="69" name="直接连接符 68"/>
          <p:cNvCxnSpPr/>
          <p:nvPr/>
        </p:nvCxnSpPr>
        <p:spPr>
          <a:xfrm>
            <a:off x="2057400" y="2209800"/>
            <a:ext cx="3962400" cy="381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590800" y="2209800"/>
            <a:ext cx="6400800" cy="381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2057400" y="2895600"/>
            <a:ext cx="3962400" cy="12192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2590800" y="2895600"/>
            <a:ext cx="6400800" cy="12192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2057400" y="2895600"/>
            <a:ext cx="3962400" cy="19812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2590800" y="2895600"/>
            <a:ext cx="6400800" cy="19812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0276" name="TextBox 165"/>
          <p:cNvSpPr txBox="1">
            <a:spLocks noChangeArrowheads="1"/>
          </p:cNvSpPr>
          <p:nvPr/>
        </p:nvSpPr>
        <p:spPr bwMode="auto">
          <a:xfrm>
            <a:off x="457200" y="5334000"/>
            <a:ext cx="84582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800">
                <a:latin typeface="Lucida Sans" charset="0"/>
              </a:rPr>
              <a:t>Multiple blocks in the cache may have the same sharing pattern</a:t>
            </a:r>
          </a:p>
          <a:p>
            <a:pPr eaLnBrk="1" hangingPunct="1"/>
            <a:endParaRPr lang="en-US">
              <a:latin typeface="Georgia" charset="0"/>
            </a:endParaRPr>
          </a:p>
        </p:txBody>
      </p:sp>
      <p:sp>
        <p:nvSpPr>
          <p:cNvPr id="66" name="矩形 65"/>
          <p:cNvSpPr/>
          <p:nvPr/>
        </p:nvSpPr>
        <p:spPr>
          <a:xfrm>
            <a:off x="6019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67" name="矩形 66"/>
          <p:cNvSpPr/>
          <p:nvPr/>
        </p:nvSpPr>
        <p:spPr>
          <a:xfrm>
            <a:off x="6400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68" name="矩形 67"/>
          <p:cNvSpPr/>
          <p:nvPr/>
        </p:nvSpPr>
        <p:spPr>
          <a:xfrm>
            <a:off x="6781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73" name="矩形 72"/>
          <p:cNvSpPr/>
          <p:nvPr/>
        </p:nvSpPr>
        <p:spPr>
          <a:xfrm>
            <a:off x="7162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82" name="矩形 81"/>
          <p:cNvSpPr/>
          <p:nvPr/>
        </p:nvSpPr>
        <p:spPr>
          <a:xfrm>
            <a:off x="7543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83" name="矩形 82"/>
          <p:cNvSpPr/>
          <p:nvPr/>
        </p:nvSpPr>
        <p:spPr>
          <a:xfrm>
            <a:off x="7924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84" name="矩形 83"/>
          <p:cNvSpPr/>
          <p:nvPr/>
        </p:nvSpPr>
        <p:spPr>
          <a:xfrm>
            <a:off x="8305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0</a:t>
            </a:r>
          </a:p>
        </p:txBody>
      </p:sp>
      <p:sp>
        <p:nvSpPr>
          <p:cNvPr id="85" name="矩形 84"/>
          <p:cNvSpPr/>
          <p:nvPr/>
        </p:nvSpPr>
        <p:spPr>
          <a:xfrm>
            <a:off x="8686800" y="2590800"/>
            <a:ext cx="304800" cy="304800"/>
          </a:xfrm>
          <a:prstGeom prst="rect">
            <a:avLst/>
          </a:prstGeom>
          <a:solidFill>
            <a:srgbClr val="F4F9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chemeClr val="tx1"/>
                </a:solidFill>
                <a:latin typeface="Lucida Sans" charset="0"/>
                <a:ea typeface="ＭＳ Ｐゴシック" charset="0"/>
                <a:cs typeface="Arial" charset="0"/>
              </a:rPr>
              <a:t>1</a:t>
            </a:r>
          </a:p>
        </p:txBody>
      </p:sp>
      <p:sp>
        <p:nvSpPr>
          <p:cNvPr id="45" name="灯片编号占位符 4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90811245-A3A4-A94C-A41E-66F6063312CF}" type="slidenum">
              <a:rPr lang="en-US">
                <a:latin typeface="Georgia" charset="0"/>
              </a:rPr>
              <a:pPr eaLnBrk="1" hangingPunct="1"/>
              <a:t>5</a:t>
            </a:fld>
            <a:endParaRPr lang="en-US">
              <a:latin typeface="Georgia" charset="0"/>
            </a:endParaRPr>
          </a:p>
        </p:txBody>
      </p:sp>
      <p:sp>
        <p:nvSpPr>
          <p:cNvPr id="10286" name="TextBox 72"/>
          <p:cNvSpPr txBox="1">
            <a:spLocks noChangeArrowheads="1"/>
          </p:cNvSpPr>
          <p:nvPr/>
        </p:nvSpPr>
        <p:spPr bwMode="auto">
          <a:xfrm>
            <a:off x="533400" y="18288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Lucida Sans" charset="0"/>
              </a:rPr>
              <a:t>Tag   Data    Pattern</a:t>
            </a:r>
          </a:p>
        </p:txBody>
      </p:sp>
      <p:sp>
        <p:nvSpPr>
          <p:cNvPr id="50" name="圆角矩形 49"/>
          <p:cNvSpPr/>
          <p:nvPr/>
        </p:nvSpPr>
        <p:spPr>
          <a:xfrm>
            <a:off x="1066800" y="2971800"/>
            <a:ext cx="7467600" cy="21336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3200" dirty="0">
                <a:latin typeface="Lucida Sans" pitchFamily="34" charset="0"/>
              </a:rPr>
              <a:t>Observation:</a:t>
            </a:r>
          </a:p>
          <a:p>
            <a:pPr algn="ctr" fontAlgn="auto">
              <a:spcBef>
                <a:spcPts val="0"/>
              </a:spcBef>
              <a:spcAft>
                <a:spcPts val="0"/>
              </a:spcAft>
              <a:defRPr/>
            </a:pPr>
            <a:r>
              <a:rPr lang="en-US" sz="3200" dirty="0">
                <a:latin typeface="Lucida Sans" pitchFamily="34" charset="0"/>
              </a:rPr>
              <a:t>Duplicate sharing patterns waste </a:t>
            </a:r>
          </a:p>
          <a:p>
            <a:pPr algn="ctr" fontAlgn="auto">
              <a:spcBef>
                <a:spcPts val="0"/>
              </a:spcBef>
              <a:spcAft>
                <a:spcPts val="0"/>
              </a:spcAft>
              <a:defRPr/>
            </a:pPr>
            <a:r>
              <a:rPr lang="en-US" sz="3200" dirty="0">
                <a:latin typeface="Lucida Sans" pitchFamily="34" charset="0"/>
              </a:rPr>
              <a:t>space in the directory</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04800" y="457200"/>
            <a:ext cx="8229600" cy="1066800"/>
          </a:xfrm>
        </p:spPr>
        <p:txBody>
          <a:bodyPr/>
          <a:lstStyle/>
          <a:p>
            <a:pPr eaLnBrk="1" hangingPunct="1"/>
            <a:r>
              <a:rPr lang="en-US" sz="3200">
                <a:latin typeface="Lucida Sans" charset="0"/>
              </a:rPr>
              <a:t>Sharing patterns of applications (16P)</a:t>
            </a:r>
          </a:p>
        </p:txBody>
      </p:sp>
      <p:sp>
        <p:nvSpPr>
          <p:cNvPr id="12291" name="内容占位符 2"/>
          <p:cNvSpPr>
            <a:spLocks noGrp="1"/>
          </p:cNvSpPr>
          <p:nvPr>
            <p:ph idx="1"/>
          </p:nvPr>
        </p:nvSpPr>
        <p:spPr>
          <a:xfrm>
            <a:off x="381000" y="5334000"/>
            <a:ext cx="8229600" cy="1143000"/>
          </a:xfrm>
        </p:spPr>
        <p:txBody>
          <a:bodyPr>
            <a:normAutofit/>
          </a:bodyPr>
          <a:lstStyle/>
          <a:p>
            <a:pPr eaLnBrk="1" hangingPunct="1">
              <a:lnSpc>
                <a:spcPct val="90000"/>
              </a:lnSpc>
              <a:buFont typeface="Georgia" charset="0"/>
              <a:buNone/>
            </a:pPr>
            <a:endParaRPr lang="en-US" altLang="zh-CN" sz="2400">
              <a:latin typeface="Lucida Sans" charset="0"/>
              <a:ea typeface="宋体" charset="0"/>
              <a:cs typeface="宋体" charset="0"/>
            </a:endParaRPr>
          </a:p>
          <a:p>
            <a:pPr eaLnBrk="1" hangingPunct="1">
              <a:lnSpc>
                <a:spcPct val="90000"/>
              </a:lnSpc>
            </a:pPr>
            <a:r>
              <a:rPr lang="en-US" altLang="zh-CN" sz="2400">
                <a:latin typeface="Lucida Sans" charset="0"/>
                <a:ea typeface="宋体" charset="0"/>
                <a:cs typeface="宋体" charset="0"/>
              </a:rPr>
              <a:t>Number of patterns in the directory is much less than the possible maximum (75-1700 &lt;&lt; 65536) </a:t>
            </a:r>
          </a:p>
          <a:p>
            <a:pPr eaLnBrk="1" hangingPunct="1">
              <a:lnSpc>
                <a:spcPct val="90000"/>
              </a:lnSpc>
              <a:buFont typeface="Georgia" charset="0"/>
              <a:buNone/>
            </a:pPr>
            <a:endParaRPr lang="en-US" altLang="zh-CN">
              <a:latin typeface="Georgia" charset="0"/>
              <a:ea typeface="宋体" charset="0"/>
              <a:cs typeface="宋体" charset="0"/>
            </a:endParaRPr>
          </a:p>
        </p:txBody>
      </p:sp>
      <p:pic>
        <p:nvPicPr>
          <p:cNvPr id="11268" name="图片 5" descr="logo_transpar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5"/>
          <p:cNvSpPr txBox="1">
            <a:spLocks noChangeArrowheads="1"/>
          </p:cNvSpPr>
          <p:nvPr/>
        </p:nvSpPr>
        <p:spPr bwMode="auto">
          <a:xfrm>
            <a:off x="228600" y="1295400"/>
            <a:ext cx="838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000">
                <a:latin typeface="Lucida Sans" charset="0"/>
              </a:rPr>
              <a:t>Max number of sharing patterns </a:t>
            </a:r>
          </a:p>
          <a:p>
            <a:pPr algn="ctr" eaLnBrk="1" hangingPunct="1"/>
            <a:r>
              <a:rPr lang="en-US" sz="2000">
                <a:latin typeface="Lucida Sans" charset="0"/>
              </a:rPr>
              <a:t>during execution</a:t>
            </a:r>
          </a:p>
        </p:txBody>
      </p:sp>
      <p:pic>
        <p:nvPicPr>
          <p:cNvPr id="11270" name="图片 8" descr="PACT10_present_fig1.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81200"/>
            <a:ext cx="49530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6"/>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13E4E8CC-B54F-094E-8EE7-96204A656C7D}" type="slidenum">
              <a:rPr lang="en-US">
                <a:latin typeface="Georgia" charset="0"/>
              </a:rPr>
              <a:pPr eaLnBrk="1" hangingPunct="1"/>
              <a:t>6</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图片 11" descr="PACT10_present_fig3.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57400"/>
            <a:ext cx="4470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标题 1"/>
          <p:cNvSpPr>
            <a:spLocks noGrp="1"/>
          </p:cNvSpPr>
          <p:nvPr>
            <p:ph type="title"/>
          </p:nvPr>
        </p:nvSpPr>
        <p:spPr>
          <a:xfrm>
            <a:off x="0" y="457200"/>
            <a:ext cx="9372600" cy="1066800"/>
          </a:xfrm>
        </p:spPr>
        <p:txBody>
          <a:bodyPr/>
          <a:lstStyle/>
          <a:p>
            <a:pPr eaLnBrk="1" hangingPunct="1"/>
            <a:r>
              <a:rPr lang="en-US" sz="3200">
                <a:latin typeface="Lucida Sans" charset="0"/>
              </a:rPr>
              <a:t>Sharing patterns of applications(Apache, 16P)</a:t>
            </a:r>
          </a:p>
        </p:txBody>
      </p:sp>
      <p:pic>
        <p:nvPicPr>
          <p:cNvPr id="12292"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Box 7"/>
          <p:cNvSpPr txBox="1">
            <a:spLocks noChangeArrowheads="1"/>
          </p:cNvSpPr>
          <p:nvPr/>
        </p:nvSpPr>
        <p:spPr bwMode="auto">
          <a:xfrm>
            <a:off x="762000" y="1273175"/>
            <a:ext cx="320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000">
                <a:latin typeface="Georgia" charset="0"/>
              </a:rPr>
              <a:t>Number of cache blocks for each of N sharers</a:t>
            </a:r>
          </a:p>
        </p:txBody>
      </p:sp>
      <p:sp>
        <p:nvSpPr>
          <p:cNvPr id="12294" name="TextBox 8"/>
          <p:cNvSpPr txBox="1">
            <a:spLocks noChangeArrowheads="1"/>
          </p:cNvSpPr>
          <p:nvPr/>
        </p:nvSpPr>
        <p:spPr bwMode="auto">
          <a:xfrm>
            <a:off x="5562600" y="1295400"/>
            <a:ext cx="342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000">
                <a:latin typeface="Georgia" charset="0"/>
              </a:rPr>
              <a:t>Cumulative distribution</a:t>
            </a:r>
          </a:p>
          <a:p>
            <a:pPr algn="ctr" eaLnBrk="1" hangingPunct="1"/>
            <a:r>
              <a:rPr lang="en-US" sz="2000">
                <a:latin typeface="Georgia" charset="0"/>
              </a:rPr>
              <a:t>Of references over patterns</a:t>
            </a:r>
          </a:p>
        </p:txBody>
      </p:sp>
      <p:sp>
        <p:nvSpPr>
          <p:cNvPr id="12295" name="内容占位符 2"/>
          <p:cNvSpPr>
            <a:spLocks noGrp="1"/>
          </p:cNvSpPr>
          <p:nvPr>
            <p:ph idx="1"/>
          </p:nvPr>
        </p:nvSpPr>
        <p:spPr>
          <a:xfrm>
            <a:off x="0" y="2381250"/>
            <a:ext cx="9144000" cy="4324350"/>
          </a:xfrm>
        </p:spPr>
        <p:txBody>
          <a:bodyPr/>
          <a:lstStyle/>
          <a:p>
            <a:pPr eaLnBrk="1" hangingPunct="1"/>
            <a:endParaRPr lang="en-US">
              <a:latin typeface="Georgia" charset="0"/>
            </a:endParaRPr>
          </a:p>
          <a:p>
            <a:pPr eaLnBrk="1" hangingPunct="1">
              <a:buFont typeface="Georgia" charset="0"/>
              <a:buNone/>
            </a:pPr>
            <a:endParaRPr lang="en-US">
              <a:latin typeface="Georgia" charset="0"/>
            </a:endParaRPr>
          </a:p>
          <a:p>
            <a:pPr eaLnBrk="1" hangingPunct="1"/>
            <a:endParaRPr lang="en-US">
              <a:latin typeface="Georgia" charset="0"/>
            </a:endParaRPr>
          </a:p>
          <a:p>
            <a:pPr eaLnBrk="1" hangingPunct="1"/>
            <a:endParaRPr lang="en-US">
              <a:latin typeface="Georgia" charset="0"/>
            </a:endParaRPr>
          </a:p>
          <a:p>
            <a:pPr eaLnBrk="1" hangingPunct="1"/>
            <a:endParaRPr lang="en-US">
              <a:latin typeface="Georgia" charset="0"/>
            </a:endParaRPr>
          </a:p>
          <a:p>
            <a:pPr eaLnBrk="1" hangingPunct="1"/>
            <a:endParaRPr lang="en-US">
              <a:latin typeface="Georgia" charset="0"/>
            </a:endParaRPr>
          </a:p>
          <a:p>
            <a:pPr eaLnBrk="1" hangingPunct="1">
              <a:buFont typeface="Georgia" charset="0"/>
              <a:buNone/>
            </a:pPr>
            <a:r>
              <a:rPr lang="en-US">
                <a:latin typeface="Georgia" charset="0"/>
              </a:rPr>
              <a:t>                                                                      </a:t>
            </a:r>
            <a:endParaRPr lang="en-US" sz="2000">
              <a:latin typeface="Georgia" charset="0"/>
            </a:endParaRPr>
          </a:p>
          <a:p>
            <a:pPr eaLnBrk="1" hangingPunct="1"/>
            <a:r>
              <a:rPr lang="en-US" altLang="zh-CN">
                <a:latin typeface="Lucida Sans" charset="0"/>
                <a:ea typeface="宋体" charset="0"/>
                <a:cs typeface="宋体" charset="0"/>
              </a:rPr>
              <a:t>Many cache lines have a common sharing pattern</a:t>
            </a:r>
          </a:p>
          <a:p>
            <a:pPr eaLnBrk="1" hangingPunct="1">
              <a:buFont typeface="Georgia" charset="0"/>
              <a:buNone/>
            </a:pPr>
            <a:r>
              <a:rPr lang="en-US" sz="2400">
                <a:latin typeface="Lucida Sans" charset="0"/>
              </a:rPr>
              <a:t>  (86% percent of blocks go to less than 150 patterns)</a:t>
            </a:r>
          </a:p>
        </p:txBody>
      </p:sp>
      <p:pic>
        <p:nvPicPr>
          <p:cNvPr id="12296" name="图片 10" descr="PACT10_present_fig2.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0574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28800"/>
            <a:ext cx="6953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9"/>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D498DEC5-5F61-894C-95FB-01605D5E6AA9}" type="slidenum">
              <a:rPr lang="en-US">
                <a:latin typeface="Georgia" charset="0"/>
              </a:rPr>
              <a:pPr eaLnBrk="1" hangingPunct="1"/>
              <a:t>7</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11" descr="PACT10_present_fig3.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57400"/>
            <a:ext cx="4470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标题 1"/>
          <p:cNvSpPr>
            <a:spLocks noGrp="1"/>
          </p:cNvSpPr>
          <p:nvPr>
            <p:ph type="title"/>
          </p:nvPr>
        </p:nvSpPr>
        <p:spPr>
          <a:xfrm>
            <a:off x="0" y="457200"/>
            <a:ext cx="9296400" cy="1066800"/>
          </a:xfrm>
        </p:spPr>
        <p:txBody>
          <a:bodyPr/>
          <a:lstStyle/>
          <a:p>
            <a:pPr eaLnBrk="1" hangingPunct="1"/>
            <a:r>
              <a:rPr lang="en-US" sz="3200">
                <a:latin typeface="Lucida Sans" charset="0"/>
              </a:rPr>
              <a:t>Sharing patterns of applications(Apache, 16P)</a:t>
            </a:r>
          </a:p>
        </p:txBody>
      </p:sp>
      <p:pic>
        <p:nvPicPr>
          <p:cNvPr id="13316" name="图片 5" descr="logo_transparen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7"/>
          <p:cNvSpPr txBox="1">
            <a:spLocks noChangeArrowheads="1"/>
          </p:cNvSpPr>
          <p:nvPr/>
        </p:nvSpPr>
        <p:spPr bwMode="auto">
          <a:xfrm>
            <a:off x="762000" y="1273175"/>
            <a:ext cx="320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000">
                <a:latin typeface="Georgia" charset="0"/>
              </a:rPr>
              <a:t>Number of cache blocks for each of N sharers</a:t>
            </a:r>
          </a:p>
        </p:txBody>
      </p:sp>
      <p:sp>
        <p:nvSpPr>
          <p:cNvPr id="13318" name="TextBox 8"/>
          <p:cNvSpPr txBox="1">
            <a:spLocks noChangeArrowheads="1"/>
          </p:cNvSpPr>
          <p:nvPr/>
        </p:nvSpPr>
        <p:spPr bwMode="auto">
          <a:xfrm>
            <a:off x="5562600" y="1295400"/>
            <a:ext cx="3429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r>
              <a:rPr lang="en-US" sz="2000">
                <a:latin typeface="Georgia" charset="0"/>
              </a:rPr>
              <a:t>Cumulative distribution</a:t>
            </a:r>
          </a:p>
          <a:p>
            <a:pPr algn="ctr" eaLnBrk="1" hangingPunct="1"/>
            <a:r>
              <a:rPr lang="en-US" sz="2000">
                <a:latin typeface="Georgia" charset="0"/>
              </a:rPr>
              <a:t>Of references over patterns</a:t>
            </a:r>
          </a:p>
        </p:txBody>
      </p:sp>
      <p:sp>
        <p:nvSpPr>
          <p:cNvPr id="14345" name="内容占位符 2"/>
          <p:cNvSpPr>
            <a:spLocks noGrp="1"/>
          </p:cNvSpPr>
          <p:nvPr>
            <p:ph idx="1"/>
          </p:nvPr>
        </p:nvSpPr>
        <p:spPr>
          <a:xfrm>
            <a:off x="0" y="2057400"/>
            <a:ext cx="9144000" cy="4324350"/>
          </a:xfrm>
        </p:spPr>
        <p:txBody>
          <a:bodyPr/>
          <a:lstStyle/>
          <a:p>
            <a:pPr eaLnBrk="1" hangingPunct="1"/>
            <a:endParaRPr lang="en-US">
              <a:latin typeface="Georgia" charset="0"/>
            </a:endParaRPr>
          </a:p>
          <a:p>
            <a:pPr eaLnBrk="1" hangingPunct="1">
              <a:buFont typeface="Georgia" charset="0"/>
              <a:buNone/>
            </a:pPr>
            <a:endParaRPr lang="en-US">
              <a:latin typeface="Georgia" charset="0"/>
            </a:endParaRPr>
          </a:p>
          <a:p>
            <a:pPr eaLnBrk="1" hangingPunct="1"/>
            <a:endParaRPr lang="en-US">
              <a:latin typeface="Georgia" charset="0"/>
            </a:endParaRPr>
          </a:p>
          <a:p>
            <a:pPr eaLnBrk="1" hangingPunct="1"/>
            <a:endParaRPr lang="en-US">
              <a:latin typeface="Georgia" charset="0"/>
            </a:endParaRPr>
          </a:p>
          <a:p>
            <a:pPr eaLnBrk="1" hangingPunct="1"/>
            <a:endParaRPr lang="en-US">
              <a:latin typeface="Georgia" charset="0"/>
            </a:endParaRPr>
          </a:p>
          <a:p>
            <a:pPr eaLnBrk="1" hangingPunct="1"/>
            <a:endParaRPr lang="en-US">
              <a:latin typeface="Georgia" charset="0"/>
            </a:endParaRPr>
          </a:p>
          <a:p>
            <a:pPr eaLnBrk="1" hangingPunct="1">
              <a:buFont typeface="Georgia" charset="0"/>
              <a:buNone/>
            </a:pPr>
            <a:r>
              <a:rPr lang="en-US">
                <a:latin typeface="Georgia" charset="0"/>
              </a:rPr>
              <a:t>                                                                      </a:t>
            </a:r>
            <a:endParaRPr lang="en-US" sz="2000">
              <a:latin typeface="Georgia" charset="0"/>
            </a:endParaRPr>
          </a:p>
          <a:p>
            <a:pPr eaLnBrk="1" hangingPunct="1"/>
            <a:r>
              <a:rPr lang="en-US">
                <a:latin typeface="Lucida Sans" charset="0"/>
              </a:rPr>
              <a:t>The number of patterns frequently referenced is small  </a:t>
            </a:r>
            <a:r>
              <a:rPr lang="en-US" sz="2400">
                <a:latin typeface="Lucida Sans" charset="0"/>
              </a:rPr>
              <a:t>(90% go to less than 100 patterns)</a:t>
            </a:r>
          </a:p>
        </p:txBody>
      </p:sp>
      <p:pic>
        <p:nvPicPr>
          <p:cNvPr id="13320" name="图片 10" descr="PACT10_present_fig2.bmp"/>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0574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28800"/>
            <a:ext cx="6953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9"/>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666224E-82D4-5747-BAE1-B2FCECB6CE98}" type="slidenum">
              <a:rPr lang="en-US">
                <a:latin typeface="Georgia" charset="0"/>
              </a:rPr>
              <a:pPr eaLnBrk="1" hangingPunct="1"/>
              <a:t>8</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04800" y="457200"/>
            <a:ext cx="8229600" cy="1066800"/>
          </a:xfrm>
        </p:spPr>
        <p:txBody>
          <a:bodyPr/>
          <a:lstStyle/>
          <a:p>
            <a:pPr eaLnBrk="1" hangingPunct="1"/>
            <a:r>
              <a:rPr lang="en-US" sz="3200">
                <a:latin typeface="Lucida Sans" charset="0"/>
              </a:rPr>
              <a:t>Sharing pattern commonality</a:t>
            </a:r>
          </a:p>
        </p:txBody>
      </p:sp>
      <p:sp>
        <p:nvSpPr>
          <p:cNvPr id="14339" name="内容占位符 2"/>
          <p:cNvSpPr>
            <a:spLocks noGrp="1"/>
          </p:cNvSpPr>
          <p:nvPr>
            <p:ph idx="1"/>
          </p:nvPr>
        </p:nvSpPr>
        <p:spPr>
          <a:xfrm>
            <a:off x="152400" y="1066800"/>
            <a:ext cx="8763000" cy="4095750"/>
          </a:xfrm>
        </p:spPr>
        <p:txBody>
          <a:bodyPr/>
          <a:lstStyle/>
          <a:p>
            <a:pPr eaLnBrk="1" hangingPunct="1"/>
            <a:endParaRPr lang="en-US">
              <a:latin typeface="Georgia" charset="0"/>
            </a:endParaRPr>
          </a:p>
          <a:p>
            <a:pPr eaLnBrk="1" hangingPunct="1"/>
            <a:r>
              <a:rPr lang="en-US" altLang="zh-CN">
                <a:latin typeface="Lucida Sans" charset="0"/>
                <a:ea typeface="宋体" charset="0"/>
                <a:cs typeface="宋体" charset="0"/>
              </a:rPr>
              <a:t>Number of patterns in the directory is much less than the possible maximum</a:t>
            </a:r>
          </a:p>
          <a:p>
            <a:pPr eaLnBrk="1" hangingPunct="1"/>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Many cache lines have a common sharing pattern</a:t>
            </a:r>
          </a:p>
          <a:p>
            <a:pPr eaLnBrk="1" hangingPunct="1"/>
            <a:endParaRPr lang="en-US" altLang="zh-CN">
              <a:latin typeface="Lucida Sans" charset="0"/>
              <a:ea typeface="宋体" charset="0"/>
              <a:cs typeface="宋体" charset="0"/>
            </a:endParaRPr>
          </a:p>
          <a:p>
            <a:pPr eaLnBrk="1" hangingPunct="1"/>
            <a:r>
              <a:rPr lang="en-US" altLang="zh-CN">
                <a:latin typeface="Lucida Sans" charset="0"/>
                <a:ea typeface="宋体" charset="0"/>
                <a:cs typeface="宋体" charset="0"/>
              </a:rPr>
              <a:t>The number of patterns frequently referenced is small</a:t>
            </a:r>
          </a:p>
        </p:txBody>
      </p:sp>
      <p:pic>
        <p:nvPicPr>
          <p:cNvPr id="14340" name="图片 5" descr="logo_transpar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0"/>
            <a:ext cx="20764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F8E891D8-F1D8-1E43-AC16-CB902221C9AB}" type="slidenum">
              <a:rPr lang="en-US">
                <a:latin typeface="Georgia" charset="0"/>
              </a:rPr>
              <a:pPr eaLnBrk="1" hangingPunct="1"/>
              <a:t>9</a:t>
            </a:fld>
            <a:endParaRPr lang="en-US">
              <a:latin typeface="Georgi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0.9"/>
</p:tagLst>
</file>

<file path=ppt/tags/tag2.xml><?xml version="1.0" encoding="utf-8"?>
<p:tagLst xmlns:a="http://schemas.openxmlformats.org/drawingml/2006/main" xmlns:r="http://schemas.openxmlformats.org/officeDocument/2006/relationships" xmlns:p="http://schemas.openxmlformats.org/presentationml/2006/main">
  <p:tag name="TIMING" val="|67.4"/>
</p:tagLst>
</file>

<file path=ppt/tags/tag3.xml><?xml version="1.0" encoding="utf-8"?>
<p:tagLst xmlns:a="http://schemas.openxmlformats.org/drawingml/2006/main" xmlns:r="http://schemas.openxmlformats.org/officeDocument/2006/relationships" xmlns:p="http://schemas.openxmlformats.org/presentationml/2006/main">
  <p:tag name="TIMING" val="|8.3"/>
</p:tagLst>
</file>

<file path=ppt/tags/tag4.xml><?xml version="1.0" encoding="utf-8"?>
<p:tagLst xmlns:a="http://schemas.openxmlformats.org/drawingml/2006/main" xmlns:r="http://schemas.openxmlformats.org/officeDocument/2006/relationships" xmlns:p="http://schemas.openxmlformats.org/presentationml/2006/main">
  <p:tag name="TIMING" val="|13.2"/>
</p:tagLst>
</file>

<file path=ppt/tags/tag5.xml><?xml version="1.0" encoding="utf-8"?>
<p:tagLst xmlns:a="http://schemas.openxmlformats.org/drawingml/2006/main" xmlns:r="http://schemas.openxmlformats.org/officeDocument/2006/relationships" xmlns:p="http://schemas.openxmlformats.org/presentationml/2006/main">
  <p:tag name="TIMING" val="|43.8|1.1|10.4|3.9"/>
</p:tagLst>
</file>

<file path=ppt/tags/tag6.xml><?xml version="1.0" encoding="utf-8"?>
<p:tagLst xmlns:a="http://schemas.openxmlformats.org/drawingml/2006/main" xmlns:r="http://schemas.openxmlformats.org/officeDocument/2006/relationships" xmlns:p="http://schemas.openxmlformats.org/presentationml/2006/main">
  <p:tag name="TIMING" val="|6|2|10|0.7"/>
</p:tagLst>
</file>

<file path=ppt/tags/tag7.xml><?xml version="1.0" encoding="utf-8"?>
<p:tagLst xmlns:a="http://schemas.openxmlformats.org/drawingml/2006/main" xmlns:r="http://schemas.openxmlformats.org/officeDocument/2006/relationships" xmlns:p="http://schemas.openxmlformats.org/presentationml/2006/main">
  <p:tag name="TIMING" val="|39.4|6.6"/>
</p:tagLst>
</file>

<file path=ppt/tags/tag8.xml><?xml version="1.0" encoding="utf-8"?>
<p:tagLst xmlns:a="http://schemas.openxmlformats.org/drawingml/2006/main" xmlns:r="http://schemas.openxmlformats.org/officeDocument/2006/relationships" xmlns:p="http://schemas.openxmlformats.org/presentationml/2006/main">
  <p:tag name="TIMING" val="|33.7|4.1"/>
</p:tagLst>
</file>

<file path=ppt/tags/tag9.xml><?xml version="1.0" encoding="utf-8"?>
<p:tagLst xmlns:a="http://schemas.openxmlformats.org/drawingml/2006/main" xmlns:r="http://schemas.openxmlformats.org/officeDocument/2006/relationships" xmlns:p="http://schemas.openxmlformats.org/presentationml/2006/main">
  <p:tag name="TIMING" val="|15.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2756</TotalTime>
  <Words>1715</Words>
  <Application>Microsoft Macintosh PowerPoint</Application>
  <PresentationFormat>On-screen Show (4:3)</PresentationFormat>
  <Paragraphs>560</Paragraphs>
  <Slides>28</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Trebuchet MS</vt:lpstr>
      <vt:lpstr>Georgia</vt:lpstr>
      <vt:lpstr>Wingdings 2</vt:lpstr>
      <vt:lpstr>Calibri</vt:lpstr>
      <vt:lpstr>Lucida Sans</vt:lpstr>
      <vt:lpstr>Wide Latin</vt:lpstr>
      <vt:lpstr>Aharoni</vt:lpstr>
      <vt:lpstr>宋体</vt:lpstr>
      <vt:lpstr>方正姚体</vt:lpstr>
      <vt:lpstr>Wingdings</vt:lpstr>
      <vt:lpstr>都市</vt:lpstr>
      <vt:lpstr>SPACE: Sharing Pattern-based Directory Coherence for Multicore Scalability</vt:lpstr>
      <vt:lpstr>Directory-based cache coherence</vt:lpstr>
      <vt:lpstr>Scaling directory designs</vt:lpstr>
      <vt:lpstr>Conventional full map directory</vt:lpstr>
      <vt:lpstr>Sharing patterns of applications</vt:lpstr>
      <vt:lpstr>Sharing patterns of applications (16P)</vt:lpstr>
      <vt:lpstr>Sharing patterns of applications(Apache, 16P)</vt:lpstr>
      <vt:lpstr>Sharing patterns of applications(Apache, 16P)</vt:lpstr>
      <vt:lpstr>Sharing pattern commonality</vt:lpstr>
      <vt:lpstr>GOAL</vt:lpstr>
      <vt:lpstr>SPACE: Sharing PAttern-based CoherencE</vt:lpstr>
      <vt:lpstr>SPACE design</vt:lpstr>
      <vt:lpstr>SPACE design: challenges </vt:lpstr>
      <vt:lpstr>SPACE design: lookup and insertion</vt:lpstr>
      <vt:lpstr>SPACE design: challenges </vt:lpstr>
      <vt:lpstr>SPACE design: recycle entries</vt:lpstr>
      <vt:lpstr>SPACE design: challenges </vt:lpstr>
      <vt:lpstr>SPACE design: merge patterns</vt:lpstr>
      <vt:lpstr>SPACE design: challenges </vt:lpstr>
      <vt:lpstr>Evaluation methodology</vt:lpstr>
      <vt:lpstr>Evaluation: Accuracy (16P)</vt:lpstr>
      <vt:lpstr>Evaluation: Network overhead (16P)</vt:lpstr>
      <vt:lpstr>Evaluation: Area (16P)</vt:lpstr>
      <vt:lpstr>Evaluation: Scalability of space consumption</vt:lpstr>
      <vt:lpstr>Summary</vt:lpstr>
      <vt:lpstr>Thanks!</vt:lpstr>
      <vt:lpstr>Why are we saving space?</vt:lpstr>
      <vt:lpstr>Why are we saving space?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Sharing Pattern-based Directory Coherence for Multicore Scalability</dc:title>
  <dc:creator>hozhao</dc:creator>
  <cp:lastModifiedBy>Arrvindh Shriraman</cp:lastModifiedBy>
  <cp:revision>215</cp:revision>
  <dcterms:created xsi:type="dcterms:W3CDTF">2010-08-30T14:54:11Z</dcterms:created>
  <dcterms:modified xsi:type="dcterms:W3CDTF">2011-05-23T19:42:10Z</dcterms:modified>
</cp:coreProperties>
</file>