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notesSlides/notesSlide25.xml" ContentType="application/vnd.openxmlformats-officedocument.presentationml.notesSlide+xml"/>
  <Override PartName="/ppt/charts/chart10.xml" ContentType="application/vnd.openxmlformats-officedocument.drawingml.chart+xml"/>
  <Override PartName="/ppt/notesSlides/notesSlide26.xml" ContentType="application/vnd.openxmlformats-officedocument.presentationml.notesSlide+xml"/>
  <Override PartName="/ppt/charts/chart11.xml" ContentType="application/vnd.openxmlformats-officedocument.drawingml.chart+xml"/>
  <Override PartName="/ppt/drawings/drawing1.xml" ContentType="application/vnd.openxmlformats-officedocument.drawingml.chartshape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2.xml" ContentType="application/vnd.openxmlformats-officedocument.drawingml.chart+xml"/>
  <Override PartName="/ppt/drawings/drawing2.xml" ContentType="application/vnd.openxmlformats-officedocument.drawingml.chartshape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2.xml" ContentType="application/vnd.openxmlformats-officedocument.presentationml.notesSlide+xml"/>
  <Override PartName="/ppt/charts/chart17.xml" ContentType="application/vnd.openxmlformats-officedocument.drawingml.chart+xml"/>
  <Override PartName="/ppt/drawings/drawing3.xml" ContentType="application/vnd.openxmlformats-officedocument.drawingml.chartshapes+xml"/>
  <Override PartName="/ppt/charts/chart18.xml" ContentType="application/vnd.openxmlformats-officedocument.drawingml.chart+xml"/>
  <Override PartName="/ppt/drawings/drawing4.xml" ContentType="application/vnd.openxmlformats-officedocument.drawingml.chartshape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406" r:id="rId3"/>
    <p:sldId id="289" r:id="rId4"/>
    <p:sldId id="293" r:id="rId5"/>
    <p:sldId id="260" r:id="rId6"/>
    <p:sldId id="300" r:id="rId7"/>
    <p:sldId id="372" r:id="rId8"/>
    <p:sldId id="259" r:id="rId9"/>
    <p:sldId id="370" r:id="rId10"/>
    <p:sldId id="371" r:id="rId11"/>
    <p:sldId id="262" r:id="rId12"/>
    <p:sldId id="263" r:id="rId13"/>
    <p:sldId id="367" r:id="rId14"/>
    <p:sldId id="368" r:id="rId15"/>
    <p:sldId id="270" r:id="rId16"/>
    <p:sldId id="271" r:id="rId17"/>
    <p:sldId id="343" r:id="rId18"/>
    <p:sldId id="347" r:id="rId19"/>
    <p:sldId id="374" r:id="rId20"/>
    <p:sldId id="376" r:id="rId21"/>
    <p:sldId id="348" r:id="rId22"/>
    <p:sldId id="276" r:id="rId23"/>
    <p:sldId id="338" r:id="rId24"/>
    <p:sldId id="388" r:id="rId25"/>
    <p:sldId id="389" r:id="rId26"/>
    <p:sldId id="278" r:id="rId27"/>
    <p:sldId id="349" r:id="rId28"/>
    <p:sldId id="350" r:id="rId29"/>
    <p:sldId id="351" r:id="rId30"/>
    <p:sldId id="352" r:id="rId31"/>
    <p:sldId id="369" r:id="rId32"/>
    <p:sldId id="356" r:id="rId33"/>
    <p:sldId id="358" r:id="rId34"/>
    <p:sldId id="360" r:id="rId35"/>
    <p:sldId id="321" r:id="rId36"/>
    <p:sldId id="377" r:id="rId37"/>
    <p:sldId id="378" r:id="rId38"/>
    <p:sldId id="405" r:id="rId39"/>
    <p:sldId id="385" r:id="rId40"/>
    <p:sldId id="404" r:id="rId41"/>
    <p:sldId id="402" r:id="rId42"/>
    <p:sldId id="40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386" r:id="rId51"/>
    <p:sldId id="288" r:id="rId52"/>
    <p:sldId id="320" r:id="rId53"/>
    <p:sldId id="314" r:id="rId54"/>
    <p:sldId id="390" r:id="rId55"/>
    <p:sldId id="391" r:id="rId56"/>
    <p:sldId id="392" r:id="rId57"/>
    <p:sldId id="39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0903" autoAdjust="0"/>
  </p:normalViewPr>
  <p:slideViewPr>
    <p:cSldViewPr>
      <p:cViewPr>
        <p:scale>
          <a:sx n="90" d="100"/>
          <a:sy n="90" d="100"/>
        </p:scale>
        <p:origin x="-1640" y="-8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Comparison-Scatter.xlsx" TargetMode="External"/><Relationship Id="rId2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neaky\Desktop\MicroPPT\Section7-PredictorPlo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neaky\Desktop\MicroPPT\Section7-PredictorPlo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neaky\Desktop\MicroPPT\Section7-PredictorPlo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neaky\Desktop\MicroPPT\Section7-PredictorPlo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64K-4W-64B-Aligned.xlsx" TargetMode="External"/><Relationship Id="rId2" Type="http://schemas.openxmlformats.org/officeDocument/2006/relationships/chartUserShapes" Target="../drawings/drawing3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64K-4W-64B-Oracle.xlsx" TargetMode="External"/><Relationship Id="rId2" Type="http://schemas.openxmlformats.org/officeDocument/2006/relationships/chartUserShapes" Target="../drawings/drawing4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64K-4W-64B-Orac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64K-4W-64B-Oracle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Performance-Energy-Oracl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ropbox\Micro45\Performance-Energy-Orac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64K L1 – 4</a:t>
            </a:r>
            <a:r>
              <a:rPr lang="en-US" baseline="0" dirty="0" smtClean="0"/>
              <a:t> ways – 64B/block</a:t>
            </a:r>
            <a:endParaRPr lang="en-US" dirty="0"/>
          </a:p>
        </c:rich>
      </c:tx>
      <c:layout>
        <c:manualLayout>
          <c:xMode val="edge"/>
          <c:yMode val="edge"/>
          <c:x val="0.187784956367634"/>
          <c:y val="0.0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4341364380734"/>
          <c:y val="0.0749624121058942"/>
          <c:w val="0.835658635619266"/>
          <c:h val="0.866834354039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Cache Utilisation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cat>
            <c:multiLvlStrRef>
              <c:f>Sheet1!#REF!</c:f>
            </c:multiLvlStrRef>
          </c:cat>
          <c:val>
            <c:numRef>
              <c:f>Sheet1!$B$2:$B$11</c:f>
              <c:numCache>
                <c:formatCode>#,##0.00</c:formatCode>
                <c:ptCount val="10"/>
                <c:pt idx="0">
                  <c:v>0.293177</c:v>
                </c:pt>
                <c:pt idx="1">
                  <c:v>0.298211</c:v>
                </c:pt>
                <c:pt idx="2">
                  <c:v>0.319264</c:v>
                </c:pt>
                <c:pt idx="3">
                  <c:v>0.384654</c:v>
                </c:pt>
                <c:pt idx="4">
                  <c:v>0.396756</c:v>
                </c:pt>
                <c:pt idx="5">
                  <c:v>0.448108</c:v>
                </c:pt>
                <c:pt idx="6">
                  <c:v>0.457938</c:v>
                </c:pt>
                <c:pt idx="7">
                  <c:v>0.485629</c:v>
                </c:pt>
                <c:pt idx="8">
                  <c:v>0.526047</c:v>
                </c:pt>
                <c:pt idx="9">
                  <c:v>0.801857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74904024"/>
        <c:axId val="574907400"/>
      </c:barChart>
      <c:catAx>
        <c:axId val="574904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574907400"/>
        <c:crosses val="autoZero"/>
        <c:auto val="1"/>
        <c:lblAlgn val="ctr"/>
        <c:lblOffset val="100"/>
        <c:noMultiLvlLbl val="0"/>
      </c:catAx>
      <c:valAx>
        <c:axId val="574907400"/>
        <c:scaling>
          <c:orientation val="minMax"/>
          <c:max val="1.0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numFmt formatCode="0%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574904024"/>
        <c:crosses val="autoZero"/>
        <c:crossBetween val="between"/>
        <c:majorUnit val="0.25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3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46747534937"/>
          <c:y val="0.0516733325001041"/>
          <c:w val="0.880436735948547"/>
          <c:h val="0.62386972461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0.35664754329286</c:v>
                </c:pt>
                <c:pt idx="1">
                  <c:v>0.0597026517928745</c:v>
                </c:pt>
                <c:pt idx="2">
                  <c:v>0.26888175741351</c:v>
                </c:pt>
                <c:pt idx="3">
                  <c:v>0.0682751424306552</c:v>
                </c:pt>
                <c:pt idx="4">
                  <c:v>0.0930262702897454</c:v>
                </c:pt>
                <c:pt idx="5">
                  <c:v>0.21007270544067</c:v>
                </c:pt>
                <c:pt idx="6">
                  <c:v>0.0471247317948943</c:v>
                </c:pt>
                <c:pt idx="7">
                  <c:v>0.00983651913152324</c:v>
                </c:pt>
                <c:pt idx="8">
                  <c:v>0.0432741051027511</c:v>
                </c:pt>
                <c:pt idx="9">
                  <c:v>0.025387561147436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18796520"/>
        <c:axId val="618799880"/>
      </c:barChart>
      <c:catAx>
        <c:axId val="6187965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799880"/>
        <c:crosses val="autoZero"/>
        <c:auto val="1"/>
        <c:lblAlgn val="ctr"/>
        <c:lblOffset val="100"/>
        <c:noMultiLvlLbl val="0"/>
      </c:catAx>
      <c:valAx>
        <c:axId val="618799880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79652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46747534937"/>
          <c:y val="0.0516733325001041"/>
          <c:w val="0.880436735948547"/>
          <c:h val="0.62386972461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0.11924556944741</c:v>
                </c:pt>
                <c:pt idx="1">
                  <c:v>0.0749639486571767</c:v>
                </c:pt>
                <c:pt idx="2">
                  <c:v>0.0469163129742297</c:v>
                </c:pt>
                <c:pt idx="3">
                  <c:v>0.0257238567325598</c:v>
                </c:pt>
                <c:pt idx="4">
                  <c:v>0.212161645774996</c:v>
                </c:pt>
                <c:pt idx="5">
                  <c:v>0.106307759569432</c:v>
                </c:pt>
                <c:pt idx="6">
                  <c:v>0.0243441287433237</c:v>
                </c:pt>
                <c:pt idx="7">
                  <c:v>0.0153148965837787</c:v>
                </c:pt>
                <c:pt idx="8">
                  <c:v>0.033857467099081</c:v>
                </c:pt>
                <c:pt idx="9">
                  <c:v>0.00798716724761889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18891640"/>
        <c:axId val="618895000"/>
      </c:barChart>
      <c:catAx>
        <c:axId val="618891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895000"/>
        <c:crosses val="autoZero"/>
        <c:auto val="1"/>
        <c:lblAlgn val="ctr"/>
        <c:lblOffset val="100"/>
        <c:noMultiLvlLbl val="0"/>
      </c:catAx>
      <c:valAx>
        <c:axId val="618895000"/>
        <c:scaling>
          <c:orientation val="minMax"/>
          <c:max val="0.2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891640"/>
        <c:crosses val="autoZero"/>
        <c:crossBetween val="between"/>
        <c:majorUnit val="0.0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triangle"/>
            <c:size val="25"/>
            <c:spPr>
              <a:noFill/>
              <a:ln w="38100">
                <a:solidFill>
                  <a:schemeClr val="tx1"/>
                </a:solidFill>
              </a:ln>
            </c:spPr>
          </c:marker>
          <c:dPt>
            <c:idx val="0"/>
            <c:marker>
              <c:symbol val="circle"/>
              <c:size val="25"/>
              <c:spPr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c:spPr>
            </c:marker>
            <c:bubble3D val="0"/>
          </c:dPt>
          <c:dPt>
            <c:idx val="2"/>
            <c:marker>
              <c:symbol val="star"/>
              <c:size val="25"/>
            </c:marker>
            <c:bubble3D val="0"/>
          </c:dPt>
          <c:dPt>
            <c:idx val="3"/>
            <c:marker>
              <c:symbol val="star"/>
              <c:size val="25"/>
            </c:marker>
            <c:bubble3D val="0"/>
          </c:dPt>
          <c:dPt>
            <c:idx val="4"/>
            <c:marker>
              <c:symbol val="circle"/>
              <c:size val="25"/>
            </c:marker>
            <c:bubble3D val="0"/>
          </c:dPt>
          <c:dPt>
            <c:idx val="5"/>
            <c:marker>
              <c:symbol val="circle"/>
              <c:size val="25"/>
            </c:marker>
            <c:bubble3D val="0"/>
          </c:dPt>
          <c:xVal>
            <c:numRef>
              <c:f>'64K'!$B$12:$B$17</c:f>
              <c:numCache>
                <c:formatCode>General</c:formatCode>
                <c:ptCount val="6"/>
                <c:pt idx="0">
                  <c:v>1.0</c:v>
                </c:pt>
                <c:pt idx="1">
                  <c:v>1.08304353670843</c:v>
                </c:pt>
                <c:pt idx="2">
                  <c:v>1.11567735855528</c:v>
                </c:pt>
                <c:pt idx="3">
                  <c:v>1.20450806042272</c:v>
                </c:pt>
                <c:pt idx="4">
                  <c:v>1.6</c:v>
                </c:pt>
                <c:pt idx="5">
                  <c:v>1.53883419476039</c:v>
                </c:pt>
              </c:numCache>
            </c:numRef>
          </c:xVal>
          <c:yVal>
            <c:numRef>
              <c:f>'64K'!$C$12:$C$17</c:f>
              <c:numCache>
                <c:formatCode>General</c:formatCode>
                <c:ptCount val="6"/>
                <c:pt idx="0">
                  <c:v>1.0</c:v>
                </c:pt>
                <c:pt idx="1">
                  <c:v>0.706501007992351</c:v>
                </c:pt>
                <c:pt idx="2">
                  <c:v>0.574645453385845</c:v>
                </c:pt>
                <c:pt idx="3">
                  <c:v>0.616506530034569</c:v>
                </c:pt>
                <c:pt idx="4">
                  <c:v>0.8456659754021</c:v>
                </c:pt>
                <c:pt idx="5">
                  <c:v>0.658542004375875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257192"/>
        <c:axId val="619263368"/>
      </c:scatterChart>
      <c:valAx>
        <c:axId val="619257192"/>
        <c:scaling>
          <c:orientation val="minMax"/>
          <c:max val="1.6"/>
          <c:min val="1.0"/>
        </c:scaling>
        <c:delete val="0"/>
        <c:axPos val="b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Miss Rate Ratio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19263368"/>
        <c:crosses val="autoZero"/>
        <c:crossBetween val="midCat"/>
        <c:majorUnit val="0.1"/>
      </c:valAx>
      <c:valAx>
        <c:axId val="619263368"/>
        <c:scaling>
          <c:orientation val="minMax"/>
          <c:max val="1.0"/>
          <c:min val="0.4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Bandwidth Ratio</a:t>
                </a:r>
              </a:p>
            </c:rich>
          </c:tx>
          <c:layout>
            <c:manualLayout>
              <c:xMode val="edge"/>
              <c:yMode val="edge"/>
              <c:x val="0.00543059476056059"/>
              <c:y val="0.155046641129318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19257192"/>
        <c:crosses val="autoZero"/>
        <c:crossBetween val="midCat"/>
        <c:majorUnit val="0.1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3200">
          <a:latin typeface="+mn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09231217893"/>
          <c:y val="0.133827737103078"/>
          <c:w val="0.889490768782107"/>
          <c:h val="0.64246524336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- MPKI -Split'!$B$1</c:f>
              <c:strCache>
                <c:ptCount val="1"/>
                <c:pt idx="0">
                  <c:v>Aligned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MPKI -Split'!$B$2:$B$7</c:f>
              <c:numCache>
                <c:formatCode>#,##0.00</c:formatCode>
                <c:ptCount val="6"/>
                <c:pt idx="0">
                  <c:v>9.118278912235908</c:v>
                </c:pt>
                <c:pt idx="1">
                  <c:v>4.26637094974174</c:v>
                </c:pt>
                <c:pt idx="2">
                  <c:v>1.62407445583943</c:v>
                </c:pt>
                <c:pt idx="3">
                  <c:v>7.18568825435116</c:v>
                </c:pt>
                <c:pt idx="4">
                  <c:v>6.47341022103388</c:v>
                </c:pt>
                <c:pt idx="5">
                  <c:v>4.728137362183799</c:v>
                </c:pt>
              </c:numCache>
            </c:numRef>
          </c:val>
        </c:ser>
        <c:ser>
          <c:idx val="1"/>
          <c:order val="1"/>
          <c:tx>
            <c:strRef>
              <c:f>'Data - MPKI -Split'!$C$1</c:f>
              <c:strCache>
                <c:ptCount val="1"/>
                <c:pt idx="0">
                  <c:v>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MPKI -Split'!$C$2:$C$7</c:f>
              <c:numCache>
                <c:formatCode>#,##0.00</c:formatCode>
                <c:ptCount val="6"/>
                <c:pt idx="0">
                  <c:v>9.41365822319829</c:v>
                </c:pt>
                <c:pt idx="1">
                  <c:v>4.06979873593356</c:v>
                </c:pt>
                <c:pt idx="2">
                  <c:v>1.63890213816224</c:v>
                </c:pt>
                <c:pt idx="3">
                  <c:v>7.20296611532177</c:v>
                </c:pt>
                <c:pt idx="4">
                  <c:v>6.63900471350422</c:v>
                </c:pt>
                <c:pt idx="5">
                  <c:v>4.49240412491303</c:v>
                </c:pt>
              </c:numCache>
            </c:numRef>
          </c:val>
        </c:ser>
        <c:ser>
          <c:idx val="2"/>
          <c:order val="2"/>
          <c:tx>
            <c:strRef>
              <c:f>'Data - MPKI -Split'!$D$1</c:f>
              <c:strCache>
                <c:ptCount val="1"/>
                <c:pt idx="0">
                  <c:v>Infinite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MPKI -Split'!$D$2:$D$7</c:f>
              <c:numCache>
                <c:formatCode>#,##0.00</c:formatCode>
                <c:ptCount val="6"/>
                <c:pt idx="0">
                  <c:v>9.82946348605794</c:v>
                </c:pt>
                <c:pt idx="1">
                  <c:v>4.06979873593356</c:v>
                </c:pt>
                <c:pt idx="2">
                  <c:v>1.65389080913972</c:v>
                </c:pt>
                <c:pt idx="3">
                  <c:v>7.204412890509009</c:v>
                </c:pt>
                <c:pt idx="4">
                  <c:v>6.64953225799383</c:v>
                </c:pt>
                <c:pt idx="5">
                  <c:v>4.49355408442832</c:v>
                </c:pt>
              </c:numCache>
            </c:numRef>
          </c:val>
        </c:ser>
        <c:ser>
          <c:idx val="3"/>
          <c:order val="3"/>
          <c:tx>
            <c:strRef>
              <c:f>'Data - MPKI -Split'!$E$1</c:f>
              <c:strCache>
                <c:ptCount val="1"/>
                <c:pt idx="0">
                  <c:v>Finite+FT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MPKI -Split'!$E$2:$E$7</c:f>
              <c:numCache>
                <c:formatCode>#,##0.00</c:formatCode>
                <c:ptCount val="6"/>
                <c:pt idx="0">
                  <c:v>9.10538713609908</c:v>
                </c:pt>
                <c:pt idx="1">
                  <c:v>4.05954710572111</c:v>
                </c:pt>
                <c:pt idx="2">
                  <c:v>1.61179436670758</c:v>
                </c:pt>
                <c:pt idx="3">
                  <c:v>7.19282903464853</c:v>
                </c:pt>
                <c:pt idx="4">
                  <c:v>6.627513720082769</c:v>
                </c:pt>
                <c:pt idx="5">
                  <c:v>4.48162920525966</c:v>
                </c:pt>
              </c:numCache>
            </c:numRef>
          </c:val>
        </c:ser>
        <c:ser>
          <c:idx val="5"/>
          <c:order val="4"/>
          <c:tx>
            <c:strRef>
              <c:f>'Data - MPKI -Split'!$G$1</c:f>
              <c:strCache>
                <c:ptCount val="1"/>
                <c:pt idx="0">
                  <c:v>History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MPKI -Split'!$G$2:$G$7</c:f>
              <c:numCache>
                <c:formatCode>#,##0.00</c:formatCode>
                <c:ptCount val="6"/>
                <c:pt idx="0">
                  <c:v>8.2660230362337</c:v>
                </c:pt>
                <c:pt idx="1">
                  <c:v>3.61319153417015</c:v>
                </c:pt>
                <c:pt idx="2">
                  <c:v>1.46075878335178</c:v>
                </c:pt>
                <c:pt idx="3">
                  <c:v>4.594680776554309</c:v>
                </c:pt>
                <c:pt idx="4">
                  <c:v>5.37072978538547</c:v>
                </c:pt>
                <c:pt idx="5">
                  <c:v>4.10929516529048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19529768"/>
        <c:axId val="619533176"/>
      </c:barChart>
      <c:catAx>
        <c:axId val="6195297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8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533176"/>
        <c:crosses val="autoZero"/>
        <c:auto val="1"/>
        <c:lblAlgn val="ctr"/>
        <c:lblOffset val="0"/>
        <c:noMultiLvlLbl val="0"/>
      </c:catAx>
      <c:valAx>
        <c:axId val="619533176"/>
        <c:scaling>
          <c:orientation val="minMax"/>
          <c:max val="10.0"/>
          <c:min val="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 b="1">
                    <a:latin typeface="+mn-lt"/>
                    <a:cs typeface="Times New Roman" pitchFamily="18" charset="0"/>
                  </a:defRPr>
                </a:pPr>
                <a:r>
                  <a:rPr lang="en-US" sz="3200" b="1" dirty="0">
                    <a:latin typeface="+mn-lt"/>
                    <a:cs typeface="Times New Roman" pitchFamily="18" charset="0"/>
                  </a:rPr>
                  <a:t>MPKI</a:t>
                </a:r>
              </a:p>
            </c:rich>
          </c:tx>
          <c:layout>
            <c:manualLayout>
              <c:xMode val="edge"/>
              <c:yMode val="edge"/>
              <c:x val="0.0"/>
              <c:y val="0.37342093772988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6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529768"/>
        <c:crosses val="autoZero"/>
        <c:crossBetween val="between"/>
        <c:majorUnit val="2.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0187540515073702"/>
          <c:y val="0.00297867038772052"/>
          <c:w val="0.998124594849263"/>
          <c:h val="0.127365408198059"/>
        </c:manualLayout>
      </c:layout>
      <c:overlay val="0"/>
      <c:spPr>
        <a:noFill/>
      </c:spPr>
      <c:txPr>
        <a:bodyPr/>
        <a:lstStyle/>
        <a:p>
          <a:pPr>
            <a:defRPr sz="24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947851919056"/>
          <c:y val="0.133099202221339"/>
          <c:w val="0.842052148080943"/>
          <c:h val="0.6539592821524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- MPKI -Split'!$B$12</c:f>
              <c:strCache>
                <c:ptCount val="1"/>
                <c:pt idx="0">
                  <c:v>Aligned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MPKI -Split'!$B$13:$B$16</c:f>
              <c:numCache>
                <c:formatCode>#,##0.00</c:formatCode>
                <c:ptCount val="4"/>
                <c:pt idx="0">
                  <c:v>79.17009310241318</c:v>
                </c:pt>
                <c:pt idx="1">
                  <c:v>65.17853492650967</c:v>
                </c:pt>
                <c:pt idx="2">
                  <c:v>72.036388285871</c:v>
                </c:pt>
                <c:pt idx="3">
                  <c:v>28.2253391713485</c:v>
                </c:pt>
              </c:numCache>
            </c:numRef>
          </c:val>
        </c:ser>
        <c:ser>
          <c:idx val="1"/>
          <c:order val="1"/>
          <c:tx>
            <c:strRef>
              <c:f>'Data - MPKI -Split'!$C$12</c:f>
              <c:strCache>
                <c:ptCount val="1"/>
                <c:pt idx="0">
                  <c:v>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MPKI -Split'!$C$13:$C$16</c:f>
              <c:numCache>
                <c:formatCode>#,##0.00</c:formatCode>
                <c:ptCount val="4"/>
                <c:pt idx="0">
                  <c:v>80.4401077771206</c:v>
                </c:pt>
                <c:pt idx="1">
                  <c:v>65.4391854854109</c:v>
                </c:pt>
                <c:pt idx="2">
                  <c:v>69.63808776474238</c:v>
                </c:pt>
                <c:pt idx="3">
                  <c:v>28.2919963078029</c:v>
                </c:pt>
              </c:numCache>
            </c:numRef>
          </c:val>
        </c:ser>
        <c:ser>
          <c:idx val="2"/>
          <c:order val="2"/>
          <c:tx>
            <c:strRef>
              <c:f>'Data - MPKI -Split'!$D$12</c:f>
              <c:strCache>
                <c:ptCount val="1"/>
                <c:pt idx="0">
                  <c:v>Infinite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MPKI -Split'!$D$13:$D$16</c:f>
              <c:numCache>
                <c:formatCode>#,##0.00</c:formatCode>
                <c:ptCount val="4"/>
                <c:pt idx="0">
                  <c:v>80.85833781404197</c:v>
                </c:pt>
                <c:pt idx="1">
                  <c:v>67.85307876092128</c:v>
                </c:pt>
                <c:pt idx="2">
                  <c:v>69.7673386417871</c:v>
                </c:pt>
                <c:pt idx="3">
                  <c:v>28.3866876035764</c:v>
                </c:pt>
              </c:numCache>
            </c:numRef>
          </c:val>
        </c:ser>
        <c:ser>
          <c:idx val="3"/>
          <c:order val="3"/>
          <c:tx>
            <c:strRef>
              <c:f>'Data - MPKI -Split'!$E$12</c:f>
              <c:strCache>
                <c:ptCount val="1"/>
                <c:pt idx="0">
                  <c:v>Finite+FT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MPKI -Split'!$E$13:$E$16</c:f>
              <c:numCache>
                <c:formatCode>#,##0.00</c:formatCode>
                <c:ptCount val="4"/>
                <c:pt idx="0">
                  <c:v>78.8835166994485</c:v>
                </c:pt>
                <c:pt idx="1">
                  <c:v>64.9449957824927</c:v>
                </c:pt>
                <c:pt idx="2">
                  <c:v>69.1914523890687</c:v>
                </c:pt>
                <c:pt idx="3">
                  <c:v>26.6034248158679</c:v>
                </c:pt>
              </c:numCache>
            </c:numRef>
          </c:val>
        </c:ser>
        <c:ser>
          <c:idx val="4"/>
          <c:order val="4"/>
          <c:tx>
            <c:strRef>
              <c:f>'Data - MPKI -Split'!$G$12</c:f>
              <c:strCache>
                <c:ptCount val="1"/>
                <c:pt idx="0">
                  <c:v>History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'Data - MPKI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MPKI -Split'!$G$13:$G$16</c:f>
              <c:numCache>
                <c:formatCode>#,##0.00</c:formatCode>
                <c:ptCount val="4"/>
                <c:pt idx="0">
                  <c:v>64.8869923782172</c:v>
                </c:pt>
                <c:pt idx="1">
                  <c:v>63.0641901364401</c:v>
                </c:pt>
                <c:pt idx="2">
                  <c:v>55.7491365544384</c:v>
                </c:pt>
                <c:pt idx="3">
                  <c:v>24.54924698966679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19587320"/>
        <c:axId val="619590760"/>
      </c:barChart>
      <c:catAx>
        <c:axId val="619587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36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590760"/>
        <c:crosses val="autoZero"/>
        <c:auto val="1"/>
        <c:lblAlgn val="ctr"/>
        <c:lblOffset val="0"/>
        <c:noMultiLvlLbl val="0"/>
      </c:catAx>
      <c:valAx>
        <c:axId val="619590760"/>
        <c:scaling>
          <c:orientation val="minMax"/>
          <c:max val="140.0"/>
          <c:min val="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 smtClean="0"/>
                  <a:t>MPKI</a:t>
                </a:r>
                <a:endParaRPr lang="en-US" sz="32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587320"/>
        <c:crosses val="autoZero"/>
        <c:crossBetween val="between"/>
        <c:majorUnit val="20.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"/>
          <c:y val="0.0125598094996663"/>
          <c:w val="1.0"/>
          <c:h val="0.0834152660363796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6139982502187"/>
          <c:y val="0.145659011721005"/>
          <c:w val="0.833860017497813"/>
          <c:h val="0.641399472652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- BW -Split'!$B$1</c:f>
              <c:strCache>
                <c:ptCount val="1"/>
                <c:pt idx="0">
                  <c:v>Aligned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BW -Split'!$B$2:$B$7</c:f>
              <c:numCache>
                <c:formatCode>#,##0.00</c:formatCode>
                <c:ptCount val="6"/>
                <c:pt idx="0">
                  <c:v>880.5659999999999</c:v>
                </c:pt>
                <c:pt idx="1">
                  <c:v>541.577</c:v>
                </c:pt>
                <c:pt idx="2">
                  <c:v>180.219</c:v>
                </c:pt>
                <c:pt idx="3">
                  <c:v>761.704</c:v>
                </c:pt>
                <c:pt idx="4">
                  <c:v>724.569</c:v>
                </c:pt>
                <c:pt idx="5">
                  <c:v>492.197</c:v>
                </c:pt>
              </c:numCache>
            </c:numRef>
          </c:val>
        </c:ser>
        <c:ser>
          <c:idx val="1"/>
          <c:order val="1"/>
          <c:tx>
            <c:strRef>
              <c:f>'Data - BW -Split'!$C$1</c:f>
              <c:strCache>
                <c:ptCount val="1"/>
                <c:pt idx="0">
                  <c:v>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BW -Split'!$C$2:$C$7</c:f>
              <c:numCache>
                <c:formatCode>#,##0.00</c:formatCode>
                <c:ptCount val="6"/>
                <c:pt idx="0">
                  <c:v>852.788</c:v>
                </c:pt>
                <c:pt idx="1">
                  <c:v>505.386</c:v>
                </c:pt>
                <c:pt idx="2">
                  <c:v>171.609</c:v>
                </c:pt>
                <c:pt idx="3">
                  <c:v>691.984</c:v>
                </c:pt>
                <c:pt idx="4">
                  <c:v>695.1669999999999</c:v>
                </c:pt>
                <c:pt idx="5">
                  <c:v>414.769</c:v>
                </c:pt>
              </c:numCache>
            </c:numRef>
          </c:val>
        </c:ser>
        <c:ser>
          <c:idx val="2"/>
          <c:order val="2"/>
          <c:tx>
            <c:strRef>
              <c:f>'Data - BW -Split'!$D$1</c:f>
              <c:strCache>
                <c:ptCount val="1"/>
                <c:pt idx="0">
                  <c:v>Infinite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BW -Split'!$D$2:$D$7</c:f>
              <c:numCache>
                <c:formatCode>#,##0.00</c:formatCode>
                <c:ptCount val="6"/>
                <c:pt idx="0">
                  <c:v>842.081</c:v>
                </c:pt>
                <c:pt idx="1">
                  <c:v>505.386</c:v>
                </c:pt>
                <c:pt idx="2">
                  <c:v>171.25</c:v>
                </c:pt>
                <c:pt idx="3">
                  <c:v>691.8390000000001</c:v>
                </c:pt>
                <c:pt idx="4">
                  <c:v>695.3659999999999</c:v>
                </c:pt>
                <c:pt idx="5">
                  <c:v>414.5969999999999</c:v>
                </c:pt>
              </c:numCache>
            </c:numRef>
          </c:val>
        </c:ser>
        <c:ser>
          <c:idx val="3"/>
          <c:order val="3"/>
          <c:tx>
            <c:strRef>
              <c:f>'Data - BW -Split'!$E$1</c:f>
              <c:strCache>
                <c:ptCount val="1"/>
                <c:pt idx="0">
                  <c:v>Finite+FT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BW -Split'!$E$2:$E$7</c:f>
              <c:numCache>
                <c:formatCode>#,##0.00</c:formatCode>
                <c:ptCount val="6"/>
                <c:pt idx="0">
                  <c:v>667.6559999999998</c:v>
                </c:pt>
                <c:pt idx="1">
                  <c:v>504.135</c:v>
                </c:pt>
                <c:pt idx="2">
                  <c:v>155.962</c:v>
                </c:pt>
                <c:pt idx="3">
                  <c:v>688.4579999999999</c:v>
                </c:pt>
                <c:pt idx="4">
                  <c:v>686.8229999999999</c:v>
                </c:pt>
                <c:pt idx="5">
                  <c:v>407.118</c:v>
                </c:pt>
              </c:numCache>
            </c:numRef>
          </c:val>
        </c:ser>
        <c:ser>
          <c:idx val="5"/>
          <c:order val="4"/>
          <c:tx>
            <c:strRef>
              <c:f>'Data - BW -Split'!$G$1</c:f>
              <c:strCache>
                <c:ptCount val="1"/>
                <c:pt idx="0">
                  <c:v>History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-Split'!$A$2:$A$7</c:f>
              <c:strCache>
                <c:ptCount val="6"/>
                <c:pt idx="0">
                  <c:v>canne.</c:v>
                </c:pt>
                <c:pt idx="1">
                  <c:v>eclip.</c:v>
                </c:pt>
                <c:pt idx="2">
                  <c:v>firef.</c:v>
                </c:pt>
                <c:pt idx="3">
                  <c:v>h2</c:v>
                </c:pt>
                <c:pt idx="4">
                  <c:v>tpc-c</c:v>
                </c:pt>
                <c:pt idx="5">
                  <c:v>x264</c:v>
                </c:pt>
              </c:strCache>
            </c:strRef>
          </c:cat>
          <c:val>
            <c:numRef>
              <c:f>'Data - BW -Split'!$G$2:$G$7</c:f>
              <c:numCache>
                <c:formatCode>#,##0.00</c:formatCode>
                <c:ptCount val="6"/>
                <c:pt idx="0">
                  <c:v>485.951</c:v>
                </c:pt>
                <c:pt idx="1">
                  <c:v>433.076</c:v>
                </c:pt>
                <c:pt idx="2">
                  <c:v>122.518</c:v>
                </c:pt>
                <c:pt idx="3">
                  <c:v>327.502</c:v>
                </c:pt>
                <c:pt idx="4">
                  <c:v>437.7309999999999</c:v>
                </c:pt>
                <c:pt idx="5">
                  <c:v>270.159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19644728"/>
        <c:axId val="619648136"/>
      </c:barChart>
      <c:catAx>
        <c:axId val="619644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8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648136"/>
        <c:crosses val="autoZero"/>
        <c:auto val="1"/>
        <c:lblAlgn val="ctr"/>
        <c:lblOffset val="0"/>
        <c:noMultiLvlLbl val="0"/>
      </c:catAx>
      <c:valAx>
        <c:axId val="619648136"/>
        <c:scaling>
          <c:orientation val="minMax"/>
          <c:max val="180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 b="0">
                    <a:latin typeface="+mn-lt"/>
                    <a:cs typeface="Times New Roman" pitchFamily="18" charset="0"/>
                  </a:defRPr>
                </a:pPr>
                <a:r>
                  <a:rPr lang="en-US" sz="3200" b="0" dirty="0" smtClean="0">
                    <a:latin typeface="+mn-lt"/>
                    <a:cs typeface="Times New Roman" pitchFamily="18" charset="0"/>
                  </a:rPr>
                  <a:t>Bandwidth Rate</a:t>
                </a:r>
                <a:endParaRPr lang="en-US" sz="3200" b="0" dirty="0">
                  <a:latin typeface="+mn-lt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00138888888888889"/>
              <c:y val="0.23187386259139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6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644728"/>
        <c:crosses val="autoZero"/>
        <c:crossBetween val="between"/>
        <c:majorUnit val="300.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"/>
          <c:y val="0.00147586002965894"/>
          <c:w val="1.0"/>
          <c:h val="0.127365408198059"/>
        </c:manualLayout>
      </c:layout>
      <c:overlay val="0"/>
      <c:spPr>
        <a:noFill/>
      </c:spPr>
      <c:txPr>
        <a:bodyPr/>
        <a:lstStyle/>
        <a:p>
          <a:pPr>
            <a:defRPr sz="2400">
              <a:latin typeface="+mn-lt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614501312336"/>
          <c:y val="0.145659011721005"/>
          <c:w val="0.800385498687664"/>
          <c:h val="0.628839663153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- BW -Split'!$B$12</c:f>
              <c:strCache>
                <c:ptCount val="1"/>
                <c:pt idx="0">
                  <c:v>Aligned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BW -Split'!$B$13:$B$16</c:f>
              <c:numCache>
                <c:formatCode>#,##0.00</c:formatCode>
                <c:ptCount val="4"/>
                <c:pt idx="0">
                  <c:v>9098.57</c:v>
                </c:pt>
                <c:pt idx="1">
                  <c:v>9131.9</c:v>
                </c:pt>
                <c:pt idx="2">
                  <c:v>6803.12</c:v>
                </c:pt>
                <c:pt idx="3">
                  <c:v>2798.93</c:v>
                </c:pt>
              </c:numCache>
            </c:numRef>
          </c:val>
        </c:ser>
        <c:ser>
          <c:idx val="1"/>
          <c:order val="1"/>
          <c:tx>
            <c:strRef>
              <c:f>'Data - BW -Split'!$C$12</c:f>
              <c:strCache>
                <c:ptCount val="1"/>
                <c:pt idx="0">
                  <c:v>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BW -Split'!$C$13:$C$16</c:f>
              <c:numCache>
                <c:formatCode>#,##0.00</c:formatCode>
                <c:ptCount val="4"/>
                <c:pt idx="0">
                  <c:v>8297.99</c:v>
                </c:pt>
                <c:pt idx="1">
                  <c:v>8864.99</c:v>
                </c:pt>
                <c:pt idx="2">
                  <c:v>5406.59</c:v>
                </c:pt>
                <c:pt idx="3">
                  <c:v>2603.34</c:v>
                </c:pt>
              </c:numCache>
            </c:numRef>
          </c:val>
        </c:ser>
        <c:ser>
          <c:idx val="2"/>
          <c:order val="2"/>
          <c:tx>
            <c:strRef>
              <c:f>'Data - BW -Split'!$D$12</c:f>
              <c:strCache>
                <c:ptCount val="1"/>
                <c:pt idx="0">
                  <c:v>Infinite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BW -Split'!$D$13:$D$16</c:f>
              <c:numCache>
                <c:formatCode>#,##0.00</c:formatCode>
                <c:ptCount val="4"/>
                <c:pt idx="0">
                  <c:v>8188.41</c:v>
                </c:pt>
                <c:pt idx="1">
                  <c:v>8992.84</c:v>
                </c:pt>
                <c:pt idx="2">
                  <c:v>5212.89</c:v>
                </c:pt>
                <c:pt idx="3">
                  <c:v>2460.84</c:v>
                </c:pt>
              </c:numCache>
            </c:numRef>
          </c:val>
        </c:ser>
        <c:ser>
          <c:idx val="3"/>
          <c:order val="3"/>
          <c:tx>
            <c:strRef>
              <c:f>'Data - BW -Split'!$E$12</c:f>
              <c:strCache>
                <c:ptCount val="1"/>
                <c:pt idx="0">
                  <c:v>Finite+FT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'Data - BW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BW -Split'!$E$13:$E$16</c:f>
              <c:numCache>
                <c:formatCode>#,##0.00</c:formatCode>
                <c:ptCount val="4"/>
                <c:pt idx="0">
                  <c:v>7722.84</c:v>
                </c:pt>
                <c:pt idx="1">
                  <c:v>5989.21</c:v>
                </c:pt>
                <c:pt idx="2">
                  <c:v>4908.15</c:v>
                </c:pt>
                <c:pt idx="3">
                  <c:v>1974.01</c:v>
                </c:pt>
              </c:numCache>
            </c:numRef>
          </c:val>
        </c:ser>
        <c:ser>
          <c:idx val="4"/>
          <c:order val="4"/>
          <c:tx>
            <c:strRef>
              <c:f>'Data - BW -Split'!$G$12</c:f>
              <c:strCache>
                <c:ptCount val="1"/>
                <c:pt idx="0">
                  <c:v>History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'Data - BW -Split'!$A$13:$A$16</c:f>
              <c:strCache>
                <c:ptCount val="4"/>
                <c:pt idx="0">
                  <c:v>apac.</c:v>
                </c:pt>
                <c:pt idx="1">
                  <c:v>lbm</c:v>
                </c:pt>
                <c:pt idx="2">
                  <c:v>mcf</c:v>
                </c:pt>
                <c:pt idx="3">
                  <c:v>jbb</c:v>
                </c:pt>
              </c:strCache>
            </c:strRef>
          </c:cat>
          <c:val>
            <c:numRef>
              <c:f>'Data - BW -Split'!$G$13:$G$16</c:f>
              <c:numCache>
                <c:formatCode>#,##0.00</c:formatCode>
                <c:ptCount val="4"/>
                <c:pt idx="0">
                  <c:v>4999.69</c:v>
                </c:pt>
                <c:pt idx="1">
                  <c:v>3754.79</c:v>
                </c:pt>
                <c:pt idx="2">
                  <c:v>2518.64</c:v>
                </c:pt>
                <c:pt idx="3">
                  <c:v>1542.05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19724760"/>
        <c:axId val="619728120"/>
      </c:barChart>
      <c:catAx>
        <c:axId val="6197247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36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728120"/>
        <c:crosses val="autoZero"/>
        <c:auto val="1"/>
        <c:lblAlgn val="ctr"/>
        <c:lblOffset val="0"/>
        <c:noMultiLvlLbl val="0"/>
      </c:catAx>
      <c:valAx>
        <c:axId val="619728120"/>
        <c:scaling>
          <c:orientation val="minMax"/>
          <c:max val="1000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200" b="0"/>
                </a:pPr>
                <a:r>
                  <a:rPr lang="en-US" sz="3200" b="0" dirty="0" smtClean="0"/>
                  <a:t>Bandwidth Rate</a:t>
                </a:r>
                <a:endParaRPr lang="en-US" sz="3200" b="0" dirty="0"/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>
                <a:latin typeface="+mn-lt"/>
                <a:cs typeface="Times New Roman" pitchFamily="18" charset="0"/>
              </a:defRPr>
            </a:pPr>
            <a:endParaRPr lang="en-US"/>
          </a:p>
        </c:txPr>
        <c:crossAx val="619724760"/>
        <c:crosses val="autoZero"/>
        <c:crossBetween val="between"/>
        <c:majorUnit val="2000.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000870625546806636"/>
          <c:y val="0.0"/>
          <c:w val="0.999129374453194"/>
          <c:h val="0.108534885035712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198077475521"/>
          <c:y val="0.134339830987213"/>
          <c:w val="0.851367215461704"/>
          <c:h val="0.7053817566249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'Word Distribution'!$B$49</c:f>
              <c:strCache>
                <c:ptCount val="1"/>
                <c:pt idx="0">
                  <c:v>1-2 Words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'Word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'Word Distribution'!$B$50:$B$72</c:f>
              <c:numCache>
                <c:formatCode>#,##0.00</c:formatCode>
                <c:ptCount val="23"/>
                <c:pt idx="0">
                  <c:v>55.10870277074586</c:v>
                </c:pt>
                <c:pt idx="1">
                  <c:v>88.01123026164874</c:v>
                </c:pt>
                <c:pt idx="2">
                  <c:v>67.13407312911923</c:v>
                </c:pt>
                <c:pt idx="3">
                  <c:v>23.42550965453214</c:v>
                </c:pt>
                <c:pt idx="4">
                  <c:v>75.05042814917045</c:v>
                </c:pt>
                <c:pt idx="5">
                  <c:v>18.17947633137606</c:v>
                </c:pt>
                <c:pt idx="6">
                  <c:v>6.818019531977577</c:v>
                </c:pt>
                <c:pt idx="7">
                  <c:v>15.39133754364759</c:v>
                </c:pt>
                <c:pt idx="8">
                  <c:v>40.4469071064122</c:v>
                </c:pt>
                <c:pt idx="9">
                  <c:v>14.72156748484973</c:v>
                </c:pt>
                <c:pt idx="10">
                  <c:v>47.76466408848135</c:v>
                </c:pt>
                <c:pt idx="11">
                  <c:v>53.57341697352672</c:v>
                </c:pt>
                <c:pt idx="12">
                  <c:v>64.49198216964032</c:v>
                </c:pt>
                <c:pt idx="13">
                  <c:v>76.8356985297472</c:v>
                </c:pt>
                <c:pt idx="14">
                  <c:v>61.79626285732758</c:v>
                </c:pt>
                <c:pt idx="15">
                  <c:v>14.53114404711278</c:v>
                </c:pt>
                <c:pt idx="16">
                  <c:v>62.74307069548251</c:v>
                </c:pt>
                <c:pt idx="17">
                  <c:v>93.16405928837113</c:v>
                </c:pt>
                <c:pt idx="18">
                  <c:v>41.96571953789013</c:v>
                </c:pt>
                <c:pt idx="19">
                  <c:v>24.05709626039309</c:v>
                </c:pt>
                <c:pt idx="20">
                  <c:v>54.9813276115388</c:v>
                </c:pt>
                <c:pt idx="21">
                  <c:v>51.00083909376083</c:v>
                </c:pt>
                <c:pt idx="22">
                  <c:v>47.7814787780342</c:v>
                </c:pt>
              </c:numCache>
            </c:numRef>
          </c:val>
        </c:ser>
        <c:ser>
          <c:idx val="1"/>
          <c:order val="1"/>
          <c:tx>
            <c:strRef>
              <c:f>'Word Distribution'!$C$49</c:f>
              <c:strCache>
                <c:ptCount val="1"/>
                <c:pt idx="0">
                  <c:v>3-4 Words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'Word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'Word Distribution'!$C$50:$C$72</c:f>
              <c:numCache>
                <c:formatCode>#,##0.00</c:formatCode>
                <c:ptCount val="23"/>
                <c:pt idx="0">
                  <c:v>12.94813459321182</c:v>
                </c:pt>
                <c:pt idx="1">
                  <c:v>6.735517659476958</c:v>
                </c:pt>
                <c:pt idx="2">
                  <c:v>6.309323723257986</c:v>
                </c:pt>
                <c:pt idx="3">
                  <c:v>1.613564874767444</c:v>
                </c:pt>
                <c:pt idx="4">
                  <c:v>13.9436196455984</c:v>
                </c:pt>
                <c:pt idx="5">
                  <c:v>5.376695333782835</c:v>
                </c:pt>
                <c:pt idx="6">
                  <c:v>20.6984633368331</c:v>
                </c:pt>
                <c:pt idx="7">
                  <c:v>2.931022098267224</c:v>
                </c:pt>
                <c:pt idx="8">
                  <c:v>25.76328512359482</c:v>
                </c:pt>
                <c:pt idx="9">
                  <c:v>18.50487037445167</c:v>
                </c:pt>
                <c:pt idx="10">
                  <c:v>6.97895068209357</c:v>
                </c:pt>
                <c:pt idx="11">
                  <c:v>22.28476599406629</c:v>
                </c:pt>
                <c:pt idx="12">
                  <c:v>11.52677638516296</c:v>
                </c:pt>
                <c:pt idx="13">
                  <c:v>6.401077903168813</c:v>
                </c:pt>
                <c:pt idx="14">
                  <c:v>30.13992285312959</c:v>
                </c:pt>
                <c:pt idx="15">
                  <c:v>11.37176773886094</c:v>
                </c:pt>
                <c:pt idx="16">
                  <c:v>22.88291057143189</c:v>
                </c:pt>
                <c:pt idx="17">
                  <c:v>3.837522998381595</c:v>
                </c:pt>
                <c:pt idx="18">
                  <c:v>15.2662688094011</c:v>
                </c:pt>
                <c:pt idx="19">
                  <c:v>8.531342302118952</c:v>
                </c:pt>
                <c:pt idx="20">
                  <c:v>42.59865533633897</c:v>
                </c:pt>
                <c:pt idx="21">
                  <c:v>17.13773508214998</c:v>
                </c:pt>
                <c:pt idx="22">
                  <c:v>14.26282697361577</c:v>
                </c:pt>
              </c:numCache>
            </c:numRef>
          </c:val>
        </c:ser>
        <c:ser>
          <c:idx val="2"/>
          <c:order val="2"/>
          <c:tx>
            <c:strRef>
              <c:f>'Word Distribution'!$D$49</c:f>
              <c:strCache>
                <c:ptCount val="1"/>
                <c:pt idx="0">
                  <c:v>5-6 Words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'Word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'Word Distribution'!$D$50:$D$72</c:f>
              <c:numCache>
                <c:formatCode>#,##0.00</c:formatCode>
                <c:ptCount val="23"/>
                <c:pt idx="0">
                  <c:v>6.349242054697402</c:v>
                </c:pt>
                <c:pt idx="1">
                  <c:v>0.000785226547112062</c:v>
                </c:pt>
                <c:pt idx="2">
                  <c:v>5.836205220343404</c:v>
                </c:pt>
                <c:pt idx="3">
                  <c:v>1.06130869430587</c:v>
                </c:pt>
                <c:pt idx="4">
                  <c:v>6.007788052783846</c:v>
                </c:pt>
                <c:pt idx="5">
                  <c:v>3.813966397487714</c:v>
                </c:pt>
                <c:pt idx="6">
                  <c:v>19.63425051542614</c:v>
                </c:pt>
                <c:pt idx="7">
                  <c:v>10.34114320001635</c:v>
                </c:pt>
                <c:pt idx="8">
                  <c:v>8.623269325278077</c:v>
                </c:pt>
                <c:pt idx="9">
                  <c:v>62.48361081331455</c:v>
                </c:pt>
                <c:pt idx="10">
                  <c:v>1.840957973468961</c:v>
                </c:pt>
                <c:pt idx="11">
                  <c:v>11.95574843688017</c:v>
                </c:pt>
                <c:pt idx="12">
                  <c:v>3.670154420151273</c:v>
                </c:pt>
                <c:pt idx="13">
                  <c:v>0.00905213318007049</c:v>
                </c:pt>
                <c:pt idx="14">
                  <c:v>6.653826749842405</c:v>
                </c:pt>
                <c:pt idx="15">
                  <c:v>11.11173401595467</c:v>
                </c:pt>
                <c:pt idx="16">
                  <c:v>4.669490022992534</c:v>
                </c:pt>
                <c:pt idx="17">
                  <c:v>0.724491594420438</c:v>
                </c:pt>
                <c:pt idx="18">
                  <c:v>9.80631720656945</c:v>
                </c:pt>
                <c:pt idx="19">
                  <c:v>4.611771776087375</c:v>
                </c:pt>
                <c:pt idx="20">
                  <c:v>2.386182477483692</c:v>
                </c:pt>
                <c:pt idx="21">
                  <c:v>5.130395080955435</c:v>
                </c:pt>
                <c:pt idx="22">
                  <c:v>8.487349608553952</c:v>
                </c:pt>
              </c:numCache>
            </c:numRef>
          </c:val>
        </c:ser>
        <c:ser>
          <c:idx val="3"/>
          <c:order val="3"/>
          <c:tx>
            <c:strRef>
              <c:f>'Word Distribution'!$E$49</c:f>
              <c:strCache>
                <c:ptCount val="1"/>
                <c:pt idx="0">
                  <c:v>7-8 Words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'Word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'Word Distribution'!$E$50:$E$72</c:f>
              <c:numCache>
                <c:formatCode>#,##0.00</c:formatCode>
                <c:ptCount val="23"/>
                <c:pt idx="0">
                  <c:v>25.59392058134491</c:v>
                </c:pt>
                <c:pt idx="1">
                  <c:v>5.252466852327199</c:v>
                </c:pt>
                <c:pt idx="2">
                  <c:v>20.72039792727937</c:v>
                </c:pt>
                <c:pt idx="3">
                  <c:v>73.89961677639454</c:v>
                </c:pt>
                <c:pt idx="4">
                  <c:v>4.998164152447305</c:v>
                </c:pt>
                <c:pt idx="5">
                  <c:v>72.62986193735337</c:v>
                </c:pt>
                <c:pt idx="6">
                  <c:v>52.84926661576317</c:v>
                </c:pt>
                <c:pt idx="7">
                  <c:v>71.33649715806882</c:v>
                </c:pt>
                <c:pt idx="8">
                  <c:v>25.1665384447149</c:v>
                </c:pt>
                <c:pt idx="9">
                  <c:v>4.289951327384044</c:v>
                </c:pt>
                <c:pt idx="10">
                  <c:v>43.4154272559561</c:v>
                </c:pt>
                <c:pt idx="11">
                  <c:v>12.18606859552683</c:v>
                </c:pt>
                <c:pt idx="12">
                  <c:v>20.31108702504546</c:v>
                </c:pt>
                <c:pt idx="13">
                  <c:v>16.75417143390392</c:v>
                </c:pt>
                <c:pt idx="14">
                  <c:v>1.40998753970041</c:v>
                </c:pt>
                <c:pt idx="15">
                  <c:v>62.98535419807161</c:v>
                </c:pt>
                <c:pt idx="16">
                  <c:v>9.704528710093051</c:v>
                </c:pt>
                <c:pt idx="17">
                  <c:v>2.27392611882685</c:v>
                </c:pt>
                <c:pt idx="18">
                  <c:v>32.96169444613933</c:v>
                </c:pt>
                <c:pt idx="19">
                  <c:v>62.79978966140057</c:v>
                </c:pt>
                <c:pt idx="20">
                  <c:v>0.0338345746385413</c:v>
                </c:pt>
                <c:pt idx="21">
                  <c:v>26.73103074313373</c:v>
                </c:pt>
                <c:pt idx="22">
                  <c:v>29.46834463979608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787096"/>
        <c:axId val="619801496"/>
      </c:barChart>
      <c:catAx>
        <c:axId val="6197870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19801496"/>
        <c:crossesAt val="0.0"/>
        <c:auto val="1"/>
        <c:lblAlgn val="ctr"/>
        <c:lblOffset val="25"/>
        <c:tickLblSkip val="1"/>
        <c:noMultiLvlLbl val="0"/>
      </c:catAx>
      <c:valAx>
        <c:axId val="619801496"/>
        <c:scaling>
          <c:orientation val="minMax"/>
          <c:max val="10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Words Accessed (%)</a:t>
                </a:r>
              </a:p>
            </c:rich>
          </c:tx>
          <c:layout>
            <c:manualLayout>
              <c:xMode val="edge"/>
              <c:yMode val="edge"/>
              <c:x val="0.00968063820050057"/>
              <c:y val="0.293030904879561"/>
            </c:manualLayout>
          </c:layout>
          <c:overlay val="0"/>
        </c:title>
        <c:numFmt formatCode="#,##0;\-#,##0" sourceLinked="0"/>
        <c:majorTickMark val="out"/>
        <c:minorTickMark val="none"/>
        <c:tickLblPos val="nextTo"/>
        <c:spPr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19787096"/>
        <c:crossesAt val="1.0"/>
        <c:crossBetween val="between"/>
        <c:majorUnit val="20.0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0"/>
          <c:y val="0.0"/>
          <c:w val="1.0"/>
          <c:h val="0.0614948515968827"/>
        </c:manualLayout>
      </c:layout>
      <c:overlay val="0"/>
      <c:spPr>
        <a:noFill/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00">
          <a:latin typeface="+mn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198077475521"/>
          <c:y val="0.134339830987213"/>
          <c:w val="0.851367215461704"/>
          <c:h val="0.7053817566249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'Block Distribution'!$B$49</c:f>
              <c:strCache>
                <c:ptCount val="1"/>
                <c:pt idx="0">
                  <c:v>1-2 Words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'Block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'Block Distribution'!$B$50:$B$72</c:f>
              <c:numCache>
                <c:formatCode>#,##0.00</c:formatCode>
                <c:ptCount val="23"/>
                <c:pt idx="0">
                  <c:v>40.96763832021612</c:v>
                </c:pt>
                <c:pt idx="1">
                  <c:v>83.40995779215298</c:v>
                </c:pt>
                <c:pt idx="2">
                  <c:v>29.45086811349588</c:v>
                </c:pt>
                <c:pt idx="3">
                  <c:v>10.91521122664737</c:v>
                </c:pt>
                <c:pt idx="4">
                  <c:v>35.48801991627626</c:v>
                </c:pt>
                <c:pt idx="5">
                  <c:v>9.651420949501005</c:v>
                </c:pt>
                <c:pt idx="6">
                  <c:v>5.97082149159125</c:v>
                </c:pt>
                <c:pt idx="7">
                  <c:v>14.15497568458245</c:v>
                </c:pt>
                <c:pt idx="8">
                  <c:v>25.78203160506877</c:v>
                </c:pt>
                <c:pt idx="9">
                  <c:v>14.46273070384116</c:v>
                </c:pt>
                <c:pt idx="10">
                  <c:v>40.11080497430932</c:v>
                </c:pt>
                <c:pt idx="11">
                  <c:v>39.099329454833</c:v>
                </c:pt>
                <c:pt idx="12">
                  <c:v>52.65669655548574</c:v>
                </c:pt>
                <c:pt idx="13">
                  <c:v>60.22291544383601</c:v>
                </c:pt>
                <c:pt idx="14">
                  <c:v>51.73386380452142</c:v>
                </c:pt>
                <c:pt idx="15">
                  <c:v>14.52608121144772</c:v>
                </c:pt>
                <c:pt idx="16">
                  <c:v>44.98198388419853</c:v>
                </c:pt>
                <c:pt idx="17">
                  <c:v>88.08157513472378</c:v>
                </c:pt>
                <c:pt idx="18">
                  <c:v>35.12541014282892</c:v>
                </c:pt>
                <c:pt idx="19">
                  <c:v>15.29446351617142</c:v>
                </c:pt>
                <c:pt idx="20">
                  <c:v>39.75109536320551</c:v>
                </c:pt>
                <c:pt idx="21">
                  <c:v>46.86661432511105</c:v>
                </c:pt>
                <c:pt idx="22">
                  <c:v>36.30475043700207</c:v>
                </c:pt>
              </c:numCache>
            </c:numRef>
          </c:val>
        </c:ser>
        <c:ser>
          <c:idx val="1"/>
          <c:order val="1"/>
          <c:tx>
            <c:strRef>
              <c:f>'Block Distribution'!$C$49</c:f>
              <c:strCache>
                <c:ptCount val="1"/>
                <c:pt idx="0">
                  <c:v>3-4 Words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'Block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'Block Distribution'!$C$50:$C$72</c:f>
              <c:numCache>
                <c:formatCode>#,##0.00</c:formatCode>
                <c:ptCount val="23"/>
                <c:pt idx="0">
                  <c:v>14.15867708160103</c:v>
                </c:pt>
                <c:pt idx="1">
                  <c:v>0.00853330152917317</c:v>
                </c:pt>
                <c:pt idx="2">
                  <c:v>9.181579674343664</c:v>
                </c:pt>
                <c:pt idx="3">
                  <c:v>1.717057748903191</c:v>
                </c:pt>
                <c:pt idx="4">
                  <c:v>38.683213140435</c:v>
                </c:pt>
                <c:pt idx="5">
                  <c:v>3.30435782072231</c:v>
                </c:pt>
                <c:pt idx="6">
                  <c:v>7.27186968166396</c:v>
                </c:pt>
                <c:pt idx="7">
                  <c:v>2.138176652662259</c:v>
                </c:pt>
                <c:pt idx="8">
                  <c:v>11.72107212710564</c:v>
                </c:pt>
                <c:pt idx="9">
                  <c:v>18.66271121991382</c:v>
                </c:pt>
                <c:pt idx="10">
                  <c:v>3.135204904808002</c:v>
                </c:pt>
                <c:pt idx="11">
                  <c:v>15.75178828711364</c:v>
                </c:pt>
                <c:pt idx="12">
                  <c:v>13.3746991249065</c:v>
                </c:pt>
                <c:pt idx="13">
                  <c:v>10.62685431467039</c:v>
                </c:pt>
                <c:pt idx="14">
                  <c:v>35.53033116065716</c:v>
                </c:pt>
                <c:pt idx="15">
                  <c:v>11.36715879347183</c:v>
                </c:pt>
                <c:pt idx="16">
                  <c:v>15.99433524036526</c:v>
                </c:pt>
                <c:pt idx="17">
                  <c:v>3.521182170007883</c:v>
                </c:pt>
                <c:pt idx="18">
                  <c:v>10.2038520506592</c:v>
                </c:pt>
                <c:pt idx="19">
                  <c:v>4.627565386767048</c:v>
                </c:pt>
                <c:pt idx="20">
                  <c:v>33.40032243447755</c:v>
                </c:pt>
                <c:pt idx="21">
                  <c:v>6.623001926723279</c:v>
                </c:pt>
                <c:pt idx="22">
                  <c:v>12.31834292015945</c:v>
                </c:pt>
              </c:numCache>
            </c:numRef>
          </c:val>
        </c:ser>
        <c:ser>
          <c:idx val="2"/>
          <c:order val="2"/>
          <c:tx>
            <c:strRef>
              <c:f>'Block Distribution'!$D$49</c:f>
              <c:strCache>
                <c:ptCount val="1"/>
                <c:pt idx="0">
                  <c:v>5-6 Words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'Block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'Block Distribution'!$D$50:$D$72</c:f>
              <c:numCache>
                <c:formatCode>#,##0.00</c:formatCode>
                <c:ptCount val="23"/>
                <c:pt idx="0">
                  <c:v>9.113878980638216</c:v>
                </c:pt>
                <c:pt idx="1">
                  <c:v>7.696204365342357</c:v>
                </c:pt>
                <c:pt idx="2">
                  <c:v>10.09576154943049</c:v>
                </c:pt>
                <c:pt idx="3">
                  <c:v>0.229539969668687</c:v>
                </c:pt>
                <c:pt idx="4">
                  <c:v>8.516605336346758</c:v>
                </c:pt>
                <c:pt idx="5">
                  <c:v>2.456816177309914</c:v>
                </c:pt>
                <c:pt idx="6">
                  <c:v>2.514561994689808</c:v>
                </c:pt>
                <c:pt idx="7">
                  <c:v>10.48095011995397</c:v>
                </c:pt>
                <c:pt idx="8">
                  <c:v>13.23750847627442</c:v>
                </c:pt>
                <c:pt idx="9">
                  <c:v>62.82353532718856</c:v>
                </c:pt>
                <c:pt idx="10">
                  <c:v>3.097574900091841</c:v>
                </c:pt>
                <c:pt idx="11">
                  <c:v>12.47958633432489</c:v>
                </c:pt>
                <c:pt idx="12">
                  <c:v>6.66741118014374</c:v>
                </c:pt>
                <c:pt idx="13">
                  <c:v>3.543124115392943</c:v>
                </c:pt>
                <c:pt idx="14">
                  <c:v>8.920418333260077</c:v>
                </c:pt>
                <c:pt idx="15">
                  <c:v>11.10303101551974</c:v>
                </c:pt>
                <c:pt idx="16">
                  <c:v>18.85112738701511</c:v>
                </c:pt>
                <c:pt idx="17">
                  <c:v>3.569348477991658</c:v>
                </c:pt>
                <c:pt idx="18">
                  <c:v>10.355450790953</c:v>
                </c:pt>
                <c:pt idx="19">
                  <c:v>4.262137764213647</c:v>
                </c:pt>
                <c:pt idx="20">
                  <c:v>17.29640246357054</c:v>
                </c:pt>
                <c:pt idx="21">
                  <c:v>4.090186395715281</c:v>
                </c:pt>
                <c:pt idx="22">
                  <c:v>10.51823461159253</c:v>
                </c:pt>
              </c:numCache>
            </c:numRef>
          </c:val>
        </c:ser>
        <c:ser>
          <c:idx val="3"/>
          <c:order val="3"/>
          <c:tx>
            <c:strRef>
              <c:f>'Block Distribution'!$E$49</c:f>
              <c:strCache>
                <c:ptCount val="1"/>
                <c:pt idx="0">
                  <c:v>7-8 Words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'Block Distribution'!$A$50:$A$72</c:f>
              <c:strCache>
                <c:ptCount val="23"/>
                <c:pt idx="0">
                  <c:v>apache</c:v>
                </c:pt>
                <c:pt idx="1">
                  <c:v>art</c:v>
                </c:pt>
                <c:pt idx="2">
                  <c:v>astar</c:v>
                </c:pt>
                <c:pt idx="3">
                  <c:v>cactus</c:v>
                </c:pt>
                <c:pt idx="4">
                  <c:v>canneal</c:v>
                </c:pt>
                <c:pt idx="5">
                  <c:v>eclipse</c:v>
                </c:pt>
                <c:pt idx="6">
                  <c:v>facesim</c:v>
                </c:pt>
                <c:pt idx="7">
                  <c:v>ferret</c:v>
                </c:pt>
                <c:pt idx="8">
                  <c:v>firefox</c:v>
                </c:pt>
                <c:pt idx="9">
                  <c:v>fluid.</c:v>
                </c:pt>
                <c:pt idx="10">
                  <c:v>freq.</c:v>
                </c:pt>
                <c:pt idx="11">
                  <c:v>h2</c:v>
                </c:pt>
                <c:pt idx="12">
                  <c:v>jbb</c:v>
                </c:pt>
                <c:pt idx="13">
                  <c:v>lbm</c:v>
                </c:pt>
                <c:pt idx="14">
                  <c:v>mcf</c:v>
                </c:pt>
                <c:pt idx="15">
                  <c:v>milc</c:v>
                </c:pt>
                <c:pt idx="16">
                  <c:v>omnet.</c:v>
                </c:pt>
                <c:pt idx="17">
                  <c:v>soplex</c:v>
                </c:pt>
                <c:pt idx="18">
                  <c:v>tpc-c.</c:v>
                </c:pt>
                <c:pt idx="19">
                  <c:v>trade.</c:v>
                </c:pt>
                <c:pt idx="20">
                  <c:v>twolf</c:v>
                </c:pt>
                <c:pt idx="21">
                  <c:v>x264</c:v>
                </c:pt>
                <c:pt idx="22">
                  <c:v>mean</c:v>
                </c:pt>
              </c:strCache>
            </c:strRef>
          </c:cat>
          <c:val>
            <c:numRef>
              <c:f>'Block Distribution'!$E$50:$E$72</c:f>
              <c:numCache>
                <c:formatCode>#,##0.00</c:formatCode>
                <c:ptCount val="23"/>
                <c:pt idx="0">
                  <c:v>35.75980561754462</c:v>
                </c:pt>
                <c:pt idx="1">
                  <c:v>8.885304540975482</c:v>
                </c:pt>
                <c:pt idx="2">
                  <c:v>51.27179066272996</c:v>
                </c:pt>
                <c:pt idx="3">
                  <c:v>87.13819105478073</c:v>
                </c:pt>
                <c:pt idx="4">
                  <c:v>17.31216160694198</c:v>
                </c:pt>
                <c:pt idx="5">
                  <c:v>84.58740505246676</c:v>
                </c:pt>
                <c:pt idx="6">
                  <c:v>84.24274683205495</c:v>
                </c:pt>
                <c:pt idx="7">
                  <c:v>73.22589754280129</c:v>
                </c:pt>
                <c:pt idx="8">
                  <c:v>49.25938779155117</c:v>
                </c:pt>
                <c:pt idx="9">
                  <c:v>4.051022749056444</c:v>
                </c:pt>
                <c:pt idx="10">
                  <c:v>53.65641522079083</c:v>
                </c:pt>
                <c:pt idx="11">
                  <c:v>32.66929592372847</c:v>
                </c:pt>
                <c:pt idx="12">
                  <c:v>27.30119313946401</c:v>
                </c:pt>
                <c:pt idx="13">
                  <c:v>25.60710612610068</c:v>
                </c:pt>
                <c:pt idx="14">
                  <c:v>3.815386701561348</c:v>
                </c:pt>
                <c:pt idx="15">
                  <c:v>63.00372897956072</c:v>
                </c:pt>
                <c:pt idx="16">
                  <c:v>20.17255348842109</c:v>
                </c:pt>
                <c:pt idx="17">
                  <c:v>4.827894217276649</c:v>
                </c:pt>
                <c:pt idx="18">
                  <c:v>44.31528701555889</c:v>
                </c:pt>
                <c:pt idx="19">
                  <c:v>75.81583333284789</c:v>
                </c:pt>
                <c:pt idx="20">
                  <c:v>9.552179738746396</c:v>
                </c:pt>
                <c:pt idx="21">
                  <c:v>42.4201973524504</c:v>
                </c:pt>
                <c:pt idx="22">
                  <c:v>40.85867203124593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20275944"/>
        <c:axId val="620279032"/>
      </c:barChart>
      <c:catAx>
        <c:axId val="6202759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 sz="2000"/>
            </a:pPr>
            <a:endParaRPr lang="en-US"/>
          </a:p>
        </c:txPr>
        <c:crossAx val="620279032"/>
        <c:crossesAt val="0.0"/>
        <c:auto val="1"/>
        <c:lblAlgn val="ctr"/>
        <c:lblOffset val="25"/>
        <c:tickLblSkip val="1"/>
        <c:noMultiLvlLbl val="0"/>
      </c:catAx>
      <c:valAx>
        <c:axId val="620279032"/>
        <c:scaling>
          <c:orientation val="minMax"/>
          <c:max val="10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% of Amoeba Blocks</a:t>
                </a:r>
              </a:p>
            </c:rich>
          </c:tx>
          <c:layout>
            <c:manualLayout>
              <c:xMode val="edge"/>
              <c:yMode val="edge"/>
              <c:x val="0.000423980459691609"/>
              <c:y val="0.248789322512953"/>
            </c:manualLayout>
          </c:layout>
          <c:overlay val="0"/>
        </c:title>
        <c:numFmt formatCode="#,##0;\-#,##0" sourceLinked="0"/>
        <c:majorTickMark val="out"/>
        <c:minorTickMark val="none"/>
        <c:tickLblPos val="nextTo"/>
        <c:spPr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20275944"/>
        <c:crossesAt val="1.0"/>
        <c:crossBetween val="between"/>
        <c:majorUnit val="20.0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0"/>
          <c:y val="0.0"/>
          <c:w val="1.0"/>
          <c:h val="0.0614948515968827"/>
        </c:manualLayout>
      </c:layout>
      <c:overlay val="0"/>
      <c:spPr>
        <a:noFill/>
      </c:spPr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00">
          <a:latin typeface="+mn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6050773825686"/>
          <c:y val="0.0465059992500937"/>
          <c:w val="0.892695719069599"/>
          <c:h val="0.641172410266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'PPT-Scratch Sheet'!$B$15</c:f>
              <c:strCache>
                <c:ptCount val="1"/>
                <c:pt idx="0">
                  <c:v>Fixed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 Sheet'!$A$16:$A$25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 Sheet'!$B$16:$B$25</c:f>
              <c:numCache>
                <c:formatCode>General</c:formatCode>
                <c:ptCount val="10"/>
                <c:pt idx="0">
                  <c:v>72.036388285871</c:v>
                </c:pt>
                <c:pt idx="1">
                  <c:v>9.118278912235908</c:v>
                </c:pt>
                <c:pt idx="2">
                  <c:v>65.17853492650967</c:v>
                </c:pt>
                <c:pt idx="3">
                  <c:v>7.18568825435116</c:v>
                </c:pt>
                <c:pt idx="4">
                  <c:v>28.2253391713485</c:v>
                </c:pt>
                <c:pt idx="5">
                  <c:v>79.17009310241318</c:v>
                </c:pt>
                <c:pt idx="6">
                  <c:v>4.728137362183799</c:v>
                </c:pt>
                <c:pt idx="7">
                  <c:v>1.62407445583943</c:v>
                </c:pt>
                <c:pt idx="8">
                  <c:v>6.47341022103388</c:v>
                </c:pt>
                <c:pt idx="9">
                  <c:v>4.26637094974174</c:v>
                </c:pt>
              </c:numCache>
            </c:numRef>
          </c:val>
        </c:ser>
        <c:ser>
          <c:idx val="1"/>
          <c:order val="1"/>
          <c:tx>
            <c:strRef>
              <c:f>'PPT-Scratch Sheet'!$C$15</c:f>
              <c:strCache>
                <c:ptCount val="1"/>
                <c:pt idx="0">
                  <c:v>Amoeba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 Sheet'!$A$16:$A$25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 Sheet'!$C$16:$C$25</c:f>
              <c:numCache>
                <c:formatCode>General</c:formatCode>
                <c:ptCount val="10"/>
                <c:pt idx="0">
                  <c:v>55.7491365544384</c:v>
                </c:pt>
                <c:pt idx="1">
                  <c:v>8.2660230362337</c:v>
                </c:pt>
                <c:pt idx="2">
                  <c:v>63.0641901364401</c:v>
                </c:pt>
                <c:pt idx="3">
                  <c:v>4.594680776554309</c:v>
                </c:pt>
                <c:pt idx="4">
                  <c:v>24.54924698966679</c:v>
                </c:pt>
                <c:pt idx="5">
                  <c:v>64.8869923782172</c:v>
                </c:pt>
                <c:pt idx="6">
                  <c:v>4.10929516529048</c:v>
                </c:pt>
                <c:pt idx="7">
                  <c:v>1.46075878335178</c:v>
                </c:pt>
                <c:pt idx="8">
                  <c:v>5.37072978538547</c:v>
                </c:pt>
                <c:pt idx="9">
                  <c:v>3.61319153417015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20427784"/>
        <c:axId val="620431144"/>
      </c:barChart>
      <c:catAx>
        <c:axId val="6204277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431144"/>
        <c:crosses val="autoZero"/>
        <c:auto val="1"/>
        <c:lblAlgn val="ctr"/>
        <c:lblOffset val="100"/>
        <c:noMultiLvlLbl val="0"/>
      </c:catAx>
      <c:valAx>
        <c:axId val="620431144"/>
        <c:scaling>
          <c:orientation val="minMax"/>
          <c:max val="8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427784"/>
        <c:crosses val="autoZero"/>
        <c:crossBetween val="between"/>
        <c:majorUnit val="20.0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55093899900444"/>
          <c:y val="0.0593263967004125"/>
          <c:w val="0.317607249524844"/>
          <c:h val="0.340871016122985"/>
        </c:manualLayout>
      </c:layout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dLbl>
              <c:idx val="2"/>
              <c:layout>
                <c:manualLayout>
                  <c:x val="0.115153681184117"/>
                  <c:y val="-0.044751252684323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55.10870277074586</c:v>
                </c:pt>
                <c:pt idx="1">
                  <c:v>12.94813459321182</c:v>
                </c:pt>
                <c:pt idx="2">
                  <c:v>6.349242054697402</c:v>
                </c:pt>
                <c:pt idx="3">
                  <c:v>25.59392058134491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657144376544"/>
          <c:y val="0.051756370643543"/>
          <c:w val="0.817142022251994"/>
          <c:h val="0.656967008870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'PPT-Scratch Sheet'!$B$27</c:f>
              <c:strCache>
                <c:ptCount val="1"/>
                <c:pt idx="0">
                  <c:v>Fixed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 Sheet'!$A$28:$A$37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 Sheet'!$B$28:$B$37</c:f>
              <c:numCache>
                <c:formatCode>General</c:formatCode>
                <c:ptCount val="10"/>
                <c:pt idx="0">
                  <c:v>6803.12</c:v>
                </c:pt>
                <c:pt idx="1">
                  <c:v>880.5659999999999</c:v>
                </c:pt>
                <c:pt idx="2">
                  <c:v>9131.9</c:v>
                </c:pt>
                <c:pt idx="3">
                  <c:v>761.704</c:v>
                </c:pt>
                <c:pt idx="4">
                  <c:v>2798.93</c:v>
                </c:pt>
                <c:pt idx="5">
                  <c:v>9098.57</c:v>
                </c:pt>
                <c:pt idx="6">
                  <c:v>492.197</c:v>
                </c:pt>
                <c:pt idx="7">
                  <c:v>180.219</c:v>
                </c:pt>
                <c:pt idx="8">
                  <c:v>724.569</c:v>
                </c:pt>
                <c:pt idx="9">
                  <c:v>541.577</c:v>
                </c:pt>
              </c:numCache>
            </c:numRef>
          </c:val>
        </c:ser>
        <c:ser>
          <c:idx val="1"/>
          <c:order val="1"/>
          <c:tx>
            <c:strRef>
              <c:f>'PPT-Scratch Sheet'!$C$27</c:f>
              <c:strCache>
                <c:ptCount val="1"/>
                <c:pt idx="0">
                  <c:v>Amoeba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 Sheet'!$A$28:$A$37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 Sheet'!$C$28:$C$37</c:f>
              <c:numCache>
                <c:formatCode>General</c:formatCode>
                <c:ptCount val="10"/>
                <c:pt idx="0">
                  <c:v>2518.64</c:v>
                </c:pt>
                <c:pt idx="1">
                  <c:v>485.951</c:v>
                </c:pt>
                <c:pt idx="2">
                  <c:v>3754.79</c:v>
                </c:pt>
                <c:pt idx="3">
                  <c:v>327.502</c:v>
                </c:pt>
                <c:pt idx="4">
                  <c:v>1542.05</c:v>
                </c:pt>
                <c:pt idx="5">
                  <c:v>4999.69</c:v>
                </c:pt>
                <c:pt idx="6">
                  <c:v>270.159</c:v>
                </c:pt>
                <c:pt idx="7">
                  <c:v>122.518</c:v>
                </c:pt>
                <c:pt idx="8">
                  <c:v>437.7309999999999</c:v>
                </c:pt>
                <c:pt idx="9">
                  <c:v>433.076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20472840"/>
        <c:axId val="620476200"/>
      </c:barChart>
      <c:catAx>
        <c:axId val="620472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476200"/>
        <c:crosses val="autoZero"/>
        <c:auto val="1"/>
        <c:lblAlgn val="ctr"/>
        <c:lblOffset val="100"/>
        <c:noMultiLvlLbl val="0"/>
      </c:catAx>
      <c:valAx>
        <c:axId val="620476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47284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82345897312449"/>
          <c:y val="0.0525676932788465"/>
          <c:w val="0.255247882638306"/>
          <c:h val="0.289379381374797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489720034996"/>
          <c:y val="0.0466069883341815"/>
          <c:w val="0.868009623797025"/>
          <c:h val="0.676115244196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'PPT-Scratch'!$B$14</c:f>
              <c:strCache>
                <c:ptCount val="1"/>
                <c:pt idx="0">
                  <c:v>Fixed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'PPT-Scratch'!$A$15:$A$24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'PPT-Scratch'!$B$15:$B$24</c:f>
              <c:numCache>
                <c:formatCode>#,##0.00</c:formatCode>
                <c:ptCount val="10"/>
                <c:pt idx="0">
                  <c:v>73.51039</c:v>
                </c:pt>
                <c:pt idx="1">
                  <c:v>45.96362000000001</c:v>
                </c:pt>
                <c:pt idx="2">
                  <c:v>66.30699</c:v>
                </c:pt>
                <c:pt idx="3">
                  <c:v>35.92801</c:v>
                </c:pt>
                <c:pt idx="4">
                  <c:v>72.44115</c:v>
                </c:pt>
                <c:pt idx="5">
                  <c:v>101.56874</c:v>
                </c:pt>
                <c:pt idx="6">
                  <c:v>40.19312</c:v>
                </c:pt>
                <c:pt idx="7">
                  <c:v>44.8187</c:v>
                </c:pt>
                <c:pt idx="8">
                  <c:v>45.56836000000001</c:v>
                </c:pt>
                <c:pt idx="9">
                  <c:v>40.38395</c:v>
                </c:pt>
              </c:numCache>
            </c:numRef>
          </c:val>
        </c:ser>
        <c:ser>
          <c:idx val="1"/>
          <c:order val="1"/>
          <c:tx>
            <c:strRef>
              <c:f>'PPT-Scratch'!$C$14</c:f>
              <c:strCache>
                <c:ptCount val="1"/>
                <c:pt idx="0">
                  <c:v>Amoeba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'PPT-Scratch'!$A$15:$A$24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'PPT-Scratch'!$C$15:$C$24</c:f>
              <c:numCache>
                <c:formatCode>#,##0.00</c:formatCode>
                <c:ptCount val="10"/>
                <c:pt idx="0">
                  <c:v>47.29309</c:v>
                </c:pt>
                <c:pt idx="1">
                  <c:v>43.21947</c:v>
                </c:pt>
                <c:pt idx="2">
                  <c:v>48.47825</c:v>
                </c:pt>
                <c:pt idx="3">
                  <c:v>33.47502000000001</c:v>
                </c:pt>
                <c:pt idx="4">
                  <c:v>65.70222</c:v>
                </c:pt>
                <c:pt idx="5">
                  <c:v>80.23192</c:v>
                </c:pt>
                <c:pt idx="6">
                  <c:v>38.29903</c:v>
                </c:pt>
                <c:pt idx="7">
                  <c:v>44.37784</c:v>
                </c:pt>
                <c:pt idx="8">
                  <c:v>43.59643</c:v>
                </c:pt>
                <c:pt idx="9">
                  <c:v>39.3587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20518776"/>
        <c:axId val="620522136"/>
      </c:barChart>
      <c:catAx>
        <c:axId val="620518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522136"/>
        <c:crosses val="autoZero"/>
        <c:auto val="1"/>
        <c:lblAlgn val="ctr"/>
        <c:lblOffset val="100"/>
        <c:noMultiLvlLbl val="0"/>
      </c:catAx>
      <c:valAx>
        <c:axId val="62052213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600"/>
            </a:pPr>
            <a:endParaRPr lang="en-US"/>
          </a:p>
        </c:txPr>
        <c:crossAx val="620518776"/>
        <c:crosses val="autoZero"/>
        <c:crossBetween val="between"/>
        <c:majorUnit val="25.0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47070428696413"/>
          <c:y val="0.0237602092822483"/>
          <c:w val="0.227929571303587"/>
          <c:h val="0.320212160979878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81748687664042"/>
          <c:y val="0.0234230373102096"/>
          <c:w val="0.921825131233596"/>
          <c:h val="0.9237253729359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'PPT-Scratch'!$B$28</c:f>
              <c:strCache>
                <c:ptCount val="1"/>
                <c:pt idx="0">
                  <c:v>Fixed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'PPT-Scratch'!$A$29:$A$38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'PPT-Scratch'!$B$29:$B$38</c:f>
              <c:numCache>
                <c:formatCode>#,##0.00</c:formatCode>
                <c:ptCount val="10"/>
                <c:pt idx="0">
                  <c:v>14940.01</c:v>
                </c:pt>
                <c:pt idx="1">
                  <c:v>3501.95</c:v>
                </c:pt>
                <c:pt idx="2">
                  <c:v>14285.01</c:v>
                </c:pt>
                <c:pt idx="3">
                  <c:v>1841.87</c:v>
                </c:pt>
                <c:pt idx="4">
                  <c:v>6385.32</c:v>
                </c:pt>
                <c:pt idx="5">
                  <c:v>9286.34</c:v>
                </c:pt>
                <c:pt idx="6">
                  <c:v>2295.42</c:v>
                </c:pt>
                <c:pt idx="7">
                  <c:v>2151.5</c:v>
                </c:pt>
                <c:pt idx="8">
                  <c:v>2075.17</c:v>
                </c:pt>
                <c:pt idx="9">
                  <c:v>1801.64</c:v>
                </c:pt>
              </c:numCache>
            </c:numRef>
          </c:val>
        </c:ser>
        <c:ser>
          <c:idx val="1"/>
          <c:order val="1"/>
          <c:tx>
            <c:strRef>
              <c:f>'PPT-Scratch'!$C$28</c:f>
              <c:strCache>
                <c:ptCount val="1"/>
                <c:pt idx="0">
                  <c:v>Amoeba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'PPT-Scratch'!$A$29:$A$38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'PPT-Scratch'!$C$29:$C$38</c:f>
              <c:numCache>
                <c:formatCode>#,##0.00</c:formatCode>
                <c:ptCount val="10"/>
                <c:pt idx="0">
                  <c:v>13158.48</c:v>
                </c:pt>
                <c:pt idx="1">
                  <c:v>3239.43</c:v>
                </c:pt>
                <c:pt idx="2">
                  <c:v>13614.81</c:v>
                </c:pt>
                <c:pt idx="3">
                  <c:v>1794.49</c:v>
                </c:pt>
                <c:pt idx="4">
                  <c:v>5030.6</c:v>
                </c:pt>
                <c:pt idx="5">
                  <c:v>8299.129999999997</c:v>
                </c:pt>
                <c:pt idx="6">
                  <c:v>2239.54</c:v>
                </c:pt>
                <c:pt idx="7">
                  <c:v>2118.55</c:v>
                </c:pt>
                <c:pt idx="8">
                  <c:v>2004.91</c:v>
                </c:pt>
                <c:pt idx="9">
                  <c:v>1787.25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20562728"/>
        <c:axId val="620566088"/>
      </c:barChart>
      <c:catAx>
        <c:axId val="620562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566088"/>
        <c:crosses val="autoZero"/>
        <c:auto val="1"/>
        <c:lblAlgn val="ctr"/>
        <c:lblOffset val="100"/>
        <c:noMultiLvlLbl val="0"/>
      </c:catAx>
      <c:valAx>
        <c:axId val="620566088"/>
        <c:scaling>
          <c:orientation val="minMax"/>
          <c:max val="16000.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20562728"/>
        <c:crosses val="autoZero"/>
        <c:crossBetween val="between"/>
        <c:majorUnit val="4000.0"/>
      </c:valAx>
    </c:plotArea>
    <c:legend>
      <c:legendPos val="r"/>
      <c:layout>
        <c:manualLayout>
          <c:xMode val="edge"/>
          <c:yMode val="edge"/>
          <c:x val="0.765201881014873"/>
          <c:y val="0.0504579886374963"/>
          <c:w val="0.20563145231846"/>
          <c:h val="0.314695837070999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dLbl>
              <c:idx val="1"/>
              <c:layout>
                <c:manualLayout>
                  <c:x val="-0.108289654318456"/>
                  <c:y val="0.025708363159150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1709430149313"/>
                  <c:y val="-0.008242364590789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18.17947633137606</c:v>
                </c:pt>
                <c:pt idx="1">
                  <c:v>5.376695333782835</c:v>
                </c:pt>
                <c:pt idx="2">
                  <c:v>3.813966397487714</c:v>
                </c:pt>
                <c:pt idx="3">
                  <c:v>72.62986193735337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40.4469071064122</c:v>
                </c:pt>
                <c:pt idx="1">
                  <c:v>25.76328512359482</c:v>
                </c:pt>
                <c:pt idx="2">
                  <c:v>8.623269325278077</c:v>
                </c:pt>
                <c:pt idx="3">
                  <c:v>25.1665384447149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dLbl>
              <c:idx val="2"/>
              <c:layout>
                <c:manualLayout>
                  <c:x val="0.0938413266523503"/>
                  <c:y val="0.1167616076488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0470947267955142"/>
                  <c:y val="0.10504983106445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75.05042814917045</c:v>
                </c:pt>
                <c:pt idx="1">
                  <c:v>13.9436196455984</c:v>
                </c:pt>
                <c:pt idx="2">
                  <c:v>6.007788052783846</c:v>
                </c:pt>
                <c:pt idx="3">
                  <c:v>4.998164152447305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dLbl>
              <c:idx val="2"/>
              <c:layout>
                <c:manualLayout>
                  <c:x val="0.124076855464016"/>
                  <c:y val="0.11812753519446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57.514321066224</c:v>
                </c:pt>
                <c:pt idx="1">
                  <c:v>19.89216465170234</c:v>
                </c:pt>
                <c:pt idx="2">
                  <c:v>12.46952835003631</c:v>
                </c:pt>
                <c:pt idx="3">
                  <c:v>10.12398593203734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16825300683568"/>
          <c:y val="0.0351351351351351"/>
          <c:w val="0.637362637362637"/>
          <c:h val="0.9405405405405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accent2"/>
              </a:solidFill>
              <a:ln w="38100"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chemeClr val="accent6"/>
              </a:solidFill>
              <a:ln w="38100"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chemeClr val="accent1"/>
              </a:solidFill>
              <a:ln w="38100"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accent3"/>
              </a:solidFill>
              <a:ln w="38100">
                <a:solidFill>
                  <a:schemeClr val="tx1"/>
                </a:solidFill>
              </a:ln>
            </c:spPr>
          </c:dPt>
          <c:dLbls>
            <c:dLbl>
              <c:idx val="2"/>
              <c:layout>
                <c:manualLayout>
                  <c:x val="0.0938413266523503"/>
                  <c:y val="0.1167616076488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0470947267955142"/>
                  <c:y val="0.10504983106445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1-2 Words</c:v>
                </c:pt>
                <c:pt idx="1">
                  <c:v>3-4 Words</c:v>
                </c:pt>
                <c:pt idx="2">
                  <c:v>5-6 Words</c:v>
                </c:pt>
                <c:pt idx="3">
                  <c:v>7-8 Words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75.05042814917045</c:v>
                </c:pt>
                <c:pt idx="1">
                  <c:v>13.9436196455984</c:v>
                </c:pt>
                <c:pt idx="2">
                  <c:v>6.007788052783846</c:v>
                </c:pt>
                <c:pt idx="3">
                  <c:v>4.998164152447305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46747534937"/>
          <c:y val="0.0516733325001041"/>
          <c:w val="0.880436735948547"/>
          <c:h val="0.62386972461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Sheet1!$B$2:$B$11</c:f>
              <c:numCache>
                <c:formatCode>#,##0.00</c:formatCode>
                <c:ptCount val="10"/>
                <c:pt idx="0">
                  <c:v>0.226097561510134</c:v>
                </c:pt>
                <c:pt idx="1">
                  <c:v>0.0934667478594628</c:v>
                </c:pt>
                <c:pt idx="2">
                  <c:v>0.032439280699598</c:v>
                </c:pt>
                <c:pt idx="3">
                  <c:v>0.360578887656017</c:v>
                </c:pt>
                <c:pt idx="4">
                  <c:v>0.130240850583411</c:v>
                </c:pt>
                <c:pt idx="5">
                  <c:v>0.180410306019466</c:v>
                </c:pt>
                <c:pt idx="6">
                  <c:v>0.130884986938597</c:v>
                </c:pt>
                <c:pt idx="7">
                  <c:v>0.100559227380519</c:v>
                </c:pt>
                <c:pt idx="8">
                  <c:v>0.170339959619043</c:v>
                </c:pt>
                <c:pt idx="9">
                  <c:v>0.153099536647447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18620760"/>
        <c:axId val="618624120"/>
      </c:barChart>
      <c:catAx>
        <c:axId val="6186207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624120"/>
        <c:crosses val="autoZero"/>
        <c:auto val="1"/>
        <c:lblAlgn val="ctr"/>
        <c:lblOffset val="100"/>
        <c:noMultiLvlLbl val="0"/>
      </c:catAx>
      <c:valAx>
        <c:axId val="618624120"/>
        <c:scaling>
          <c:orientation val="minMax"/>
          <c:max val="0.4"/>
          <c:min val="0.0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62076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46747534937"/>
          <c:y val="0.0516733325001041"/>
          <c:w val="0.880436735948547"/>
          <c:h val="0.62386972461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cat>
            <c:strRef>
              <c:f>Sheet1!$A$2:$A$11</c:f>
              <c:strCache>
                <c:ptCount val="10"/>
                <c:pt idx="0">
                  <c:v>mcf</c:v>
                </c:pt>
                <c:pt idx="1">
                  <c:v>canneal</c:v>
                </c:pt>
                <c:pt idx="2">
                  <c:v>lbm</c:v>
                </c:pt>
                <c:pt idx="3">
                  <c:v>h2</c:v>
                </c:pt>
                <c:pt idx="4">
                  <c:v>jbb</c:v>
                </c:pt>
                <c:pt idx="5">
                  <c:v>apache</c:v>
                </c:pt>
                <c:pt idx="6">
                  <c:v>x264</c:v>
                </c:pt>
                <c:pt idx="7">
                  <c:v>firefox</c:v>
                </c:pt>
                <c:pt idx="8">
                  <c:v>tpcc</c:v>
                </c:pt>
                <c:pt idx="9">
                  <c:v>eclipse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0.62978162960524</c:v>
                </c:pt>
                <c:pt idx="1">
                  <c:v>0.448137902212895</c:v>
                </c:pt>
                <c:pt idx="2">
                  <c:v>0.588827078702132</c:v>
                </c:pt>
                <c:pt idx="3">
                  <c:v>0.57004033062712</c:v>
                </c:pt>
                <c:pt idx="4">
                  <c:v>0.449057318332363</c:v>
                </c:pt>
                <c:pt idx="5">
                  <c:v>0.45049716603818</c:v>
                </c:pt>
                <c:pt idx="6">
                  <c:v>0.451116118139688</c:v>
                </c:pt>
                <c:pt idx="7">
                  <c:v>0.320171569035451</c:v>
                </c:pt>
                <c:pt idx="8">
                  <c:v>0.395873960934017</c:v>
                </c:pt>
                <c:pt idx="9">
                  <c:v>0.200342702884354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18729576"/>
        <c:axId val="618732936"/>
      </c:barChart>
      <c:catAx>
        <c:axId val="618729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732936"/>
        <c:crosses val="autoZero"/>
        <c:auto val="1"/>
        <c:lblAlgn val="ctr"/>
        <c:lblOffset val="100"/>
        <c:noMultiLvlLbl val="0"/>
      </c:catAx>
      <c:valAx>
        <c:axId val="618732936"/>
        <c:scaling>
          <c:orientation val="minMax"/>
          <c:max val="0.75"/>
        </c:scaling>
        <c:delete val="0"/>
        <c:axPos val="l"/>
        <c:majorGridlines>
          <c:spPr>
            <a:ln>
              <a:solidFill>
                <a:schemeClr val="tx1"/>
              </a:solidFill>
              <a:prstDash val="lgDash"/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/>
            </a:pPr>
            <a:endParaRPr lang="en-US"/>
          </a:p>
        </c:txPr>
        <c:crossAx val="618729576"/>
        <c:crosses val="autoZero"/>
        <c:crossBetween val="between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0.48198</cdr:x>
      <cdr:y>0.05634</cdr:y>
    </cdr:from>
    <cdr:to>
      <cdr:x>0.59009</cdr:x>
      <cdr:y>0.22535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76700" y="304800"/>
          <a:ext cx="914416" cy="914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sz="3200" dirty="0" smtClean="0">
              <a:solidFill>
                <a:schemeClr val="tx1"/>
              </a:solidFill>
            </a:rPr>
            <a:t>21%</a:t>
          </a:r>
          <a:endParaRPr lang="en-US" sz="32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0.73585</cdr:x>
      <cdr:y>0.12162</cdr:y>
    </cdr:from>
    <cdr:to>
      <cdr:x>0.9612</cdr:x>
      <cdr:y>0.34298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43600" y="685800"/>
          <a:ext cx="1820197" cy="12482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latin typeface="+mn-lt"/>
              <a:cs typeface="Times New Roman" pitchFamily="18" charset="0"/>
            </a:rPr>
            <a:t>Sector</a:t>
          </a:r>
        </a:p>
        <a:p xmlns:a="http://schemas.openxmlformats.org/drawingml/2006/main">
          <a:pPr algn="ctr"/>
          <a:r>
            <a:rPr lang="en-US" sz="3200" dirty="0">
              <a:latin typeface="+mn-lt"/>
              <a:cs typeface="Times New Roman" pitchFamily="18" charset="0"/>
            </a:rPr>
            <a:t>(x:2.9)</a:t>
          </a:r>
        </a:p>
      </cdr:txBody>
    </cdr:sp>
  </cdr:relSizeAnchor>
  <cdr:relSizeAnchor xmlns:cdr="http://schemas.openxmlformats.org/drawingml/2006/chartDrawing">
    <cdr:from>
      <cdr:x>0.68868</cdr:x>
      <cdr:y>0.47297</cdr:y>
    </cdr:from>
    <cdr:to>
      <cdr:x>0.97882</cdr:x>
      <cdr:y>0.60275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562600" y="2667000"/>
          <a:ext cx="2343519" cy="7318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latin typeface="+mn-lt"/>
              <a:cs typeface="Times New Roman" pitchFamily="18" charset="0"/>
            </a:rPr>
            <a:t>Sector-Pre</a:t>
          </a:r>
        </a:p>
      </cdr:txBody>
    </cdr:sp>
  </cdr:relSizeAnchor>
  <cdr:relSizeAnchor xmlns:cdr="http://schemas.openxmlformats.org/drawingml/2006/chartDrawing">
    <cdr:from>
      <cdr:x>0.19881</cdr:x>
      <cdr:y>0.03527</cdr:y>
    </cdr:from>
    <cdr:to>
      <cdr:x>0.52816</cdr:x>
      <cdr:y>0.14758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723762" y="221780"/>
          <a:ext cx="2855528" cy="7063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>
              <a:latin typeface="+mn-lt"/>
              <a:cs typeface="Times New Roman" pitchFamily="18" charset="0"/>
            </a:rPr>
            <a:t>Fixed-2X</a:t>
          </a:r>
        </a:p>
      </cdr:txBody>
    </cdr:sp>
  </cdr:relSizeAnchor>
  <cdr:relSizeAnchor xmlns:cdr="http://schemas.openxmlformats.org/drawingml/2006/chartDrawing">
    <cdr:from>
      <cdr:x>0.19177</cdr:x>
      <cdr:y>0.29869</cdr:y>
    </cdr:from>
    <cdr:to>
      <cdr:x>0.42135</cdr:x>
      <cdr:y>0.37636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62723" y="1878457"/>
          <a:ext cx="1990481" cy="4884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b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>
              <a:latin typeface="+mn-lt"/>
              <a:cs typeface="Times New Roman" pitchFamily="18" charset="0"/>
            </a:rPr>
            <a:t>Amoeba</a:t>
          </a:r>
        </a:p>
      </cdr:txBody>
    </cdr:sp>
  </cdr:relSizeAnchor>
  <cdr:relSizeAnchor xmlns:cdr="http://schemas.openxmlformats.org/drawingml/2006/chartDrawing">
    <cdr:from>
      <cdr:x>0.34035</cdr:x>
      <cdr:y>0.36342</cdr:y>
    </cdr:from>
    <cdr:to>
      <cdr:x>0.59574</cdr:x>
      <cdr:y>0.51094</cdr:y>
    </cdr:to>
    <cdr:sp macro="" textlink="">
      <cdr:nvSpPr>
        <cdr:cNvPr id="6" name="TextBox 2"/>
        <cdr:cNvSpPr txBox="1"/>
      </cdr:nvSpPr>
      <cdr:spPr>
        <a:xfrm xmlns:a="http://schemas.openxmlformats.org/drawingml/2006/main">
          <a:off x="2950910" y="2285511"/>
          <a:ext cx="2214253" cy="927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latin typeface="+mn-lt"/>
              <a:cs typeface="Times New Roman" pitchFamily="18" charset="0"/>
            </a:rPr>
            <a:t>Multi$-25</a:t>
          </a:r>
        </a:p>
      </cdr:txBody>
    </cdr:sp>
  </cdr:relSizeAnchor>
  <cdr:relSizeAnchor xmlns:cdr="http://schemas.openxmlformats.org/drawingml/2006/chartDrawing">
    <cdr:from>
      <cdr:x>0.21338</cdr:x>
      <cdr:y>0.56757</cdr:y>
    </cdr:from>
    <cdr:to>
      <cdr:x>0.5</cdr:x>
      <cdr:y>0.71509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1723513" y="3200400"/>
          <a:ext cx="2315087" cy="8318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latin typeface="+mn-lt"/>
              <a:cs typeface="Times New Roman" pitchFamily="18" charset="0"/>
            </a:rPr>
            <a:t>Multi$-50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0.13395</cdr:x>
      <cdr:y>0.02822</cdr:y>
    </cdr:from>
    <cdr:to>
      <cdr:x>0.18737</cdr:x>
      <cdr:y>0.13858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1046038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45</a:t>
          </a:r>
        </a:p>
      </cdr:txBody>
    </cdr:sp>
  </cdr:relSizeAnchor>
  <cdr:relSizeAnchor xmlns:cdr="http://schemas.openxmlformats.org/drawingml/2006/chartDrawing">
    <cdr:from>
      <cdr:x>0.17307</cdr:x>
      <cdr:y>0.02822</cdr:y>
    </cdr:from>
    <cdr:to>
      <cdr:x>0.22648</cdr:x>
      <cdr:y>0.13858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1385380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20</a:t>
          </a:r>
        </a:p>
      </cdr:txBody>
    </cdr:sp>
  </cdr:relSizeAnchor>
  <cdr:relSizeAnchor xmlns:cdr="http://schemas.openxmlformats.org/drawingml/2006/chartDrawing">
    <cdr:from>
      <cdr:x>0.21064</cdr:x>
      <cdr:y>0.02822</cdr:y>
    </cdr:from>
    <cdr:to>
      <cdr:x>0.26405</cdr:x>
      <cdr:y>0.13858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1711288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39</a:t>
          </a:r>
        </a:p>
      </cdr:txBody>
    </cdr:sp>
  </cdr:relSizeAnchor>
  <cdr:relSizeAnchor xmlns:cdr="http://schemas.openxmlformats.org/drawingml/2006/chartDrawing">
    <cdr:from>
      <cdr:x>0.24638</cdr:x>
      <cdr:y>0.02822</cdr:y>
    </cdr:from>
    <cdr:to>
      <cdr:x>0.29979</cdr:x>
      <cdr:y>0.13858</cdr:y>
    </cdr:to>
    <cdr:sp macro="" textlink="">
      <cdr:nvSpPr>
        <cdr:cNvPr id="5" name="TextBox 1"/>
        <cdr:cNvSpPr txBox="1"/>
      </cdr:nvSpPr>
      <cdr:spPr>
        <a:xfrm xmlns:a="http://schemas.openxmlformats.org/drawingml/2006/main" rot="16200000">
          <a:off x="2021333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79</a:t>
          </a:r>
        </a:p>
      </cdr:txBody>
    </cdr:sp>
  </cdr:relSizeAnchor>
  <cdr:relSizeAnchor xmlns:cdr="http://schemas.openxmlformats.org/drawingml/2006/chartDrawing">
    <cdr:from>
      <cdr:x>0.28488</cdr:x>
      <cdr:y>0.02822</cdr:y>
    </cdr:from>
    <cdr:to>
      <cdr:x>0.33829</cdr:x>
      <cdr:y>0.13858</cdr:y>
    </cdr:to>
    <cdr:sp macro="" textlink="">
      <cdr:nvSpPr>
        <cdr:cNvPr id="6" name="TextBox 1"/>
        <cdr:cNvSpPr txBox="1"/>
      </cdr:nvSpPr>
      <cdr:spPr>
        <a:xfrm xmlns:a="http://schemas.openxmlformats.org/drawingml/2006/main" rot="16200000">
          <a:off x="2355301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30</a:t>
          </a:r>
        </a:p>
      </cdr:txBody>
    </cdr:sp>
  </cdr:relSizeAnchor>
  <cdr:relSizeAnchor xmlns:cdr="http://schemas.openxmlformats.org/drawingml/2006/chartDrawing">
    <cdr:from>
      <cdr:x>0.32062</cdr:x>
      <cdr:y>0.02822</cdr:y>
    </cdr:from>
    <cdr:to>
      <cdr:x>0.37403</cdr:x>
      <cdr:y>0.13858</cdr:y>
    </cdr:to>
    <cdr:sp macro="" textlink="">
      <cdr:nvSpPr>
        <cdr:cNvPr id="7" name="TextBox 1"/>
        <cdr:cNvSpPr txBox="1"/>
      </cdr:nvSpPr>
      <cdr:spPr>
        <a:xfrm xmlns:a="http://schemas.openxmlformats.org/drawingml/2006/main" rot="16200000">
          <a:off x="2665347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80</a:t>
          </a:r>
        </a:p>
      </cdr:txBody>
    </cdr:sp>
  </cdr:relSizeAnchor>
  <cdr:relSizeAnchor xmlns:cdr="http://schemas.openxmlformats.org/drawingml/2006/chartDrawing">
    <cdr:from>
      <cdr:x>0.35635</cdr:x>
      <cdr:y>0.02822</cdr:y>
    </cdr:from>
    <cdr:to>
      <cdr:x>0.40977</cdr:x>
      <cdr:y>0.13858</cdr:y>
    </cdr:to>
    <cdr:sp macro="" textlink="">
      <cdr:nvSpPr>
        <cdr:cNvPr id="8" name="TextBox 1"/>
        <cdr:cNvSpPr txBox="1"/>
      </cdr:nvSpPr>
      <cdr:spPr>
        <a:xfrm xmlns:a="http://schemas.openxmlformats.org/drawingml/2006/main" rot="16200000">
          <a:off x="2975392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77</a:t>
          </a:r>
        </a:p>
      </cdr:txBody>
    </cdr:sp>
  </cdr:relSizeAnchor>
  <cdr:relSizeAnchor xmlns:cdr="http://schemas.openxmlformats.org/drawingml/2006/chartDrawing">
    <cdr:from>
      <cdr:x>0.39392</cdr:x>
      <cdr:y>0.02822</cdr:y>
    </cdr:from>
    <cdr:to>
      <cdr:x>0.44734</cdr:x>
      <cdr:y>0.13858</cdr:y>
    </cdr:to>
    <cdr:sp macro="" textlink="">
      <cdr:nvSpPr>
        <cdr:cNvPr id="9" name="TextBox 1"/>
        <cdr:cNvSpPr txBox="1"/>
      </cdr:nvSpPr>
      <cdr:spPr>
        <a:xfrm xmlns:a="http://schemas.openxmlformats.org/drawingml/2006/main" rot="16200000">
          <a:off x="3301300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82</a:t>
          </a:r>
        </a:p>
      </cdr:txBody>
    </cdr:sp>
  </cdr:relSizeAnchor>
  <cdr:relSizeAnchor xmlns:cdr="http://schemas.openxmlformats.org/drawingml/2006/chartDrawing">
    <cdr:from>
      <cdr:x>0.43058</cdr:x>
      <cdr:y>0.02822</cdr:y>
    </cdr:from>
    <cdr:to>
      <cdr:x>0.484</cdr:x>
      <cdr:y>0.13858</cdr:y>
    </cdr:to>
    <cdr:sp macro="" textlink="">
      <cdr:nvSpPr>
        <cdr:cNvPr id="10" name="TextBox 1"/>
        <cdr:cNvSpPr txBox="1"/>
      </cdr:nvSpPr>
      <cdr:spPr>
        <a:xfrm xmlns:a="http://schemas.openxmlformats.org/drawingml/2006/main" rot="16200000">
          <a:off x="3619319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49</a:t>
          </a:r>
        </a:p>
      </cdr:txBody>
    </cdr:sp>
  </cdr:relSizeAnchor>
  <cdr:relSizeAnchor xmlns:cdr="http://schemas.openxmlformats.org/drawingml/2006/chartDrawing">
    <cdr:from>
      <cdr:x>0.46831</cdr:x>
      <cdr:y>0.02822</cdr:y>
    </cdr:from>
    <cdr:to>
      <cdr:x>0.52173</cdr:x>
      <cdr:y>0.13858</cdr:y>
    </cdr:to>
    <cdr:sp macro="" textlink="">
      <cdr:nvSpPr>
        <cdr:cNvPr id="11" name="TextBox 1"/>
        <cdr:cNvSpPr txBox="1"/>
      </cdr:nvSpPr>
      <cdr:spPr>
        <a:xfrm xmlns:a="http://schemas.openxmlformats.org/drawingml/2006/main" rot="16200000">
          <a:off x="3946614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62</a:t>
          </a:r>
        </a:p>
      </cdr:txBody>
    </cdr:sp>
  </cdr:relSizeAnchor>
  <cdr:relSizeAnchor xmlns:cdr="http://schemas.openxmlformats.org/drawingml/2006/chartDrawing">
    <cdr:from>
      <cdr:x>0.50733</cdr:x>
      <cdr:y>0.02822</cdr:y>
    </cdr:from>
    <cdr:to>
      <cdr:x>0.56074</cdr:x>
      <cdr:y>0.13858</cdr:y>
    </cdr:to>
    <cdr:sp macro="" textlink="">
      <cdr:nvSpPr>
        <cdr:cNvPr id="12" name="TextBox 1"/>
        <cdr:cNvSpPr txBox="1"/>
      </cdr:nvSpPr>
      <cdr:spPr>
        <a:xfrm xmlns:a="http://schemas.openxmlformats.org/drawingml/2006/main" rot="16200000">
          <a:off x="4285089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55</a:t>
          </a:r>
        </a:p>
      </cdr:txBody>
    </cdr:sp>
  </cdr:relSizeAnchor>
  <cdr:relSizeAnchor xmlns:cdr="http://schemas.openxmlformats.org/drawingml/2006/chartDrawing">
    <cdr:from>
      <cdr:x>0.54376</cdr:x>
      <cdr:y>0.02822</cdr:y>
    </cdr:from>
    <cdr:to>
      <cdr:x>0.59717</cdr:x>
      <cdr:y>0.13858</cdr:y>
    </cdr:to>
    <cdr:sp macro="" textlink="">
      <cdr:nvSpPr>
        <cdr:cNvPr id="13" name="TextBox 1"/>
        <cdr:cNvSpPr txBox="1"/>
      </cdr:nvSpPr>
      <cdr:spPr>
        <a:xfrm xmlns:a="http://schemas.openxmlformats.org/drawingml/2006/main" rot="16200000">
          <a:off x="4601115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38</a:t>
          </a:r>
        </a:p>
      </cdr:txBody>
    </cdr:sp>
  </cdr:relSizeAnchor>
  <cdr:relSizeAnchor xmlns:cdr="http://schemas.openxmlformats.org/drawingml/2006/chartDrawing">
    <cdr:from>
      <cdr:x>0.5795</cdr:x>
      <cdr:y>0.02822</cdr:y>
    </cdr:from>
    <cdr:to>
      <cdr:x>0.63291</cdr:x>
      <cdr:y>0.13858</cdr:y>
    </cdr:to>
    <cdr:sp macro="" textlink="">
      <cdr:nvSpPr>
        <cdr:cNvPr id="14" name="TextBox 1"/>
        <cdr:cNvSpPr txBox="1"/>
      </cdr:nvSpPr>
      <cdr:spPr>
        <a:xfrm xmlns:a="http://schemas.openxmlformats.org/drawingml/2006/main" rot="16200000">
          <a:off x="4911161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40</a:t>
          </a:r>
        </a:p>
      </cdr:txBody>
    </cdr:sp>
  </cdr:relSizeAnchor>
  <cdr:relSizeAnchor xmlns:cdr="http://schemas.openxmlformats.org/drawingml/2006/chartDrawing">
    <cdr:from>
      <cdr:x>0.61662</cdr:x>
      <cdr:y>0.02822</cdr:y>
    </cdr:from>
    <cdr:to>
      <cdr:x>0.67003</cdr:x>
      <cdr:y>0.13858</cdr:y>
    </cdr:to>
    <cdr:sp macro="" textlink="">
      <cdr:nvSpPr>
        <cdr:cNvPr id="15" name="TextBox 1"/>
        <cdr:cNvSpPr txBox="1"/>
      </cdr:nvSpPr>
      <cdr:spPr>
        <a:xfrm xmlns:a="http://schemas.openxmlformats.org/drawingml/2006/main" rot="16200000">
          <a:off x="5233168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32</a:t>
          </a:r>
        </a:p>
      </cdr:txBody>
    </cdr:sp>
  </cdr:relSizeAnchor>
  <cdr:relSizeAnchor xmlns:cdr="http://schemas.openxmlformats.org/drawingml/2006/chartDrawing">
    <cdr:from>
      <cdr:x>0.65304</cdr:x>
      <cdr:y>0.02822</cdr:y>
    </cdr:from>
    <cdr:to>
      <cdr:x>0.70646</cdr:x>
      <cdr:y>0.13858</cdr:y>
    </cdr:to>
    <cdr:sp macro="" textlink="">
      <cdr:nvSpPr>
        <cdr:cNvPr id="16" name="TextBox 1"/>
        <cdr:cNvSpPr txBox="1"/>
      </cdr:nvSpPr>
      <cdr:spPr>
        <a:xfrm xmlns:a="http://schemas.openxmlformats.org/drawingml/2006/main" rot="16200000">
          <a:off x="5549194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29</a:t>
          </a:r>
        </a:p>
      </cdr:txBody>
    </cdr:sp>
  </cdr:relSizeAnchor>
  <cdr:relSizeAnchor xmlns:cdr="http://schemas.openxmlformats.org/drawingml/2006/chartDrawing">
    <cdr:from>
      <cdr:x>0.69084</cdr:x>
      <cdr:y>0.02822</cdr:y>
    </cdr:from>
    <cdr:to>
      <cdr:x>0.74426</cdr:x>
      <cdr:y>0.13858</cdr:y>
    </cdr:to>
    <cdr:sp macro="" textlink="">
      <cdr:nvSpPr>
        <cdr:cNvPr id="17" name="TextBox 1"/>
        <cdr:cNvSpPr txBox="1"/>
      </cdr:nvSpPr>
      <cdr:spPr>
        <a:xfrm xmlns:a="http://schemas.openxmlformats.org/drawingml/2006/main" rot="16200000">
          <a:off x="5877095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81</a:t>
          </a:r>
        </a:p>
      </cdr:txBody>
    </cdr:sp>
  </cdr:relSizeAnchor>
  <cdr:relSizeAnchor xmlns:cdr="http://schemas.openxmlformats.org/drawingml/2006/chartDrawing">
    <cdr:from>
      <cdr:x>0.72865</cdr:x>
      <cdr:y>0.02822</cdr:y>
    </cdr:from>
    <cdr:to>
      <cdr:x>0.78206</cdr:x>
      <cdr:y>0.13858</cdr:y>
    </cdr:to>
    <cdr:sp macro="" textlink="">
      <cdr:nvSpPr>
        <cdr:cNvPr id="18" name="TextBox 1"/>
        <cdr:cNvSpPr txBox="1"/>
      </cdr:nvSpPr>
      <cdr:spPr>
        <a:xfrm xmlns:a="http://schemas.openxmlformats.org/drawingml/2006/main" rot="16200000">
          <a:off x="6205040" y="293858"/>
          <a:ext cx="695407" cy="4632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33</a:t>
          </a:r>
        </a:p>
      </cdr:txBody>
    </cdr:sp>
  </cdr:relSizeAnchor>
  <cdr:relSizeAnchor xmlns:cdr="http://schemas.openxmlformats.org/drawingml/2006/chartDrawing">
    <cdr:from>
      <cdr:x>0.76439</cdr:x>
      <cdr:y>0.02822</cdr:y>
    </cdr:from>
    <cdr:to>
      <cdr:x>0.8178</cdr:x>
      <cdr:y>0.13858</cdr:y>
    </cdr:to>
    <cdr:sp macro="" textlink="">
      <cdr:nvSpPr>
        <cdr:cNvPr id="19" name="TextBox 1"/>
        <cdr:cNvSpPr txBox="1"/>
      </cdr:nvSpPr>
      <cdr:spPr>
        <a:xfrm xmlns:a="http://schemas.openxmlformats.org/drawingml/2006/main" rot="16200000">
          <a:off x="6515128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21</a:t>
          </a:r>
        </a:p>
      </cdr:txBody>
    </cdr:sp>
  </cdr:relSizeAnchor>
  <cdr:relSizeAnchor xmlns:cdr="http://schemas.openxmlformats.org/drawingml/2006/chartDrawing">
    <cdr:from>
      <cdr:x>0.8015</cdr:x>
      <cdr:y>0.02822</cdr:y>
    </cdr:from>
    <cdr:to>
      <cdr:x>0.85491</cdr:x>
      <cdr:y>0.13858</cdr:y>
    </cdr:to>
    <cdr:sp macro="" textlink="">
      <cdr:nvSpPr>
        <cdr:cNvPr id="20" name="TextBox 1"/>
        <cdr:cNvSpPr txBox="1"/>
      </cdr:nvSpPr>
      <cdr:spPr>
        <a:xfrm xmlns:a="http://schemas.openxmlformats.org/drawingml/2006/main" rot="16200000">
          <a:off x="6837048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53</a:t>
          </a:r>
        </a:p>
      </cdr:txBody>
    </cdr:sp>
  </cdr:relSizeAnchor>
  <cdr:relSizeAnchor xmlns:cdr="http://schemas.openxmlformats.org/drawingml/2006/chartDrawing">
    <cdr:from>
      <cdr:x>0.83931</cdr:x>
      <cdr:y>0.02822</cdr:y>
    </cdr:from>
    <cdr:to>
      <cdr:x>0.89272</cdr:x>
      <cdr:y>0.13858</cdr:y>
    </cdr:to>
    <cdr:sp macro="" textlink="">
      <cdr:nvSpPr>
        <cdr:cNvPr id="21" name="TextBox 1"/>
        <cdr:cNvSpPr txBox="1"/>
      </cdr:nvSpPr>
      <cdr:spPr>
        <a:xfrm xmlns:a="http://schemas.openxmlformats.org/drawingml/2006/main" rot="16200000">
          <a:off x="7165036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73</a:t>
          </a:r>
        </a:p>
      </cdr:txBody>
    </cdr:sp>
  </cdr:relSizeAnchor>
  <cdr:relSizeAnchor xmlns:cdr="http://schemas.openxmlformats.org/drawingml/2006/chartDrawing">
    <cdr:from>
      <cdr:x>0.8771</cdr:x>
      <cdr:y>0.02822</cdr:y>
    </cdr:from>
    <cdr:to>
      <cdr:x>0.93052</cdr:x>
      <cdr:y>0.13858</cdr:y>
    </cdr:to>
    <cdr:sp macro="" textlink="">
      <cdr:nvSpPr>
        <cdr:cNvPr id="22" name="TextBox 1"/>
        <cdr:cNvSpPr txBox="1"/>
      </cdr:nvSpPr>
      <cdr:spPr>
        <a:xfrm xmlns:a="http://schemas.openxmlformats.org/drawingml/2006/main" rot="16200000">
          <a:off x="7492937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29</a:t>
          </a:r>
        </a:p>
      </cdr:txBody>
    </cdr:sp>
  </cdr:relSizeAnchor>
  <cdr:relSizeAnchor xmlns:cdr="http://schemas.openxmlformats.org/drawingml/2006/chartDrawing">
    <cdr:from>
      <cdr:x>0.91284</cdr:x>
      <cdr:y>0.02822</cdr:y>
    </cdr:from>
    <cdr:to>
      <cdr:x>0.96626</cdr:x>
      <cdr:y>0.13858</cdr:y>
    </cdr:to>
    <cdr:sp macro="" textlink="">
      <cdr:nvSpPr>
        <cdr:cNvPr id="23" name="TextBox 1"/>
        <cdr:cNvSpPr txBox="1"/>
      </cdr:nvSpPr>
      <cdr:spPr>
        <a:xfrm xmlns:a="http://schemas.openxmlformats.org/drawingml/2006/main" rot="16200000">
          <a:off x="7802982" y="293815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46</a:t>
          </a:r>
        </a:p>
      </cdr:txBody>
    </cdr:sp>
  </cdr:relSizeAnchor>
  <cdr:relSizeAnchor xmlns:cdr="http://schemas.openxmlformats.org/drawingml/2006/chartDrawing">
    <cdr:from>
      <cdr:x>0.94658</cdr:x>
      <cdr:y>0.02769</cdr:y>
    </cdr:from>
    <cdr:to>
      <cdr:x>1</cdr:x>
      <cdr:y>0.13805</cdr:y>
    </cdr:to>
    <cdr:sp macro="" textlink="">
      <cdr:nvSpPr>
        <cdr:cNvPr id="24" name="TextBox 1"/>
        <cdr:cNvSpPr txBox="1"/>
      </cdr:nvSpPr>
      <cdr:spPr>
        <a:xfrm xmlns:a="http://schemas.openxmlformats.org/drawingml/2006/main" rot="16200000">
          <a:off x="8079045" y="289721"/>
          <a:ext cx="693778" cy="4624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50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0.13365</cdr:x>
      <cdr:y>0.03225</cdr:y>
    </cdr:from>
    <cdr:to>
      <cdr:x>0.18711</cdr:x>
      <cdr:y>0.14266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1041628" y="317255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92</a:t>
          </a:r>
        </a:p>
      </cdr:txBody>
    </cdr:sp>
  </cdr:relSizeAnchor>
  <cdr:relSizeAnchor xmlns:cdr="http://schemas.openxmlformats.org/drawingml/2006/chartDrawing">
    <cdr:from>
      <cdr:x>0.1728</cdr:x>
      <cdr:y>0.03225</cdr:y>
    </cdr:from>
    <cdr:to>
      <cdr:x>0.22626</cdr:x>
      <cdr:y>0.14266</cdr:y>
    </cdr:to>
    <cdr:sp macro="" textlink="">
      <cdr:nvSpPr>
        <cdr:cNvPr id="6" name="TextBox 1"/>
        <cdr:cNvSpPr txBox="1"/>
      </cdr:nvSpPr>
      <cdr:spPr>
        <a:xfrm xmlns:a="http://schemas.openxmlformats.org/drawingml/2006/main" rot="16200000">
          <a:off x="1380443" y="317255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80</a:t>
          </a:r>
        </a:p>
      </cdr:txBody>
    </cdr:sp>
  </cdr:relSizeAnchor>
  <cdr:relSizeAnchor xmlns:cdr="http://schemas.openxmlformats.org/drawingml/2006/chartDrawing">
    <cdr:from>
      <cdr:x>0.2104</cdr:x>
      <cdr:y>0.03225</cdr:y>
    </cdr:from>
    <cdr:to>
      <cdr:x>0.26386</cdr:x>
      <cdr:y>0.14266</cdr:y>
    </cdr:to>
    <cdr:sp macro="" textlink="">
      <cdr:nvSpPr>
        <cdr:cNvPr id="7" name="TextBox 1"/>
        <cdr:cNvSpPr txBox="1"/>
      </cdr:nvSpPr>
      <cdr:spPr>
        <a:xfrm xmlns:a="http://schemas.openxmlformats.org/drawingml/2006/main" rot="16200000">
          <a:off x="170588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98</a:t>
          </a:r>
        </a:p>
      </cdr:txBody>
    </cdr:sp>
  </cdr:relSizeAnchor>
  <cdr:relSizeAnchor xmlns:cdr="http://schemas.openxmlformats.org/drawingml/2006/chartDrawing">
    <cdr:from>
      <cdr:x>0.24617</cdr:x>
      <cdr:y>0.03225</cdr:y>
    </cdr:from>
    <cdr:to>
      <cdr:x>0.29963</cdr:x>
      <cdr:y>0.14266</cdr:y>
    </cdr:to>
    <cdr:sp macro="" textlink="">
      <cdr:nvSpPr>
        <cdr:cNvPr id="8" name="TextBox 1"/>
        <cdr:cNvSpPr txBox="1"/>
      </cdr:nvSpPr>
      <cdr:spPr>
        <a:xfrm xmlns:a="http://schemas.openxmlformats.org/drawingml/2006/main" rot="16200000">
          <a:off x="2015444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100</a:t>
          </a:r>
        </a:p>
      </cdr:txBody>
    </cdr:sp>
  </cdr:relSizeAnchor>
  <cdr:relSizeAnchor xmlns:cdr="http://schemas.openxmlformats.org/drawingml/2006/chartDrawing">
    <cdr:from>
      <cdr:x>0.2847</cdr:x>
      <cdr:y>0.03225</cdr:y>
    </cdr:from>
    <cdr:to>
      <cdr:x>0.33816</cdr:x>
      <cdr:y>0.14266</cdr:y>
    </cdr:to>
    <cdr:sp macro="" textlink="">
      <cdr:nvSpPr>
        <cdr:cNvPr id="9" name="TextBox 1"/>
        <cdr:cNvSpPr txBox="1"/>
      </cdr:nvSpPr>
      <cdr:spPr>
        <a:xfrm xmlns:a="http://schemas.openxmlformats.org/drawingml/2006/main" rot="16200000">
          <a:off x="2348819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67</a:t>
          </a:r>
        </a:p>
      </cdr:txBody>
    </cdr:sp>
  </cdr:relSizeAnchor>
  <cdr:relSizeAnchor xmlns:cdr="http://schemas.openxmlformats.org/drawingml/2006/chartDrawing">
    <cdr:from>
      <cdr:x>0.32047</cdr:x>
      <cdr:y>0.03225</cdr:y>
    </cdr:from>
    <cdr:to>
      <cdr:x>0.37393</cdr:x>
      <cdr:y>0.14266</cdr:y>
    </cdr:to>
    <cdr:sp macro="" textlink="">
      <cdr:nvSpPr>
        <cdr:cNvPr id="10" name="TextBox 1"/>
        <cdr:cNvSpPr txBox="1"/>
      </cdr:nvSpPr>
      <cdr:spPr>
        <a:xfrm xmlns:a="http://schemas.openxmlformats.org/drawingml/2006/main" rot="16200000">
          <a:off x="265838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98</a:t>
          </a:r>
        </a:p>
      </cdr:txBody>
    </cdr:sp>
  </cdr:relSizeAnchor>
  <cdr:relSizeAnchor xmlns:cdr="http://schemas.openxmlformats.org/drawingml/2006/chartDrawing">
    <cdr:from>
      <cdr:x>0.35624</cdr:x>
      <cdr:y>0.03225</cdr:y>
    </cdr:from>
    <cdr:to>
      <cdr:x>0.4097</cdr:x>
      <cdr:y>0.14266</cdr:y>
    </cdr:to>
    <cdr:sp macro="" textlink="">
      <cdr:nvSpPr>
        <cdr:cNvPr id="11" name="TextBox 1"/>
        <cdr:cNvSpPr txBox="1"/>
      </cdr:nvSpPr>
      <cdr:spPr>
        <a:xfrm xmlns:a="http://schemas.openxmlformats.org/drawingml/2006/main" rot="16200000">
          <a:off x="2967944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88</a:t>
          </a:r>
        </a:p>
      </cdr:txBody>
    </cdr:sp>
  </cdr:relSizeAnchor>
  <cdr:relSizeAnchor xmlns:cdr="http://schemas.openxmlformats.org/drawingml/2006/chartDrawing">
    <cdr:from>
      <cdr:x>0.39384</cdr:x>
      <cdr:y>0.03225</cdr:y>
    </cdr:from>
    <cdr:to>
      <cdr:x>0.4473</cdr:x>
      <cdr:y>0.14266</cdr:y>
    </cdr:to>
    <cdr:sp macro="" textlink="">
      <cdr:nvSpPr>
        <cdr:cNvPr id="12" name="TextBox 1"/>
        <cdr:cNvSpPr txBox="1"/>
      </cdr:nvSpPr>
      <cdr:spPr>
        <a:xfrm xmlns:a="http://schemas.openxmlformats.org/drawingml/2006/main" rot="16200000">
          <a:off x="329338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99</a:t>
          </a:r>
        </a:p>
      </cdr:txBody>
    </cdr:sp>
  </cdr:relSizeAnchor>
  <cdr:relSizeAnchor xmlns:cdr="http://schemas.openxmlformats.org/drawingml/2006/chartDrawing">
    <cdr:from>
      <cdr:x>0.43053</cdr:x>
      <cdr:y>0.03225</cdr:y>
    </cdr:from>
    <cdr:to>
      <cdr:x>0.48399</cdr:x>
      <cdr:y>0.14266</cdr:y>
    </cdr:to>
    <cdr:sp macro="" textlink="">
      <cdr:nvSpPr>
        <cdr:cNvPr id="13" name="TextBox 1"/>
        <cdr:cNvSpPr txBox="1"/>
      </cdr:nvSpPr>
      <cdr:spPr>
        <a:xfrm xmlns:a="http://schemas.openxmlformats.org/drawingml/2006/main" rot="16200000">
          <a:off x="361088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78</a:t>
          </a:r>
        </a:p>
      </cdr:txBody>
    </cdr:sp>
  </cdr:relSizeAnchor>
  <cdr:relSizeAnchor xmlns:cdr="http://schemas.openxmlformats.org/drawingml/2006/chartDrawing">
    <cdr:from>
      <cdr:x>0.46829</cdr:x>
      <cdr:y>0.03225</cdr:y>
    </cdr:from>
    <cdr:to>
      <cdr:x>0.52175</cdr:x>
      <cdr:y>0.14266</cdr:y>
    </cdr:to>
    <cdr:sp macro="" textlink="">
      <cdr:nvSpPr>
        <cdr:cNvPr id="14" name="TextBox 1"/>
        <cdr:cNvSpPr txBox="1"/>
      </cdr:nvSpPr>
      <cdr:spPr>
        <a:xfrm xmlns:a="http://schemas.openxmlformats.org/drawingml/2006/main" rot="16200000">
          <a:off x="3937642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100</a:t>
          </a:r>
        </a:p>
      </cdr:txBody>
    </cdr:sp>
  </cdr:relSizeAnchor>
  <cdr:relSizeAnchor xmlns:cdr="http://schemas.openxmlformats.org/drawingml/2006/chartDrawing">
    <cdr:from>
      <cdr:x>0.50734</cdr:x>
      <cdr:y>0.03225</cdr:y>
    </cdr:from>
    <cdr:to>
      <cdr:x>0.5608</cdr:x>
      <cdr:y>0.14266</cdr:y>
    </cdr:to>
    <cdr:sp macro="" textlink="">
      <cdr:nvSpPr>
        <cdr:cNvPr id="15" name="TextBox 1"/>
        <cdr:cNvSpPr txBox="1"/>
      </cdr:nvSpPr>
      <cdr:spPr>
        <a:xfrm xmlns:a="http://schemas.openxmlformats.org/drawingml/2006/main" rot="16200000">
          <a:off x="4275647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94</a:t>
          </a:r>
        </a:p>
      </cdr:txBody>
    </cdr:sp>
  </cdr:relSizeAnchor>
  <cdr:relSizeAnchor xmlns:cdr="http://schemas.openxmlformats.org/drawingml/2006/chartDrawing">
    <cdr:from>
      <cdr:x>0.5438</cdr:x>
      <cdr:y>0.03225</cdr:y>
    </cdr:from>
    <cdr:to>
      <cdr:x>0.59726</cdr:x>
      <cdr:y>0.14266</cdr:y>
    </cdr:to>
    <cdr:sp macro="" textlink="">
      <cdr:nvSpPr>
        <cdr:cNvPr id="16" name="TextBox 1"/>
        <cdr:cNvSpPr txBox="1"/>
      </cdr:nvSpPr>
      <cdr:spPr>
        <a:xfrm xmlns:a="http://schemas.openxmlformats.org/drawingml/2006/main" rot="16200000">
          <a:off x="4591163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82</a:t>
          </a:r>
        </a:p>
      </cdr:txBody>
    </cdr:sp>
  </cdr:relSizeAnchor>
  <cdr:relSizeAnchor xmlns:cdr="http://schemas.openxmlformats.org/drawingml/2006/chartDrawing">
    <cdr:from>
      <cdr:x>0.57957</cdr:x>
      <cdr:y>0.03225</cdr:y>
    </cdr:from>
    <cdr:to>
      <cdr:x>0.63303</cdr:x>
      <cdr:y>0.14266</cdr:y>
    </cdr:to>
    <cdr:sp macro="" textlink="">
      <cdr:nvSpPr>
        <cdr:cNvPr id="17" name="TextBox 1"/>
        <cdr:cNvSpPr txBox="1"/>
      </cdr:nvSpPr>
      <cdr:spPr>
        <a:xfrm xmlns:a="http://schemas.openxmlformats.org/drawingml/2006/main" rot="16200000">
          <a:off x="4900724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89</a:t>
          </a:r>
        </a:p>
      </cdr:txBody>
    </cdr:sp>
  </cdr:relSizeAnchor>
  <cdr:relSizeAnchor xmlns:cdr="http://schemas.openxmlformats.org/drawingml/2006/chartDrawing">
    <cdr:from>
      <cdr:x>0.61672</cdr:x>
      <cdr:y>0.03225</cdr:y>
    </cdr:from>
    <cdr:to>
      <cdr:x>0.67018</cdr:x>
      <cdr:y>0.14266</cdr:y>
    </cdr:to>
    <cdr:sp macro="" textlink="">
      <cdr:nvSpPr>
        <cdr:cNvPr id="18" name="TextBox 1"/>
        <cdr:cNvSpPr txBox="1"/>
      </cdr:nvSpPr>
      <cdr:spPr>
        <a:xfrm xmlns:a="http://schemas.openxmlformats.org/drawingml/2006/main" rot="16200000">
          <a:off x="5222195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89</a:t>
          </a:r>
        </a:p>
      </cdr:txBody>
    </cdr:sp>
  </cdr:relSizeAnchor>
  <cdr:relSizeAnchor xmlns:cdr="http://schemas.openxmlformats.org/drawingml/2006/chartDrawing">
    <cdr:from>
      <cdr:x>0.65318</cdr:x>
      <cdr:y>0.03225</cdr:y>
    </cdr:from>
    <cdr:to>
      <cdr:x>0.70664</cdr:x>
      <cdr:y>0.14266</cdr:y>
    </cdr:to>
    <cdr:sp macro="" textlink="">
      <cdr:nvSpPr>
        <cdr:cNvPr id="19" name="TextBox 1"/>
        <cdr:cNvSpPr txBox="1"/>
      </cdr:nvSpPr>
      <cdr:spPr>
        <a:xfrm xmlns:a="http://schemas.openxmlformats.org/drawingml/2006/main" rot="16200000">
          <a:off x="5537710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93</a:t>
          </a:r>
        </a:p>
      </cdr:txBody>
    </cdr:sp>
  </cdr:relSizeAnchor>
  <cdr:relSizeAnchor xmlns:cdr="http://schemas.openxmlformats.org/drawingml/2006/chartDrawing">
    <cdr:from>
      <cdr:x>0.69101</cdr:x>
      <cdr:y>0.03225</cdr:y>
    </cdr:from>
    <cdr:to>
      <cdr:x>0.74447</cdr:x>
      <cdr:y>0.14266</cdr:y>
    </cdr:to>
    <cdr:sp macro="" textlink="">
      <cdr:nvSpPr>
        <cdr:cNvPr id="20" name="TextBox 1"/>
        <cdr:cNvSpPr txBox="1"/>
      </cdr:nvSpPr>
      <cdr:spPr>
        <a:xfrm xmlns:a="http://schemas.openxmlformats.org/drawingml/2006/main" rot="16200000">
          <a:off x="586513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100</a:t>
          </a:r>
        </a:p>
      </cdr:txBody>
    </cdr:sp>
  </cdr:relSizeAnchor>
  <cdr:relSizeAnchor xmlns:cdr="http://schemas.openxmlformats.org/drawingml/2006/chartDrawing">
    <cdr:from>
      <cdr:x>0.72885</cdr:x>
      <cdr:y>0.03225</cdr:y>
    </cdr:from>
    <cdr:to>
      <cdr:x>0.7823</cdr:x>
      <cdr:y>0.14266</cdr:y>
    </cdr:to>
    <cdr:sp macro="" textlink="">
      <cdr:nvSpPr>
        <cdr:cNvPr id="21" name="TextBox 1"/>
        <cdr:cNvSpPr txBox="1"/>
      </cdr:nvSpPr>
      <cdr:spPr>
        <a:xfrm xmlns:a="http://schemas.openxmlformats.org/drawingml/2006/main" rot="16200000">
          <a:off x="6192554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83</a:t>
          </a:r>
        </a:p>
      </cdr:txBody>
    </cdr:sp>
  </cdr:relSizeAnchor>
  <cdr:relSizeAnchor xmlns:cdr="http://schemas.openxmlformats.org/drawingml/2006/chartDrawing">
    <cdr:from>
      <cdr:x>0.76462</cdr:x>
      <cdr:y>0.03225</cdr:y>
    </cdr:from>
    <cdr:to>
      <cdr:x>0.81808</cdr:x>
      <cdr:y>0.14266</cdr:y>
    </cdr:to>
    <cdr:sp macro="" textlink="">
      <cdr:nvSpPr>
        <cdr:cNvPr id="23" name="TextBox 1"/>
        <cdr:cNvSpPr txBox="1"/>
      </cdr:nvSpPr>
      <cdr:spPr>
        <a:xfrm xmlns:a="http://schemas.openxmlformats.org/drawingml/2006/main" rot="16200000">
          <a:off x="6502116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91</a:t>
          </a:r>
        </a:p>
      </cdr:txBody>
    </cdr:sp>
  </cdr:relSizeAnchor>
  <cdr:relSizeAnchor xmlns:cdr="http://schemas.openxmlformats.org/drawingml/2006/chartDrawing">
    <cdr:from>
      <cdr:x>0.80176</cdr:x>
      <cdr:y>0.03225</cdr:y>
    </cdr:from>
    <cdr:to>
      <cdr:x>0.85522</cdr:x>
      <cdr:y>0.14266</cdr:y>
    </cdr:to>
    <cdr:sp macro="" textlink="">
      <cdr:nvSpPr>
        <cdr:cNvPr id="24" name="TextBox 1"/>
        <cdr:cNvSpPr txBox="1"/>
      </cdr:nvSpPr>
      <cdr:spPr>
        <a:xfrm xmlns:a="http://schemas.openxmlformats.org/drawingml/2006/main" rot="16200000">
          <a:off x="6823585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91</a:t>
          </a:r>
        </a:p>
      </cdr:txBody>
    </cdr:sp>
  </cdr:relSizeAnchor>
  <cdr:relSizeAnchor xmlns:cdr="http://schemas.openxmlformats.org/drawingml/2006/chartDrawing">
    <cdr:from>
      <cdr:x>0.8396</cdr:x>
      <cdr:y>0.03225</cdr:y>
    </cdr:from>
    <cdr:to>
      <cdr:x>0.89306</cdr:x>
      <cdr:y>0.14266</cdr:y>
    </cdr:to>
    <cdr:sp macro="" textlink="">
      <cdr:nvSpPr>
        <cdr:cNvPr id="25" name="TextBox 1"/>
        <cdr:cNvSpPr txBox="1"/>
      </cdr:nvSpPr>
      <cdr:spPr>
        <a:xfrm xmlns:a="http://schemas.openxmlformats.org/drawingml/2006/main" rot="16200000">
          <a:off x="7151006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97</a:t>
          </a:r>
        </a:p>
      </cdr:txBody>
    </cdr:sp>
  </cdr:relSizeAnchor>
  <cdr:relSizeAnchor xmlns:cdr="http://schemas.openxmlformats.org/drawingml/2006/chartDrawing">
    <cdr:from>
      <cdr:x>0.87743</cdr:x>
      <cdr:y>0.03225</cdr:y>
    </cdr:from>
    <cdr:to>
      <cdr:x>0.93089</cdr:x>
      <cdr:y>0.14266</cdr:y>
    </cdr:to>
    <cdr:sp macro="" textlink="">
      <cdr:nvSpPr>
        <cdr:cNvPr id="26" name="TextBox 1"/>
        <cdr:cNvSpPr txBox="1"/>
      </cdr:nvSpPr>
      <cdr:spPr>
        <a:xfrm xmlns:a="http://schemas.openxmlformats.org/drawingml/2006/main" rot="16200000">
          <a:off x="7478429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70</a:t>
          </a:r>
        </a:p>
      </cdr:txBody>
    </cdr:sp>
  </cdr:relSizeAnchor>
  <cdr:relSizeAnchor xmlns:cdr="http://schemas.openxmlformats.org/drawingml/2006/chartDrawing">
    <cdr:from>
      <cdr:x>0.9132</cdr:x>
      <cdr:y>0.03225</cdr:y>
    </cdr:from>
    <cdr:to>
      <cdr:x>0.96666</cdr:x>
      <cdr:y>0.14266</cdr:y>
    </cdr:to>
    <cdr:sp macro="" textlink="">
      <cdr:nvSpPr>
        <cdr:cNvPr id="27" name="TextBox 1"/>
        <cdr:cNvSpPr txBox="1"/>
      </cdr:nvSpPr>
      <cdr:spPr>
        <a:xfrm xmlns:a="http://schemas.openxmlformats.org/drawingml/2006/main" rot="16200000">
          <a:off x="7787991" y="317254"/>
          <a:ext cx="692606" cy="4626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91</a:t>
          </a:r>
        </a:p>
      </cdr:txBody>
    </cdr:sp>
  </cdr:relSizeAnchor>
  <cdr:relSizeAnchor xmlns:cdr="http://schemas.openxmlformats.org/drawingml/2006/chartDrawing">
    <cdr:from>
      <cdr:x>0.94654</cdr:x>
      <cdr:y>0.03059</cdr:y>
    </cdr:from>
    <cdr:to>
      <cdr:x>1</cdr:x>
      <cdr:y>0.141</cdr:y>
    </cdr:to>
    <cdr:sp macro="" textlink="">
      <cdr:nvSpPr>
        <cdr:cNvPr id="28" name="TextBox 1"/>
        <cdr:cNvSpPr txBox="1"/>
      </cdr:nvSpPr>
      <cdr:spPr>
        <a:xfrm xmlns:a="http://schemas.openxmlformats.org/drawingml/2006/main" rot="16200000">
          <a:off x="8088357" y="308696"/>
          <a:ext cx="695407" cy="463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>
              <a:latin typeface="Times New Roman" pitchFamily="18" charset="0"/>
              <a:cs typeface="Times New Roman" pitchFamily="18" charset="0"/>
            </a:rPr>
            <a:t>90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853B-F8F1-40C0-8EBA-F7B3C2E4DFFE}" type="datetimeFigureOut">
              <a:rPr lang="en-US" smtClean="0"/>
              <a:t>12/12/12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5D188-4C0F-4792-B197-89FE0352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what </a:t>
            </a:r>
            <a:r>
              <a:rPr lang="en-US" dirty="0" err="1" smtClean="0"/>
              <a:t>Viji</a:t>
            </a:r>
            <a:r>
              <a:rPr lang="en-US" dirty="0" smtClean="0"/>
              <a:t> said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the 3 issues in this fashion, there has been previous work which target certain aspects but only the amoeba cache targets all of them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r>
              <a:rPr lang="en-US" baseline="0" dirty="0" smtClean="0"/>
              <a:t> for a minute</a:t>
            </a:r>
          </a:p>
          <a:p>
            <a:r>
              <a:rPr lang="en-US" baseline="0" dirty="0" smtClean="0"/>
              <a:t>Non uniform structure difficult to store</a:t>
            </a:r>
          </a:p>
          <a:p>
            <a:r>
              <a:rPr lang="en-US" baseline="0" dirty="0" smtClean="0"/>
              <a:t>Extra metadata overhead in the form of more tags</a:t>
            </a:r>
          </a:p>
          <a:p>
            <a:r>
              <a:rPr lang="en-US" baseline="0" dirty="0" smtClean="0"/>
              <a:t>Set size are also </a:t>
            </a:r>
            <a:r>
              <a:rPr lang="en-US" baseline="0" dirty="0" err="1" smtClean="0"/>
              <a:t>unequall</a:t>
            </a:r>
            <a:endParaRPr lang="en-US" baseline="0" dirty="0" smtClean="0"/>
          </a:p>
          <a:p>
            <a:r>
              <a:rPr lang="en-US" baseline="0" dirty="0" smtClean="0"/>
              <a:t>2 key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tags with variable granularity data</a:t>
            </a:r>
          </a:p>
          <a:p>
            <a:r>
              <a:rPr lang="en-US" dirty="0" smtClean="0"/>
              <a:t>Note the colors – used throughout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3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Smallest granularity data brought into</a:t>
            </a:r>
            <a:r>
              <a:rPr lang="en-US" baseline="0" dirty="0" smtClean="0"/>
              <a:t> the cache is 1 word.</a:t>
            </a:r>
            <a:endParaRPr lang="en-US" dirty="0" smtClean="0"/>
          </a:p>
          <a:p>
            <a:r>
              <a:rPr lang="en-US" dirty="0" smtClean="0"/>
              <a:t>At</a:t>
            </a:r>
            <a:r>
              <a:rPr lang="en-US" baseline="0" dirty="0" smtClean="0"/>
              <a:t> any time no two consecutive words can be valid tags. – Crucial observation which we use in the lookup stage to reduce overhead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baseline="0" dirty="0" smtClean="0"/>
              <a:t> we will take a closer look at what a region is which we store in the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Ends</a:t>
            </a:r>
            <a:r>
              <a:rPr lang="en-US" baseline="0" dirty="0" smtClean="0"/>
              <a:t> of each amoeba block lie within region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6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only 4%?</a:t>
            </a:r>
          </a:p>
          <a:p>
            <a:r>
              <a:rPr lang="en-US" baseline="0" dirty="0" smtClean="0"/>
              <a:t>Latency dominated by wire logic, </a:t>
            </a:r>
            <a:r>
              <a:rPr lang="en-US" baseline="0" dirty="0" err="1" smtClean="0"/>
              <a:t>comparaters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synthesised</a:t>
            </a:r>
            <a:r>
              <a:rPr lang="en-US" baseline="0" dirty="0" smtClean="0"/>
              <a:t> in Synopsys and comes to 4%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Storage</a:t>
            </a:r>
            <a:r>
              <a:rPr lang="en-US" baseline="0" dirty="0" smtClean="0"/>
              <a:t> as 2D structure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Arranged as rows and columns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Rows are sets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Set has Cache blocks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Design parameters are fixed and inflexible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Tag array used for to check for data present in the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on why the numbers are so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8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4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 bars are better</a:t>
            </a:r>
          </a:p>
          <a:p>
            <a:r>
              <a:rPr lang="en-US" dirty="0" smtClean="0"/>
              <a:t>Relate</a:t>
            </a:r>
            <a:r>
              <a:rPr lang="en-US" baseline="0" dirty="0" smtClean="0"/>
              <a:t> to grouping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Mcf</a:t>
            </a:r>
            <a:r>
              <a:rPr lang="en-US" dirty="0" smtClean="0"/>
              <a:t> – reduced pollution</a:t>
            </a:r>
          </a:p>
          <a:p>
            <a:r>
              <a:rPr lang="en-US" dirty="0" smtClean="0"/>
              <a:t>H2 – reduced pollution – around</a:t>
            </a:r>
            <a:r>
              <a:rPr lang="en-US" baseline="0" dirty="0" smtClean="0"/>
              <a:t> 8-9 blocks per 256b 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Canneal</a:t>
            </a:r>
            <a:r>
              <a:rPr lang="en-US" dirty="0" smtClean="0"/>
              <a:t>, </a:t>
            </a:r>
            <a:r>
              <a:rPr lang="en-US" dirty="0" err="1" smtClean="0"/>
              <a:t>lbm</a:t>
            </a:r>
            <a:r>
              <a:rPr lang="en-US" dirty="0" smtClean="0"/>
              <a:t> – Streaming nature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workloads show improvement in bandwidth due to elimination of waste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Mcf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lbm</a:t>
            </a:r>
            <a:r>
              <a:rPr lang="en-US" baseline="0" dirty="0" smtClean="0"/>
              <a:t>, apache on enabling Amoeba fit in the 1M LLC, reducing off chip transfers and shows large energy savings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4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Combination of reduction of</a:t>
            </a:r>
            <a:r>
              <a:rPr lang="en-US" baseline="0" dirty="0" smtClean="0"/>
              <a:t> miss rate at L1 and LLC gives us improvement in execution time for </a:t>
            </a:r>
            <a:r>
              <a:rPr lang="en-US" baseline="0" dirty="0" err="1" smtClean="0"/>
              <a:t>jbb</a:t>
            </a:r>
            <a:endParaRPr lang="en-US" baseline="0" dirty="0" smtClean="0"/>
          </a:p>
          <a:p>
            <a:r>
              <a:rPr lang="en-US" baseline="0" dirty="0" smtClean="0"/>
              <a:t>Eclipse not affected as it’s a small application which fits into the cache at the LLC for Fixed gran and Amoeba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0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each result here</a:t>
            </a:r>
          </a:p>
          <a:p>
            <a:r>
              <a:rPr lang="en-US" dirty="0" smtClean="0"/>
              <a:t>Reduce the size of the</a:t>
            </a:r>
            <a:r>
              <a:rPr lang="en-US" baseline="0" dirty="0" smtClean="0"/>
              <a:t> list,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1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 in chart over here? Na…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Segment the cache blocks into words</a:t>
            </a:r>
          </a:p>
          <a:p>
            <a:r>
              <a:rPr lang="en-US" baseline="0" dirty="0" smtClean="0"/>
              <a:t>Data touched by the application shown in green</a:t>
            </a:r>
          </a:p>
          <a:p>
            <a:r>
              <a:rPr lang="en-US" baseline="0" dirty="0" smtClean="0"/>
              <a:t>Waste in the form of untouched data at the time of eviction</a:t>
            </a:r>
          </a:p>
          <a:p>
            <a:r>
              <a:rPr lang="en-US" baseline="0" dirty="0" smtClean="0"/>
              <a:t>Define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4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 Multiple threads?  – 39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 Compare against other designs – 40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 Spatial Pattern Predictor – 42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 Replacement Policy – 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1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Modeled in CACTI</a:t>
            </a:r>
            <a:r>
              <a:rPr lang="en-US" baseline="0" dirty="0" smtClean="0"/>
              <a:t> and can be indexed in 0.025ns and requires 2.3 </a:t>
            </a:r>
            <a:r>
              <a:rPr lang="en-US" baseline="0" dirty="0" err="1" smtClean="0"/>
              <a:t>pJ</a:t>
            </a:r>
            <a:r>
              <a:rPr lang="en-US" baseline="0" dirty="0" smtClean="0"/>
              <a:t> per indexing ( adds 0.12% energy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selected workloads</a:t>
            </a:r>
          </a:p>
          <a:p>
            <a:r>
              <a:rPr lang="en-US" baseline="0" dirty="0" smtClean="0"/>
              <a:t>Talk about overall utilization</a:t>
            </a:r>
          </a:p>
          <a:p>
            <a:r>
              <a:rPr lang="en-US" baseline="0" dirty="0" smtClean="0"/>
              <a:t>Explain groups – we do so because they show similar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and present us with similar opportunities for </a:t>
            </a:r>
            <a:r>
              <a:rPr lang="en-US" baseline="0" dirty="0" err="1" smtClean="0"/>
              <a:t>optimisation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r>
              <a:rPr lang="en-US" baseline="0" dirty="0" smtClean="0"/>
              <a:t> – if cache size increases – lifetime of line increases – utilization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of ways in a fixed granularity cache are limited, if a lot of data maps to a few set then there will not be enough ways to accommodate the data, thus evicting them before they can be fully utilized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: Change the partially used block to remove confusion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7D14-068D-408C-8A56-19DAAE4F0045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DE8-F8B8-4DE6-8EF6-7258AE0D7A17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648F-2F61-45D5-AD76-445E84591038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851-0906-42F7-BCC0-EB036DD4871C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88BB-133A-4603-B2F3-77988926A035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FE13-D414-4B3C-A1C9-1328CFBA5A65}" type="datetime1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DA67-1E37-4424-B630-CEB147F10E46}" type="datetime1">
              <a:rPr lang="en-US" smtClean="0"/>
              <a:t>12/12/12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6B0-8194-4EE8-AD3B-8BE3B5ED879A}" type="datetime1">
              <a:rPr lang="en-US" smtClean="0"/>
              <a:t>12/12/12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1F18-7092-477C-B3B0-32256C5CC275}" type="datetime1">
              <a:rPr lang="en-US" smtClean="0"/>
              <a:t>12/12/12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89C7-500F-426F-8272-EB94A0C1E13B}" type="datetime1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4503-4338-4B23-B813-A48F004A86E4}" type="datetime1">
              <a:rPr lang="en-US" smtClean="0"/>
              <a:t>12/12/12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0000"/>
                <a:lumMod val="90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>
                <a:alpha val="80000"/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89E6-E663-4C6B-872E-A6F1F10F5CBA}" type="datetime1">
              <a:rPr lang="en-US" smtClean="0"/>
              <a:t>12/12/12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668165"/>
            <a:ext cx="37338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30857"/>
            <a:ext cx="3657599" cy="846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14400"/>
            <a:ext cx="9150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  <a:ea typeface="Segoe UI" pitchFamily="34" charset="0"/>
                <a:cs typeface="Segoe UI" pitchFamily="34" charset="0"/>
              </a:rPr>
              <a:t>Amoeba-Cache </a:t>
            </a:r>
          </a:p>
          <a:p>
            <a:pPr algn="ctr"/>
            <a:r>
              <a:rPr lang="en-US" sz="4800" b="1" dirty="0" smtClean="0">
                <a:latin typeface="+mj-lt"/>
                <a:ea typeface="Segoe UI" pitchFamily="34" charset="0"/>
                <a:cs typeface="Segoe UI" pitchFamily="34" charset="0"/>
              </a:rPr>
              <a:t>Adaptive </a:t>
            </a:r>
            <a:r>
              <a:rPr lang="en-US" sz="4800" b="1" dirty="0">
                <a:latin typeface="+mj-lt"/>
                <a:ea typeface="Segoe UI" pitchFamily="34" charset="0"/>
                <a:cs typeface="Segoe UI" pitchFamily="34" charset="0"/>
              </a:rPr>
              <a:t>Blocks for </a:t>
            </a:r>
            <a:r>
              <a:rPr lang="en-US" sz="4800" b="1" dirty="0" smtClean="0">
                <a:latin typeface="+mj-lt"/>
                <a:ea typeface="Segoe UI" pitchFamily="34" charset="0"/>
                <a:cs typeface="Segoe UI" pitchFamily="34" charset="0"/>
              </a:rPr>
              <a:t>Eliminating Waste </a:t>
            </a:r>
            <a:r>
              <a:rPr lang="en-US" sz="4800" b="1" dirty="0">
                <a:latin typeface="+mj-lt"/>
                <a:ea typeface="Segoe UI" pitchFamily="34" charset="0"/>
                <a:cs typeface="Segoe UI" pitchFamily="34" charset="0"/>
              </a:rPr>
              <a:t>in the Memory Hierarchy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954457"/>
            <a:ext cx="3657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Snehasish Kumar</a:t>
            </a:r>
          </a:p>
          <a:p>
            <a:r>
              <a:rPr lang="en-US" sz="2400" dirty="0" err="1" smtClean="0"/>
              <a:t>Arrvindh</a:t>
            </a:r>
            <a:r>
              <a:rPr lang="en-US" sz="2400" dirty="0" smtClean="0"/>
              <a:t> </a:t>
            </a:r>
            <a:r>
              <a:rPr lang="en-US" sz="2400" dirty="0" err="1" smtClean="0"/>
              <a:t>Shriraman</a:t>
            </a:r>
            <a:endParaRPr lang="en-US" sz="2400" dirty="0" smtClean="0"/>
          </a:p>
          <a:p>
            <a:r>
              <a:rPr lang="en-US" sz="2400" dirty="0" smtClean="0"/>
              <a:t>Eric Matthews</a:t>
            </a:r>
          </a:p>
          <a:p>
            <a:r>
              <a:rPr lang="en-US" sz="2400" dirty="0" smtClean="0"/>
              <a:t>Lesley Shannon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1" y="3954457"/>
            <a:ext cx="36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Hongzhou</a:t>
            </a:r>
            <a:r>
              <a:rPr lang="en-US" sz="2400" dirty="0" smtClean="0"/>
              <a:t> Zhao</a:t>
            </a:r>
          </a:p>
          <a:p>
            <a:pPr algn="r"/>
            <a:r>
              <a:rPr lang="en-US" sz="2400" dirty="0" err="1" smtClean="0"/>
              <a:t>Sandhya</a:t>
            </a:r>
            <a:r>
              <a:rPr lang="en-US" sz="2400" dirty="0" smtClean="0"/>
              <a:t> </a:t>
            </a:r>
            <a:r>
              <a:rPr lang="en-US" sz="2400" dirty="0" err="1" smtClean="0"/>
              <a:t>Dwarkadas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399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59230" y="354853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051417" y="3544284"/>
            <a:ext cx="1244294" cy="289242"/>
            <a:chOff x="3059231" y="3548530"/>
            <a:chExt cx="1244294" cy="289242"/>
          </a:xfrm>
        </p:grpSpPr>
        <p:sp>
          <p:nvSpPr>
            <p:cNvPr id="58" name="Rectangle 57"/>
            <p:cNvSpPr/>
            <p:nvPr/>
          </p:nvSpPr>
          <p:spPr>
            <a:xfrm>
              <a:off x="3059231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13695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68158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26358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47692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80564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35029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989491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Cache Geometry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3059230" y="2745081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45957" y="2745081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2786" y="2745081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44564" y="2745081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5957" y="354853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2786" y="354853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44564" y="354853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38600" y="1600200"/>
            <a:ext cx="385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Array – 4 ways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320040" y="2738102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22291" y="2738102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17171" y="2738102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0039" y="3408345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22290" y="3408345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17170" y="3408345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766" y="4083109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23017" y="4083109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17897" y="4083109"/>
            <a:ext cx="565091" cy="565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flipH="1">
            <a:off x="2383971" y="2738102"/>
            <a:ext cx="457200" cy="1910098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324" y="5257800"/>
            <a:ext cx="749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Problem : Lots of data map to same set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6056" y="27184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46906" y="3546269"/>
            <a:ext cx="1244294" cy="289242"/>
            <a:chOff x="4546906" y="3544284"/>
            <a:chExt cx="1244294" cy="289242"/>
          </a:xfrm>
        </p:grpSpPr>
        <p:sp>
          <p:nvSpPr>
            <p:cNvPr id="75" name="Rectangle 74"/>
            <p:cNvSpPr/>
            <p:nvPr/>
          </p:nvSpPr>
          <p:spPr>
            <a:xfrm>
              <a:off x="4546906" y="3544284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01370" y="3544284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55833" y="3544284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14033" y="3544284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5367" y="3544284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68239" y="3544284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22704" y="3544284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77166" y="3544284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2703" y="27141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77169" y="3548530"/>
            <a:ext cx="1244294" cy="289242"/>
            <a:chOff x="5977169" y="3548530"/>
            <a:chExt cx="1244294" cy="289242"/>
          </a:xfrm>
        </p:grpSpPr>
        <p:sp>
          <p:nvSpPr>
            <p:cNvPr id="85" name="Rectangle 84"/>
            <p:cNvSpPr/>
            <p:nvPr/>
          </p:nvSpPr>
          <p:spPr>
            <a:xfrm>
              <a:off x="5977169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31633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86096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44296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65630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598502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52967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07429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806635" y="27051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6165" y="33660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12812" y="33618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444565" y="3548530"/>
            <a:ext cx="1244294" cy="289242"/>
            <a:chOff x="7444565" y="3548530"/>
            <a:chExt cx="1244294" cy="289242"/>
          </a:xfrm>
        </p:grpSpPr>
        <p:sp>
          <p:nvSpPr>
            <p:cNvPr id="99" name="Rectangle 98"/>
            <p:cNvSpPr/>
            <p:nvPr/>
          </p:nvSpPr>
          <p:spPr>
            <a:xfrm>
              <a:off x="7444565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599029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753492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911692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533026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65898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220363" y="3548530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374825" y="3548530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56318" y="3544284"/>
            <a:ext cx="1244294" cy="289242"/>
            <a:chOff x="3058417" y="4587558"/>
            <a:chExt cx="1244294" cy="289242"/>
          </a:xfrm>
        </p:grpSpPr>
        <p:sp>
          <p:nvSpPr>
            <p:cNvPr id="108" name="Rectangle 107"/>
            <p:cNvSpPr/>
            <p:nvPr/>
          </p:nvSpPr>
          <p:spPr>
            <a:xfrm>
              <a:off x="3058417" y="4587558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12881" y="4587558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67344" y="4587558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16918" y="4587558"/>
              <a:ext cx="155833" cy="28924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146878" y="4587558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679750" y="4587558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34215" y="4587558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88677" y="4587558"/>
              <a:ext cx="155833" cy="2892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0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83" grpId="0"/>
      <p:bldP spid="93" grpId="0"/>
      <p:bldP spid="95" grpId="0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7750" y="1372850"/>
            <a:ext cx="5563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/>
            </a:pPr>
            <a:r>
              <a:rPr lang="en-US" sz="3600" dirty="0" smtClean="0"/>
              <a:t>Shrinks effective cache space</a:t>
            </a:r>
            <a:br>
              <a:rPr lang="en-US" sz="3600" dirty="0" smtClean="0"/>
            </a:br>
            <a:endParaRPr lang="en-US" sz="3600" dirty="0" smtClean="0"/>
          </a:p>
          <a:p>
            <a:pPr marL="742950" indent="-742950">
              <a:lnSpc>
                <a:spcPct val="80000"/>
              </a:lnSpc>
              <a:buFont typeface="+mj-lt"/>
              <a:buAutoNum type="arabicPeriod"/>
            </a:pPr>
            <a:r>
              <a:rPr lang="en-US" sz="3600" dirty="0" smtClean="0"/>
              <a:t>Increases miss rate</a:t>
            </a:r>
            <a:br>
              <a:rPr lang="en-US" sz="3600" dirty="0" smtClean="0"/>
            </a:br>
            <a:endParaRPr lang="en-US" sz="3600" dirty="0" smtClean="0"/>
          </a:p>
          <a:p>
            <a:pPr marL="742950" indent="-742950">
              <a:lnSpc>
                <a:spcPct val="80000"/>
              </a:lnSpc>
              <a:buFont typeface="+mj-lt"/>
              <a:buAutoNum type="arabicPeriod"/>
            </a:pPr>
            <a:r>
              <a:rPr lang="en-US" sz="3600" dirty="0" smtClean="0"/>
              <a:t>Wastes on-chip bandwidth</a:t>
            </a:r>
            <a:br>
              <a:rPr lang="en-US" sz="3600" dirty="0" smtClean="0"/>
            </a:br>
            <a:endParaRPr lang="en-US" sz="3600" dirty="0" smtClean="0"/>
          </a:p>
          <a:p>
            <a:pPr marL="742950" indent="-742950">
              <a:lnSpc>
                <a:spcPct val="80000"/>
              </a:lnSpc>
              <a:buFont typeface="+mj-lt"/>
              <a:buAutoNum type="arabicPeriod"/>
            </a:pPr>
            <a:r>
              <a:rPr lang="en-US" sz="3600" dirty="0" smtClean="0"/>
              <a:t>Increases on-chip cache energy consumption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dirty="0"/>
              <a:t> </a:t>
            </a:r>
            <a:r>
              <a:rPr lang="en-US" sz="4000" b="1" dirty="0"/>
              <a:t>Implications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019800" y="1237422"/>
            <a:ext cx="985796" cy="896178"/>
            <a:chOff x="5756086" y="1183491"/>
            <a:chExt cx="985796" cy="896178"/>
          </a:xfrm>
        </p:grpSpPr>
        <p:sp>
          <p:nvSpPr>
            <p:cNvPr id="11" name="Rectangle 10"/>
            <p:cNvSpPr/>
            <p:nvPr/>
          </p:nvSpPr>
          <p:spPr>
            <a:xfrm>
              <a:off x="5756086" y="1183491"/>
              <a:ext cx="985796" cy="89617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1551" y="170095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40689" y="1183491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24625" y="169842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730613" y="1458699"/>
            <a:ext cx="498987" cy="453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954080" y="3707577"/>
            <a:ext cx="566422" cy="514929"/>
            <a:chOff x="5756086" y="1183491"/>
            <a:chExt cx="985796" cy="896178"/>
          </a:xfrm>
        </p:grpSpPr>
        <p:sp>
          <p:nvSpPr>
            <p:cNvPr id="44" name="Rectangle 43"/>
            <p:cNvSpPr/>
            <p:nvPr/>
          </p:nvSpPr>
          <p:spPr>
            <a:xfrm>
              <a:off x="5756086" y="1183491"/>
              <a:ext cx="985796" cy="89617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81551" y="170095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40689" y="1183491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24625" y="169842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Down Arrow 53"/>
          <p:cNvSpPr/>
          <p:nvPr/>
        </p:nvSpPr>
        <p:spPr>
          <a:xfrm flipV="1">
            <a:off x="7086011" y="4222506"/>
            <a:ext cx="356319" cy="4468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957407" y="4876167"/>
            <a:ext cx="566422" cy="514929"/>
            <a:chOff x="5756086" y="1183491"/>
            <a:chExt cx="985796" cy="896178"/>
          </a:xfrm>
        </p:grpSpPr>
        <p:sp>
          <p:nvSpPr>
            <p:cNvPr id="59" name="Rectangle 58"/>
            <p:cNvSpPr/>
            <p:nvPr/>
          </p:nvSpPr>
          <p:spPr>
            <a:xfrm>
              <a:off x="5756086" y="1183491"/>
              <a:ext cx="985796" cy="89617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81551" y="170095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40689" y="1183491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24625" y="1698420"/>
              <a:ext cx="208295" cy="378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224318" y="4480810"/>
            <a:ext cx="76200" cy="188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065124" y="3032923"/>
            <a:ext cx="379779" cy="4762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57407" y="2579298"/>
            <a:ext cx="586393" cy="544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154808" y="125065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72" name="Lightning Bolt 71"/>
          <p:cNvSpPr/>
          <p:nvPr/>
        </p:nvSpPr>
        <p:spPr>
          <a:xfrm>
            <a:off x="6982663" y="4914572"/>
            <a:ext cx="492898" cy="51492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flipV="1">
            <a:off x="7065124" y="5406799"/>
            <a:ext cx="356319" cy="4468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203431" y="5665103"/>
            <a:ext cx="76200" cy="188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2087521" y="1876961"/>
            <a:ext cx="5257800" cy="3200400"/>
          </a:xfrm>
          <a:prstGeom prst="triangle">
            <a:avLst/>
          </a:prstGeom>
          <a:ln w="127000" cap="rnd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45546" y="5077361"/>
            <a:ext cx="1257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Miss </a:t>
            </a:r>
          </a:p>
          <a:p>
            <a:pPr algn="ctr"/>
            <a:r>
              <a:rPr lang="en-US" sz="4000" dirty="0" smtClean="0"/>
              <a:t>Rate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057373"/>
            <a:ext cx="2305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Space </a:t>
            </a:r>
          </a:p>
          <a:p>
            <a:pPr algn="ctr"/>
            <a:r>
              <a:rPr lang="en-US" sz="4000" dirty="0" err="1" smtClean="0"/>
              <a:t>Utilisation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5574" y="104001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Bandwidth</a:t>
            </a:r>
            <a:endParaRPr lang="en-US" sz="4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68068" y="2297309"/>
            <a:ext cx="3663629" cy="2512480"/>
            <a:chOff x="2723647" y="1562099"/>
            <a:chExt cx="3663629" cy="2512480"/>
          </a:xfrm>
        </p:grpSpPr>
        <p:sp>
          <p:nvSpPr>
            <p:cNvPr id="12" name="Right Arrow 11"/>
            <p:cNvSpPr/>
            <p:nvPr/>
          </p:nvSpPr>
          <p:spPr>
            <a:xfrm rot="16200000">
              <a:off x="4267200" y="1600199"/>
              <a:ext cx="609600" cy="5334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9112772">
              <a:off x="2723647" y="3541178"/>
              <a:ext cx="609600" cy="5334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12487228" flipH="1">
              <a:off x="5777676" y="3541179"/>
              <a:ext cx="609600" cy="5334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4389" y="2582597"/>
              <a:ext cx="197522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/>
                <a:t>Amoeba</a:t>
              </a:r>
            </a:p>
            <a:p>
              <a:pPr algn="ctr"/>
              <a:r>
                <a:rPr lang="en-US" sz="4000" b="1" dirty="0" smtClean="0"/>
                <a:t>Cache</a:t>
              </a:r>
              <a:endParaRPr lang="en-US" sz="40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Target Metrics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Variable Granularity Blocks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152400" y="1371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 Array</a:t>
            </a:r>
            <a:endParaRPr lang="en-US" sz="3600" dirty="0"/>
          </a:p>
        </p:txBody>
      </p:sp>
      <p:sp>
        <p:nvSpPr>
          <p:cNvPr id="376" name="TextBox 375"/>
          <p:cNvSpPr txBox="1"/>
          <p:nvPr/>
        </p:nvSpPr>
        <p:spPr>
          <a:xfrm>
            <a:off x="4545957" y="1371600"/>
            <a:ext cx="215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Array</a:t>
            </a:r>
            <a:endParaRPr lang="en-US" sz="3600" dirty="0"/>
          </a:p>
        </p:txBody>
      </p:sp>
      <p:sp>
        <p:nvSpPr>
          <p:cNvPr id="429" name="Rectangle 428"/>
          <p:cNvSpPr/>
          <p:nvPr/>
        </p:nvSpPr>
        <p:spPr>
          <a:xfrm>
            <a:off x="3059230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3059230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3218336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3059230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217899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3215934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3372638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3535535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3376429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3553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3376429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525513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3689575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3838738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368957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3848681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3848244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3996783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4150893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4006774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4160884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4006774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4160447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4163478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4527423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4527423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4686529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527423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4686092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4684127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840831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5003728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4844622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4844622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001326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5157768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5316874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5316874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5316437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5474967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5634072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5474967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5634072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5474967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5633636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5621728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5995616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5995616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5995616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6154285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6152320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6309024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6471920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/>
          <p:cNvSpPr/>
          <p:nvPr/>
        </p:nvSpPr>
        <p:spPr>
          <a:xfrm>
            <a:off x="6312815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/>
          <p:cNvSpPr/>
          <p:nvPr/>
        </p:nvSpPr>
        <p:spPr>
          <a:xfrm>
            <a:off x="6469518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6625961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/>
          <p:cNvSpPr/>
          <p:nvPr/>
        </p:nvSpPr>
        <p:spPr>
          <a:xfrm>
            <a:off x="6785067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6784630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6943159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/>
          <p:nvPr/>
        </p:nvSpPr>
        <p:spPr>
          <a:xfrm>
            <a:off x="7102265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/>
          <p:nvPr/>
        </p:nvSpPr>
        <p:spPr>
          <a:xfrm>
            <a:off x="6943159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7101828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7463809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7940113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/>
          <p:cNvSpPr/>
          <p:nvPr/>
        </p:nvSpPr>
        <p:spPr>
          <a:xfrm>
            <a:off x="8094154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/>
          <p:cNvSpPr/>
          <p:nvPr/>
        </p:nvSpPr>
        <p:spPr>
          <a:xfrm>
            <a:off x="8253259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8411352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/>
          <p:cNvSpPr/>
          <p:nvPr/>
        </p:nvSpPr>
        <p:spPr>
          <a:xfrm>
            <a:off x="8570458" y="3236778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/>
          <p:cNvSpPr/>
          <p:nvPr/>
        </p:nvSpPr>
        <p:spPr>
          <a:xfrm>
            <a:off x="5995616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/>
          <p:cNvSpPr/>
          <p:nvPr/>
        </p:nvSpPr>
        <p:spPr>
          <a:xfrm>
            <a:off x="615428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631281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7464246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7622915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7781444" y="2444989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/>
          <p:cNvSpPr/>
          <p:nvPr/>
        </p:nvSpPr>
        <p:spPr>
          <a:xfrm>
            <a:off x="8093140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/>
          <p:cNvSpPr/>
          <p:nvPr/>
        </p:nvSpPr>
        <p:spPr>
          <a:xfrm>
            <a:off x="8252246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/>
          <p:cNvSpPr/>
          <p:nvPr/>
        </p:nvSpPr>
        <p:spPr>
          <a:xfrm>
            <a:off x="8410339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/>
          <p:nvPr/>
        </p:nvSpPr>
        <p:spPr>
          <a:xfrm>
            <a:off x="8569445" y="4820356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746606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7624735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7783264" y="4028567"/>
            <a:ext cx="158093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59230" y="2444989"/>
            <a:ext cx="5671141" cy="2660411"/>
            <a:chOff x="3059230" y="2444989"/>
            <a:chExt cx="5671141" cy="2660411"/>
          </a:xfrm>
        </p:grpSpPr>
        <p:sp>
          <p:nvSpPr>
            <p:cNvPr id="430" name="Rectangle 429"/>
            <p:cNvSpPr/>
            <p:nvPr/>
          </p:nvSpPr>
          <p:spPr>
            <a:xfrm>
              <a:off x="3059230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4527423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00372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515776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09986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7462796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7939100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3218336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3376429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535098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689575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689575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84627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400298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686529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844622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500329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515776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5157768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314472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471176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6154722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6312815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6471484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625961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62596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82665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93936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7622915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7781007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6471484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625961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784630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694315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710182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794011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8094590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825325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841178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857045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762190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779994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7941933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8096410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825507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841360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857227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304800" y="2438400"/>
            <a:ext cx="1159199" cy="2698017"/>
            <a:chOff x="516402" y="2438400"/>
            <a:chExt cx="1159199" cy="2698017"/>
          </a:xfrm>
        </p:grpSpPr>
        <p:sp>
          <p:nvSpPr>
            <p:cNvPr id="572" name="Rectangle 571"/>
            <p:cNvSpPr/>
            <p:nvPr/>
          </p:nvSpPr>
          <p:spPr>
            <a:xfrm>
              <a:off x="516402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16402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807328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16402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807328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16402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806529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802936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089469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1096401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372337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096401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1372337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1096401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386528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1382935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62101" y="2298700"/>
            <a:ext cx="1104899" cy="2971800"/>
            <a:chOff x="1562101" y="2298700"/>
            <a:chExt cx="1104899" cy="2971800"/>
          </a:xfrm>
        </p:grpSpPr>
        <p:sp>
          <p:nvSpPr>
            <p:cNvPr id="589" name="Rectangle 588"/>
            <p:cNvSpPr/>
            <p:nvPr/>
          </p:nvSpPr>
          <p:spPr>
            <a:xfrm>
              <a:off x="1676400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1676400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1967326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676400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1676400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1966527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1962934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2256399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62101" y="2298700"/>
              <a:ext cx="1104899" cy="29718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95599" y="2298700"/>
            <a:ext cx="5943600" cy="2962628"/>
            <a:chOff x="2895599" y="2298700"/>
            <a:chExt cx="5943600" cy="2962628"/>
          </a:xfrm>
        </p:grpSpPr>
        <p:sp>
          <p:nvSpPr>
            <p:cNvPr id="4" name="Rectangle 3"/>
            <p:cNvSpPr/>
            <p:nvPr/>
          </p:nvSpPr>
          <p:spPr>
            <a:xfrm>
              <a:off x="2895600" y="2298700"/>
              <a:ext cx="5204426" cy="59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44064" y="3087467"/>
              <a:ext cx="5395135" cy="59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95601" y="3856277"/>
              <a:ext cx="5197540" cy="59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895599" y="4664428"/>
              <a:ext cx="5943599" cy="596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890897" y="2080125"/>
            <a:ext cx="7310120" cy="13143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support variable # of blocks / </a:t>
            </a:r>
            <a:r>
              <a:rPr lang="en-US" sz="3200" dirty="0" smtClean="0"/>
              <a:t>set ?</a:t>
            </a:r>
            <a:endParaRPr lang="en-US" sz="3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876952" y="3856277"/>
            <a:ext cx="7310120" cy="13143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support variable granularity for each block?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060354"/>
            <a:ext cx="1457325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644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Our Approach : Amoeba Cache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29" name="Rectangle 428"/>
          <p:cNvSpPr/>
          <p:nvPr/>
        </p:nvSpPr>
        <p:spPr>
          <a:xfrm>
            <a:off x="533400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78725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104110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1288761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54123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795089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04894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296595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552700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80655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06040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308061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560535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81438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068244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31589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572000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82585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7970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327361" y="2441694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7983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83368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08754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33519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6591300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684515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709900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7346661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59913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7852989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106844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8354495" y="2441694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33400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87254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4110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288761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54123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79508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048944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29659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552700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806554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06040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3308061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3560535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81438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068244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31589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4572000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4825854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507970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5327361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5579835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583368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87544" y="3245410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33519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591300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845154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709900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7346661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59913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852989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8106844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8354495" y="3245410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533400" y="4048392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78725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104110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88761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54123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79508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04894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229659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552700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806554" y="4048392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06040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308061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56053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814389" y="4048392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406824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431589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4572000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4825854" y="4048392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507970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5327361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57983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833689" y="4048392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608754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633519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6591300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84515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09900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7346661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59913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852989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8106844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354495" y="4048392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533400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8725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04110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1288761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541235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79508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204894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296595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2552700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280655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06040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308061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60535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81438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406824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4315895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4572000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82585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07970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5327361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579835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83368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608754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335195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591300" y="4851373"/>
            <a:ext cx="256105" cy="28504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84515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9900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46661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599135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7852989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106844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354495" y="4851373"/>
            <a:ext cx="256105" cy="28504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2632434" y="1295400"/>
            <a:ext cx="387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Unified SRAM Array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2286000"/>
            <a:ext cx="8382000" cy="3015342"/>
            <a:chOff x="381000" y="2286000"/>
            <a:chExt cx="8382000" cy="3015342"/>
          </a:xfrm>
        </p:grpSpPr>
        <p:sp>
          <p:nvSpPr>
            <p:cNvPr id="4" name="Rectangle 3"/>
            <p:cNvSpPr/>
            <p:nvPr/>
          </p:nvSpPr>
          <p:spPr>
            <a:xfrm>
              <a:off x="381000" y="2286000"/>
              <a:ext cx="8382000" cy="609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1000" y="3095172"/>
              <a:ext cx="8382000" cy="609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81000" y="3886200"/>
              <a:ext cx="8382000" cy="609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81000" y="4691742"/>
              <a:ext cx="8382000" cy="609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18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0292" y="2598295"/>
            <a:ext cx="3363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Amoeba Cache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85848" y="3657600"/>
            <a:ext cx="25723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Insert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Lookup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Partial Miss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Overheads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179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Isosceles Triangle 216"/>
          <p:cNvSpPr/>
          <p:nvPr/>
        </p:nvSpPr>
        <p:spPr>
          <a:xfrm>
            <a:off x="4815972" y="3902593"/>
            <a:ext cx="3413628" cy="1070595"/>
          </a:xfrm>
          <a:prstGeom prst="triangle">
            <a:avLst>
              <a:gd name="adj" fmla="val 2458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873229" y="3806205"/>
            <a:ext cx="2847026" cy="1070595"/>
          </a:xfrm>
          <a:prstGeom prst="triangle">
            <a:avLst>
              <a:gd name="adj" fmla="val 811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SRAM Array</a:t>
            </a:r>
            <a:endParaRPr lang="en-US" sz="4000" b="1" dirty="0"/>
          </a:p>
        </p:txBody>
      </p:sp>
      <p:grpSp>
        <p:nvGrpSpPr>
          <p:cNvPr id="1046" name="Group 1045"/>
          <p:cNvGrpSpPr/>
          <p:nvPr/>
        </p:nvGrpSpPr>
        <p:grpSpPr>
          <a:xfrm>
            <a:off x="838200" y="4801325"/>
            <a:ext cx="2921963" cy="746760"/>
            <a:chOff x="3509125" y="4815840"/>
            <a:chExt cx="2921963" cy="746760"/>
          </a:xfrm>
        </p:grpSpPr>
        <p:sp>
          <p:nvSpPr>
            <p:cNvPr id="1032" name="Rectangle 1031"/>
            <p:cNvSpPr/>
            <p:nvPr/>
          </p:nvSpPr>
          <p:spPr>
            <a:xfrm>
              <a:off x="3509125" y="4815840"/>
              <a:ext cx="973716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Region Tag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83656" y="4815840"/>
              <a:ext cx="973716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Start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457372" y="4815840"/>
              <a:ext cx="973716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End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850179" y="5562600"/>
            <a:ext cx="2870076" cy="646331"/>
            <a:chOff x="3505204" y="5562600"/>
            <a:chExt cx="2870076" cy="646331"/>
          </a:xfrm>
        </p:grpSpPr>
        <p:sp>
          <p:nvSpPr>
            <p:cNvPr id="222" name="TextBox 221"/>
            <p:cNvSpPr txBox="1"/>
            <p:nvPr/>
          </p:nvSpPr>
          <p:spPr>
            <a:xfrm>
              <a:off x="4255980" y="5562600"/>
              <a:ext cx="14885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/>
                <a:t>1 word</a:t>
              </a:r>
              <a:endParaRPr lang="en-US" sz="3600" dirty="0"/>
            </a:p>
          </p:txBody>
        </p:sp>
        <p:cxnSp>
          <p:nvCxnSpPr>
            <p:cNvPr id="223" name="Straight Arrow Connector 222"/>
            <p:cNvCxnSpPr>
              <a:stCxn id="222" idx="3"/>
            </p:cNvCxnSpPr>
            <p:nvPr/>
          </p:nvCxnSpPr>
          <p:spPr>
            <a:xfrm>
              <a:off x="5744528" y="5885766"/>
              <a:ext cx="6307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1"/>
            </p:cNvCxnSpPr>
            <p:nvPr/>
          </p:nvCxnSpPr>
          <p:spPr>
            <a:xfrm flipH="1">
              <a:off x="3505204" y="5885766"/>
              <a:ext cx="7507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8" name="Group 1067"/>
          <p:cNvGrpSpPr/>
          <p:nvPr/>
        </p:nvGrpSpPr>
        <p:grpSpPr>
          <a:xfrm>
            <a:off x="4815972" y="4800600"/>
            <a:ext cx="3413628" cy="681563"/>
            <a:chOff x="4572000" y="4737627"/>
            <a:chExt cx="3413628" cy="681563"/>
          </a:xfrm>
        </p:grpSpPr>
        <p:sp>
          <p:nvSpPr>
            <p:cNvPr id="1049" name="Rectangle 1048"/>
            <p:cNvSpPr/>
            <p:nvPr/>
          </p:nvSpPr>
          <p:spPr>
            <a:xfrm>
              <a:off x="4572000" y="4737627"/>
              <a:ext cx="681563" cy="681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251785" y="4737627"/>
              <a:ext cx="681563" cy="681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933955" y="4737627"/>
              <a:ext cx="681563" cy="681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613740" y="4737627"/>
              <a:ext cx="681563" cy="681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304065" y="4737627"/>
              <a:ext cx="681563" cy="681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5" name="Group 1064"/>
          <p:cNvGrpSpPr/>
          <p:nvPr/>
        </p:nvGrpSpPr>
        <p:grpSpPr>
          <a:xfrm>
            <a:off x="4778552" y="5467648"/>
            <a:ext cx="3442286" cy="646331"/>
            <a:chOff x="4534580" y="3925669"/>
            <a:chExt cx="3442286" cy="646331"/>
          </a:xfrm>
        </p:grpSpPr>
        <p:sp>
          <p:nvSpPr>
            <p:cNvPr id="249" name="TextBox 248"/>
            <p:cNvSpPr txBox="1"/>
            <p:nvPr/>
          </p:nvSpPr>
          <p:spPr>
            <a:xfrm>
              <a:off x="5349986" y="3925669"/>
              <a:ext cx="1913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1+ words</a:t>
              </a:r>
            </a:p>
          </p:txBody>
        </p:sp>
        <p:cxnSp>
          <p:nvCxnSpPr>
            <p:cNvPr id="250" name="Straight Arrow Connector 249"/>
            <p:cNvCxnSpPr>
              <a:stCxn id="249" idx="3"/>
            </p:cNvCxnSpPr>
            <p:nvPr/>
          </p:nvCxnSpPr>
          <p:spPr>
            <a:xfrm>
              <a:off x="7263462" y="4248835"/>
              <a:ext cx="7134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9" idx="1"/>
            </p:cNvCxnSpPr>
            <p:nvPr/>
          </p:nvCxnSpPr>
          <p:spPr>
            <a:xfrm flipH="1">
              <a:off x="4534580" y="4248835"/>
              <a:ext cx="8154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572000" y="1295400"/>
            <a:ext cx="241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SRAM Array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4114800"/>
            <a:ext cx="81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10200" y="4114800"/>
            <a:ext cx="216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Block</a:t>
            </a:r>
            <a:endParaRPr lang="en-US" sz="3600" dirty="0"/>
          </a:p>
        </p:txBody>
      </p:sp>
      <p:sp>
        <p:nvSpPr>
          <p:cNvPr id="107" name="Rectangle 106"/>
          <p:cNvSpPr/>
          <p:nvPr/>
        </p:nvSpPr>
        <p:spPr>
          <a:xfrm>
            <a:off x="3048000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229524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411048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588137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768674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50198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13172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308811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491945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673469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85499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32082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212619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39414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575667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752756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935889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1741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98937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476026" y="1981200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65656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38087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019612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196700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379833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561358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742882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919971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8100508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282032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463556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640645" y="1981200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048000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29524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411048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588137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68674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950198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31723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308811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491945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4673469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854993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032082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12619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394143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575667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752756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935889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117413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298937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476026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656563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838087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019612" y="2555915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196700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379833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1358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742882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919971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8100508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282032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463556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640645" y="2555915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048000" y="3130104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229524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411048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588137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768674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950198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131723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308811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491945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673469" y="3130104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54993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032082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212619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394143" y="3130104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5575667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5752756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935889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6117413" y="3130104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298937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6476026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656563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6838087" y="3130104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7019612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7196700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7379833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7561358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742882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919971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8100508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82032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463556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640645" y="3130104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048000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229524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11048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588137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3768674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50198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31723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4308811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4491945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4673469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4854993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5032082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212619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5394143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5575667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752756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935889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117413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6298937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6476026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656563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838087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7019612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7196700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379833" y="3704293"/>
            <a:ext cx="183133" cy="20382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7561358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7742882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7919971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8100508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8282032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463556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8640645" y="3704293"/>
            <a:ext cx="183133" cy="20382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759725"/>
            <a:ext cx="2549409" cy="3148756"/>
            <a:chOff x="228600" y="759725"/>
            <a:chExt cx="2549409" cy="3148756"/>
          </a:xfrm>
        </p:grpSpPr>
        <p:sp>
          <p:nvSpPr>
            <p:cNvPr id="6" name="TextBox 5"/>
            <p:cNvSpPr txBox="1"/>
            <p:nvPr/>
          </p:nvSpPr>
          <p:spPr>
            <a:xfrm>
              <a:off x="623874" y="759725"/>
              <a:ext cx="1706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Bitmaps</a:t>
              </a:r>
              <a:endParaRPr lang="en-US" sz="3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7541" y="1981200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1334869"/>
              <a:ext cx="1308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Valid?</a:t>
              </a:r>
              <a:endParaRPr lang="en-US" sz="3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52600" y="1334869"/>
              <a:ext cx="1025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Tag?</a:t>
              </a:r>
              <a:endParaRPr lang="en-US" sz="36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27971" y="1981200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26288" y="2555915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826718" y="2555915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7540" y="3129743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827970" y="3129743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26287" y="3704293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826717" y="3704293"/>
              <a:ext cx="791659" cy="204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0000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12638" y="2362200"/>
              <a:ext cx="59763" cy="1126563"/>
              <a:chOff x="1477144" y="2519088"/>
              <a:chExt cx="59763" cy="112656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77144" y="25190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1477144" y="26714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1477144" y="28238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477144" y="29762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477144" y="31286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477144" y="32810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477144" y="34334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477144" y="3585888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90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10" grpId="0" animBg="1"/>
      <p:bldP spid="5" grpId="0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Tag - Regions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7162800" cy="914400"/>
          </a:xfrm>
          <a:custGeom>
            <a:avLst/>
            <a:gdLst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0 w 7162800"/>
              <a:gd name="connsiteY4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0 w 7162800"/>
              <a:gd name="connsiteY4" fmla="*/ 755650 h 914400"/>
              <a:gd name="connsiteX5" fmla="*/ 0 w 7162800"/>
              <a:gd name="connsiteY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0 w 7162800"/>
              <a:gd name="connsiteY4" fmla="*/ 755650 h 914400"/>
              <a:gd name="connsiteX5" fmla="*/ 0 w 7162800"/>
              <a:gd name="connsiteY5" fmla="*/ 587375 h 914400"/>
              <a:gd name="connsiteX6" fmla="*/ 0 w 7162800"/>
              <a:gd name="connsiteY6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0 w 7162800"/>
              <a:gd name="connsiteY4" fmla="*/ 755650 h 914400"/>
              <a:gd name="connsiteX5" fmla="*/ 0 w 7162800"/>
              <a:gd name="connsiteY5" fmla="*/ 587375 h 914400"/>
              <a:gd name="connsiteX6" fmla="*/ 0 w 7162800"/>
              <a:gd name="connsiteY6" fmla="*/ 444500 h 914400"/>
              <a:gd name="connsiteX7" fmla="*/ 0 w 7162800"/>
              <a:gd name="connsiteY7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0 w 7162800"/>
              <a:gd name="connsiteY4" fmla="*/ 755650 h 914400"/>
              <a:gd name="connsiteX5" fmla="*/ 0 w 7162800"/>
              <a:gd name="connsiteY5" fmla="*/ 587375 h 914400"/>
              <a:gd name="connsiteX6" fmla="*/ 0 w 7162800"/>
              <a:gd name="connsiteY6" fmla="*/ 444500 h 914400"/>
              <a:gd name="connsiteX7" fmla="*/ 0 w 7162800"/>
              <a:gd name="connsiteY7" fmla="*/ 260350 h 914400"/>
              <a:gd name="connsiteX8" fmla="*/ 0 w 7162800"/>
              <a:gd name="connsiteY8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225425 w 7162800"/>
              <a:gd name="connsiteY4" fmla="*/ 749300 h 914400"/>
              <a:gd name="connsiteX5" fmla="*/ 0 w 7162800"/>
              <a:gd name="connsiteY5" fmla="*/ 587375 h 914400"/>
              <a:gd name="connsiteX6" fmla="*/ 0 w 7162800"/>
              <a:gd name="connsiteY6" fmla="*/ 444500 h 914400"/>
              <a:gd name="connsiteX7" fmla="*/ 0 w 7162800"/>
              <a:gd name="connsiteY7" fmla="*/ 260350 h 914400"/>
              <a:gd name="connsiteX8" fmla="*/ 0 w 7162800"/>
              <a:gd name="connsiteY8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225425 w 7162800"/>
              <a:gd name="connsiteY4" fmla="*/ 749300 h 914400"/>
              <a:gd name="connsiteX5" fmla="*/ 0 w 7162800"/>
              <a:gd name="connsiteY5" fmla="*/ 587375 h 914400"/>
              <a:gd name="connsiteX6" fmla="*/ 225425 w 7162800"/>
              <a:gd name="connsiteY6" fmla="*/ 406400 h 914400"/>
              <a:gd name="connsiteX7" fmla="*/ 0 w 7162800"/>
              <a:gd name="connsiteY7" fmla="*/ 260350 h 914400"/>
              <a:gd name="connsiteX8" fmla="*/ 0 w 7162800"/>
              <a:gd name="connsiteY8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225425 w 7162800"/>
              <a:gd name="connsiteY4" fmla="*/ 749300 h 914400"/>
              <a:gd name="connsiteX5" fmla="*/ 0 w 7162800"/>
              <a:gd name="connsiteY5" fmla="*/ 587375 h 914400"/>
              <a:gd name="connsiteX6" fmla="*/ 225425 w 7162800"/>
              <a:gd name="connsiteY6" fmla="*/ 406400 h 914400"/>
              <a:gd name="connsiteX7" fmla="*/ 0 w 7162800"/>
              <a:gd name="connsiteY7" fmla="*/ 260350 h 914400"/>
              <a:gd name="connsiteX8" fmla="*/ 0 w 7162800"/>
              <a:gd name="connsiteY8" fmla="*/ 104775 h 914400"/>
              <a:gd name="connsiteX9" fmla="*/ 0 w 7162800"/>
              <a:gd name="connsiteY9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2800 w 7162800"/>
              <a:gd name="connsiteY2" fmla="*/ 914400 h 914400"/>
              <a:gd name="connsiteX3" fmla="*/ 0 w 7162800"/>
              <a:gd name="connsiteY3" fmla="*/ 914400 h 914400"/>
              <a:gd name="connsiteX4" fmla="*/ 225425 w 7162800"/>
              <a:gd name="connsiteY4" fmla="*/ 749300 h 914400"/>
              <a:gd name="connsiteX5" fmla="*/ 0 w 7162800"/>
              <a:gd name="connsiteY5" fmla="*/ 587375 h 914400"/>
              <a:gd name="connsiteX6" fmla="*/ 225425 w 7162800"/>
              <a:gd name="connsiteY6" fmla="*/ 406400 h 914400"/>
              <a:gd name="connsiteX7" fmla="*/ 0 w 7162800"/>
              <a:gd name="connsiteY7" fmla="*/ 260350 h 914400"/>
              <a:gd name="connsiteX8" fmla="*/ 250825 w 7162800"/>
              <a:gd name="connsiteY8" fmla="*/ 133350 h 914400"/>
              <a:gd name="connsiteX9" fmla="*/ 0 w 7162800"/>
              <a:gd name="connsiteY9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7160419 w 7162800"/>
              <a:gd name="connsiteY2" fmla="*/ 769144 h 914400"/>
              <a:gd name="connsiteX3" fmla="*/ 7162800 w 7162800"/>
              <a:gd name="connsiteY3" fmla="*/ 914400 h 914400"/>
              <a:gd name="connsiteX4" fmla="*/ 0 w 7162800"/>
              <a:gd name="connsiteY4" fmla="*/ 914400 h 914400"/>
              <a:gd name="connsiteX5" fmla="*/ 225425 w 7162800"/>
              <a:gd name="connsiteY5" fmla="*/ 749300 h 914400"/>
              <a:gd name="connsiteX6" fmla="*/ 0 w 7162800"/>
              <a:gd name="connsiteY6" fmla="*/ 587375 h 914400"/>
              <a:gd name="connsiteX7" fmla="*/ 225425 w 7162800"/>
              <a:gd name="connsiteY7" fmla="*/ 406400 h 914400"/>
              <a:gd name="connsiteX8" fmla="*/ 0 w 7162800"/>
              <a:gd name="connsiteY8" fmla="*/ 260350 h 914400"/>
              <a:gd name="connsiteX9" fmla="*/ 250825 w 7162800"/>
              <a:gd name="connsiteY9" fmla="*/ 133350 h 914400"/>
              <a:gd name="connsiteX10" fmla="*/ 0 w 7162800"/>
              <a:gd name="connsiteY10" fmla="*/ 0 h 914400"/>
              <a:gd name="connsiteX0" fmla="*/ 0 w 7693466"/>
              <a:gd name="connsiteY0" fmla="*/ 0 h 914400"/>
              <a:gd name="connsiteX1" fmla="*/ 7162800 w 7693466"/>
              <a:gd name="connsiteY1" fmla="*/ 0 h 914400"/>
              <a:gd name="connsiteX2" fmla="*/ 7162800 w 7693466"/>
              <a:gd name="connsiteY2" fmla="*/ 176213 h 914400"/>
              <a:gd name="connsiteX3" fmla="*/ 7160419 w 7693466"/>
              <a:gd name="connsiteY3" fmla="*/ 769144 h 914400"/>
              <a:gd name="connsiteX4" fmla="*/ 7162800 w 7693466"/>
              <a:gd name="connsiteY4" fmla="*/ 914400 h 914400"/>
              <a:gd name="connsiteX5" fmla="*/ 0 w 7693466"/>
              <a:gd name="connsiteY5" fmla="*/ 914400 h 914400"/>
              <a:gd name="connsiteX6" fmla="*/ 225425 w 7693466"/>
              <a:gd name="connsiteY6" fmla="*/ 749300 h 914400"/>
              <a:gd name="connsiteX7" fmla="*/ 0 w 7693466"/>
              <a:gd name="connsiteY7" fmla="*/ 587375 h 914400"/>
              <a:gd name="connsiteX8" fmla="*/ 225425 w 7693466"/>
              <a:gd name="connsiteY8" fmla="*/ 406400 h 914400"/>
              <a:gd name="connsiteX9" fmla="*/ 0 w 7693466"/>
              <a:gd name="connsiteY9" fmla="*/ 260350 h 914400"/>
              <a:gd name="connsiteX10" fmla="*/ 250825 w 7693466"/>
              <a:gd name="connsiteY10" fmla="*/ 133350 h 914400"/>
              <a:gd name="connsiteX11" fmla="*/ 0 w 7693466"/>
              <a:gd name="connsiteY11" fmla="*/ 0 h 914400"/>
              <a:gd name="connsiteX0" fmla="*/ 0 w 7629002"/>
              <a:gd name="connsiteY0" fmla="*/ 0 h 914400"/>
              <a:gd name="connsiteX1" fmla="*/ 7162800 w 7629002"/>
              <a:gd name="connsiteY1" fmla="*/ 0 h 914400"/>
              <a:gd name="connsiteX2" fmla="*/ 6679406 w 7629002"/>
              <a:gd name="connsiteY2" fmla="*/ 126206 h 914400"/>
              <a:gd name="connsiteX3" fmla="*/ 7162800 w 7629002"/>
              <a:gd name="connsiteY3" fmla="*/ 176213 h 914400"/>
              <a:gd name="connsiteX4" fmla="*/ 7160419 w 7629002"/>
              <a:gd name="connsiteY4" fmla="*/ 769144 h 914400"/>
              <a:gd name="connsiteX5" fmla="*/ 7162800 w 7629002"/>
              <a:gd name="connsiteY5" fmla="*/ 914400 h 914400"/>
              <a:gd name="connsiteX6" fmla="*/ 0 w 7629002"/>
              <a:gd name="connsiteY6" fmla="*/ 914400 h 914400"/>
              <a:gd name="connsiteX7" fmla="*/ 225425 w 7629002"/>
              <a:gd name="connsiteY7" fmla="*/ 749300 h 914400"/>
              <a:gd name="connsiteX8" fmla="*/ 0 w 7629002"/>
              <a:gd name="connsiteY8" fmla="*/ 587375 h 914400"/>
              <a:gd name="connsiteX9" fmla="*/ 225425 w 7629002"/>
              <a:gd name="connsiteY9" fmla="*/ 406400 h 914400"/>
              <a:gd name="connsiteX10" fmla="*/ 0 w 7629002"/>
              <a:gd name="connsiteY10" fmla="*/ 260350 h 914400"/>
              <a:gd name="connsiteX11" fmla="*/ 250825 w 7629002"/>
              <a:gd name="connsiteY11" fmla="*/ 133350 h 914400"/>
              <a:gd name="connsiteX12" fmla="*/ 0 w 7629002"/>
              <a:gd name="connsiteY12" fmla="*/ 0 h 914400"/>
              <a:gd name="connsiteX0" fmla="*/ 0 w 7171886"/>
              <a:gd name="connsiteY0" fmla="*/ 0 h 914400"/>
              <a:gd name="connsiteX1" fmla="*/ 7162800 w 7171886"/>
              <a:gd name="connsiteY1" fmla="*/ 0 h 914400"/>
              <a:gd name="connsiteX2" fmla="*/ 6679406 w 7171886"/>
              <a:gd name="connsiteY2" fmla="*/ 126206 h 914400"/>
              <a:gd name="connsiteX3" fmla="*/ 7162800 w 7171886"/>
              <a:gd name="connsiteY3" fmla="*/ 176213 h 914400"/>
              <a:gd name="connsiteX4" fmla="*/ 7160419 w 7171886"/>
              <a:gd name="connsiteY4" fmla="*/ 769144 h 914400"/>
              <a:gd name="connsiteX5" fmla="*/ 7162800 w 7171886"/>
              <a:gd name="connsiteY5" fmla="*/ 914400 h 914400"/>
              <a:gd name="connsiteX6" fmla="*/ 0 w 7171886"/>
              <a:gd name="connsiteY6" fmla="*/ 914400 h 914400"/>
              <a:gd name="connsiteX7" fmla="*/ 225425 w 7171886"/>
              <a:gd name="connsiteY7" fmla="*/ 749300 h 914400"/>
              <a:gd name="connsiteX8" fmla="*/ 0 w 7171886"/>
              <a:gd name="connsiteY8" fmla="*/ 587375 h 914400"/>
              <a:gd name="connsiteX9" fmla="*/ 225425 w 7171886"/>
              <a:gd name="connsiteY9" fmla="*/ 406400 h 914400"/>
              <a:gd name="connsiteX10" fmla="*/ 0 w 7171886"/>
              <a:gd name="connsiteY10" fmla="*/ 260350 h 914400"/>
              <a:gd name="connsiteX11" fmla="*/ 250825 w 7171886"/>
              <a:gd name="connsiteY11" fmla="*/ 133350 h 914400"/>
              <a:gd name="connsiteX12" fmla="*/ 0 w 7171886"/>
              <a:gd name="connsiteY12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679406 w 7162800"/>
              <a:gd name="connsiteY2" fmla="*/ 126206 h 914400"/>
              <a:gd name="connsiteX3" fmla="*/ 7162800 w 7162800"/>
              <a:gd name="connsiteY3" fmla="*/ 176213 h 914400"/>
              <a:gd name="connsiteX4" fmla="*/ 7160419 w 7162800"/>
              <a:gd name="connsiteY4" fmla="*/ 769144 h 914400"/>
              <a:gd name="connsiteX5" fmla="*/ 7162800 w 7162800"/>
              <a:gd name="connsiteY5" fmla="*/ 914400 h 914400"/>
              <a:gd name="connsiteX6" fmla="*/ 0 w 7162800"/>
              <a:gd name="connsiteY6" fmla="*/ 914400 h 914400"/>
              <a:gd name="connsiteX7" fmla="*/ 225425 w 7162800"/>
              <a:gd name="connsiteY7" fmla="*/ 749300 h 914400"/>
              <a:gd name="connsiteX8" fmla="*/ 0 w 7162800"/>
              <a:gd name="connsiteY8" fmla="*/ 587375 h 914400"/>
              <a:gd name="connsiteX9" fmla="*/ 225425 w 7162800"/>
              <a:gd name="connsiteY9" fmla="*/ 406400 h 914400"/>
              <a:gd name="connsiteX10" fmla="*/ 0 w 7162800"/>
              <a:gd name="connsiteY10" fmla="*/ 260350 h 914400"/>
              <a:gd name="connsiteX11" fmla="*/ 250825 w 7162800"/>
              <a:gd name="connsiteY11" fmla="*/ 133350 h 914400"/>
              <a:gd name="connsiteX12" fmla="*/ 0 w 7162800"/>
              <a:gd name="connsiteY12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679406 w 7162800"/>
              <a:gd name="connsiteY2" fmla="*/ 126206 h 914400"/>
              <a:gd name="connsiteX3" fmla="*/ 7162800 w 7162800"/>
              <a:gd name="connsiteY3" fmla="*/ 176213 h 914400"/>
              <a:gd name="connsiteX4" fmla="*/ 7160419 w 7162800"/>
              <a:gd name="connsiteY4" fmla="*/ 769144 h 914400"/>
              <a:gd name="connsiteX5" fmla="*/ 7162800 w 7162800"/>
              <a:gd name="connsiteY5" fmla="*/ 914400 h 914400"/>
              <a:gd name="connsiteX6" fmla="*/ 0 w 7162800"/>
              <a:gd name="connsiteY6" fmla="*/ 914400 h 914400"/>
              <a:gd name="connsiteX7" fmla="*/ 225425 w 7162800"/>
              <a:gd name="connsiteY7" fmla="*/ 749300 h 914400"/>
              <a:gd name="connsiteX8" fmla="*/ 0 w 7162800"/>
              <a:gd name="connsiteY8" fmla="*/ 587375 h 914400"/>
              <a:gd name="connsiteX9" fmla="*/ 225425 w 7162800"/>
              <a:gd name="connsiteY9" fmla="*/ 406400 h 914400"/>
              <a:gd name="connsiteX10" fmla="*/ 0 w 7162800"/>
              <a:gd name="connsiteY10" fmla="*/ 260350 h 914400"/>
              <a:gd name="connsiteX11" fmla="*/ 250825 w 7162800"/>
              <a:gd name="connsiteY11" fmla="*/ 133350 h 914400"/>
              <a:gd name="connsiteX12" fmla="*/ 0 w 7162800"/>
              <a:gd name="connsiteY12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7160419 w 7162800"/>
              <a:gd name="connsiteY4" fmla="*/ 769144 h 914400"/>
              <a:gd name="connsiteX5" fmla="*/ 7162800 w 7162800"/>
              <a:gd name="connsiteY5" fmla="*/ 914400 h 914400"/>
              <a:gd name="connsiteX6" fmla="*/ 0 w 7162800"/>
              <a:gd name="connsiteY6" fmla="*/ 914400 h 914400"/>
              <a:gd name="connsiteX7" fmla="*/ 225425 w 7162800"/>
              <a:gd name="connsiteY7" fmla="*/ 749300 h 914400"/>
              <a:gd name="connsiteX8" fmla="*/ 0 w 7162800"/>
              <a:gd name="connsiteY8" fmla="*/ 587375 h 914400"/>
              <a:gd name="connsiteX9" fmla="*/ 225425 w 7162800"/>
              <a:gd name="connsiteY9" fmla="*/ 406400 h 914400"/>
              <a:gd name="connsiteX10" fmla="*/ 0 w 7162800"/>
              <a:gd name="connsiteY10" fmla="*/ 260350 h 914400"/>
              <a:gd name="connsiteX11" fmla="*/ 250825 w 7162800"/>
              <a:gd name="connsiteY11" fmla="*/ 133350 h 914400"/>
              <a:gd name="connsiteX12" fmla="*/ 0 w 7162800"/>
              <a:gd name="connsiteY12" fmla="*/ 0 h 914400"/>
              <a:gd name="connsiteX0" fmla="*/ 0 w 7180101"/>
              <a:gd name="connsiteY0" fmla="*/ 0 h 914400"/>
              <a:gd name="connsiteX1" fmla="*/ 7162800 w 7180101"/>
              <a:gd name="connsiteY1" fmla="*/ 0 h 914400"/>
              <a:gd name="connsiteX2" fmla="*/ 6919912 w 7180101"/>
              <a:gd name="connsiteY2" fmla="*/ 116681 h 914400"/>
              <a:gd name="connsiteX3" fmla="*/ 7162800 w 7180101"/>
              <a:gd name="connsiteY3" fmla="*/ 176213 h 914400"/>
              <a:gd name="connsiteX4" fmla="*/ 7160419 w 7180101"/>
              <a:gd name="connsiteY4" fmla="*/ 352425 h 914400"/>
              <a:gd name="connsiteX5" fmla="*/ 7160419 w 7180101"/>
              <a:gd name="connsiteY5" fmla="*/ 769144 h 914400"/>
              <a:gd name="connsiteX6" fmla="*/ 7162800 w 7180101"/>
              <a:gd name="connsiteY6" fmla="*/ 914400 h 914400"/>
              <a:gd name="connsiteX7" fmla="*/ 0 w 7180101"/>
              <a:gd name="connsiteY7" fmla="*/ 914400 h 914400"/>
              <a:gd name="connsiteX8" fmla="*/ 225425 w 7180101"/>
              <a:gd name="connsiteY8" fmla="*/ 749300 h 914400"/>
              <a:gd name="connsiteX9" fmla="*/ 0 w 7180101"/>
              <a:gd name="connsiteY9" fmla="*/ 587375 h 914400"/>
              <a:gd name="connsiteX10" fmla="*/ 225425 w 7180101"/>
              <a:gd name="connsiteY10" fmla="*/ 406400 h 914400"/>
              <a:gd name="connsiteX11" fmla="*/ 0 w 7180101"/>
              <a:gd name="connsiteY11" fmla="*/ 260350 h 914400"/>
              <a:gd name="connsiteX12" fmla="*/ 250825 w 7180101"/>
              <a:gd name="connsiteY12" fmla="*/ 133350 h 914400"/>
              <a:gd name="connsiteX13" fmla="*/ 0 w 7180101"/>
              <a:gd name="connsiteY13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7160419 w 7162800"/>
              <a:gd name="connsiteY4" fmla="*/ 352425 h 914400"/>
              <a:gd name="connsiteX5" fmla="*/ 7160419 w 7162800"/>
              <a:gd name="connsiteY5" fmla="*/ 769144 h 914400"/>
              <a:gd name="connsiteX6" fmla="*/ 7162800 w 7162800"/>
              <a:gd name="connsiteY6" fmla="*/ 914400 h 914400"/>
              <a:gd name="connsiteX7" fmla="*/ 0 w 7162800"/>
              <a:gd name="connsiteY7" fmla="*/ 914400 h 914400"/>
              <a:gd name="connsiteX8" fmla="*/ 225425 w 7162800"/>
              <a:gd name="connsiteY8" fmla="*/ 749300 h 914400"/>
              <a:gd name="connsiteX9" fmla="*/ 0 w 7162800"/>
              <a:gd name="connsiteY9" fmla="*/ 587375 h 914400"/>
              <a:gd name="connsiteX10" fmla="*/ 225425 w 7162800"/>
              <a:gd name="connsiteY10" fmla="*/ 406400 h 914400"/>
              <a:gd name="connsiteX11" fmla="*/ 0 w 7162800"/>
              <a:gd name="connsiteY11" fmla="*/ 260350 h 914400"/>
              <a:gd name="connsiteX12" fmla="*/ 250825 w 7162800"/>
              <a:gd name="connsiteY12" fmla="*/ 133350 h 914400"/>
              <a:gd name="connsiteX13" fmla="*/ 0 w 7162800"/>
              <a:gd name="connsiteY13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7160419 w 7162800"/>
              <a:gd name="connsiteY4" fmla="*/ 352425 h 914400"/>
              <a:gd name="connsiteX5" fmla="*/ 7160419 w 7162800"/>
              <a:gd name="connsiteY5" fmla="*/ 769144 h 914400"/>
              <a:gd name="connsiteX6" fmla="*/ 7162800 w 7162800"/>
              <a:gd name="connsiteY6" fmla="*/ 914400 h 914400"/>
              <a:gd name="connsiteX7" fmla="*/ 0 w 7162800"/>
              <a:gd name="connsiteY7" fmla="*/ 914400 h 914400"/>
              <a:gd name="connsiteX8" fmla="*/ 225425 w 7162800"/>
              <a:gd name="connsiteY8" fmla="*/ 749300 h 914400"/>
              <a:gd name="connsiteX9" fmla="*/ 0 w 7162800"/>
              <a:gd name="connsiteY9" fmla="*/ 587375 h 914400"/>
              <a:gd name="connsiteX10" fmla="*/ 225425 w 7162800"/>
              <a:gd name="connsiteY10" fmla="*/ 406400 h 914400"/>
              <a:gd name="connsiteX11" fmla="*/ 0 w 7162800"/>
              <a:gd name="connsiteY11" fmla="*/ 260350 h 914400"/>
              <a:gd name="connsiteX12" fmla="*/ 250825 w 7162800"/>
              <a:gd name="connsiteY12" fmla="*/ 133350 h 914400"/>
              <a:gd name="connsiteX13" fmla="*/ 0 w 7162800"/>
              <a:gd name="connsiteY13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769144 h 914400"/>
              <a:gd name="connsiteX6" fmla="*/ 7162800 w 7162800"/>
              <a:gd name="connsiteY6" fmla="*/ 914400 h 914400"/>
              <a:gd name="connsiteX7" fmla="*/ 0 w 7162800"/>
              <a:gd name="connsiteY7" fmla="*/ 914400 h 914400"/>
              <a:gd name="connsiteX8" fmla="*/ 225425 w 7162800"/>
              <a:gd name="connsiteY8" fmla="*/ 749300 h 914400"/>
              <a:gd name="connsiteX9" fmla="*/ 0 w 7162800"/>
              <a:gd name="connsiteY9" fmla="*/ 587375 h 914400"/>
              <a:gd name="connsiteX10" fmla="*/ 225425 w 7162800"/>
              <a:gd name="connsiteY10" fmla="*/ 406400 h 914400"/>
              <a:gd name="connsiteX11" fmla="*/ 0 w 7162800"/>
              <a:gd name="connsiteY11" fmla="*/ 260350 h 914400"/>
              <a:gd name="connsiteX12" fmla="*/ 250825 w 7162800"/>
              <a:gd name="connsiteY12" fmla="*/ 133350 h 914400"/>
              <a:gd name="connsiteX13" fmla="*/ 0 w 7162800"/>
              <a:gd name="connsiteY13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769144 h 914400"/>
              <a:gd name="connsiteX6" fmla="*/ 7162800 w 7162800"/>
              <a:gd name="connsiteY6" fmla="*/ 914400 h 914400"/>
              <a:gd name="connsiteX7" fmla="*/ 0 w 7162800"/>
              <a:gd name="connsiteY7" fmla="*/ 914400 h 914400"/>
              <a:gd name="connsiteX8" fmla="*/ 225425 w 7162800"/>
              <a:gd name="connsiteY8" fmla="*/ 749300 h 914400"/>
              <a:gd name="connsiteX9" fmla="*/ 0 w 7162800"/>
              <a:gd name="connsiteY9" fmla="*/ 587375 h 914400"/>
              <a:gd name="connsiteX10" fmla="*/ 225425 w 7162800"/>
              <a:gd name="connsiteY10" fmla="*/ 406400 h 914400"/>
              <a:gd name="connsiteX11" fmla="*/ 0 w 7162800"/>
              <a:gd name="connsiteY11" fmla="*/ 260350 h 914400"/>
              <a:gd name="connsiteX12" fmla="*/ 250825 w 7162800"/>
              <a:gd name="connsiteY12" fmla="*/ 133350 h 914400"/>
              <a:gd name="connsiteX13" fmla="*/ 0 w 7162800"/>
              <a:gd name="connsiteY13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008019 w 7162800"/>
              <a:gd name="connsiteY5" fmla="*/ 514350 h 914400"/>
              <a:gd name="connsiteX6" fmla="*/ 7160419 w 7162800"/>
              <a:gd name="connsiteY6" fmla="*/ 769144 h 914400"/>
              <a:gd name="connsiteX7" fmla="*/ 7162800 w 7162800"/>
              <a:gd name="connsiteY7" fmla="*/ 914400 h 914400"/>
              <a:gd name="connsiteX8" fmla="*/ 0 w 7162800"/>
              <a:gd name="connsiteY8" fmla="*/ 914400 h 914400"/>
              <a:gd name="connsiteX9" fmla="*/ 225425 w 7162800"/>
              <a:gd name="connsiteY9" fmla="*/ 749300 h 914400"/>
              <a:gd name="connsiteX10" fmla="*/ 0 w 7162800"/>
              <a:gd name="connsiteY10" fmla="*/ 587375 h 914400"/>
              <a:gd name="connsiteX11" fmla="*/ 225425 w 7162800"/>
              <a:gd name="connsiteY11" fmla="*/ 406400 h 914400"/>
              <a:gd name="connsiteX12" fmla="*/ 0 w 7162800"/>
              <a:gd name="connsiteY12" fmla="*/ 260350 h 914400"/>
              <a:gd name="connsiteX13" fmla="*/ 250825 w 7162800"/>
              <a:gd name="connsiteY13" fmla="*/ 133350 h 914400"/>
              <a:gd name="connsiteX14" fmla="*/ 0 w 7162800"/>
              <a:gd name="connsiteY14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7160419 w 7162800"/>
              <a:gd name="connsiteY6" fmla="*/ 769144 h 914400"/>
              <a:gd name="connsiteX7" fmla="*/ 7162800 w 7162800"/>
              <a:gd name="connsiteY7" fmla="*/ 914400 h 914400"/>
              <a:gd name="connsiteX8" fmla="*/ 0 w 7162800"/>
              <a:gd name="connsiteY8" fmla="*/ 914400 h 914400"/>
              <a:gd name="connsiteX9" fmla="*/ 225425 w 7162800"/>
              <a:gd name="connsiteY9" fmla="*/ 749300 h 914400"/>
              <a:gd name="connsiteX10" fmla="*/ 0 w 7162800"/>
              <a:gd name="connsiteY10" fmla="*/ 587375 h 914400"/>
              <a:gd name="connsiteX11" fmla="*/ 225425 w 7162800"/>
              <a:gd name="connsiteY11" fmla="*/ 406400 h 914400"/>
              <a:gd name="connsiteX12" fmla="*/ 0 w 7162800"/>
              <a:gd name="connsiteY12" fmla="*/ 260350 h 914400"/>
              <a:gd name="connsiteX13" fmla="*/ 250825 w 7162800"/>
              <a:gd name="connsiteY13" fmla="*/ 133350 h 914400"/>
              <a:gd name="connsiteX14" fmla="*/ 0 w 7162800"/>
              <a:gd name="connsiteY14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7158038 w 7162800"/>
              <a:gd name="connsiteY6" fmla="*/ 638175 h 914400"/>
              <a:gd name="connsiteX7" fmla="*/ 7160419 w 7162800"/>
              <a:gd name="connsiteY7" fmla="*/ 769144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24675 w 7162800"/>
              <a:gd name="connsiteY6" fmla="*/ 631031 h 914400"/>
              <a:gd name="connsiteX7" fmla="*/ 7160419 w 7162800"/>
              <a:gd name="connsiteY7" fmla="*/ 769144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24675 w 7162800"/>
              <a:gd name="connsiteY6" fmla="*/ 631031 h 914400"/>
              <a:gd name="connsiteX7" fmla="*/ 7160419 w 7162800"/>
              <a:gd name="connsiteY7" fmla="*/ 769144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24675 w 7162800"/>
              <a:gd name="connsiteY6" fmla="*/ 631031 h 914400"/>
              <a:gd name="connsiteX7" fmla="*/ 7160419 w 7162800"/>
              <a:gd name="connsiteY7" fmla="*/ 769144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41343 w 7162800"/>
              <a:gd name="connsiteY6" fmla="*/ 542925 h 914400"/>
              <a:gd name="connsiteX7" fmla="*/ 7160419 w 7162800"/>
              <a:gd name="connsiteY7" fmla="*/ 769144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163029"/>
              <a:gd name="connsiteY0" fmla="*/ 0 h 914400"/>
              <a:gd name="connsiteX1" fmla="*/ 7162800 w 7163029"/>
              <a:gd name="connsiteY1" fmla="*/ 0 h 914400"/>
              <a:gd name="connsiteX2" fmla="*/ 6919912 w 7163029"/>
              <a:gd name="connsiteY2" fmla="*/ 116681 h 914400"/>
              <a:gd name="connsiteX3" fmla="*/ 7162800 w 7163029"/>
              <a:gd name="connsiteY3" fmla="*/ 176213 h 914400"/>
              <a:gd name="connsiteX4" fmla="*/ 6919913 w 7163029"/>
              <a:gd name="connsiteY4" fmla="*/ 357188 h 914400"/>
              <a:gd name="connsiteX5" fmla="*/ 7160419 w 7163029"/>
              <a:gd name="connsiteY5" fmla="*/ 488156 h 914400"/>
              <a:gd name="connsiteX6" fmla="*/ 6941343 w 7163029"/>
              <a:gd name="connsiteY6" fmla="*/ 542925 h 914400"/>
              <a:gd name="connsiteX7" fmla="*/ 7162800 w 7163029"/>
              <a:gd name="connsiteY7" fmla="*/ 685800 h 914400"/>
              <a:gd name="connsiteX8" fmla="*/ 7162800 w 7163029"/>
              <a:gd name="connsiteY8" fmla="*/ 914400 h 914400"/>
              <a:gd name="connsiteX9" fmla="*/ 0 w 7163029"/>
              <a:gd name="connsiteY9" fmla="*/ 914400 h 914400"/>
              <a:gd name="connsiteX10" fmla="*/ 225425 w 7163029"/>
              <a:gd name="connsiteY10" fmla="*/ 749300 h 914400"/>
              <a:gd name="connsiteX11" fmla="*/ 0 w 7163029"/>
              <a:gd name="connsiteY11" fmla="*/ 587375 h 914400"/>
              <a:gd name="connsiteX12" fmla="*/ 225425 w 7163029"/>
              <a:gd name="connsiteY12" fmla="*/ 406400 h 914400"/>
              <a:gd name="connsiteX13" fmla="*/ 0 w 7163029"/>
              <a:gd name="connsiteY13" fmla="*/ 260350 h 914400"/>
              <a:gd name="connsiteX14" fmla="*/ 250825 w 7163029"/>
              <a:gd name="connsiteY14" fmla="*/ 133350 h 914400"/>
              <a:gd name="connsiteX15" fmla="*/ 0 w 7163029"/>
              <a:gd name="connsiteY15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41343 w 7162800"/>
              <a:gd name="connsiteY6" fmla="*/ 542925 h 914400"/>
              <a:gd name="connsiteX7" fmla="*/ 7160419 w 7162800"/>
              <a:gd name="connsiteY7" fmla="*/ 690562 h 914400"/>
              <a:gd name="connsiteX8" fmla="*/ 7162800 w 7162800"/>
              <a:gd name="connsiteY8" fmla="*/ 914400 h 914400"/>
              <a:gd name="connsiteX9" fmla="*/ 0 w 7162800"/>
              <a:gd name="connsiteY9" fmla="*/ 914400 h 914400"/>
              <a:gd name="connsiteX10" fmla="*/ 225425 w 7162800"/>
              <a:gd name="connsiteY10" fmla="*/ 749300 h 914400"/>
              <a:gd name="connsiteX11" fmla="*/ 0 w 7162800"/>
              <a:gd name="connsiteY11" fmla="*/ 587375 h 914400"/>
              <a:gd name="connsiteX12" fmla="*/ 225425 w 7162800"/>
              <a:gd name="connsiteY12" fmla="*/ 406400 h 914400"/>
              <a:gd name="connsiteX13" fmla="*/ 0 w 7162800"/>
              <a:gd name="connsiteY13" fmla="*/ 260350 h 914400"/>
              <a:gd name="connsiteX14" fmla="*/ 250825 w 7162800"/>
              <a:gd name="connsiteY14" fmla="*/ 133350 h 914400"/>
              <a:gd name="connsiteX15" fmla="*/ 0 w 7162800"/>
              <a:gd name="connsiteY15" fmla="*/ 0 h 914400"/>
              <a:gd name="connsiteX0" fmla="*/ 0 w 7693466"/>
              <a:gd name="connsiteY0" fmla="*/ 0 h 914400"/>
              <a:gd name="connsiteX1" fmla="*/ 7162800 w 7693466"/>
              <a:gd name="connsiteY1" fmla="*/ 0 h 914400"/>
              <a:gd name="connsiteX2" fmla="*/ 6919912 w 7693466"/>
              <a:gd name="connsiteY2" fmla="*/ 116681 h 914400"/>
              <a:gd name="connsiteX3" fmla="*/ 7162800 w 7693466"/>
              <a:gd name="connsiteY3" fmla="*/ 176213 h 914400"/>
              <a:gd name="connsiteX4" fmla="*/ 6919913 w 7693466"/>
              <a:gd name="connsiteY4" fmla="*/ 357188 h 914400"/>
              <a:gd name="connsiteX5" fmla="*/ 7160419 w 7693466"/>
              <a:gd name="connsiteY5" fmla="*/ 488156 h 914400"/>
              <a:gd name="connsiteX6" fmla="*/ 6941343 w 7693466"/>
              <a:gd name="connsiteY6" fmla="*/ 542925 h 914400"/>
              <a:gd name="connsiteX7" fmla="*/ 7160419 w 7693466"/>
              <a:gd name="connsiteY7" fmla="*/ 690562 h 914400"/>
              <a:gd name="connsiteX8" fmla="*/ 7162800 w 7693466"/>
              <a:gd name="connsiteY8" fmla="*/ 776288 h 914400"/>
              <a:gd name="connsiteX9" fmla="*/ 7162800 w 7693466"/>
              <a:gd name="connsiteY9" fmla="*/ 914400 h 914400"/>
              <a:gd name="connsiteX10" fmla="*/ 0 w 7693466"/>
              <a:gd name="connsiteY10" fmla="*/ 914400 h 914400"/>
              <a:gd name="connsiteX11" fmla="*/ 225425 w 7693466"/>
              <a:gd name="connsiteY11" fmla="*/ 749300 h 914400"/>
              <a:gd name="connsiteX12" fmla="*/ 0 w 7693466"/>
              <a:gd name="connsiteY12" fmla="*/ 587375 h 914400"/>
              <a:gd name="connsiteX13" fmla="*/ 225425 w 7693466"/>
              <a:gd name="connsiteY13" fmla="*/ 406400 h 914400"/>
              <a:gd name="connsiteX14" fmla="*/ 0 w 7693466"/>
              <a:gd name="connsiteY14" fmla="*/ 260350 h 914400"/>
              <a:gd name="connsiteX15" fmla="*/ 250825 w 7693466"/>
              <a:gd name="connsiteY15" fmla="*/ 133350 h 914400"/>
              <a:gd name="connsiteX16" fmla="*/ 0 w 7693466"/>
              <a:gd name="connsiteY16" fmla="*/ 0 h 914400"/>
              <a:gd name="connsiteX0" fmla="*/ 0 w 7693466"/>
              <a:gd name="connsiteY0" fmla="*/ 0 h 914400"/>
              <a:gd name="connsiteX1" fmla="*/ 7162800 w 7693466"/>
              <a:gd name="connsiteY1" fmla="*/ 0 h 914400"/>
              <a:gd name="connsiteX2" fmla="*/ 6919912 w 7693466"/>
              <a:gd name="connsiteY2" fmla="*/ 116681 h 914400"/>
              <a:gd name="connsiteX3" fmla="*/ 7162800 w 7693466"/>
              <a:gd name="connsiteY3" fmla="*/ 176213 h 914400"/>
              <a:gd name="connsiteX4" fmla="*/ 6919913 w 7693466"/>
              <a:gd name="connsiteY4" fmla="*/ 357188 h 914400"/>
              <a:gd name="connsiteX5" fmla="*/ 7160419 w 7693466"/>
              <a:gd name="connsiteY5" fmla="*/ 488156 h 914400"/>
              <a:gd name="connsiteX6" fmla="*/ 6941343 w 7693466"/>
              <a:gd name="connsiteY6" fmla="*/ 542925 h 914400"/>
              <a:gd name="connsiteX7" fmla="*/ 7160419 w 7693466"/>
              <a:gd name="connsiteY7" fmla="*/ 690562 h 914400"/>
              <a:gd name="connsiteX8" fmla="*/ 7162800 w 7693466"/>
              <a:gd name="connsiteY8" fmla="*/ 776288 h 914400"/>
              <a:gd name="connsiteX9" fmla="*/ 7162800 w 7693466"/>
              <a:gd name="connsiteY9" fmla="*/ 914400 h 914400"/>
              <a:gd name="connsiteX10" fmla="*/ 0 w 7693466"/>
              <a:gd name="connsiteY10" fmla="*/ 914400 h 914400"/>
              <a:gd name="connsiteX11" fmla="*/ 225425 w 7693466"/>
              <a:gd name="connsiteY11" fmla="*/ 749300 h 914400"/>
              <a:gd name="connsiteX12" fmla="*/ 0 w 7693466"/>
              <a:gd name="connsiteY12" fmla="*/ 587375 h 914400"/>
              <a:gd name="connsiteX13" fmla="*/ 225425 w 7693466"/>
              <a:gd name="connsiteY13" fmla="*/ 406400 h 914400"/>
              <a:gd name="connsiteX14" fmla="*/ 0 w 7693466"/>
              <a:gd name="connsiteY14" fmla="*/ 260350 h 914400"/>
              <a:gd name="connsiteX15" fmla="*/ 250825 w 7693466"/>
              <a:gd name="connsiteY15" fmla="*/ 133350 h 914400"/>
              <a:gd name="connsiteX16" fmla="*/ 0 w 7693466"/>
              <a:gd name="connsiteY16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41343 w 7162800"/>
              <a:gd name="connsiteY6" fmla="*/ 542925 h 914400"/>
              <a:gd name="connsiteX7" fmla="*/ 7160419 w 7162800"/>
              <a:gd name="connsiteY7" fmla="*/ 690562 h 914400"/>
              <a:gd name="connsiteX8" fmla="*/ 7162800 w 7162800"/>
              <a:gd name="connsiteY8" fmla="*/ 776288 h 914400"/>
              <a:gd name="connsiteX9" fmla="*/ 7162800 w 7162800"/>
              <a:gd name="connsiteY9" fmla="*/ 914400 h 914400"/>
              <a:gd name="connsiteX10" fmla="*/ 0 w 7162800"/>
              <a:gd name="connsiteY10" fmla="*/ 914400 h 914400"/>
              <a:gd name="connsiteX11" fmla="*/ 225425 w 7162800"/>
              <a:gd name="connsiteY11" fmla="*/ 749300 h 914400"/>
              <a:gd name="connsiteX12" fmla="*/ 0 w 7162800"/>
              <a:gd name="connsiteY12" fmla="*/ 587375 h 914400"/>
              <a:gd name="connsiteX13" fmla="*/ 225425 w 7162800"/>
              <a:gd name="connsiteY13" fmla="*/ 406400 h 914400"/>
              <a:gd name="connsiteX14" fmla="*/ 0 w 7162800"/>
              <a:gd name="connsiteY14" fmla="*/ 260350 h 914400"/>
              <a:gd name="connsiteX15" fmla="*/ 250825 w 7162800"/>
              <a:gd name="connsiteY15" fmla="*/ 133350 h 914400"/>
              <a:gd name="connsiteX16" fmla="*/ 0 w 7162800"/>
              <a:gd name="connsiteY16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41343 w 7162800"/>
              <a:gd name="connsiteY6" fmla="*/ 542925 h 914400"/>
              <a:gd name="connsiteX7" fmla="*/ 7160419 w 7162800"/>
              <a:gd name="connsiteY7" fmla="*/ 690562 h 914400"/>
              <a:gd name="connsiteX8" fmla="*/ 6969919 w 7162800"/>
              <a:gd name="connsiteY8" fmla="*/ 795338 h 914400"/>
              <a:gd name="connsiteX9" fmla="*/ 7162800 w 7162800"/>
              <a:gd name="connsiteY9" fmla="*/ 914400 h 914400"/>
              <a:gd name="connsiteX10" fmla="*/ 0 w 7162800"/>
              <a:gd name="connsiteY10" fmla="*/ 914400 h 914400"/>
              <a:gd name="connsiteX11" fmla="*/ 225425 w 7162800"/>
              <a:gd name="connsiteY11" fmla="*/ 749300 h 914400"/>
              <a:gd name="connsiteX12" fmla="*/ 0 w 7162800"/>
              <a:gd name="connsiteY12" fmla="*/ 587375 h 914400"/>
              <a:gd name="connsiteX13" fmla="*/ 225425 w 7162800"/>
              <a:gd name="connsiteY13" fmla="*/ 406400 h 914400"/>
              <a:gd name="connsiteX14" fmla="*/ 0 w 7162800"/>
              <a:gd name="connsiteY14" fmla="*/ 260350 h 914400"/>
              <a:gd name="connsiteX15" fmla="*/ 250825 w 7162800"/>
              <a:gd name="connsiteY15" fmla="*/ 133350 h 914400"/>
              <a:gd name="connsiteX16" fmla="*/ 0 w 7162800"/>
              <a:gd name="connsiteY16" fmla="*/ 0 h 914400"/>
              <a:gd name="connsiteX0" fmla="*/ 0 w 7162800"/>
              <a:gd name="connsiteY0" fmla="*/ 0 h 914400"/>
              <a:gd name="connsiteX1" fmla="*/ 7162800 w 7162800"/>
              <a:gd name="connsiteY1" fmla="*/ 0 h 914400"/>
              <a:gd name="connsiteX2" fmla="*/ 6919912 w 7162800"/>
              <a:gd name="connsiteY2" fmla="*/ 116681 h 914400"/>
              <a:gd name="connsiteX3" fmla="*/ 7162800 w 7162800"/>
              <a:gd name="connsiteY3" fmla="*/ 176213 h 914400"/>
              <a:gd name="connsiteX4" fmla="*/ 6919913 w 7162800"/>
              <a:gd name="connsiteY4" fmla="*/ 357188 h 914400"/>
              <a:gd name="connsiteX5" fmla="*/ 7160419 w 7162800"/>
              <a:gd name="connsiteY5" fmla="*/ 488156 h 914400"/>
              <a:gd name="connsiteX6" fmla="*/ 6941343 w 7162800"/>
              <a:gd name="connsiteY6" fmla="*/ 542925 h 914400"/>
              <a:gd name="connsiteX7" fmla="*/ 7160419 w 7162800"/>
              <a:gd name="connsiteY7" fmla="*/ 690562 h 914400"/>
              <a:gd name="connsiteX8" fmla="*/ 6969919 w 7162800"/>
              <a:gd name="connsiteY8" fmla="*/ 795338 h 914400"/>
              <a:gd name="connsiteX9" fmla="*/ 7162800 w 7162800"/>
              <a:gd name="connsiteY9" fmla="*/ 914400 h 914400"/>
              <a:gd name="connsiteX10" fmla="*/ 0 w 7162800"/>
              <a:gd name="connsiteY10" fmla="*/ 914400 h 914400"/>
              <a:gd name="connsiteX11" fmla="*/ 225425 w 7162800"/>
              <a:gd name="connsiteY11" fmla="*/ 749300 h 914400"/>
              <a:gd name="connsiteX12" fmla="*/ 0 w 7162800"/>
              <a:gd name="connsiteY12" fmla="*/ 587375 h 914400"/>
              <a:gd name="connsiteX13" fmla="*/ 225425 w 7162800"/>
              <a:gd name="connsiteY13" fmla="*/ 406400 h 914400"/>
              <a:gd name="connsiteX14" fmla="*/ 0 w 7162800"/>
              <a:gd name="connsiteY14" fmla="*/ 260350 h 914400"/>
              <a:gd name="connsiteX15" fmla="*/ 250825 w 7162800"/>
              <a:gd name="connsiteY15" fmla="*/ 133350 h 914400"/>
              <a:gd name="connsiteX16" fmla="*/ 0 w 7162800"/>
              <a:gd name="connsiteY1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62800" h="914400">
                <a:moveTo>
                  <a:pt x="0" y="0"/>
                </a:moveTo>
                <a:lnTo>
                  <a:pt x="7162800" y="0"/>
                </a:lnTo>
                <a:lnTo>
                  <a:pt x="6919912" y="116681"/>
                </a:lnTo>
                <a:lnTo>
                  <a:pt x="7162800" y="176213"/>
                </a:lnTo>
                <a:lnTo>
                  <a:pt x="6919913" y="357188"/>
                </a:lnTo>
                <a:lnTo>
                  <a:pt x="7160419" y="488156"/>
                </a:lnTo>
                <a:lnTo>
                  <a:pt x="6941343" y="542925"/>
                </a:lnTo>
                <a:lnTo>
                  <a:pt x="7160419" y="690562"/>
                </a:lnTo>
                <a:lnTo>
                  <a:pt x="6969919" y="795338"/>
                </a:lnTo>
                <a:lnTo>
                  <a:pt x="7162800" y="914400"/>
                </a:lnTo>
                <a:lnTo>
                  <a:pt x="0" y="914400"/>
                </a:lnTo>
                <a:lnTo>
                  <a:pt x="225425" y="749300"/>
                </a:lnTo>
                <a:lnTo>
                  <a:pt x="0" y="587375"/>
                </a:lnTo>
                <a:lnTo>
                  <a:pt x="225425" y="406400"/>
                </a:lnTo>
                <a:lnTo>
                  <a:pt x="0" y="260350"/>
                </a:lnTo>
                <a:lnTo>
                  <a:pt x="250825" y="133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189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Memory 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52937" y="1981200"/>
            <a:ext cx="1805169" cy="906696"/>
            <a:chOff x="3152937" y="2648844"/>
            <a:chExt cx="903807" cy="203827"/>
          </a:xfrm>
        </p:grpSpPr>
        <p:sp>
          <p:nvSpPr>
            <p:cNvPr id="25" name="Rectangle 24"/>
            <p:cNvSpPr/>
            <p:nvPr/>
          </p:nvSpPr>
          <p:spPr>
            <a:xfrm>
              <a:off x="3152937" y="264884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3446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15985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93074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361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124200" y="1371600"/>
            <a:ext cx="0" cy="220980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96314" y="1371600"/>
            <a:ext cx="0" cy="220980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3156412"/>
            <a:ext cx="146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Region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615" y="751582"/>
            <a:ext cx="1208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RMAX</a:t>
            </a:r>
          </a:p>
          <a:p>
            <a:pPr algn="ctr"/>
            <a:r>
              <a:rPr lang="en-US" sz="3200" dirty="0" smtClean="0"/>
              <a:t>bytes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5562600" y="1290191"/>
            <a:ext cx="121920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3124201" y="1290191"/>
            <a:ext cx="12294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91000" y="1981200"/>
            <a:ext cx="1805169" cy="906696"/>
            <a:chOff x="3152937" y="2648844"/>
            <a:chExt cx="903807" cy="203827"/>
          </a:xfrm>
        </p:grpSpPr>
        <p:sp>
          <p:nvSpPr>
            <p:cNvPr id="31" name="Rectangle 30"/>
            <p:cNvSpPr/>
            <p:nvPr/>
          </p:nvSpPr>
          <p:spPr>
            <a:xfrm>
              <a:off x="3152937" y="264884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3446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15985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93074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7361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9770" y="3810000"/>
            <a:ext cx="8309430" cy="2590800"/>
            <a:chOff x="529770" y="3810000"/>
            <a:chExt cx="8309430" cy="2590800"/>
          </a:xfrm>
        </p:grpSpPr>
        <p:sp>
          <p:nvSpPr>
            <p:cNvPr id="36" name="Rectangle 35"/>
            <p:cNvSpPr/>
            <p:nvPr/>
          </p:nvSpPr>
          <p:spPr>
            <a:xfrm>
              <a:off x="529771" y="4968240"/>
              <a:ext cx="2767828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chemeClr val="tx1"/>
                  </a:solidFill>
                </a:rPr>
                <a:t>Region Tag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15199" y="4968240"/>
              <a:ext cx="1520371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chemeClr val="tx1"/>
                  </a:solidFill>
                </a:rPr>
                <a:t>Byte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4828" y="4968240"/>
              <a:ext cx="1520371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chemeClr val="tx1"/>
                  </a:solidFill>
                </a:rPr>
                <a:t>Start / </a:t>
              </a:r>
            </a:p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chemeClr val="tx1"/>
                  </a:solidFill>
                </a:rPr>
                <a:t>End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7599" y="4968240"/>
              <a:ext cx="2497229" cy="7467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chemeClr val="tx1"/>
                  </a:solidFill>
                </a:rPr>
                <a:t>Set Index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794826" y="3837898"/>
              <a:ext cx="1520373" cy="916254"/>
              <a:chOff x="5794826" y="4447498"/>
              <a:chExt cx="1520371" cy="916254"/>
            </a:xfrm>
          </p:grpSpPr>
          <p:sp>
            <p:nvSpPr>
              <p:cNvPr id="41" name="Left Brace 40"/>
              <p:cNvSpPr/>
              <p:nvPr/>
            </p:nvSpPr>
            <p:spPr>
              <a:xfrm rot="5400000">
                <a:off x="6357257" y="4405811"/>
                <a:ext cx="395510" cy="1520371"/>
              </a:xfrm>
              <a:prstGeom prst="leftBrace">
                <a:avLst>
                  <a:gd name="adj1" fmla="val 27598"/>
                  <a:gd name="adj2" fmla="val 49373"/>
                </a:avLst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390273" y="4447498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3</a:t>
                </a:r>
                <a:endParaRPr lang="en-US" sz="3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29770" y="5754469"/>
              <a:ext cx="8305800" cy="646331"/>
              <a:chOff x="3505204" y="5562600"/>
              <a:chExt cx="2870076" cy="64633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514081" y="5562600"/>
                <a:ext cx="9723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 smtClean="0"/>
                  <a:t>64 bit address</a:t>
                </a:r>
                <a:endParaRPr lang="en-US" sz="3600" dirty="0"/>
              </a:p>
            </p:txBody>
          </p:sp>
          <p:cxnSp>
            <p:nvCxnSpPr>
              <p:cNvPr id="45" name="Straight Arrow Connector 44"/>
              <p:cNvCxnSpPr>
                <a:stCxn id="44" idx="3"/>
              </p:cNvCxnSpPr>
              <p:nvPr/>
            </p:nvCxnSpPr>
            <p:spPr>
              <a:xfrm>
                <a:off x="5486431" y="5885766"/>
                <a:ext cx="88884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1"/>
              </p:cNvCxnSpPr>
              <p:nvPr/>
            </p:nvCxnSpPr>
            <p:spPr>
              <a:xfrm flipH="1">
                <a:off x="3505204" y="5885766"/>
                <a:ext cx="1008877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29771" y="3810000"/>
              <a:ext cx="5265055" cy="947902"/>
              <a:chOff x="5794826" y="4415850"/>
              <a:chExt cx="1520371" cy="947902"/>
            </a:xfrm>
          </p:grpSpPr>
          <p:sp>
            <p:nvSpPr>
              <p:cNvPr id="48" name="Left Brace 47"/>
              <p:cNvSpPr/>
              <p:nvPr/>
            </p:nvSpPr>
            <p:spPr>
              <a:xfrm rot="5400000">
                <a:off x="6357257" y="4405811"/>
                <a:ext cx="395510" cy="1520371"/>
              </a:xfrm>
              <a:prstGeom prst="leftBrace">
                <a:avLst>
                  <a:gd name="adj1" fmla="val 27598"/>
                  <a:gd name="adj2" fmla="val 49373"/>
                </a:avLst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31743" y="4415850"/>
                <a:ext cx="24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Top</a:t>
                </a:r>
                <a:endParaRPr lang="en-US" sz="3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318827" y="3839980"/>
              <a:ext cx="1520373" cy="916254"/>
              <a:chOff x="5794826" y="4447498"/>
              <a:chExt cx="1520371" cy="916254"/>
            </a:xfrm>
          </p:grpSpPr>
          <p:sp>
            <p:nvSpPr>
              <p:cNvPr id="51" name="Left Brace 50"/>
              <p:cNvSpPr/>
              <p:nvPr/>
            </p:nvSpPr>
            <p:spPr>
              <a:xfrm rot="5400000">
                <a:off x="6357257" y="4405811"/>
                <a:ext cx="395510" cy="1520371"/>
              </a:xfrm>
              <a:prstGeom prst="leftBrace">
                <a:avLst>
                  <a:gd name="adj1" fmla="val 27598"/>
                  <a:gd name="adj2" fmla="val 49373"/>
                </a:avLst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90273" y="4447498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3</a:t>
                </a:r>
                <a:endParaRPr lang="en-US" sz="36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782456" y="1981200"/>
            <a:ext cx="1985686" cy="906696"/>
            <a:chOff x="3152937" y="2648844"/>
            <a:chExt cx="903807" cy="203827"/>
          </a:xfrm>
        </p:grpSpPr>
        <p:sp>
          <p:nvSpPr>
            <p:cNvPr id="60" name="Rectangle 59"/>
            <p:cNvSpPr/>
            <p:nvPr/>
          </p:nvSpPr>
          <p:spPr>
            <a:xfrm>
              <a:off x="3152937" y="264884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3446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15985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93074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73611" y="264884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75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Example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47631" y="1560731"/>
            <a:ext cx="40487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struct</a:t>
            </a:r>
            <a:r>
              <a:rPr lang="en-US" sz="3200" dirty="0" smtClean="0"/>
              <a:t> TIE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X, Y, Z;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V, H;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data[3];</a:t>
            </a:r>
          </a:p>
          <a:p>
            <a:r>
              <a:rPr lang="en-US" sz="3200" dirty="0" smtClean="0"/>
              <a:t>} Imperial;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34559" y="914400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Imperial.X</a:t>
            </a:r>
            <a:r>
              <a:rPr lang="en-US" sz="3600" dirty="0" smtClean="0"/>
              <a:t> = … ;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52900" y="1770966"/>
            <a:ext cx="2228182" cy="1143000"/>
            <a:chOff x="4152900" y="1770966"/>
            <a:chExt cx="2228182" cy="1143000"/>
          </a:xfrm>
        </p:grpSpPr>
        <p:sp>
          <p:nvSpPr>
            <p:cNvPr id="7" name="Down Arrow 6"/>
            <p:cNvSpPr/>
            <p:nvPr/>
          </p:nvSpPr>
          <p:spPr>
            <a:xfrm>
              <a:off x="4152900" y="1770966"/>
              <a:ext cx="838200" cy="1143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0" y="1847166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Miss</a:t>
              </a:r>
              <a:endParaRPr lang="en-US" sz="3600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47800" y="3048000"/>
            <a:ext cx="6248400" cy="11430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Invoke Spatial Granularity Predictor</a:t>
            </a:r>
          </a:p>
          <a:p>
            <a:pPr algn="ctr"/>
            <a:r>
              <a:rPr lang="en-US" sz="3200" dirty="0" smtClean="0"/>
              <a:t>(PC/Region based)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52900" y="4419600"/>
            <a:ext cx="2383224" cy="1143000"/>
            <a:chOff x="4152900" y="4419600"/>
            <a:chExt cx="2383224" cy="1143000"/>
          </a:xfrm>
        </p:grpSpPr>
        <p:sp>
          <p:nvSpPr>
            <p:cNvPr id="16" name="Down Arrow 15"/>
            <p:cNvSpPr/>
            <p:nvPr/>
          </p:nvSpPr>
          <p:spPr>
            <a:xfrm>
              <a:off x="4152900" y="4419600"/>
              <a:ext cx="838200" cy="1143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0" y="4495800"/>
              <a:ext cx="1202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Fetch</a:t>
              </a:r>
              <a:endParaRPr lang="en-US" sz="3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48074" y="5715000"/>
            <a:ext cx="3147926" cy="762001"/>
            <a:chOff x="2948074" y="5715000"/>
            <a:chExt cx="3147926" cy="762001"/>
          </a:xfrm>
        </p:grpSpPr>
        <p:sp>
          <p:nvSpPr>
            <p:cNvPr id="21" name="Rectangle 20"/>
            <p:cNvSpPr/>
            <p:nvPr/>
          </p:nvSpPr>
          <p:spPr>
            <a:xfrm>
              <a:off x="2948074" y="5715000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031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255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29352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8155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97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 flipV="1">
            <a:off x="4724400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00000000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1907738"/>
            <a:ext cx="1308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Valid?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6869557" y="1876454"/>
            <a:ext cx="10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Tag?</a:t>
            </a:r>
            <a:endParaRPr lang="en-US" sz="36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590800" y="4267200"/>
            <a:ext cx="5029200" cy="762001"/>
            <a:chOff x="7379833" y="1981200"/>
            <a:chExt cx="1443945" cy="203827"/>
          </a:xfrm>
        </p:grpSpPr>
        <p:sp>
          <p:nvSpPr>
            <p:cNvPr id="65" name="Rectangle 64"/>
            <p:cNvSpPr/>
            <p:nvPr/>
          </p:nvSpPr>
          <p:spPr>
            <a:xfrm>
              <a:off x="7379833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61358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42882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19971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100508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82032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63556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40645" y="1981200"/>
              <a:ext cx="183133" cy="203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" name="Rectangle 33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	</a:t>
            </a:r>
            <a:r>
              <a:rPr lang="en-US" sz="4000" b="1" dirty="0" smtClean="0"/>
              <a:t>Amoeba Cache – Insert (8words/set)</a:t>
            </a:r>
            <a:endParaRPr lang="en-US" sz="4000" b="1" dirty="0"/>
          </a:p>
        </p:txBody>
      </p:sp>
      <p:sp>
        <p:nvSpPr>
          <p:cNvPr id="337" name="Rectangle 336"/>
          <p:cNvSpPr/>
          <p:nvPr/>
        </p:nvSpPr>
        <p:spPr>
          <a:xfrm flipH="1" flipV="1">
            <a:off x="6553200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00000000</a:t>
            </a:r>
            <a:endParaRPr lang="en-US" sz="2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3405417" y="3581400"/>
            <a:ext cx="339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SRAM Array / Set</a:t>
            </a:r>
            <a:endParaRPr lang="en-US" sz="3600" dirty="0"/>
          </a:p>
        </p:txBody>
      </p:sp>
      <p:sp>
        <p:nvSpPr>
          <p:cNvPr id="353" name="TextBox 352"/>
          <p:cNvSpPr txBox="1"/>
          <p:nvPr/>
        </p:nvSpPr>
        <p:spPr>
          <a:xfrm rot="10800000">
            <a:off x="1524000" y="4267200"/>
            <a:ext cx="834597" cy="1330762"/>
          </a:xfrm>
          <a:prstGeom prst="upArrow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5" name="TextBox 354"/>
          <p:cNvSpPr txBox="1"/>
          <p:nvPr/>
        </p:nvSpPr>
        <p:spPr>
          <a:xfrm>
            <a:off x="2590800" y="5105400"/>
            <a:ext cx="104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Miss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978641" y="1071732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Insert 4+1 words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727137" y="2154912"/>
            <a:ext cx="3844862" cy="1324888"/>
            <a:chOff x="727137" y="2154912"/>
            <a:chExt cx="3844862" cy="1324888"/>
          </a:xfrm>
        </p:grpSpPr>
        <p:sp>
          <p:nvSpPr>
            <p:cNvPr id="342" name="Rectangle 341"/>
            <p:cNvSpPr/>
            <p:nvPr/>
          </p:nvSpPr>
          <p:spPr>
            <a:xfrm>
              <a:off x="1076872" y="2154912"/>
              <a:ext cx="14590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00000 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27137" y="2833469"/>
              <a:ext cx="21825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/>
                <a:t>substring()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38200" y="2477869"/>
              <a:ext cx="3733799" cy="642859"/>
              <a:chOff x="838200" y="2477869"/>
              <a:chExt cx="3733799" cy="6428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38200" y="2820769"/>
                <a:ext cx="3733799" cy="0"/>
              </a:xfrm>
              <a:prstGeom prst="straightConnector1">
                <a:avLst/>
              </a:prstGeom>
              <a:ln w="5080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7" name="Oval 346"/>
              <p:cNvSpPr/>
              <p:nvPr/>
            </p:nvSpPr>
            <p:spPr>
              <a:xfrm>
                <a:off x="3352800" y="2477869"/>
                <a:ext cx="642859" cy="64285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1</a:t>
                </a:r>
              </a:p>
            </p:txBody>
          </p:sp>
        </p:grpSp>
      </p:grpSp>
      <p:sp>
        <p:nvSpPr>
          <p:cNvPr id="36" name="12-Point Star 35"/>
          <p:cNvSpPr/>
          <p:nvPr/>
        </p:nvSpPr>
        <p:spPr>
          <a:xfrm>
            <a:off x="4252604" y="2984500"/>
            <a:ext cx="2334398" cy="990600"/>
          </a:xfrm>
          <a:prstGeom prst="star12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Pos</a:t>
            </a:r>
            <a:r>
              <a:rPr lang="en-US" sz="3200" dirty="0" smtClean="0">
                <a:solidFill>
                  <a:schemeClr val="tx1"/>
                </a:solidFill>
              </a:rPr>
              <a:t>: 0 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67335" y="5715000"/>
            <a:ext cx="3147926" cy="762001"/>
            <a:chOff x="2948074" y="5715000"/>
            <a:chExt cx="3147926" cy="762001"/>
          </a:xfrm>
        </p:grpSpPr>
        <p:sp>
          <p:nvSpPr>
            <p:cNvPr id="40" name="Rectangle 39"/>
            <p:cNvSpPr/>
            <p:nvPr/>
          </p:nvSpPr>
          <p:spPr>
            <a:xfrm>
              <a:off x="2948074" y="5715000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031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255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29352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58155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03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Storage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752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1752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1752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1752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09800" y="2057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29000" y="2057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8200" y="2057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67400" y="2057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09800" y="2362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29000" y="2362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8200" y="2362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400" y="2362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09800" y="2667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29000" y="2667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2667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67400" y="2667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09800" y="2971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9000" y="2971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2971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67400" y="2971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209800" y="3276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29000" y="3276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3276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7400" y="32766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09800" y="3581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3581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3581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67400" y="35814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09800" y="3886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29000" y="3886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3886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67400" y="38862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09800" y="4191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429000" y="4191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4191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67400" y="41910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09800" y="4495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29000" y="4495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8200" y="4495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67400" y="4495800"/>
            <a:ext cx="1244295" cy="2892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4724400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00000000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1907738"/>
            <a:ext cx="1308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Valid?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6869557" y="1876454"/>
            <a:ext cx="10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Tag?</a:t>
            </a:r>
            <a:endParaRPr lang="en-US" sz="3600" dirty="0"/>
          </a:p>
        </p:txBody>
      </p:sp>
      <p:sp>
        <p:nvSpPr>
          <p:cNvPr id="70" name="Rectangle 69"/>
          <p:cNvSpPr/>
          <p:nvPr/>
        </p:nvSpPr>
        <p:spPr>
          <a:xfrm>
            <a:off x="6037921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70162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955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	</a:t>
            </a:r>
            <a:r>
              <a:rPr lang="en-US" sz="4000" b="1" dirty="0" smtClean="0"/>
              <a:t>Amoeba Cache – Insert (8words/set)</a:t>
            </a:r>
            <a:endParaRPr lang="en-US" sz="4000" b="1" dirty="0"/>
          </a:p>
        </p:txBody>
      </p:sp>
      <p:sp>
        <p:nvSpPr>
          <p:cNvPr id="337" name="Rectangle 336"/>
          <p:cNvSpPr/>
          <p:nvPr/>
        </p:nvSpPr>
        <p:spPr>
          <a:xfrm flipH="1">
            <a:off x="6553200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00000000</a:t>
            </a:r>
            <a:endParaRPr lang="en-US" sz="2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3710217" y="3505200"/>
            <a:ext cx="339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SRAM Array / Set</a:t>
            </a:r>
            <a:endParaRPr lang="en-US" sz="3600" dirty="0"/>
          </a:p>
        </p:txBody>
      </p:sp>
      <p:sp>
        <p:nvSpPr>
          <p:cNvPr id="39" name="Rectangle 38"/>
          <p:cNvSpPr/>
          <p:nvPr/>
        </p:nvSpPr>
        <p:spPr>
          <a:xfrm flipH="1">
            <a:off x="4722299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11111000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2895600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27844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160084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76878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05681" y="41910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05043" y="4191000"/>
            <a:ext cx="3147926" cy="762001"/>
            <a:chOff x="2600243" y="4800600"/>
            <a:chExt cx="3147926" cy="762001"/>
          </a:xfrm>
        </p:grpSpPr>
        <p:sp>
          <p:nvSpPr>
            <p:cNvPr id="46" name="Rectangle 45"/>
            <p:cNvSpPr/>
            <p:nvPr/>
          </p:nvSpPr>
          <p:spPr>
            <a:xfrm>
              <a:off x="2600243" y="4800600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32487" y="4800600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64727" y="4800600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81521" y="4800600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10324" y="4800600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3" name="TextBox 352"/>
          <p:cNvSpPr txBox="1"/>
          <p:nvPr/>
        </p:nvSpPr>
        <p:spPr>
          <a:xfrm rot="10800000" flipV="1">
            <a:off x="1768779" y="4191000"/>
            <a:ext cx="834597" cy="1330762"/>
          </a:xfrm>
          <a:prstGeom prst="upArrow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32142" y="5239434"/>
            <a:ext cx="111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Refill</a:t>
            </a:r>
            <a:endParaRPr lang="en-US" sz="3600" dirty="0"/>
          </a:p>
        </p:txBody>
      </p:sp>
      <p:sp>
        <p:nvSpPr>
          <p:cNvPr id="347" name="Oval 346"/>
          <p:cNvSpPr/>
          <p:nvPr/>
        </p:nvSpPr>
        <p:spPr>
          <a:xfrm>
            <a:off x="4250570" y="2156439"/>
            <a:ext cx="642859" cy="6428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6553200" y="2554069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10000000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8077200" y="2834837"/>
            <a:ext cx="642859" cy="6428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9600" y="5334000"/>
            <a:ext cx="3147926" cy="762001"/>
            <a:chOff x="2948074" y="5715000"/>
            <a:chExt cx="3147926" cy="762001"/>
          </a:xfrm>
        </p:grpSpPr>
        <p:sp>
          <p:nvSpPr>
            <p:cNvPr id="35" name="Rectangle 34"/>
            <p:cNvSpPr/>
            <p:nvPr/>
          </p:nvSpPr>
          <p:spPr>
            <a:xfrm>
              <a:off x="2948074" y="5715000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031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1255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29352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58155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53" grpId="0" animBg="1"/>
      <p:bldP spid="51" grpId="0"/>
      <p:bldP spid="347" grpId="0" animBg="1"/>
      <p:bldP spid="4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Example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066799"/>
            <a:ext cx="40487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struct</a:t>
            </a:r>
            <a:r>
              <a:rPr lang="en-US" sz="3200" dirty="0" smtClean="0"/>
              <a:t> TIE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X, Y, Z;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V, H;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data[3];</a:t>
            </a:r>
          </a:p>
          <a:p>
            <a:r>
              <a:rPr lang="en-US" sz="3200" dirty="0" smtClean="0"/>
              <a:t>} Imperial;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34559" y="4648200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Imperial.Y</a:t>
            </a:r>
            <a:r>
              <a:rPr lang="en-US" sz="3600" dirty="0" smtClean="0"/>
              <a:t> = … ;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409699" y="4464733"/>
            <a:ext cx="6248400" cy="11430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Lookup Data from the cache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5618415" y="4800600"/>
            <a:ext cx="30619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Data[3]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5300" y="4800600"/>
            <a:ext cx="1023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1519233" y="4800600"/>
            <a:ext cx="1023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594478" y="4800600"/>
            <a:ext cx="1023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34941" y="4800600"/>
            <a:ext cx="1023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2188" y="4800600"/>
            <a:ext cx="10239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3875" y="4800600"/>
            <a:ext cx="102393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517808" y="4800600"/>
            <a:ext cx="102393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533516" y="4800600"/>
            <a:ext cx="102393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560763" y="4800600"/>
            <a:ext cx="1023937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34559" y="3581400"/>
            <a:ext cx="3147926" cy="762001"/>
            <a:chOff x="2948074" y="5715000"/>
            <a:chExt cx="3147926" cy="762001"/>
          </a:xfrm>
        </p:grpSpPr>
        <p:sp>
          <p:nvSpPr>
            <p:cNvPr id="32" name="Rectangle 31"/>
            <p:cNvSpPr/>
            <p:nvPr/>
          </p:nvSpPr>
          <p:spPr>
            <a:xfrm>
              <a:off x="2948074" y="5715000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8031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12558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29352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8155" y="57150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71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Amoeba Cache – </a:t>
            </a:r>
            <a:r>
              <a:rPr lang="en-US" sz="4000" b="1" dirty="0" smtClean="0"/>
              <a:t>Lookup (8words/set</a:t>
            </a:r>
            <a:r>
              <a:rPr lang="en-US" sz="4000" b="1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92" y="2883527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Region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Tag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092" y="2883527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Set Index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1235" y="2883527"/>
            <a:ext cx="914400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Word (W)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952618" y="1447800"/>
            <a:ext cx="637845" cy="76200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584862" y="1447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217102" y="1447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33896" y="1447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62699" y="1447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094939" y="1447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727180" y="1447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343973" y="1447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4767235" y="762000"/>
            <a:ext cx="339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SRAM Array / Set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 flipH="1">
            <a:off x="2133600" y="1666540"/>
            <a:ext cx="1676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r>
              <a:rPr lang="en-US" sz="2800" dirty="0" smtClean="0"/>
              <a:t>0000000</a:t>
            </a:r>
            <a:endParaRPr lang="en-US" sz="2800" dirty="0"/>
          </a:p>
        </p:txBody>
      </p:sp>
      <p:sp>
        <p:nvSpPr>
          <p:cNvPr id="15" name="Flowchart: Manual Operation 14"/>
          <p:cNvSpPr/>
          <p:nvPr/>
        </p:nvSpPr>
        <p:spPr>
          <a:xfrm>
            <a:off x="3952618" y="3575363"/>
            <a:ext cx="1264484" cy="4451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2x1</a:t>
            </a:r>
            <a:endParaRPr lang="en-US" sz="2800" dirty="0"/>
          </a:p>
        </p:txBody>
      </p:sp>
      <p:sp>
        <p:nvSpPr>
          <p:cNvPr id="35" name="Flowchart: Manual Operation 34"/>
          <p:cNvSpPr/>
          <p:nvPr/>
        </p:nvSpPr>
        <p:spPr>
          <a:xfrm>
            <a:off x="7731703" y="3575362"/>
            <a:ext cx="1264484" cy="4451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2x1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3957141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89385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21625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838419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67222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99462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31703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48496" y="236220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37" idx="2"/>
          </p:cNvCxnSpPr>
          <p:nvPr/>
        </p:nvCxnSpPr>
        <p:spPr>
          <a:xfrm flipH="1">
            <a:off x="4271540" y="3124202"/>
            <a:ext cx="4524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</p:cNvCxnSpPr>
          <p:nvPr/>
        </p:nvCxnSpPr>
        <p:spPr>
          <a:xfrm flipH="1">
            <a:off x="4908307" y="3124202"/>
            <a:ext cx="1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3" idx="2"/>
          </p:cNvCxnSpPr>
          <p:nvPr/>
        </p:nvCxnSpPr>
        <p:spPr>
          <a:xfrm flipH="1">
            <a:off x="8050625" y="3124202"/>
            <a:ext cx="1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2"/>
          </p:cNvCxnSpPr>
          <p:nvPr/>
        </p:nvCxnSpPr>
        <p:spPr>
          <a:xfrm flipH="1">
            <a:off x="8667418" y="3124202"/>
            <a:ext cx="1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anual Operation 61"/>
          <p:cNvSpPr/>
          <p:nvPr/>
        </p:nvSpPr>
        <p:spPr>
          <a:xfrm>
            <a:off x="5227230" y="3575361"/>
            <a:ext cx="1264484" cy="4451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2x1</a:t>
            </a:r>
            <a:endParaRPr lang="en-US" sz="28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517137" y="3124200"/>
            <a:ext cx="4524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153904" y="3124200"/>
            <a:ext cx="1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Manual Operation 64"/>
          <p:cNvSpPr/>
          <p:nvPr/>
        </p:nvSpPr>
        <p:spPr>
          <a:xfrm>
            <a:off x="6462544" y="3575363"/>
            <a:ext cx="1264484" cy="4451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2x1</a:t>
            </a:r>
            <a:endParaRPr lang="en-US" sz="28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752451" y="3124202"/>
            <a:ext cx="4524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389218" y="3124202"/>
            <a:ext cx="1" cy="45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4581" y="2119312"/>
            <a:ext cx="1025409" cy="860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Tag?</a:t>
            </a:r>
            <a:endParaRPr lang="en-US" sz="3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927179" y="1408332"/>
            <a:ext cx="3151887" cy="2389595"/>
            <a:chOff x="927179" y="1408332"/>
            <a:chExt cx="3151887" cy="2389595"/>
          </a:xfrm>
        </p:grpSpPr>
        <p:grpSp>
          <p:nvGrpSpPr>
            <p:cNvPr id="93" name="Group 92"/>
            <p:cNvGrpSpPr/>
            <p:nvPr/>
          </p:nvGrpSpPr>
          <p:grpSpPr>
            <a:xfrm>
              <a:off x="927179" y="1408332"/>
              <a:ext cx="3025439" cy="1475195"/>
              <a:chOff x="927179" y="1408332"/>
              <a:chExt cx="3025439" cy="1475195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927179" y="1611810"/>
                <a:ext cx="642859" cy="64285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1</a:t>
                </a:r>
              </a:p>
            </p:txBody>
          </p:sp>
          <p:cxnSp>
            <p:nvCxnSpPr>
              <p:cNvPr id="338" name="Straight Connector 337"/>
              <p:cNvCxnSpPr>
                <a:endCxn id="336" idx="4"/>
              </p:cNvCxnSpPr>
              <p:nvPr/>
            </p:nvCxnSpPr>
            <p:spPr>
              <a:xfrm flipV="1">
                <a:off x="1248608" y="2254669"/>
                <a:ext cx="1" cy="62885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V="1">
                <a:off x="1570038" y="1933240"/>
                <a:ext cx="563562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336" idx="0"/>
              </p:cNvCxnSpPr>
              <p:nvPr/>
            </p:nvCxnSpPr>
            <p:spPr>
              <a:xfrm rot="5400000" flipH="1" flipV="1">
                <a:off x="2498874" y="158067"/>
                <a:ext cx="203479" cy="270400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endCxn id="15" idx="1"/>
            </p:cNvCxnSpPr>
            <p:nvPr/>
          </p:nvCxnSpPr>
          <p:spPr>
            <a:xfrm rot="16200000" flipH="1">
              <a:off x="2959970" y="2678831"/>
              <a:ext cx="1588126" cy="65006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053114" y="4419600"/>
            <a:ext cx="10499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27726" y="4419600"/>
            <a:ext cx="10499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75442" y="4419600"/>
            <a:ext cx="10499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835540" y="4419600"/>
            <a:ext cx="10499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5" idx="2"/>
            <a:endCxn id="27" idx="0"/>
          </p:cNvCxnSpPr>
          <p:nvPr/>
        </p:nvCxnSpPr>
        <p:spPr>
          <a:xfrm flipH="1">
            <a:off x="4578098" y="4020490"/>
            <a:ext cx="6762" cy="399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2"/>
            <a:endCxn id="72" idx="0"/>
          </p:cNvCxnSpPr>
          <p:nvPr/>
        </p:nvCxnSpPr>
        <p:spPr>
          <a:xfrm flipH="1">
            <a:off x="5852710" y="4020488"/>
            <a:ext cx="6762" cy="3991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5" idx="2"/>
            <a:endCxn id="73" idx="0"/>
          </p:cNvCxnSpPr>
          <p:nvPr/>
        </p:nvCxnSpPr>
        <p:spPr>
          <a:xfrm>
            <a:off x="7094786" y="4020490"/>
            <a:ext cx="5640" cy="399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74" idx="0"/>
          </p:cNvCxnSpPr>
          <p:nvPr/>
        </p:nvCxnSpPr>
        <p:spPr>
          <a:xfrm flipH="1">
            <a:off x="8360524" y="4020489"/>
            <a:ext cx="3421" cy="3991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46893" y="3797926"/>
            <a:ext cx="3506222" cy="1324103"/>
            <a:chOff x="546893" y="3797926"/>
            <a:chExt cx="3506222" cy="1324103"/>
          </a:xfrm>
        </p:grpSpPr>
        <p:cxnSp>
          <p:nvCxnSpPr>
            <p:cNvPr id="77" name="Elbow Connector 76"/>
            <p:cNvCxnSpPr>
              <a:stCxn id="5" idx="2"/>
              <a:endCxn id="27" idx="2"/>
            </p:cNvCxnSpPr>
            <p:nvPr/>
          </p:nvCxnSpPr>
          <p:spPr>
            <a:xfrm rot="16200000" flipH="1">
              <a:off x="1798667" y="2546152"/>
              <a:ext cx="1002673" cy="3506222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041535" y="4479170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cxnSp>
          <p:nvCxnSpPr>
            <p:cNvPr id="81" name="Straight Arrow Connector 80"/>
            <p:cNvCxnSpPr>
              <a:stCxn id="9" idx="2"/>
            </p:cNvCxnSpPr>
            <p:nvPr/>
          </p:nvCxnSpPr>
          <p:spPr>
            <a:xfrm>
              <a:off x="2368435" y="3797927"/>
              <a:ext cx="0" cy="10026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unded Rectangle 101"/>
              <p:cNvSpPr/>
              <p:nvPr/>
            </p:nvSpPr>
            <p:spPr>
              <a:xfrm>
                <a:off x="4276639" y="4517611"/>
                <a:ext cx="4390780" cy="604418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𝐴𝑑𝑑𝑟</m:t>
                      </m:r>
                      <m:r>
                        <a:rPr lang="en-US" sz="3600" b="0" i="1" smtClean="0">
                          <a:latin typeface="Cambria Math"/>
                        </a:rPr>
                        <m:t> ∈ 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𝑇𝑎𝑔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ounded 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39" y="4517611"/>
                <a:ext cx="4390780" cy="60441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341349" y="5211379"/>
            <a:ext cx="3154286" cy="1143000"/>
            <a:chOff x="186154" y="5105400"/>
            <a:chExt cx="3154286" cy="1143000"/>
          </a:xfrm>
        </p:grpSpPr>
        <p:sp>
          <p:nvSpPr>
            <p:cNvPr id="105" name="Rectangle 104"/>
            <p:cNvSpPr/>
            <p:nvPr/>
          </p:nvSpPr>
          <p:spPr>
            <a:xfrm>
              <a:off x="186154" y="5105400"/>
              <a:ext cx="1574383" cy="1143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Region</a:t>
              </a:r>
            </a:p>
            <a:p>
              <a:pPr algn="ctr"/>
              <a:r>
                <a:rPr lang="en-US" sz="2800" dirty="0" smtClean="0"/>
                <a:t>==</a:t>
              </a:r>
              <a:endParaRPr lang="en-US" sz="28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66057" y="5105400"/>
              <a:ext cx="1574383" cy="5715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Start ≤ W</a:t>
              </a:r>
              <a:endParaRPr lang="en-US" sz="28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66056" y="5676900"/>
              <a:ext cx="1574383" cy="5715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End &gt; W</a:t>
              </a:r>
              <a:endParaRPr lang="en-US" sz="2800" dirty="0"/>
            </a:p>
          </p:txBody>
        </p:sp>
      </p:grpSp>
      <p:sp>
        <p:nvSpPr>
          <p:cNvPr id="91" name="Flowchart: Manual Operation 90"/>
          <p:cNvSpPr/>
          <p:nvPr/>
        </p:nvSpPr>
        <p:spPr>
          <a:xfrm>
            <a:off x="4537388" y="5753100"/>
            <a:ext cx="3832160" cy="54686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Word Selector</a:t>
            </a:r>
            <a:endParaRPr lang="en-US" sz="2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600613" y="5169963"/>
            <a:ext cx="5782193" cy="1448182"/>
            <a:chOff x="2600613" y="5169963"/>
            <a:chExt cx="5782193" cy="1448182"/>
          </a:xfrm>
        </p:grpSpPr>
        <p:sp>
          <p:nvSpPr>
            <p:cNvPr id="97" name="TextBox 96"/>
            <p:cNvSpPr txBox="1"/>
            <p:nvPr/>
          </p:nvSpPr>
          <p:spPr>
            <a:xfrm>
              <a:off x="2600613" y="5429934"/>
              <a:ext cx="944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Hit?</a:t>
              </a:r>
              <a:endParaRPr lang="en-US" sz="3600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8382806" y="5169963"/>
              <a:ext cx="0" cy="3025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912714" y="5486400"/>
              <a:ext cx="4470092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566275" y="5177505"/>
              <a:ext cx="0" cy="3025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5833896" y="5169963"/>
              <a:ext cx="0" cy="3025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7105067" y="5169963"/>
              <a:ext cx="0" cy="3025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>
              <a:off x="3912714" y="5486400"/>
              <a:ext cx="991070" cy="533400"/>
            </a:xfrm>
            <a:prstGeom prst="bentConnector3">
              <a:avLst>
                <a:gd name="adj1" fmla="val 24"/>
              </a:avLst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7514110" y="5975286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3</a:t>
              </a:r>
              <a:endParaRPr lang="en-US" sz="3600" b="1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3952617" y="2362201"/>
            <a:ext cx="637845" cy="76200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84861" y="2362201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17101" y="2362201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33895" y="2362201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62698" y="2362201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6179" y="2449136"/>
            <a:ext cx="2362200" cy="5881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Buffer</a:t>
            </a:r>
            <a:endParaRPr lang="en-US" sz="2800" dirty="0"/>
          </a:p>
        </p:txBody>
      </p:sp>
      <p:sp>
        <p:nvSpPr>
          <p:cNvPr id="140" name="Down Arrow 139"/>
          <p:cNvSpPr/>
          <p:nvPr/>
        </p:nvSpPr>
        <p:spPr>
          <a:xfrm>
            <a:off x="8158163" y="1451400"/>
            <a:ext cx="533400" cy="4880428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 smtClean="0"/>
              <a:t>Critical Path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526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5" grpId="0" animBg="1"/>
      <p:bldP spid="62" grpId="0" animBg="1"/>
      <p:bldP spid="65" grpId="0" animBg="1"/>
      <p:bldP spid="27" grpId="0" animBg="1"/>
      <p:bldP spid="72" grpId="0" animBg="1"/>
      <p:bldP spid="73" grpId="0" animBg="1"/>
      <p:bldP spid="74" grpId="0" animBg="1"/>
      <p:bldP spid="102" grpId="0" animBg="1"/>
      <p:bldP spid="91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Partial Miss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872699"/>
            <a:ext cx="3746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Identify Sub-Blocks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877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Step 1 of 2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22903" y="1788101"/>
            <a:ext cx="2387497" cy="2326699"/>
            <a:chOff x="4622903" y="1559501"/>
            <a:chExt cx="2387497" cy="2326699"/>
          </a:xfrm>
        </p:grpSpPr>
        <p:sp>
          <p:nvSpPr>
            <p:cNvPr id="10" name="Oval 9"/>
            <p:cNvSpPr/>
            <p:nvPr/>
          </p:nvSpPr>
          <p:spPr>
            <a:xfrm>
              <a:off x="5194403" y="1752600"/>
              <a:ext cx="1815997" cy="15367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New </a:t>
              </a:r>
            </a:p>
            <a:p>
              <a:pPr algn="ctr"/>
              <a:r>
                <a:rPr lang="en-US" sz="3200" dirty="0" smtClean="0"/>
                <a:t>∩ Tags</a:t>
              </a:r>
              <a:endParaRPr lang="en-US" sz="3200" dirty="0"/>
            </a:p>
          </p:txBody>
        </p:sp>
        <p:cxnSp>
          <p:nvCxnSpPr>
            <p:cNvPr id="37" name="Straight Arrow Connector 36"/>
            <p:cNvCxnSpPr>
              <a:endCxn id="10" idx="2"/>
            </p:cNvCxnSpPr>
            <p:nvPr/>
          </p:nvCxnSpPr>
          <p:spPr>
            <a:xfrm>
              <a:off x="4622903" y="2520950"/>
              <a:ext cx="57150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4"/>
            </p:cNvCxnSpPr>
            <p:nvPr/>
          </p:nvCxnSpPr>
          <p:spPr>
            <a:xfrm>
              <a:off x="6102402" y="3289300"/>
              <a:ext cx="0" cy="5969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622903" y="1559501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5900" y="5127428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MSHR</a:t>
            </a:r>
            <a:endParaRPr lang="en-US" sz="32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919702" y="4876800"/>
            <a:ext cx="1" cy="90971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73" idx="3"/>
          </p:cNvCxnSpPr>
          <p:nvPr/>
        </p:nvCxnSpPr>
        <p:spPr>
          <a:xfrm rot="10800000" flipV="1">
            <a:off x="5371862" y="4876800"/>
            <a:ext cx="2324339" cy="1279069"/>
          </a:xfrm>
          <a:prstGeom prst="bentConnector3">
            <a:avLst>
              <a:gd name="adj1" fmla="val -26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336875" y="5043113"/>
            <a:ext cx="642859" cy="6428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2675" y="5075750"/>
            <a:ext cx="2368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Evict Overlap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00274" y="1783774"/>
            <a:ext cx="3147926" cy="1340426"/>
            <a:chOff x="143188" y="1555174"/>
            <a:chExt cx="3147926" cy="1340426"/>
          </a:xfrm>
        </p:grpSpPr>
        <p:sp>
          <p:nvSpPr>
            <p:cNvPr id="41" name="TextBox 40"/>
            <p:cNvSpPr txBox="1"/>
            <p:nvPr/>
          </p:nvSpPr>
          <p:spPr>
            <a:xfrm>
              <a:off x="203819" y="1555174"/>
              <a:ext cx="1943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Fetch New</a:t>
              </a:r>
              <a:endParaRPr lang="en-US" sz="3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3188" y="2133599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5432" y="2133599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07672" y="2133599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24466" y="2133599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53269" y="2133599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581400" y="4114800"/>
            <a:ext cx="637845" cy="76200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13644" y="4114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45884" y="4114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62678" y="4114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1481" y="4114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23721" y="4114800"/>
            <a:ext cx="637845" cy="76200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Tag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55962" y="4114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72755" y="4114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4800" y="577487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37040" y="577487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53834" y="577487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82637" y="577487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20481" y="5774871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8326" y="577487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96171" y="577487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34016" y="577486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 animBg="1"/>
      <p:bldP spid="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Partial Miss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872699"/>
            <a:ext cx="333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Insert New Block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877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Step 2 of 2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328" y="2710620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MSHR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3581400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13644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45884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62678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91481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23721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55962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972755" y="2133599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09800" y="2194685"/>
            <a:ext cx="1371600" cy="1158115"/>
            <a:chOff x="2209800" y="2194685"/>
            <a:chExt cx="1371600" cy="1158115"/>
          </a:xfrm>
        </p:grpSpPr>
        <p:sp>
          <p:nvSpPr>
            <p:cNvPr id="50" name="Oval 49"/>
            <p:cNvSpPr/>
            <p:nvPr/>
          </p:nvSpPr>
          <p:spPr>
            <a:xfrm>
              <a:off x="2209800" y="2194685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3</a:t>
              </a:r>
              <a:endParaRPr lang="en-US" sz="3600" b="1" dirty="0"/>
            </a:p>
          </p:txBody>
        </p:sp>
        <p:cxnSp>
          <p:nvCxnSpPr>
            <p:cNvPr id="9" name="Straight Arrow Connector 8"/>
            <p:cNvCxnSpPr>
              <a:endCxn id="50" idx="4"/>
            </p:cNvCxnSpPr>
            <p:nvPr/>
          </p:nvCxnSpPr>
          <p:spPr>
            <a:xfrm flipH="1" flipV="1">
              <a:off x="2531230" y="2837544"/>
              <a:ext cx="1538" cy="51525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0" idx="6"/>
              <a:endCxn id="58" idx="1"/>
            </p:cNvCxnSpPr>
            <p:nvPr/>
          </p:nvCxnSpPr>
          <p:spPr>
            <a:xfrm flipV="1">
              <a:off x="2852659" y="2514600"/>
              <a:ext cx="728741" cy="151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856050" y="1826535"/>
            <a:ext cx="3154350" cy="6171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Allocate 6 words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0983" y="4358435"/>
            <a:ext cx="1713617" cy="1369605"/>
            <a:chOff x="800983" y="4358435"/>
            <a:chExt cx="1713617" cy="1369605"/>
          </a:xfrm>
        </p:grpSpPr>
        <p:sp>
          <p:nvSpPr>
            <p:cNvPr id="44" name="Down Arrow 43"/>
            <p:cNvSpPr/>
            <p:nvPr/>
          </p:nvSpPr>
          <p:spPr>
            <a:xfrm>
              <a:off x="1878149" y="4371135"/>
              <a:ext cx="636451" cy="135690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0983" y="5054025"/>
              <a:ext cx="10278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Miss 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064528" y="4358435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30884" y="4358435"/>
            <a:ext cx="5360793" cy="1356905"/>
            <a:chOff x="2930884" y="4358435"/>
            <a:chExt cx="5360793" cy="1356905"/>
          </a:xfrm>
        </p:grpSpPr>
        <p:sp>
          <p:nvSpPr>
            <p:cNvPr id="66" name="Oval 65"/>
            <p:cNvSpPr/>
            <p:nvPr/>
          </p:nvSpPr>
          <p:spPr>
            <a:xfrm>
              <a:off x="3658130" y="5029200"/>
              <a:ext cx="642859" cy="6428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5</a:t>
              </a:r>
              <a:endParaRPr lang="en-US" sz="3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53329" y="4512503"/>
              <a:ext cx="383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Patch Missing ?’s</a:t>
              </a:r>
            </a:p>
          </p:txBody>
        </p:sp>
        <p:sp>
          <p:nvSpPr>
            <p:cNvPr id="76" name="Down Arrow 75"/>
            <p:cNvSpPr/>
            <p:nvPr/>
          </p:nvSpPr>
          <p:spPr>
            <a:xfrm flipV="1">
              <a:off x="2930884" y="4358435"/>
              <a:ext cx="636451" cy="135690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66874" y="5906918"/>
            <a:ext cx="2519124" cy="762001"/>
            <a:chOff x="994127" y="5906918"/>
            <a:chExt cx="2519124" cy="762001"/>
          </a:xfrm>
        </p:grpSpPr>
        <p:sp>
          <p:nvSpPr>
            <p:cNvPr id="78" name="Rectangle 77"/>
            <p:cNvSpPr/>
            <p:nvPr/>
          </p:nvSpPr>
          <p:spPr>
            <a:xfrm>
              <a:off x="994127" y="5906918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31973" y="5906918"/>
              <a:ext cx="1881278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4572000" y="4328194"/>
            <a:ext cx="3886200" cy="1346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Occurs ≈ 5 in 1000 accesses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67335" y="2135114"/>
            <a:ext cx="3785771" cy="762001"/>
            <a:chOff x="3567335" y="2135114"/>
            <a:chExt cx="3785771" cy="762001"/>
          </a:xfrm>
        </p:grpSpPr>
        <p:sp>
          <p:nvSpPr>
            <p:cNvPr id="90" name="Rectangle 89"/>
            <p:cNvSpPr/>
            <p:nvPr/>
          </p:nvSpPr>
          <p:spPr>
            <a:xfrm>
              <a:off x="3567335" y="2135114"/>
              <a:ext cx="637845" cy="76200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Tag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99579" y="2135114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831819" y="2135114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448613" y="2135114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077416" y="2135114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715261" y="2135114"/>
              <a:ext cx="637845" cy="762001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04800" y="3352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37040" y="3352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553834" y="3352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182637" y="3352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820481" y="3352799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458326" y="3352798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096171" y="3352800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34016" y="3352797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44792" y="3352800"/>
            <a:ext cx="637845" cy="76200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Z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4800" y="3352800"/>
            <a:ext cx="3153526" cy="762002"/>
            <a:chOff x="304799" y="3352799"/>
            <a:chExt cx="3153526" cy="762002"/>
          </a:xfrm>
        </p:grpSpPr>
        <p:sp>
          <p:nvSpPr>
            <p:cNvPr id="124" name="Rectangle 123"/>
            <p:cNvSpPr/>
            <p:nvPr/>
          </p:nvSpPr>
          <p:spPr>
            <a:xfrm>
              <a:off x="304799" y="33528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37039" y="33528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182636" y="33528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20480" y="3352799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44791" y="3352800"/>
              <a:ext cx="637845" cy="762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2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95" grpId="0" animBg="1"/>
      <p:bldP spid="1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Hardware Overheads</a:t>
            </a:r>
            <a:endParaRPr lang="en-US" sz="40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4572000" y="1447800"/>
            <a:ext cx="241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SRAM Array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200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Metadata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427541" y="2133600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1487269"/>
            <a:ext cx="1308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Valid?</a:t>
            </a:r>
            <a:endParaRPr lang="en-US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1752600" y="1487269"/>
            <a:ext cx="1025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Tag?</a:t>
            </a:r>
            <a:endParaRPr lang="en-US" sz="3600" dirty="0"/>
          </a:p>
        </p:txBody>
      </p:sp>
      <p:sp>
        <p:nvSpPr>
          <p:cNvPr id="210" name="Rectangle 209"/>
          <p:cNvSpPr/>
          <p:nvPr/>
        </p:nvSpPr>
        <p:spPr>
          <a:xfrm>
            <a:off x="1827971" y="2133600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26288" y="2708315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1826718" y="2708315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427540" y="3282143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1827970" y="3282143"/>
            <a:ext cx="791659" cy="204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512638" y="2248518"/>
            <a:ext cx="59763" cy="1126563"/>
            <a:chOff x="1477144" y="2519088"/>
            <a:chExt cx="59763" cy="1126563"/>
          </a:xfrm>
        </p:grpSpPr>
        <p:sp>
          <p:nvSpPr>
            <p:cNvPr id="9" name="Oval 8"/>
            <p:cNvSpPr/>
            <p:nvPr/>
          </p:nvSpPr>
          <p:spPr>
            <a:xfrm>
              <a:off x="1477144" y="25190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477144" y="26714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1477144" y="28238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1477144" y="29762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477144" y="31286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477144" y="32810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477144" y="34334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1477144" y="3585888"/>
              <a:ext cx="59763" cy="59763"/>
            </a:xfrm>
            <a:prstGeom prst="ellipse">
              <a:avLst/>
            </a:prstGeom>
            <a:solidFill>
              <a:schemeClr val="tx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83187" y="2133600"/>
            <a:ext cx="2933357" cy="3070281"/>
            <a:chOff x="3483187" y="2416119"/>
            <a:chExt cx="2933357" cy="3070281"/>
          </a:xfrm>
        </p:grpSpPr>
        <p:sp>
          <p:nvSpPr>
            <p:cNvPr id="107" name="Rectangle 106"/>
            <p:cNvSpPr/>
            <p:nvPr/>
          </p:nvSpPr>
          <p:spPr>
            <a:xfrm>
              <a:off x="3528655" y="2416119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10179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91703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68792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329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30853" y="2416119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612378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789466" y="2416119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972600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154124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335648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512737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93274" y="2416119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874798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056322" y="2416119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233411" y="2416119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528655" y="299083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10179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91703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068792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49329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30853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612378" y="299083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789466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972600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154124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335648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512737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693274" y="299083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874798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6322" y="299083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233411" y="299083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528655" y="356502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710179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891703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068792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249329" y="356502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30853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612378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789466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972600" y="356502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4124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35648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512737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693274" y="356502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874798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056322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233411" y="356502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528655" y="4139212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710179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91703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068792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249329" y="4139212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30853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612378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789466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972600" y="4139212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154124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335648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5512737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693274" y="4139212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874798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056322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233411" y="4139212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28655" y="4343039"/>
              <a:ext cx="1456682" cy="413833"/>
              <a:chOff x="3048000" y="4343039"/>
              <a:chExt cx="1456682" cy="413833"/>
            </a:xfrm>
          </p:grpSpPr>
          <p:sp>
            <p:nvSpPr>
              <p:cNvPr id="4" name="Flowchart: Manual Operation 3"/>
              <p:cNvSpPr/>
              <p:nvPr/>
            </p:nvSpPr>
            <p:spPr>
              <a:xfrm>
                <a:off x="3048000" y="4527550"/>
                <a:ext cx="363048" cy="2286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lowchart: Manual Operation 220"/>
              <p:cNvSpPr/>
              <p:nvPr/>
            </p:nvSpPr>
            <p:spPr>
              <a:xfrm>
                <a:off x="3415200" y="4527550"/>
                <a:ext cx="363048" cy="2286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203" idx="2"/>
              </p:cNvCxnSpPr>
              <p:nvPr/>
            </p:nvCxnSpPr>
            <p:spPr>
              <a:xfrm flipH="1">
                <a:off x="3139566" y="4343039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04" idx="2"/>
              </p:cNvCxnSpPr>
              <p:nvPr/>
            </p:nvCxnSpPr>
            <p:spPr>
              <a:xfrm flipH="1">
                <a:off x="3321090" y="4343039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flipH="1">
                <a:off x="3505200" y="4343400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 flipH="1">
                <a:off x="3686724" y="4343400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Flowchart: Manual Operation 240"/>
              <p:cNvSpPr/>
              <p:nvPr/>
            </p:nvSpPr>
            <p:spPr>
              <a:xfrm>
                <a:off x="3783960" y="4528272"/>
                <a:ext cx="363048" cy="2286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lowchart: Manual Operation 244"/>
              <p:cNvSpPr/>
              <p:nvPr/>
            </p:nvSpPr>
            <p:spPr>
              <a:xfrm>
                <a:off x="4141634" y="4528272"/>
                <a:ext cx="363048" cy="2286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Arrow Connector 246"/>
              <p:cNvCxnSpPr/>
              <p:nvPr/>
            </p:nvCxnSpPr>
            <p:spPr>
              <a:xfrm flipH="1">
                <a:off x="3866000" y="4343761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H="1">
                <a:off x="4047524" y="4343761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31634" y="4344122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4413158" y="4344122"/>
                <a:ext cx="1" cy="184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675558" y="4593306"/>
              <a:ext cx="669363" cy="59763"/>
              <a:chOff x="5675558" y="4593306"/>
              <a:chExt cx="669363" cy="59763"/>
            </a:xfrm>
          </p:grpSpPr>
          <p:sp>
            <p:nvSpPr>
              <p:cNvPr id="297" name="Oval 296"/>
              <p:cNvSpPr/>
              <p:nvPr/>
            </p:nvSpPr>
            <p:spPr>
              <a:xfrm rot="16200000">
                <a:off x="5675558" y="4593306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16200000">
                <a:off x="5827958" y="4593306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 rot="16200000">
                <a:off x="5980358" y="4593306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 rot="16200000">
                <a:off x="6132758" y="4593306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16200000">
                <a:off x="6285158" y="4593306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483187" y="5080000"/>
              <a:ext cx="457201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675558" y="5187151"/>
              <a:ext cx="669363" cy="59763"/>
              <a:chOff x="5675558" y="5187151"/>
              <a:chExt cx="669363" cy="59763"/>
            </a:xfrm>
          </p:grpSpPr>
          <p:sp>
            <p:nvSpPr>
              <p:cNvPr id="317" name="Oval 316"/>
              <p:cNvSpPr/>
              <p:nvPr/>
            </p:nvSpPr>
            <p:spPr>
              <a:xfrm rot="16200000">
                <a:off x="5675558" y="5187151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 rot="16200000">
                <a:off x="5827958" y="5187151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 rot="16200000">
                <a:off x="5980358" y="5187151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 rot="16200000">
                <a:off x="6132758" y="5187151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 rot="16200000">
                <a:off x="6285158" y="5187151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Oval 332"/>
            <p:cNvSpPr/>
            <p:nvPr/>
          </p:nvSpPr>
          <p:spPr>
            <a:xfrm>
              <a:off x="4572000" y="5094514"/>
              <a:ext cx="457201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4" idx="2"/>
              <a:endCxn id="17" idx="0"/>
            </p:cNvCxnSpPr>
            <p:nvPr/>
          </p:nvCxnSpPr>
          <p:spPr>
            <a:xfrm>
              <a:off x="3710179" y="4756150"/>
              <a:ext cx="1609" cy="3238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4803813" y="4770664"/>
              <a:ext cx="1609" cy="3238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010120" y="5197982"/>
              <a:ext cx="516963" cy="59763"/>
              <a:chOff x="4029170" y="5791200"/>
              <a:chExt cx="516963" cy="59763"/>
            </a:xfrm>
          </p:grpSpPr>
          <p:sp>
            <p:nvSpPr>
              <p:cNvPr id="336" name="Oval 335"/>
              <p:cNvSpPr/>
              <p:nvPr/>
            </p:nvSpPr>
            <p:spPr>
              <a:xfrm rot="16200000">
                <a:off x="4029170" y="5791200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 rot="16200000">
                <a:off x="4181570" y="5791200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 rot="16200000">
                <a:off x="4333970" y="5791200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 rot="16200000">
                <a:off x="4486370" y="5791200"/>
                <a:ext cx="59763" cy="59763"/>
              </a:xfrm>
              <a:prstGeom prst="ellipse">
                <a:avLst/>
              </a:prstGeom>
              <a:solidFill>
                <a:schemeClr val="tx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Down Arrow 26"/>
            <p:cNvSpPr/>
            <p:nvPr/>
          </p:nvSpPr>
          <p:spPr>
            <a:xfrm>
              <a:off x="5155733" y="4435294"/>
              <a:ext cx="363048" cy="10511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Down Arrow 27"/>
          <p:cNvSpPr/>
          <p:nvPr/>
        </p:nvSpPr>
        <p:spPr>
          <a:xfrm>
            <a:off x="6705600" y="2133600"/>
            <a:ext cx="685800" cy="1928003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Critical Path</a:t>
            </a:r>
            <a:endParaRPr lang="en-US" sz="2400" dirty="0"/>
          </a:p>
        </p:txBody>
      </p:sp>
      <p:sp>
        <p:nvSpPr>
          <p:cNvPr id="344" name="Down Arrow 343"/>
          <p:cNvSpPr/>
          <p:nvPr/>
        </p:nvSpPr>
        <p:spPr>
          <a:xfrm>
            <a:off x="6705600" y="4090178"/>
            <a:ext cx="685800" cy="1256577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Extra</a:t>
            </a:r>
            <a:endParaRPr lang="en-US" sz="2400" dirty="0"/>
          </a:p>
        </p:txBody>
      </p:sp>
      <p:sp>
        <p:nvSpPr>
          <p:cNvPr id="345" name="Down Arrow 344"/>
          <p:cNvSpPr/>
          <p:nvPr/>
        </p:nvSpPr>
        <p:spPr>
          <a:xfrm>
            <a:off x="7620000" y="2133600"/>
            <a:ext cx="685800" cy="3213155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Amoeba Critical Path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965407" y="3143409"/>
            <a:ext cx="1143000" cy="8739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 KB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4010120" y="5340007"/>
            <a:ext cx="2514600" cy="10649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Latency +4%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060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4" grpId="0" animBg="1"/>
      <p:bldP spid="345" grpId="0" animBg="1"/>
      <p:bldP spid="29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3916" y="2598295"/>
            <a:ext cx="2416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9080" y="3886200"/>
            <a:ext cx="7176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Parameters for latency and energy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Workloads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20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Latency Parameters (cycles)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04344" y="5943600"/>
            <a:ext cx="13716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300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314700" y="3111498"/>
            <a:ext cx="2514600" cy="685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64K L1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552700" y="4419600"/>
            <a:ext cx="4038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1M LLC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038600" y="1524000"/>
            <a:ext cx="10668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4953000" y="990600"/>
            <a:ext cx="685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2667000"/>
            <a:ext cx="685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4114800"/>
            <a:ext cx="9144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20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2019299"/>
            <a:ext cx="738664" cy="33733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b="1" dirty="0" smtClean="0"/>
              <a:t>Fixed Granularity</a:t>
            </a:r>
            <a:endParaRPr lang="en-US" sz="3600" b="1" dirty="0"/>
          </a:p>
        </p:txBody>
      </p:sp>
      <p:sp>
        <p:nvSpPr>
          <p:cNvPr id="21" name="Down Arrow 20"/>
          <p:cNvSpPr/>
          <p:nvPr/>
        </p:nvSpPr>
        <p:spPr>
          <a:xfrm>
            <a:off x="4191000" y="2579917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V="1">
            <a:off x="4648200" y="2579917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191000" y="3898903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V="1">
            <a:off x="4648200" y="3898903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191000" y="5346703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flipV="1">
            <a:off x="4648200" y="5346703"/>
            <a:ext cx="304800" cy="4444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800" y="2431922"/>
            <a:ext cx="738664" cy="29552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b="1" dirty="0" smtClean="0"/>
              <a:t>Amoeba Cache</a:t>
            </a:r>
            <a:endParaRPr lang="en-US" sz="36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953000" y="990600"/>
            <a:ext cx="11430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1.04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105171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Latency +4%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823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9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On-Chip Energy Parameters (</a:t>
            </a:r>
            <a:r>
              <a:rPr lang="en-US" sz="4000" b="1" dirty="0" err="1" smtClean="0"/>
              <a:t>pJ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4700" y="2273298"/>
            <a:ext cx="2514600" cy="685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64K L1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552700" y="4495800"/>
            <a:ext cx="4038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1M LLC</a:t>
            </a:r>
            <a:endParaRPr lang="en-US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2552700" y="1828800"/>
            <a:ext cx="9525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101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1676400" y="4114800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230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2019299"/>
            <a:ext cx="738664" cy="33733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b="1" dirty="0" smtClean="0"/>
              <a:t>Fixed Granularity</a:t>
            </a:r>
            <a:endParaRPr lang="en-US" sz="3600" b="1" dirty="0"/>
          </a:p>
        </p:txBody>
      </p:sp>
      <p:sp>
        <p:nvSpPr>
          <p:cNvPr id="23" name="Down Arrow 22"/>
          <p:cNvSpPr/>
          <p:nvPr/>
        </p:nvSpPr>
        <p:spPr>
          <a:xfrm>
            <a:off x="4191000" y="3071371"/>
            <a:ext cx="304800" cy="1348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V="1">
            <a:off x="4648200" y="3071370"/>
            <a:ext cx="304800" cy="13482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2431922"/>
            <a:ext cx="738664" cy="29552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b="1" dirty="0" smtClean="0"/>
              <a:t>Amoeba Cache</a:t>
            </a:r>
            <a:endParaRPr lang="en-US" sz="36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314700" y="3352800"/>
            <a:ext cx="25146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≈ 7 / word</a:t>
            </a:r>
            <a:endParaRPr lang="en-US" sz="3600" dirty="0"/>
          </a:p>
        </p:txBody>
      </p:sp>
      <p:sp>
        <p:nvSpPr>
          <p:cNvPr id="33" name="Rounded Rectangle 32"/>
          <p:cNvSpPr/>
          <p:nvPr/>
        </p:nvSpPr>
        <p:spPr>
          <a:xfrm>
            <a:off x="5594350" y="1828800"/>
            <a:ext cx="9525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105</a:t>
            </a:r>
            <a:endParaRPr lang="en-US" sz="3600" dirty="0"/>
          </a:p>
        </p:txBody>
      </p:sp>
      <p:sp>
        <p:nvSpPr>
          <p:cNvPr id="34" name="Rounded Rectangle 33"/>
          <p:cNvSpPr/>
          <p:nvPr/>
        </p:nvSpPr>
        <p:spPr>
          <a:xfrm>
            <a:off x="6261100" y="4114800"/>
            <a:ext cx="1219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238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625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" y="1935301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22 diverse workloads from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4000" dirty="0" smtClean="0"/>
              <a:t>PARSEC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4000" dirty="0" smtClean="0"/>
              <a:t>SPEC-CPU 2000 &amp; 2006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4000" dirty="0" err="1" smtClean="0"/>
              <a:t>DaCapo</a:t>
            </a:r>
            <a:r>
              <a:rPr lang="en-US" sz="4000" dirty="0" smtClean="0"/>
              <a:t> ( Java Benchmarks 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4000" dirty="0" smtClean="0"/>
              <a:t>Apache, Firefox and </a:t>
            </a:r>
            <a:r>
              <a:rPr lang="en-US" sz="4000" dirty="0" err="1" smtClean="0"/>
              <a:t>PostgreSQL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Workloads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631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     </a:t>
            </a:r>
            <a:r>
              <a:rPr lang="en-US" sz="4000" b="1" dirty="0" smtClean="0"/>
              <a:t>Fixed </a:t>
            </a:r>
            <a:r>
              <a:rPr lang="en-US" sz="4000" b="1" dirty="0" smtClean="0"/>
              <a:t>granularity </a:t>
            </a:r>
            <a:r>
              <a:rPr lang="en-US" sz="4000" b="1" dirty="0" smtClean="0"/>
              <a:t>cache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1371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 Array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45957" y="1371600"/>
            <a:ext cx="215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Array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59230" y="2438401"/>
            <a:ext cx="5629629" cy="2698016"/>
            <a:chOff x="3670336" y="2682240"/>
            <a:chExt cx="4905654" cy="1279414"/>
          </a:xfrm>
        </p:grpSpPr>
        <p:sp>
          <p:nvSpPr>
            <p:cNvPr id="505" name="Rectangle 504"/>
            <p:cNvSpPr/>
            <p:nvPr/>
          </p:nvSpPr>
          <p:spPr>
            <a:xfrm>
              <a:off x="3670336" y="2682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965869" y="2682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217920" y="2682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7491712" y="2682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670336" y="3063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965869" y="3063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217920" y="3063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7491712" y="3063240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670336" y="3443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965869" y="3443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217920" y="3443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7491712" y="3443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670336" y="3824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965869" y="3824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217920" y="3824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7491712" y="3824494"/>
              <a:ext cx="1084278" cy="1371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04800" y="2438400"/>
            <a:ext cx="1159199" cy="2698017"/>
            <a:chOff x="516402" y="2438400"/>
            <a:chExt cx="1159199" cy="2698017"/>
          </a:xfrm>
        </p:grpSpPr>
        <p:sp>
          <p:nvSpPr>
            <p:cNvPr id="58" name="Rectangle 57"/>
            <p:cNvSpPr/>
            <p:nvPr/>
          </p:nvSpPr>
          <p:spPr>
            <a:xfrm>
              <a:off x="516402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6402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7328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6402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07328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402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6529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2936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89469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96401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72337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6401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72337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96401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86528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82935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81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78" y="3075057"/>
            <a:ext cx="1714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Results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 % </a:t>
            </a:r>
            <a:r>
              <a:rPr lang="en-US" sz="4000" b="1" dirty="0" smtClean="0"/>
              <a:t>Improvement in L1 Miss-Rate </a:t>
            </a:r>
            <a:endParaRPr lang="en-US" sz="4000" b="1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52665893"/>
              </p:ext>
            </p:extLst>
          </p:nvPr>
        </p:nvGraphicFramePr>
        <p:xfrm>
          <a:off x="342900" y="990600"/>
          <a:ext cx="8458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50174" y="1295400"/>
            <a:ext cx="4397998" cy="3657600"/>
            <a:chOff x="3679202" y="1295400"/>
            <a:chExt cx="4397998" cy="4953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679202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7200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own Arrow 5"/>
          <p:cNvSpPr/>
          <p:nvPr/>
        </p:nvSpPr>
        <p:spPr>
          <a:xfrm>
            <a:off x="1524000" y="1981200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936105">
            <a:off x="3055334" y="3616511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936105">
            <a:off x="4474069" y="1175924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153400" y="2771321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5800" y="2781300"/>
            <a:ext cx="7772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Reduces  L1 and L2 miss rate by </a:t>
            </a:r>
            <a:r>
              <a:rPr lang="en-US" sz="3600" b="1" dirty="0"/>
              <a:t>18</a:t>
            </a:r>
            <a:r>
              <a:rPr lang="en-US" sz="3600" b="1" dirty="0" smtClean="0"/>
              <a:t>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39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% Improvement </a:t>
            </a:r>
            <a:r>
              <a:rPr lang="en-US" sz="4000" b="1" dirty="0"/>
              <a:t>in </a:t>
            </a:r>
            <a:r>
              <a:rPr lang="en-US" sz="4000" b="1" dirty="0" smtClean="0"/>
              <a:t>L1 Miss-Bandwidth</a:t>
            </a:r>
            <a:endParaRPr lang="en-US" sz="40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07556249"/>
              </p:ext>
            </p:extLst>
          </p:nvPr>
        </p:nvGraphicFramePr>
        <p:xfrm>
          <a:off x="342900" y="838200"/>
          <a:ext cx="84582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0174" y="1143000"/>
            <a:ext cx="4397998" cy="3810000"/>
            <a:chOff x="3679202" y="1295400"/>
            <a:chExt cx="4397998" cy="4953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79202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7200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685800" y="2781300"/>
            <a:ext cx="7772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Reduces on-chip bandwidth by </a:t>
            </a:r>
            <a:r>
              <a:rPr lang="en-US" sz="3600" b="1" dirty="0"/>
              <a:t>46%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Reduces off-chip bandwidth by </a:t>
            </a:r>
            <a:r>
              <a:rPr lang="en-US" sz="3600" b="1" dirty="0"/>
              <a:t>38%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735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	</a:t>
            </a:r>
            <a:r>
              <a:rPr lang="en-US" sz="4000" b="1" dirty="0" smtClean="0"/>
              <a:t>% Improvement in memory energy</a:t>
            </a:r>
            <a:endParaRPr lang="en-US" sz="36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08343424"/>
              </p:ext>
            </p:extLst>
          </p:nvPr>
        </p:nvGraphicFramePr>
        <p:xfrm>
          <a:off x="342900" y="838200"/>
          <a:ext cx="84582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0174" y="1143000"/>
            <a:ext cx="4397998" cy="3810000"/>
            <a:chOff x="3679202" y="1295400"/>
            <a:chExt cx="4397998" cy="4953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79202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7200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wn Arrow 11"/>
          <p:cNvSpPr/>
          <p:nvPr/>
        </p:nvSpPr>
        <p:spPr>
          <a:xfrm>
            <a:off x="2267856" y="3505200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15495">
            <a:off x="1963055" y="810077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15495">
            <a:off x="3403429" y="1645214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815495">
            <a:off x="5612634" y="2184901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2781300"/>
            <a:ext cx="7772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Reduces </a:t>
            </a:r>
            <a:r>
              <a:rPr lang="en-US" sz="3600" dirty="0" smtClean="0"/>
              <a:t>energy </a:t>
            </a:r>
            <a:r>
              <a:rPr lang="en-US" sz="3600" dirty="0"/>
              <a:t>by </a:t>
            </a:r>
            <a:r>
              <a:rPr lang="en-US" sz="3600" b="1" dirty="0"/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341957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% </a:t>
            </a:r>
            <a:r>
              <a:rPr lang="en-US" sz="4000" b="1" dirty="0" smtClean="0"/>
              <a:t>Improvement </a:t>
            </a:r>
            <a:r>
              <a:rPr lang="en-US" sz="4000" b="1" dirty="0"/>
              <a:t>in execution time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55942367"/>
              </p:ext>
            </p:extLst>
          </p:nvPr>
        </p:nvGraphicFramePr>
        <p:xfrm>
          <a:off x="342900" y="838200"/>
          <a:ext cx="84582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50174" y="1143000"/>
            <a:ext cx="4397998" cy="3810000"/>
            <a:chOff x="3679202" y="1295400"/>
            <a:chExt cx="4397998" cy="4953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679202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7200" y="1295400"/>
              <a:ext cx="0" cy="495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wn Arrow 11"/>
          <p:cNvSpPr/>
          <p:nvPr/>
        </p:nvSpPr>
        <p:spPr>
          <a:xfrm rot="1815495">
            <a:off x="1937653" y="1937033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815495">
            <a:off x="4979166" y="527332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15495">
            <a:off x="5688834" y="2165633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124371" y="3856264"/>
            <a:ext cx="609600" cy="665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2781300"/>
            <a:ext cx="7772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Improves performance by </a:t>
            </a:r>
            <a:r>
              <a:rPr lang="en-US" sz="3600" b="1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49396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Results Summary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810672"/>
            <a:ext cx="9144000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200" b="1" i="1" dirty="0" smtClean="0"/>
              <a:t>Amoeba-Cache</a:t>
            </a:r>
          </a:p>
          <a:p>
            <a:pPr>
              <a:spcBef>
                <a:spcPts val="1000"/>
              </a:spcBef>
            </a:pPr>
            <a:endParaRPr lang="en-US" sz="3200" b="1" i="1" dirty="0" smtClean="0"/>
          </a:p>
          <a:p>
            <a:pPr marL="9144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Reduce cache pollution for applications with low cache utilization</a:t>
            </a:r>
          </a:p>
          <a:p>
            <a:pPr marL="9144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Improve performance for moderate cache utilization</a:t>
            </a:r>
          </a:p>
          <a:p>
            <a:pPr marL="9144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Maintain performance for high cache utilization workloads </a:t>
            </a:r>
          </a:p>
          <a:p>
            <a:pPr marL="9144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dirty="0" smtClean="0"/>
              <a:t>Save energy for streaming applications by keeping out unused words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Additional Results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6925" y="1524000"/>
            <a:ext cx="8262275" cy="42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8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3600" dirty="0" smtClean="0"/>
              <a:t>Lookup as an extra cache pipeline stage vs. throttling the CPU</a:t>
            </a:r>
            <a:br>
              <a:rPr lang="en-US" sz="3600" dirty="0" smtClean="0"/>
            </a:br>
            <a:endParaRPr lang="en-US" sz="3600" dirty="0" smtClean="0"/>
          </a:p>
          <a:p>
            <a:pPr marL="571500" indent="-571500">
              <a:lnSpc>
                <a:spcPct val="8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3600" dirty="0" smtClean="0"/>
              <a:t>Spatial Granularity Predictor</a:t>
            </a:r>
          </a:p>
          <a:p>
            <a:pPr marL="1028700" lvl="1" indent="-571500">
              <a:lnSpc>
                <a:spcPct val="80000"/>
              </a:lnSpc>
              <a:spcBef>
                <a:spcPts val="1000"/>
              </a:spcBef>
              <a:buFont typeface="Calibri" pitchFamily="34" charset="0"/>
              <a:buChar char="—"/>
            </a:pPr>
            <a:r>
              <a:rPr lang="en-US" sz="3600" dirty="0" smtClean="0"/>
              <a:t>Indexing</a:t>
            </a:r>
          </a:p>
          <a:p>
            <a:pPr marL="1028700" lvl="1" indent="-571500">
              <a:lnSpc>
                <a:spcPct val="80000"/>
              </a:lnSpc>
              <a:spcBef>
                <a:spcPts val="1000"/>
              </a:spcBef>
              <a:buFont typeface="Calibri" pitchFamily="34" charset="0"/>
              <a:buChar char="—"/>
            </a:pPr>
            <a:r>
              <a:rPr lang="en-US" sz="3600" dirty="0" smtClean="0"/>
              <a:t>Training </a:t>
            </a:r>
          </a:p>
          <a:p>
            <a:pPr marL="1028700" lvl="1" indent="-571500">
              <a:lnSpc>
                <a:spcPct val="80000"/>
              </a:lnSpc>
              <a:spcBef>
                <a:spcPts val="1000"/>
              </a:spcBef>
              <a:buFont typeface="Calibri" pitchFamily="34" charset="0"/>
              <a:buChar char="—"/>
            </a:pPr>
            <a:r>
              <a:rPr lang="en-US" sz="3600" dirty="0" smtClean="0"/>
              <a:t>Table Size</a:t>
            </a:r>
          </a:p>
          <a:p>
            <a:pPr marL="571500" indent="-571500">
              <a:lnSpc>
                <a:spcPct val="8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524000"/>
            <a:ext cx="76200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For extra pipeline stage, 8 of 22 applications show improvement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3581400"/>
            <a:ext cx="64008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18 of 22 – Address region better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4162098"/>
            <a:ext cx="64008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Evictions and First Touch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676401" y="4740166"/>
            <a:ext cx="64008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256 – PC and 1024 – Region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43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Additional Results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724" y="1676400"/>
            <a:ext cx="8262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Multicore Shared Cache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Comparison against other designs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 smtClean="0"/>
              <a:t>Fixed Granularity 2X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/>
              <a:t>Sector </a:t>
            </a:r>
            <a:r>
              <a:rPr lang="en-US" sz="3600" dirty="0" smtClean="0"/>
              <a:t>Cache </a:t>
            </a:r>
            <a:r>
              <a:rPr lang="en-US" sz="3600" dirty="0"/>
              <a:t>variants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 smtClean="0"/>
              <a:t>Multi-$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187668" y="1295400"/>
            <a:ext cx="76200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Reduces miss rate (</a:t>
            </a:r>
            <a:r>
              <a:rPr lang="en-US" sz="3600" dirty="0" err="1" smtClean="0"/>
              <a:t>avg</a:t>
            </a:r>
            <a:r>
              <a:rPr lang="en-US" sz="3600" dirty="0" smtClean="0"/>
              <a:t> 18%) and LLC miss bandwidth (16%-39%)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648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Amoeba Cache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00" y="1170087"/>
            <a:ext cx="91325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What? 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sz="3600" dirty="0" smtClean="0"/>
              <a:t>Enable variable granularity data caching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Why?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sz="3600" dirty="0" smtClean="0"/>
              <a:t>Eliminate waste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How?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sz="3600" dirty="0" smtClean="0"/>
              <a:t>Unify tag and data into a single SRAM array</a:t>
            </a:r>
          </a:p>
          <a:p>
            <a:pPr marL="1200150" lvl="2" indent="-285750">
              <a:buFont typeface="Calibri" pitchFamily="34" charset="0"/>
              <a:buChar char="—"/>
            </a:pPr>
            <a:r>
              <a:rPr lang="en-US" sz="3600" dirty="0" smtClean="0"/>
              <a:t>Afforded by recent technology trends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Where?</a:t>
            </a:r>
          </a:p>
          <a:p>
            <a:pPr marL="742950" lvl="1" indent="-285750">
              <a:buFont typeface="Calibri" pitchFamily="34" charset="0"/>
              <a:buChar char="—"/>
            </a:pPr>
            <a:r>
              <a:rPr lang="en-US" sz="3600" dirty="0" smtClean="0"/>
              <a:t>Definitely at the L2, possibly at the L1</a:t>
            </a:r>
          </a:p>
        </p:txBody>
      </p:sp>
    </p:spTree>
    <p:extLst>
      <p:ext uri="{BB962C8B-B14F-4D97-AF65-F5344CB8AC3E}">
        <p14:creationId xmlns:p14="http://schemas.microsoft.com/office/powerpoint/2010/main" val="339516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Frequently </a:t>
            </a:r>
            <a:r>
              <a:rPr lang="en-US" sz="4000" b="1" smtClean="0"/>
              <a:t>Asked Questions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8839200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 Multiple threads?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/>
              <a:t> </a:t>
            </a:r>
            <a:r>
              <a:rPr lang="en-US" sz="3600" dirty="0" smtClean="0"/>
              <a:t>Compare against other designs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 Spatial Pattern Predictor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 Replacement Policy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664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Cache data utilization</a:t>
            </a:r>
            <a:endParaRPr lang="en-US" sz="40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687528" y="5948422"/>
            <a:ext cx="137160" cy="1371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3722935" y="5948422"/>
            <a:ext cx="137160" cy="13716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598131" y="5948422"/>
            <a:ext cx="137160" cy="13716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5958" y="5704582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Tags</a:t>
            </a:r>
            <a:endParaRPr lang="en-US" sz="3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875335" y="5704582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736073" y="5475982"/>
            <a:ext cx="2036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Untouched</a:t>
            </a:r>
          </a:p>
          <a:p>
            <a:pPr algn="ctr"/>
            <a:r>
              <a:rPr lang="en-US" sz="3200" dirty="0" smtClean="0"/>
              <a:t>Data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59230" y="2444989"/>
            <a:ext cx="5671141" cy="2660411"/>
            <a:chOff x="3059230" y="2444989"/>
            <a:chExt cx="5671141" cy="2660411"/>
          </a:xfrm>
        </p:grpSpPr>
        <p:sp>
          <p:nvSpPr>
            <p:cNvPr id="93" name="Rectangle 92"/>
            <p:cNvSpPr/>
            <p:nvPr/>
          </p:nvSpPr>
          <p:spPr>
            <a:xfrm>
              <a:off x="3059230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9230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59230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218336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59230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17899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15934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72638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535535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376429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3553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76429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25513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689575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38738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8957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48681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48244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996783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50893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06774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60884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06774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160447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163478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27423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527423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527423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86529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527423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686092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84127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40831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003728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44622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0372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4622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001326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57768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316874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5776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16874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316437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74967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634072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967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34072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474967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633636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621728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95616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995616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95616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154285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152320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09024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71920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312815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469518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625961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785067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784630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943159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102265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943159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101828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09986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463809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940113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094154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8253259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411352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570458" y="3236778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95616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5428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31281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464246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622915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781444" y="2444989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462796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939100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093140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252246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8410339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569445" y="4820356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46606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624735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783264" y="4028567"/>
              <a:ext cx="158093" cy="28504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18336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76429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35098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89575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89575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4627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00298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686529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844622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0329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776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157768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314472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471176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54722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312815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1484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625961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2596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782665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93936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622915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781007" y="3236778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471484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625961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784630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94315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0182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7940113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094590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25325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11789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570458" y="2444989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621901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779994" y="4820356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941933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096410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25507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413609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572278" y="4028567"/>
              <a:ext cx="158093" cy="2850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52400" y="1371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Tag Array</a:t>
            </a:r>
            <a:endParaRPr lang="en-US" sz="3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545957" y="1371600"/>
            <a:ext cx="215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 Array</a:t>
            </a:r>
            <a:endParaRPr lang="en-US" sz="3600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304800" y="2438400"/>
            <a:ext cx="1159199" cy="2698017"/>
            <a:chOff x="516402" y="2438400"/>
            <a:chExt cx="1159199" cy="2698017"/>
          </a:xfrm>
        </p:grpSpPr>
        <p:sp>
          <p:nvSpPr>
            <p:cNvPr id="268" name="Rectangle 267"/>
            <p:cNvSpPr/>
            <p:nvPr/>
          </p:nvSpPr>
          <p:spPr>
            <a:xfrm>
              <a:off x="516402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16402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07328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16402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807328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516402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806529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02936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89469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096401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372337" y="3241381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96401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372337" y="4044363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96401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386528" y="4847344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382935" y="2438400"/>
              <a:ext cx="289073" cy="2890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860271" y="5334000"/>
            <a:ext cx="7423459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Utilization = Fraction of words touched in cache block at the time of eviction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184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Multicore Shared Cache</a:t>
            </a:r>
            <a:endParaRPr lang="en-US" sz="4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95300"/>
              </p:ext>
            </p:extLst>
          </p:nvPr>
        </p:nvGraphicFramePr>
        <p:xfrm>
          <a:off x="0" y="1676400"/>
          <a:ext cx="9144000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1143000"/>
                <a:gridCol w="1219200"/>
                <a:gridCol w="1104900"/>
                <a:gridCol w="1143000"/>
                <a:gridCol w="1104900"/>
              </a:tblGrid>
              <a:tr h="7239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BW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Mix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T2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T3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T4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(All)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jbb</a:t>
                      </a:r>
                      <a:r>
                        <a:rPr lang="en-US" sz="2400" b="1" dirty="0" smtClean="0"/>
                        <a:t> x2, </a:t>
                      </a:r>
                      <a:r>
                        <a:rPr lang="en-US" sz="2400" b="1" dirty="0" err="1" smtClean="0"/>
                        <a:t>tpc</a:t>
                      </a:r>
                      <a:r>
                        <a:rPr lang="en-US" sz="2400" b="1" dirty="0" smtClean="0"/>
                        <a:t>-c x2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22.29%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22.37%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39.07%</a:t>
                      </a:r>
                      <a:endParaRPr lang="en-US" sz="2400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Firefox x2, x264 x2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3.82%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3.61%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–2.44%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15.71%</a:t>
                      </a:r>
                      <a:endParaRPr lang="en-US" sz="2400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cactus, fluid., 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omnet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sopl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1.01%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1.86%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22.38%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18.62%</a:t>
                      </a:r>
                      <a:endParaRPr lang="en-US" sz="2400" dirty="0"/>
                    </a:p>
                  </a:txBody>
                  <a:tcPr anchor="ctr"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canneal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astar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ferret, 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milc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4.85%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2.75%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19.39%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–4.07%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17.77%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2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Comparison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544428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Impact on Miss-Rate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Impact on Bandwidth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Low tag overhead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Tradeoff data and tag space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Dynamically resize blocks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92608" y="210327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Amoeba Cache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9860" y="114300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Multi -$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88835" y="1610772"/>
            <a:ext cx="2688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Sector Variants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6110514" y="2688045"/>
            <a:ext cx="838200" cy="32727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1114" y="2195547"/>
            <a:ext cx="838200" cy="37652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91714" y="1727775"/>
            <a:ext cx="838200" cy="4232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39114" y="2847439"/>
            <a:ext cx="381000" cy="2923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339114" y="3457039"/>
            <a:ext cx="381000" cy="2923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27163" y="5201936"/>
            <a:ext cx="80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Yes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29300" y="4602777"/>
            <a:ext cx="80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Yes</a:t>
            </a:r>
            <a:endParaRPr lang="en-US" sz="3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29299" y="4013775"/>
            <a:ext cx="80276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 smtClean="0"/>
              <a:t>~</a:t>
            </a:r>
            <a:endParaRPr lang="en-US" sz="4800" b="1" dirty="0"/>
          </a:p>
        </p:txBody>
      </p:sp>
      <p:sp>
        <p:nvSpPr>
          <p:cNvPr id="31" name="Down Arrow 30"/>
          <p:cNvSpPr/>
          <p:nvPr/>
        </p:nvSpPr>
        <p:spPr>
          <a:xfrm rot="10800000">
            <a:off x="7329714" y="2847439"/>
            <a:ext cx="381000" cy="2923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29714" y="3457038"/>
            <a:ext cx="381000" cy="2923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8320314" y="2847439"/>
            <a:ext cx="381000" cy="2923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12637" y="3327975"/>
            <a:ext cx="80276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 smtClean="0"/>
              <a:t>~</a:t>
            </a:r>
            <a:endParaRPr lang="en-US" sz="4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48670" y="399043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19900" y="3990439"/>
            <a:ext cx="80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Yes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4602777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145167" y="5248217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71033" y="460003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62800" y="524547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Comparison – Moderate Group – 64K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49111"/>
              </p:ext>
            </p:extLst>
          </p:nvPr>
        </p:nvGraphicFramePr>
        <p:xfrm>
          <a:off x="533400" y="838200"/>
          <a:ext cx="8077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853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Spatial Pattern Predictor </a:t>
            </a:r>
            <a:endParaRPr lang="en-US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63822"/>
              </p:ext>
            </p:extLst>
          </p:nvPr>
        </p:nvGraphicFramePr>
        <p:xfrm>
          <a:off x="1905000" y="1395681"/>
          <a:ext cx="5791200" cy="236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3810000"/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Pattern</a:t>
                      </a:r>
                      <a:endParaRPr lang="en-US" sz="32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 / Region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01011111</a:t>
                      </a:r>
                      <a:endParaRPr lang="en-US" sz="32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PC /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00011101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84897" y="804225"/>
            <a:ext cx="443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 History Table</a:t>
            </a:r>
            <a:endParaRPr lang="en-US" sz="36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798286" y="3565567"/>
            <a:ext cx="1375229" cy="838200"/>
          </a:xfrm>
          <a:prstGeom prst="bentConnector3">
            <a:avLst>
              <a:gd name="adj1" fmla="val 9960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884" y="3724622"/>
            <a:ext cx="642859" cy="6428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596081"/>
            <a:ext cx="2650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PC : Read </a:t>
            </a:r>
            <a:r>
              <a:rPr lang="en-US" sz="3200" dirty="0" err="1" smtClean="0"/>
              <a:t>Addr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067234" y="4294915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9474" y="4294915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6268" y="4294915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45071" y="4294915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82915" y="4294914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20760" y="4294913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605" y="4294915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6450" y="4294912"/>
            <a:ext cx="637845" cy="762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5428" y="4214369"/>
            <a:ext cx="817885" cy="9292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7678057" y="3297052"/>
            <a:ext cx="1301099" cy="1364343"/>
          </a:xfrm>
          <a:custGeom>
            <a:avLst/>
            <a:gdLst>
              <a:gd name="connsiteX0" fmla="*/ 0 w 1301099"/>
              <a:gd name="connsiteY0" fmla="*/ 0 h 1364343"/>
              <a:gd name="connsiteX1" fmla="*/ 1291772 w 1301099"/>
              <a:gd name="connsiteY1" fmla="*/ 566058 h 1364343"/>
              <a:gd name="connsiteX2" fmla="*/ 478972 w 1301099"/>
              <a:gd name="connsiteY2" fmla="*/ 1364343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099" h="1364343">
                <a:moveTo>
                  <a:pt x="0" y="0"/>
                </a:moveTo>
                <a:cubicBezTo>
                  <a:pt x="605971" y="169334"/>
                  <a:pt x="1211943" y="338668"/>
                  <a:pt x="1291772" y="566058"/>
                </a:cubicBezTo>
                <a:cubicBezTo>
                  <a:pt x="1371601" y="793448"/>
                  <a:pt x="925286" y="1078895"/>
                  <a:pt x="478972" y="1364343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07176" y="3148281"/>
            <a:ext cx="642859" cy="6428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66393" y="5191780"/>
            <a:ext cx="20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Critical Word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523569" y="5715000"/>
            <a:ext cx="609686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Policy Miss </a:t>
            </a:r>
            <a:r>
              <a:rPr lang="en-US" sz="3600" dirty="0" err="1" smtClean="0"/>
              <a:t>vs</a:t>
            </a:r>
            <a:r>
              <a:rPr lang="en-US" sz="3600" dirty="0" smtClean="0"/>
              <a:t> Policy-Bandwidth</a:t>
            </a:r>
            <a:endParaRPr lang="en-US" sz="3600" dirty="0"/>
          </a:p>
        </p:txBody>
      </p:sp>
      <p:sp>
        <p:nvSpPr>
          <p:cNvPr id="44" name="Rounded Rectangle 43"/>
          <p:cNvSpPr/>
          <p:nvPr/>
        </p:nvSpPr>
        <p:spPr>
          <a:xfrm>
            <a:off x="948097" y="2816009"/>
            <a:ext cx="7247806" cy="13983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to do when there is no entry?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215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Training </a:t>
            </a:r>
            <a:endParaRPr lang="en-US" sz="4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73542" y="1066800"/>
            <a:ext cx="3969858" cy="1905000"/>
            <a:chOff x="4863549" y="1371600"/>
            <a:chExt cx="3969858" cy="1905000"/>
          </a:xfrm>
        </p:grpSpPr>
        <p:grpSp>
          <p:nvGrpSpPr>
            <p:cNvPr id="28" name="Group 27"/>
            <p:cNvGrpSpPr/>
            <p:nvPr/>
          </p:nvGrpSpPr>
          <p:grpSpPr>
            <a:xfrm>
              <a:off x="4863549" y="2038054"/>
              <a:ext cx="3969858" cy="1238546"/>
              <a:chOff x="5597584" y="2038054"/>
              <a:chExt cx="2748655" cy="85754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597584" y="2038054"/>
                <a:ext cx="1262340" cy="857546"/>
                <a:chOff x="4762085" y="2038054"/>
                <a:chExt cx="1262340" cy="857546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4762085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918789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075493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235987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866332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392430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549134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705837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762085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918789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75493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235987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866332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5392430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549134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705837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083899" y="2038054"/>
                <a:ext cx="1262340" cy="857546"/>
                <a:chOff x="7729260" y="2038054"/>
                <a:chExt cx="1262340" cy="85754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7729260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885964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8042668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203162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8833507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359605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516309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8673012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729260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885964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8042668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8203162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833507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359605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8516309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673012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5769080" y="1371600"/>
              <a:ext cx="2158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Data Array</a:t>
              </a:r>
              <a:endParaRPr lang="en-US" sz="3600" dirty="0"/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20664"/>
              </p:ext>
            </p:extLst>
          </p:nvPr>
        </p:nvGraphicFramePr>
        <p:xfrm>
          <a:off x="2860706" y="3581400"/>
          <a:ext cx="5791200" cy="236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3810000"/>
              </a:tblGrid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Index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Pattern</a:t>
                      </a:r>
                      <a:endParaRPr lang="en-US" sz="32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 / Region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01011111</a:t>
                      </a:r>
                      <a:endParaRPr lang="en-US" sz="3200" dirty="0"/>
                    </a:p>
                  </a:txBody>
                  <a:tcPr anchor="ctr"/>
                </a:tc>
              </a:tr>
              <a:tr h="787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PC /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00011101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Bent Arrow 5"/>
          <p:cNvSpPr/>
          <p:nvPr/>
        </p:nvSpPr>
        <p:spPr>
          <a:xfrm rot="5400000">
            <a:off x="4947330" y="2150610"/>
            <a:ext cx="1143000" cy="1131660"/>
          </a:xfrm>
          <a:prstGeom prst="bentArrow">
            <a:avLst>
              <a:gd name="adj1" fmla="val 36543"/>
              <a:gd name="adj2" fmla="val 33337"/>
              <a:gd name="adj3" fmla="val 4167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389965"/>
            <a:ext cx="274623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 / update entry on evict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232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– L1 Miss Rate (1 of 2)</a:t>
            </a:r>
            <a:endParaRPr lang="en-US" sz="4000" b="1" dirty="0"/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87742"/>
              </p:ext>
            </p:extLst>
          </p:nvPr>
        </p:nvGraphicFramePr>
        <p:xfrm>
          <a:off x="114300" y="791029"/>
          <a:ext cx="8915400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95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– L1 Miss Rate (2 of 2)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89465"/>
              </p:ext>
            </p:extLst>
          </p:nvPr>
        </p:nvGraphicFramePr>
        <p:xfrm>
          <a:off x="0" y="791029"/>
          <a:ext cx="9143999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– L1 Miss Bandwidth (1 of 2)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01807"/>
              </p:ext>
            </p:extLst>
          </p:nvPr>
        </p:nvGraphicFramePr>
        <p:xfrm>
          <a:off x="0" y="791029"/>
          <a:ext cx="9144000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44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– L1 Miss Bandwidth (2 of 2)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8306"/>
              </p:ext>
            </p:extLst>
          </p:nvPr>
        </p:nvGraphicFramePr>
        <p:xfrm>
          <a:off x="0" y="791028"/>
          <a:ext cx="9144000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88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Predictor – Summary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9548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For majority applications Region Predictor with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 smtClean="0"/>
              <a:t>1024 entry table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 smtClean="0"/>
              <a:t>Table with 8 ways x 128 sets</a:t>
            </a:r>
            <a:br>
              <a:rPr lang="en-US" sz="3600" dirty="0" smtClean="0"/>
            </a:br>
            <a:endParaRPr lang="en-US" sz="3600" dirty="0" smtClean="0"/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/>
              <a:t>PC Predictor is good for 5 applications</a:t>
            </a:r>
          </a:p>
          <a:p>
            <a:pPr marL="1028700" lvl="1" indent="-571500">
              <a:buFont typeface="Calibri" pitchFamily="34" charset="0"/>
              <a:buChar char="—"/>
            </a:pPr>
            <a:r>
              <a:rPr lang="en-US" sz="3600" dirty="0" smtClean="0"/>
              <a:t>apache, art, </a:t>
            </a:r>
            <a:r>
              <a:rPr lang="en-US" sz="3600" dirty="0" err="1" smtClean="0"/>
              <a:t>mcf</a:t>
            </a:r>
            <a:r>
              <a:rPr lang="en-US" sz="3600" dirty="0" smtClean="0"/>
              <a:t>, </a:t>
            </a:r>
            <a:r>
              <a:rPr lang="en-US" sz="3600" dirty="0" err="1" smtClean="0"/>
              <a:t>lbm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 err="1" smtClean="0"/>
              <a:t>omnetpp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663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30645677"/>
              </p:ext>
            </p:extLst>
          </p:nvPr>
        </p:nvGraphicFramePr>
        <p:xfrm>
          <a:off x="0" y="838200"/>
          <a:ext cx="883582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58728" y="4646128"/>
            <a:ext cx="738664" cy="14436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apache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2187" y="4983400"/>
            <a:ext cx="738664" cy="11063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dirty="0" err="1" smtClean="0"/>
              <a:t>ann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53864" y="4774574"/>
            <a:ext cx="738664" cy="13789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eclipse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76536" y="4831511"/>
            <a:ext cx="738664" cy="12849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 smtClean="0"/>
              <a:t>firefox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650174" y="5521368"/>
            <a:ext cx="738664" cy="5684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h2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370259" y="5402745"/>
            <a:ext cx="738664" cy="6870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 smtClean="0"/>
              <a:t>jbb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67515" y="5280917"/>
            <a:ext cx="738664" cy="8088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 smtClean="0"/>
              <a:t>lbm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399009" y="5292139"/>
            <a:ext cx="738664" cy="7976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 smtClean="0"/>
              <a:t>mcf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5237070"/>
            <a:ext cx="738664" cy="8794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err="1" smtClean="0"/>
              <a:t>tpcc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837872" y="5094969"/>
            <a:ext cx="738664" cy="99482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x264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Cache utilization</a:t>
            </a:r>
            <a:endParaRPr lang="en-US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679202" y="1295400"/>
            <a:ext cx="0" cy="495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1295400"/>
            <a:ext cx="0" cy="495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47171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Pseudo LRU Replacement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267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Logically partition the set into a </a:t>
            </a:r>
            <a:r>
              <a:rPr lang="en-US" sz="3600" i="1" dirty="0" err="1" smtClean="0"/>
              <a:t>N</a:t>
            </a:r>
            <a:r>
              <a:rPr lang="en-US" sz="3600" baseline="-25000" dirty="0" err="1" smtClean="0"/>
              <a:t>ways</a:t>
            </a:r>
            <a:endParaRPr lang="en-US" sz="3600" i="1" baseline="-25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Pick a block at random from way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Unset the T? (Tag) and V? (Valid) bits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40998" y="990600"/>
            <a:ext cx="5582227" cy="610175"/>
            <a:chOff x="1864165" y="990600"/>
            <a:chExt cx="5582227" cy="610175"/>
          </a:xfrm>
        </p:grpSpPr>
        <p:sp>
          <p:nvSpPr>
            <p:cNvPr id="56" name="TextBox 55"/>
            <p:cNvSpPr txBox="1"/>
            <p:nvPr/>
          </p:nvSpPr>
          <p:spPr>
            <a:xfrm>
              <a:off x="1864165" y="990600"/>
              <a:ext cx="1212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Way 0</a:t>
              </a:r>
              <a:endParaRPr lang="en-US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33624" y="1016000"/>
              <a:ext cx="1212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Way 1</a:t>
              </a:r>
              <a:endParaRPr lang="en-US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4222" y="1833796"/>
            <a:ext cx="5775778" cy="1926920"/>
            <a:chOff x="3048000" y="1981200"/>
            <a:chExt cx="5775778" cy="1926920"/>
          </a:xfrm>
        </p:grpSpPr>
        <p:sp>
          <p:nvSpPr>
            <p:cNvPr id="63" name="Rectangle 62"/>
            <p:cNvSpPr/>
            <p:nvPr/>
          </p:nvSpPr>
          <p:spPr>
            <a:xfrm>
              <a:off x="3048000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29524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11048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588137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68674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50198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13172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8811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1945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73469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5499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32082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12619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9414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75667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52756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35889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1741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98937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76026" y="1981200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5656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38087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19612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96700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79833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61358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742882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19971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100508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282032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463556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0645" y="1981200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48000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29524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11048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8137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68674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50198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131723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08811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91945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73469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54993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032082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12619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94143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75667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752756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35889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17413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98937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76026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656563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838087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9612" y="2555915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196700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379833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561358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742882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919971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100508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282032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463556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640645" y="2555915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0" y="313010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229524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411048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588137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68674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50198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31723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308811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491945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673469" y="313010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4993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32082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12619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394143" y="313010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575667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752756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35889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17413" y="313010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298937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76026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656563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838087" y="3130104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019612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96700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379833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561358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742882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19971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00508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282032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463556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640645" y="3130104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048000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29524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411048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588137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768674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50198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31723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308811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91945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673469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854993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032082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12619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394143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75667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752756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35889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117413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298937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476026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656563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838087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019612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7196700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379833" y="3704293"/>
              <a:ext cx="183133" cy="20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561358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742882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919971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00508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282032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463556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640645" y="3704293"/>
              <a:ext cx="183133" cy="203827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4732111" y="990600"/>
            <a:ext cx="0" cy="304800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85801" y="2873121"/>
            <a:ext cx="3814577" cy="422982"/>
            <a:chOff x="685801" y="2873121"/>
            <a:chExt cx="3814577" cy="422982"/>
          </a:xfrm>
        </p:grpSpPr>
        <p:sp>
          <p:nvSpPr>
            <p:cNvPr id="58" name="Right Arrow 57"/>
            <p:cNvSpPr/>
            <p:nvPr/>
          </p:nvSpPr>
          <p:spPr>
            <a:xfrm>
              <a:off x="685801" y="2884548"/>
              <a:ext cx="609600" cy="39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350339" y="2873121"/>
              <a:ext cx="421835" cy="421835"/>
            </a:xfrm>
            <a:prstGeom prst="ellipse">
              <a:avLst/>
            </a:prstGeom>
            <a:noFill/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78543" y="2874268"/>
              <a:ext cx="421835" cy="421835"/>
            </a:xfrm>
            <a:prstGeom prst="ellipse">
              <a:avLst/>
            </a:prstGeom>
            <a:noFill/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718484" y="2873122"/>
              <a:ext cx="421835" cy="421835"/>
            </a:xfrm>
            <a:prstGeom prst="ellipse">
              <a:avLst/>
            </a:prstGeom>
            <a:noFill/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73644"/>
              </p:ext>
            </p:extLst>
          </p:nvPr>
        </p:nvGraphicFramePr>
        <p:xfrm>
          <a:off x="1143000" y="990600"/>
          <a:ext cx="7837913" cy="569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Access Distribution for L1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38664" cy="53850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Word distribution for 64K L1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Amoeba block size distribution for L1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90845"/>
            <a:ext cx="738664" cy="53609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dirty="0" smtClean="0"/>
              <a:t>Block distribution for 64K L1</a:t>
            </a:r>
            <a:endParaRPr lang="en-US" sz="3600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78515"/>
              </p:ext>
            </p:extLst>
          </p:nvPr>
        </p:nvGraphicFramePr>
        <p:xfrm>
          <a:off x="1219200" y="1061816"/>
          <a:ext cx="7686675" cy="5585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L1 FSM</a:t>
            </a:r>
            <a:endParaRPr lang="en-US" sz="4000" b="1" dirty="0"/>
          </a:p>
        </p:txBody>
      </p:sp>
      <p:pic>
        <p:nvPicPr>
          <p:cNvPr id="5" name="Picture 3" descr="C:\Users\Sneaky\Desktop\L1Protoc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" y="995362"/>
            <a:ext cx="8303993" cy="548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 </a:t>
            </a:r>
            <a:r>
              <a:rPr lang="en-US" sz="4000" b="1" dirty="0" smtClean="0"/>
              <a:t>Miss-Rate ( 64K L1 )</a:t>
            </a:r>
            <a:endParaRPr lang="en-US" sz="40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792723"/>
              </p:ext>
            </p:extLst>
          </p:nvPr>
        </p:nvGraphicFramePr>
        <p:xfrm>
          <a:off x="152400" y="990600"/>
          <a:ext cx="88392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84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 </a:t>
            </a:r>
            <a:r>
              <a:rPr lang="en-US" sz="4000" b="1" dirty="0" smtClean="0"/>
              <a:t>Miss Bandwidth Rate ( 64K L1 )</a:t>
            </a:r>
            <a:endParaRPr lang="en-US" sz="4000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36795"/>
              </p:ext>
            </p:extLst>
          </p:nvPr>
        </p:nvGraphicFramePr>
        <p:xfrm>
          <a:off x="-13742" y="838200"/>
          <a:ext cx="9157741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775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Energy Rate ( L1 + LLC ) – (</a:t>
            </a:r>
            <a:r>
              <a:rPr lang="en-US" sz="4000" b="1" dirty="0" err="1" smtClean="0"/>
              <a:t>nJ</a:t>
            </a:r>
            <a:r>
              <a:rPr lang="en-US" sz="4000" b="1" dirty="0" smtClean="0"/>
              <a:t>/KI)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22877"/>
              </p:ext>
            </p:extLst>
          </p:nvPr>
        </p:nvGraphicFramePr>
        <p:xfrm>
          <a:off x="12492" y="838200"/>
          <a:ext cx="9144000" cy="598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70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Reduction </a:t>
            </a:r>
            <a:r>
              <a:rPr lang="en-US" sz="4000" b="1" dirty="0"/>
              <a:t>in execution time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81212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26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57334977"/>
              </p:ext>
            </p:extLst>
          </p:nvPr>
        </p:nvGraphicFramePr>
        <p:xfrm>
          <a:off x="492719" y="609600"/>
          <a:ext cx="426978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494345876"/>
              </p:ext>
            </p:extLst>
          </p:nvPr>
        </p:nvGraphicFramePr>
        <p:xfrm>
          <a:off x="579141" y="3657600"/>
          <a:ext cx="418335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Block Distribution </a:t>
            </a:r>
            <a:endParaRPr lang="en-US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16557" y="30157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16557" y="39047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19138" y="48064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9138" y="57462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37359" y="29138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1-2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37359" y="38028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3-4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7358" y="47045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5-6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7357" y="566362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7-8</a:t>
            </a:r>
            <a:endParaRPr lang="en-US" sz="3200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400034574"/>
              </p:ext>
            </p:extLst>
          </p:nvPr>
        </p:nvGraphicFramePr>
        <p:xfrm>
          <a:off x="5105400" y="838200"/>
          <a:ext cx="4191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6791541"/>
              </p:ext>
            </p:extLst>
          </p:nvPr>
        </p:nvGraphicFramePr>
        <p:xfrm>
          <a:off x="5105400" y="3442143"/>
          <a:ext cx="4191000" cy="386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64" y="1752692"/>
            <a:ext cx="738664" cy="15238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smtClean="0"/>
              <a:t>Apache</a:t>
            </a:r>
            <a:endParaRPr 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864" y="4547249"/>
            <a:ext cx="738664" cy="13957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smtClean="0"/>
              <a:t>Eclipse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252936" y="1817198"/>
            <a:ext cx="738664" cy="13948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smtClean="0"/>
              <a:t>Firefox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52936" y="4427889"/>
            <a:ext cx="738664" cy="16344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err="1" smtClean="0"/>
              <a:t>Canneal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1752600"/>
            <a:ext cx="167640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# Words </a:t>
            </a:r>
            <a:r>
              <a:rPr lang="en-US" sz="2800" dirty="0"/>
              <a:t>T</a:t>
            </a:r>
            <a:r>
              <a:rPr lang="en-US" sz="2800" dirty="0" smtClean="0"/>
              <a:t>ouched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26732" y="838200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64K – 64B/block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11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07201113"/>
              </p:ext>
            </p:extLst>
          </p:nvPr>
        </p:nvGraphicFramePr>
        <p:xfrm>
          <a:off x="5029200" y="1981200"/>
          <a:ext cx="4269781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</a:t>
            </a:r>
            <a:r>
              <a:rPr lang="en-US" sz="4000" b="1" dirty="0"/>
              <a:t> Block </a:t>
            </a:r>
            <a:r>
              <a:rPr lang="en-US" sz="4000" b="1" dirty="0" smtClean="0"/>
              <a:t>Distribution</a:t>
            </a:r>
            <a:endParaRPr lang="en-US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16557" y="29395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16557" y="38285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19138" y="47302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19138" y="5670019"/>
            <a:ext cx="381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37359" y="28376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1-2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37359" y="37266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3-4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7358" y="462833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5-6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7357" y="5587425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7-8</a:t>
            </a:r>
            <a:endParaRPr lang="en-US" sz="3200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3861650020"/>
              </p:ext>
            </p:extLst>
          </p:nvPr>
        </p:nvGraphicFramePr>
        <p:xfrm>
          <a:off x="551542" y="1817198"/>
          <a:ext cx="4191000" cy="386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864" y="2885936"/>
            <a:ext cx="738664" cy="16344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err="1" smtClean="0"/>
              <a:t>Canneal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52936" y="2879411"/>
            <a:ext cx="738664" cy="16344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3600" b="1" dirty="0" err="1" smtClean="0"/>
              <a:t>Canneal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789399"/>
            <a:ext cx="167640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# Words </a:t>
            </a:r>
            <a:r>
              <a:rPr lang="en-US" sz="2800" dirty="0"/>
              <a:t>T</a:t>
            </a:r>
            <a:r>
              <a:rPr lang="en-US" sz="2800" dirty="0" smtClean="0"/>
              <a:t>ouched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91528" y="1204624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64K – 64B/block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95215" y="1172980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1M – 64B/block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53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5240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/>
              <a:t>Application specific </a:t>
            </a:r>
            <a:r>
              <a:rPr lang="en-US" sz="3600" dirty="0" err="1" smtClean="0"/>
              <a:t>behaviour</a:t>
            </a:r>
            <a:r>
              <a:rPr lang="en-US" sz="3600" dirty="0" smtClean="0"/>
              <a:t> </a:t>
            </a:r>
            <a:endParaRPr lang="en-US" sz="3600" dirty="0"/>
          </a:p>
          <a:p>
            <a:pPr marL="1200150" lvl="1" indent="-742950">
              <a:buFont typeface="Calibri" pitchFamily="34" charset="0"/>
              <a:buChar char="―"/>
            </a:pPr>
            <a:r>
              <a:rPr lang="en-US" sz="3600" dirty="0"/>
              <a:t>Inefficient data structure access </a:t>
            </a:r>
            <a:r>
              <a:rPr lang="en-US" sz="3600" dirty="0" smtClean="0"/>
              <a:t>patterns</a:t>
            </a:r>
            <a:br>
              <a:rPr lang="en-US" sz="3600" dirty="0" smtClean="0"/>
            </a:br>
            <a:endParaRPr lang="en-US" sz="3600" dirty="0" smtClean="0"/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/>
              <a:t>Interaction with cache geometry</a:t>
            </a:r>
          </a:p>
          <a:p>
            <a:pPr marL="1200150" lvl="1" indent="-742950">
              <a:buFont typeface="Calibri" pitchFamily="34" charset="0"/>
              <a:buChar char="—"/>
            </a:pPr>
            <a:r>
              <a:rPr lang="en-US" sz="3600" dirty="0" smtClean="0"/>
              <a:t>Way conflicts reduce block lifetime and cause poor utilization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Factors affecting cache utilization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Amoeba Cache : Adaptive blocks for Eliminating Waste in the Memory Hierarchy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	Application Specific </a:t>
            </a:r>
            <a:r>
              <a:rPr lang="en-US" sz="4000" b="1" dirty="0" err="1" smtClean="0"/>
              <a:t>Behaviour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04274"/>
            <a:ext cx="4048737" cy="25545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struct</a:t>
            </a:r>
            <a:r>
              <a:rPr lang="en-US" sz="3200" dirty="0" smtClean="0"/>
              <a:t> TIE 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X, Y, Z;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V, H;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long </a:t>
            </a:r>
            <a:r>
              <a:rPr lang="en-US" sz="3200" dirty="0" err="1" smtClean="0"/>
              <a:t>long</a:t>
            </a:r>
            <a:r>
              <a:rPr lang="en-US" sz="3200" dirty="0" smtClean="0"/>
              <a:t> data[3];</a:t>
            </a:r>
          </a:p>
          <a:p>
            <a:r>
              <a:rPr lang="en-US" sz="3200" dirty="0" smtClean="0"/>
              <a:t>} Imperial[1024];</a:t>
            </a:r>
            <a:endParaRPr lang="en-US" sz="32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25539" y="5105400"/>
            <a:ext cx="8185061" cy="914400"/>
            <a:chOff x="425539" y="5105400"/>
            <a:chExt cx="8185061" cy="914400"/>
          </a:xfrm>
        </p:grpSpPr>
        <p:sp>
          <p:nvSpPr>
            <p:cNvPr id="7" name="Rectangle 6"/>
            <p:cNvSpPr/>
            <p:nvPr/>
          </p:nvSpPr>
          <p:spPr>
            <a:xfrm>
              <a:off x="5548654" y="5105400"/>
              <a:ext cx="306194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Data[3]</a:t>
              </a:r>
              <a:endParaRPr lang="en-US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539" y="5105400"/>
              <a:ext cx="10239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X</a:t>
              </a:r>
              <a:endParaRPr lang="en-US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9472" y="5105400"/>
              <a:ext cx="10239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Y</a:t>
              </a:r>
              <a:endParaRPr lang="en-US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24717" y="5105400"/>
              <a:ext cx="10239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H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5180" y="5105400"/>
              <a:ext cx="10239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Z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92427" y="5105400"/>
              <a:ext cx="102393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V</a:t>
              </a:r>
              <a:endParaRPr lang="en-US" sz="32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5539" y="4044603"/>
            <a:ext cx="4076702" cy="922033"/>
            <a:chOff x="425539" y="4044603"/>
            <a:chExt cx="4076702" cy="922033"/>
          </a:xfrm>
        </p:grpSpPr>
        <p:sp>
          <p:nvSpPr>
            <p:cNvPr id="20" name="TextBox 19"/>
            <p:cNvSpPr txBox="1"/>
            <p:nvPr/>
          </p:nvSpPr>
          <p:spPr>
            <a:xfrm>
              <a:off x="1052284" y="4044603"/>
              <a:ext cx="2823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Access in a loop</a:t>
              </a:r>
              <a:endParaRPr lang="en-US" sz="3200" dirty="0"/>
            </a:p>
          </p:txBody>
        </p:sp>
        <p:sp>
          <p:nvSpPr>
            <p:cNvPr id="21" name="Left Brace 20"/>
            <p:cNvSpPr/>
            <p:nvPr/>
          </p:nvSpPr>
          <p:spPr>
            <a:xfrm rot="5400000">
              <a:off x="2289030" y="2753426"/>
              <a:ext cx="349719" cy="4076702"/>
            </a:xfrm>
            <a:prstGeom prst="leftBrac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602711" y="1371600"/>
            <a:ext cx="3969858" cy="1905000"/>
            <a:chOff x="4863549" y="1371600"/>
            <a:chExt cx="3969858" cy="1905000"/>
          </a:xfrm>
        </p:grpSpPr>
        <p:grpSp>
          <p:nvGrpSpPr>
            <p:cNvPr id="113" name="Group 112"/>
            <p:cNvGrpSpPr/>
            <p:nvPr/>
          </p:nvGrpSpPr>
          <p:grpSpPr>
            <a:xfrm>
              <a:off x="4863549" y="2038054"/>
              <a:ext cx="3969858" cy="1238546"/>
              <a:chOff x="5597584" y="2038054"/>
              <a:chExt cx="2748655" cy="85754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597584" y="2038054"/>
                <a:ext cx="1262340" cy="857546"/>
                <a:chOff x="4762085" y="2038054"/>
                <a:chExt cx="1262340" cy="857546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762085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918789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075493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35987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866332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392430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549134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705837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4762085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918789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075493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235987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866332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392430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549134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5705837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083899" y="2038054"/>
                <a:ext cx="1262340" cy="857546"/>
                <a:chOff x="7729260" y="2038054"/>
                <a:chExt cx="1262340" cy="85754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7729260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7885964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042668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203162" y="2038054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833507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359605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516309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673012" y="2038054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729260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885964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042668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8203162" y="2610556"/>
                  <a:ext cx="158093" cy="285044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8833507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8359605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516309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673012" y="2610556"/>
                  <a:ext cx="158093" cy="28504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5769080" y="1371600"/>
              <a:ext cx="2158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Data Array</a:t>
              </a:r>
              <a:endParaRPr lang="en-US" sz="36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856241" y="1105462"/>
            <a:ext cx="4097853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(</a:t>
            </a:r>
            <a:r>
              <a:rPr lang="en-US" sz="3200" dirty="0" err="1" smtClean="0"/>
              <a:t>int</a:t>
            </a:r>
            <a:r>
              <a:rPr lang="en-US" sz="3200" dirty="0" smtClean="0"/>
              <a:t> i=0; i&lt;1024; i++)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Imperial[i].X = …;</a:t>
            </a:r>
          </a:p>
          <a:p>
            <a:r>
              <a:rPr lang="en-US" sz="3200" dirty="0"/>
              <a:t>	Imperial[i</a:t>
            </a:r>
            <a:r>
              <a:rPr lang="en-US" sz="3200" dirty="0" smtClean="0"/>
              <a:t>].Y </a:t>
            </a:r>
            <a:r>
              <a:rPr lang="en-US" sz="3200" dirty="0"/>
              <a:t>= …;</a:t>
            </a:r>
          </a:p>
          <a:p>
            <a:r>
              <a:rPr lang="en-US" sz="3200" dirty="0"/>
              <a:t>	Imperial[i</a:t>
            </a:r>
            <a:r>
              <a:rPr lang="en-US" sz="3200" dirty="0" smtClean="0"/>
              <a:t>].Z </a:t>
            </a:r>
            <a:r>
              <a:rPr lang="en-US" sz="3200" dirty="0"/>
              <a:t>= </a:t>
            </a:r>
            <a:r>
              <a:rPr lang="en-US" sz="3200" dirty="0" smtClean="0"/>
              <a:t>…;</a:t>
            </a:r>
          </a:p>
          <a:p>
            <a:r>
              <a:rPr lang="en-US" sz="3200" dirty="0"/>
              <a:t>	Imperial[i</a:t>
            </a:r>
            <a:r>
              <a:rPr lang="en-US" sz="3200" dirty="0" smtClean="0"/>
              <a:t>].V </a:t>
            </a:r>
            <a:r>
              <a:rPr lang="en-US" sz="3200" dirty="0"/>
              <a:t>= …;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837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2395</Words>
  <Application>Microsoft Macintosh PowerPoint</Application>
  <PresentationFormat>On-screen Show (4:3)</PresentationFormat>
  <Paragraphs>814</Paragraphs>
  <Slides>57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On-chip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Sneaky</dc:creator>
  <cp:lastModifiedBy>Office 2004 Test Drive User</cp:lastModifiedBy>
  <cp:revision>733</cp:revision>
  <dcterms:created xsi:type="dcterms:W3CDTF">2006-08-16T00:00:00Z</dcterms:created>
  <dcterms:modified xsi:type="dcterms:W3CDTF">2012-12-13T01:51:24Z</dcterms:modified>
</cp:coreProperties>
</file>