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4"/>
  </p:notesMasterIdLst>
  <p:handoutMasterIdLst>
    <p:handoutMasterId r:id="rId15"/>
  </p:handoutMasterIdLst>
  <p:sldIdLst>
    <p:sldId id="256" r:id="rId2"/>
    <p:sldId id="307" r:id="rId3"/>
    <p:sldId id="320" r:id="rId4"/>
    <p:sldId id="309" r:id="rId5"/>
    <p:sldId id="310" r:id="rId6"/>
    <p:sldId id="311" r:id="rId7"/>
    <p:sldId id="321" r:id="rId8"/>
    <p:sldId id="322" r:id="rId9"/>
    <p:sldId id="323" r:id="rId10"/>
    <p:sldId id="312" r:id="rId11"/>
    <p:sldId id="313" r:id="rId12"/>
    <p:sldId id="319" r:id="rId13"/>
  </p:sldIdLst>
  <p:sldSz cx="9144000" cy="6858000" type="screen4x3"/>
  <p:notesSz cx="9309100" cy="7023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49" autoAdjust="0"/>
    <p:restoredTop sz="94709" autoAdjust="0"/>
  </p:normalViewPr>
  <p:slideViewPr>
    <p:cSldViewPr>
      <p:cViewPr varScale="1">
        <p:scale>
          <a:sx n="92" d="100"/>
          <a:sy n="92" d="100"/>
        </p:scale>
        <p:origin x="-72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33944" cy="351155"/>
          </a:xfrm>
          <a:prstGeom prst="rect">
            <a:avLst/>
          </a:prstGeom>
        </p:spPr>
        <p:txBody>
          <a:bodyPr vert="horz" lIns="92693" tIns="46346" rIns="92693" bIns="463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3003" y="1"/>
            <a:ext cx="4033944" cy="351155"/>
          </a:xfrm>
          <a:prstGeom prst="rect">
            <a:avLst/>
          </a:prstGeom>
        </p:spPr>
        <p:txBody>
          <a:bodyPr vert="horz" lIns="92693" tIns="46346" rIns="92693" bIns="46346" rtlCol="0"/>
          <a:lstStyle>
            <a:lvl1pPr algn="r">
              <a:defRPr sz="1200"/>
            </a:lvl1pPr>
          </a:lstStyle>
          <a:p>
            <a:fld id="{623508D7-CD65-4285-B828-B369E2351DE2}" type="datetimeFigureOut">
              <a:rPr lang="en-US" smtClean="0"/>
              <a:pPr/>
              <a:t>3/13/2013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70727"/>
            <a:ext cx="4033944" cy="351155"/>
          </a:xfrm>
          <a:prstGeom prst="rect">
            <a:avLst/>
          </a:prstGeom>
        </p:spPr>
        <p:txBody>
          <a:bodyPr vert="horz" lIns="92693" tIns="46346" rIns="92693" bIns="463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3003" y="6670727"/>
            <a:ext cx="4033944" cy="351155"/>
          </a:xfrm>
          <a:prstGeom prst="rect">
            <a:avLst/>
          </a:prstGeom>
        </p:spPr>
        <p:txBody>
          <a:bodyPr vert="horz" lIns="92693" tIns="46346" rIns="92693" bIns="46346" rtlCol="0" anchor="b"/>
          <a:lstStyle>
            <a:lvl1pPr algn="r">
              <a:defRPr sz="1200"/>
            </a:lvl1pPr>
          </a:lstStyle>
          <a:p>
            <a:fld id="{6A854FC7-2F89-40CE-8D5B-3D90DD628E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844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33944" cy="351155"/>
          </a:xfrm>
          <a:prstGeom prst="rect">
            <a:avLst/>
          </a:prstGeom>
        </p:spPr>
        <p:txBody>
          <a:bodyPr vert="horz" lIns="92693" tIns="46346" rIns="92693" bIns="463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73003" y="1"/>
            <a:ext cx="4033944" cy="351155"/>
          </a:xfrm>
          <a:prstGeom prst="rect">
            <a:avLst/>
          </a:prstGeom>
        </p:spPr>
        <p:txBody>
          <a:bodyPr vert="horz" lIns="92693" tIns="46346" rIns="92693" bIns="46346" rtlCol="0"/>
          <a:lstStyle>
            <a:lvl1pPr algn="r">
              <a:defRPr sz="1200"/>
            </a:lvl1pPr>
          </a:lstStyle>
          <a:p>
            <a:fld id="{68A3EB84-E0F6-4EF5-A6B6-15B35501A2C4}" type="datetimeFigureOut">
              <a:rPr lang="en-US" smtClean="0"/>
              <a:pPr/>
              <a:t>3/13/2013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7188" y="525463"/>
            <a:ext cx="3514725" cy="2635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93" tIns="46346" rIns="92693" bIns="463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910" y="3335972"/>
            <a:ext cx="7447280" cy="3160395"/>
          </a:xfrm>
          <a:prstGeom prst="rect">
            <a:avLst/>
          </a:prstGeom>
        </p:spPr>
        <p:txBody>
          <a:bodyPr vert="horz" lIns="92693" tIns="46346" rIns="92693" bIns="4634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70727"/>
            <a:ext cx="4033944" cy="351155"/>
          </a:xfrm>
          <a:prstGeom prst="rect">
            <a:avLst/>
          </a:prstGeom>
        </p:spPr>
        <p:txBody>
          <a:bodyPr vert="horz" lIns="92693" tIns="46346" rIns="92693" bIns="463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3003" y="6670727"/>
            <a:ext cx="4033944" cy="351155"/>
          </a:xfrm>
          <a:prstGeom prst="rect">
            <a:avLst/>
          </a:prstGeom>
        </p:spPr>
        <p:txBody>
          <a:bodyPr vert="horz" lIns="92693" tIns="46346" rIns="92693" bIns="46346" rtlCol="0" anchor="b"/>
          <a:lstStyle>
            <a:lvl1pPr algn="r">
              <a:defRPr sz="1200"/>
            </a:lvl1pPr>
          </a:lstStyle>
          <a:p>
            <a:fld id="{70A64E9A-006E-4595-84A4-B133CBD630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020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A64E9A-006E-4595-84A4-B133CBD6302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0028435-BC8D-430F-A470-70F6081FE6E6}" type="datetime1">
              <a:rPr lang="en-US" smtClean="0"/>
              <a:t>3/13/2013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ASPLOS 2013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78B8-9CDA-4E3B-8618-C9F99B84DF5A}" type="datetime1">
              <a:rPr lang="en-US" smtClean="0"/>
              <a:t>3/13/2013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ASPLOS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667B5-F88B-4E53-9959-504DAD14AB13}" type="datetime1">
              <a:rPr lang="en-US" smtClean="0"/>
              <a:t>3/13/2013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ASPLOS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724775" cy="11572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752600"/>
            <a:ext cx="3943350" cy="43799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0150" y="1752600"/>
            <a:ext cx="3944938" cy="43799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AADB9E0-BEDB-4970-9291-708C38D81099}" type="datetime1">
              <a:rPr lang="en-US" smtClean="0"/>
              <a:t>3/13/2013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ASPLOS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435DB70-F272-4C99-98FA-39E0C8EA86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4ACE-F350-4B51-ABBD-3A66BAFE0E34}" type="datetime1">
              <a:rPr lang="en-US" smtClean="0"/>
              <a:t>3/13/2013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ASPLOS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78536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F039C25-CADA-4981-9562-77A36B4AF259}" type="datetime1">
              <a:rPr lang="en-US" smtClean="0"/>
              <a:t>3/13/2013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ASPLOS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FB0B0-4DA8-49DB-BDBF-006A51274E6B}" type="datetime1">
              <a:rPr lang="en-US" smtClean="0"/>
              <a:t>3/13/2013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ASPLOS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026F-D83B-4E7A-B547-08B2165DB5FA}" type="datetime1">
              <a:rPr lang="en-US" smtClean="0"/>
              <a:t>3/13/2013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ASPLOS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58D1-3AD7-4828-9F91-CB3AEF0C56A0}" type="datetime1">
              <a:rPr lang="en-US" smtClean="0"/>
              <a:t>3/13/2013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ASPLOS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7FE6-A800-4CB1-ACE9-0E1944CF99F7}" type="datetime1">
              <a:rPr lang="en-US" smtClean="0"/>
              <a:t>3/13/2013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ASPLOS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BA60F-1470-4316-AE94-92DD204790D4}" type="datetime1">
              <a:rPr lang="en-US" smtClean="0"/>
              <a:t>3/13/2013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ASPLOS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56B2B-C58F-42CE-AB8A-F37615F91B57}" type="datetime1">
              <a:rPr lang="en-US" smtClean="0"/>
              <a:t>3/13/2013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ASPLOS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927DCD8-41AA-49F8-8429-C1EB12D02291}" type="datetime1">
              <a:rPr lang="en-US" smtClean="0"/>
              <a:t>3/13/2013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ASPLOS 2013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0"/>
            <a:ext cx="7315200" cy="160020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  <a:latin typeface="Calibri" pitchFamily="34" charset="0"/>
              </a:rPr>
              <a:t>Power </a:t>
            </a:r>
            <a:r>
              <a:rPr lang="en-US" sz="3600" b="1" dirty="0">
                <a:solidFill>
                  <a:srgbClr val="FF0000"/>
                </a:solidFill>
                <a:latin typeface="Calibri" pitchFamily="34" charset="0"/>
              </a:rPr>
              <a:t>Containers: </a:t>
            </a:r>
            <a:r>
              <a:rPr lang="en-US" sz="3600" b="1" dirty="0" smtClean="0">
                <a:solidFill>
                  <a:srgbClr val="FF0000"/>
                </a:solidFill>
                <a:latin typeface="Calibri" pitchFamily="34" charset="0"/>
              </a:rPr>
              <a:t/>
            </a:r>
            <a:br>
              <a:rPr lang="en-US" sz="3600" b="1" dirty="0" smtClean="0">
                <a:solidFill>
                  <a:srgbClr val="FF0000"/>
                </a:solidFill>
                <a:latin typeface="Calibri" pitchFamily="34" charset="0"/>
              </a:rPr>
            </a:br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An 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OS Facility for 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Fine-Grained 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Power and Energy Management on Multicore Servers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143000" y="3657600"/>
            <a:ext cx="7086600" cy="1295400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sz="2000" dirty="0"/>
              <a:t>Kai Shen, </a:t>
            </a:r>
            <a:r>
              <a:rPr lang="en-US" sz="2000" dirty="0" err="1"/>
              <a:t>Arrvindh</a:t>
            </a:r>
            <a:r>
              <a:rPr lang="en-US" sz="2000" dirty="0"/>
              <a:t> </a:t>
            </a:r>
            <a:r>
              <a:rPr lang="en-US" sz="2000" dirty="0" err="1"/>
              <a:t>Shriraman</a:t>
            </a:r>
            <a:r>
              <a:rPr lang="en-US" sz="2000" dirty="0"/>
              <a:t>, Sandhya Dwarkadas, </a:t>
            </a:r>
            <a:endParaRPr lang="en-US" sz="2000" dirty="0" smtClean="0"/>
          </a:p>
          <a:p>
            <a:pPr algn="ctr">
              <a:buNone/>
            </a:pPr>
            <a:r>
              <a:rPr lang="en-US" sz="2000" dirty="0" smtClean="0"/>
              <a:t>Xiao </a:t>
            </a:r>
            <a:r>
              <a:rPr lang="en-US" sz="2000" dirty="0"/>
              <a:t>Zhang, and Zhuan Chen </a:t>
            </a:r>
            <a:endParaRPr lang="en-US" sz="9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algn="ctr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University of Rochester    </a:t>
            </a:r>
          </a:p>
          <a:p>
            <a:pPr algn="ctr">
              <a:buNone/>
            </a:pPr>
            <a:r>
              <a:rPr lang="en-US" sz="1500" dirty="0" smtClean="0">
                <a:solidFill>
                  <a:srgbClr val="0070C0"/>
                </a:solidFill>
              </a:rPr>
              <a:t> </a:t>
            </a:r>
            <a:r>
              <a:rPr lang="en-US" sz="1500" dirty="0" err="1" smtClean="0"/>
              <a:t>Shriraman</a:t>
            </a:r>
            <a:r>
              <a:rPr lang="en-US" sz="1500" dirty="0" smtClean="0"/>
              <a:t> is now at </a:t>
            </a:r>
            <a:r>
              <a:rPr lang="en-US" sz="1500" dirty="0" smtClean="0">
                <a:solidFill>
                  <a:srgbClr val="0070C0"/>
                </a:solidFill>
              </a:rPr>
              <a:t>Simon Fraser University</a:t>
            </a:r>
            <a:r>
              <a:rPr lang="en-US" sz="1500" dirty="0" smtClean="0"/>
              <a:t>; Zhang is now at </a:t>
            </a:r>
            <a:r>
              <a:rPr lang="en-US" sz="1500" dirty="0" smtClean="0">
                <a:solidFill>
                  <a:srgbClr val="0070C0"/>
                </a:solidFill>
              </a:rPr>
              <a:t>Google</a:t>
            </a:r>
            <a:r>
              <a:rPr lang="en-US" sz="1500" dirty="0" smtClean="0"/>
              <a:t>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ASPLOS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 </a:t>
            </a:r>
            <a:br>
              <a:rPr lang="en-US" dirty="0"/>
            </a:br>
            <a:r>
              <a:rPr lang="en-US" sz="3600" b="1" dirty="0" smtClean="0">
                <a:latin typeface="Calibri" pitchFamily="34" charset="0"/>
                <a:cs typeface="Arial" pitchFamily="34" charset="0"/>
              </a:rPr>
              <a:t>Fair </a:t>
            </a:r>
            <a:r>
              <a:rPr lang="en-US" sz="3600" b="1" dirty="0">
                <a:latin typeface="Calibri" pitchFamily="34" charset="0"/>
                <a:cs typeface="Arial" pitchFamily="34" charset="0"/>
              </a:rPr>
              <a:t>Request Power Conditioning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ASPLOS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077200" cy="478536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Control max power use of a server machine</a:t>
            </a:r>
          </a:p>
          <a:p>
            <a:pPr lvl="1"/>
            <a:r>
              <a:rPr lang="en-US" sz="1900" dirty="0"/>
              <a:t>Set equal per-request power budget for fairness</a:t>
            </a:r>
          </a:p>
          <a:p>
            <a:pPr lvl="1"/>
            <a:r>
              <a:rPr lang="en-US" sz="1900" dirty="0"/>
              <a:t>Power containers track request power usage, throttle high-power requests using core duty-cycle modulation</a:t>
            </a:r>
          </a:p>
          <a:p>
            <a:endParaRPr lang="en-US" sz="1000" dirty="0" smtClean="0"/>
          </a:p>
          <a:p>
            <a:r>
              <a:rPr lang="en-US" sz="2200" dirty="0" smtClean="0"/>
              <a:t>A case study of Google App Engine with power viruses</a:t>
            </a:r>
          </a:p>
          <a:p>
            <a:pPr lvl="1"/>
            <a:r>
              <a:rPr lang="en-US" sz="1900" dirty="0" smtClean="0"/>
              <a:t>Keep max power at 40Watts</a:t>
            </a:r>
          </a:p>
          <a:p>
            <a:pPr lvl="1"/>
            <a:r>
              <a:rPr lang="en-US" sz="1900" dirty="0" smtClean="0"/>
              <a:t>Power containers: 33% slowdown for power viruses; 2% slowdown for normal requests</a:t>
            </a:r>
          </a:p>
          <a:p>
            <a:pPr lvl="1"/>
            <a:r>
              <a:rPr lang="en-US" sz="1900" dirty="0" smtClean="0"/>
              <a:t>Alternatively slow down all requests indiscriminately (13%) to lower the max power</a:t>
            </a:r>
            <a:endParaRPr lang="en-US" sz="1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alibri" pitchFamily="34" charset="0"/>
                <a:cs typeface="Arial" pitchFamily="34" charset="0"/>
              </a:rPr>
              <a:t>Heterogeneity-Aware Request Distribution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ASPLOS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382000" cy="5029200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/>
              <a:t>Different workloads/requests exhibit different levels of machine preferences in energy efficiency</a:t>
            </a:r>
          </a:p>
          <a:p>
            <a:pPr lvl="1"/>
            <a:r>
              <a:rPr lang="en-US" sz="1900" dirty="0" smtClean="0"/>
              <a:t>Energy usage on Intel </a:t>
            </a:r>
            <a:r>
              <a:rPr lang="en-US" sz="1900" dirty="0" err="1" smtClean="0"/>
              <a:t>SandyBridge</a:t>
            </a:r>
            <a:r>
              <a:rPr lang="en-US" sz="1900" dirty="0" smtClean="0"/>
              <a:t> over energy usage on Woodcrest</a:t>
            </a:r>
            <a:endParaRPr lang="en-US" sz="1900" dirty="0" smtClean="0"/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smtClean="0"/>
              <a:t>Power containers can capture fine-grained request energy profiles and distribute load in a server cluster for high efficiency</a:t>
            </a:r>
          </a:p>
          <a:p>
            <a:pPr lvl="1"/>
            <a:r>
              <a:rPr lang="en-US" sz="1900" dirty="0" smtClean="0"/>
              <a:t>Case study shows 25% energy saving compared to alternatives</a:t>
            </a:r>
            <a:endParaRPr lang="en-US" sz="19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748" y="2362200"/>
            <a:ext cx="6332501" cy="23562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alibri" pitchFamily="34" charset="0"/>
                <a:cs typeface="Arial" pitchFamily="34" charset="0"/>
              </a:rPr>
              <a:t>Conclusions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ASPLOS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382000" cy="495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High-level messages:</a:t>
            </a:r>
          </a:p>
          <a:p>
            <a:pPr lvl="1"/>
            <a:r>
              <a:rPr lang="en-US" sz="2100" dirty="0" smtClean="0"/>
              <a:t>Fine-grained power accounting and control are important for multicore server efficiency and dependability</a:t>
            </a:r>
          </a:p>
          <a:p>
            <a:pPr lvl="2"/>
            <a:r>
              <a:rPr lang="en-US" sz="1800" dirty="0" smtClean="0"/>
              <a:t>Increasingly so on more power-proportional hardware and dynamic-behavior workloads (web 2.0, cloud computing, …)</a:t>
            </a:r>
            <a:endParaRPr lang="en-US" sz="1800" dirty="0" smtClean="0"/>
          </a:p>
          <a:p>
            <a:pPr lvl="1"/>
            <a:r>
              <a:rPr lang="en-US" sz="2100" dirty="0" smtClean="0"/>
              <a:t>Possible to support these at the OS (on today’s processor hardware, requiring no application assistance)</a:t>
            </a:r>
            <a:endParaRPr lang="en-US" sz="2100" dirty="0" smtClean="0"/>
          </a:p>
          <a:p>
            <a:endParaRPr lang="en-US" sz="1000" dirty="0" smtClean="0"/>
          </a:p>
          <a:p>
            <a:r>
              <a:rPr lang="en-US" sz="2400" dirty="0" smtClean="0"/>
              <a:t>New techniques:</a:t>
            </a:r>
            <a:endParaRPr lang="en-US" sz="2400" dirty="0" smtClean="0"/>
          </a:p>
          <a:p>
            <a:pPr lvl="1"/>
            <a:r>
              <a:rPr lang="en-US" sz="2100" dirty="0" smtClean="0"/>
              <a:t>Enhanced modeling to account </a:t>
            </a:r>
            <a:r>
              <a:rPr lang="en-US" sz="2100" dirty="0"/>
              <a:t>for multicore shared power</a:t>
            </a:r>
          </a:p>
          <a:p>
            <a:pPr lvl="1"/>
            <a:r>
              <a:rPr lang="en-US" sz="2100" dirty="0" smtClean="0"/>
              <a:t>Use </a:t>
            </a:r>
            <a:r>
              <a:rPr lang="en-US" sz="2100" dirty="0"/>
              <a:t>online measurement to </a:t>
            </a:r>
            <a:r>
              <a:rPr lang="en-US" sz="2100" dirty="0"/>
              <a:t>mitigate power model </a:t>
            </a:r>
            <a:r>
              <a:rPr lang="en-US" sz="2100" dirty="0"/>
              <a:t>inaccuracy</a:t>
            </a:r>
          </a:p>
          <a:p>
            <a:pPr lvl="1"/>
            <a:r>
              <a:rPr lang="en-US" sz="2100" dirty="0"/>
              <a:t>OS-level </a:t>
            </a:r>
            <a:r>
              <a:rPr lang="en-US" sz="2100" dirty="0"/>
              <a:t>o</a:t>
            </a:r>
            <a:r>
              <a:rPr lang="en-US" sz="2100" dirty="0" smtClean="0"/>
              <a:t>nline </a:t>
            </a:r>
            <a:r>
              <a:rPr lang="en-US" sz="2100" dirty="0"/>
              <a:t>request tracking and control</a:t>
            </a:r>
          </a:p>
          <a:p>
            <a:pPr lvl="1"/>
            <a:endParaRPr lang="en-US" sz="2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bri" pitchFamily="34" charset="0"/>
                <a:cs typeface="Arial" pitchFamily="34" charset="0"/>
              </a:rPr>
              <a:t>Problem Overview</a:t>
            </a:r>
            <a:endParaRPr lang="en-US" b="1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ASPLOS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Power/energy are important for data centers and servers</a:t>
            </a:r>
          </a:p>
          <a:p>
            <a:r>
              <a:rPr lang="en-US" sz="2200" dirty="0" smtClean="0"/>
              <a:t>Dynamic power usage on modern hardware</a:t>
            </a:r>
          </a:p>
          <a:p>
            <a:pPr lvl="1"/>
            <a:r>
              <a:rPr lang="en-US" sz="1900" dirty="0">
                <a:solidFill>
                  <a:srgbClr val="7030A0"/>
                </a:solidFill>
              </a:rPr>
              <a:t>Power proportionality</a:t>
            </a:r>
            <a:r>
              <a:rPr lang="en-US" sz="1900" dirty="0"/>
              <a:t>: 5% idle power on Intel </a:t>
            </a:r>
            <a:r>
              <a:rPr lang="en-US" sz="1900" dirty="0" err="1"/>
              <a:t>SandyBridge</a:t>
            </a:r>
            <a:endParaRPr lang="en-US" sz="1900" dirty="0"/>
          </a:p>
          <a:p>
            <a:pPr lvl="1"/>
            <a:r>
              <a:rPr lang="en-US" sz="1900" dirty="0">
                <a:solidFill>
                  <a:srgbClr val="7030A0"/>
                </a:solidFill>
              </a:rPr>
              <a:t>Workload dependency</a:t>
            </a:r>
            <a:r>
              <a:rPr lang="en-US" sz="1900" dirty="0">
                <a:solidFill>
                  <a:schemeClr val="tx1"/>
                </a:solidFill>
              </a:rPr>
              <a:t>: </a:t>
            </a:r>
            <a:r>
              <a:rPr lang="en-US" sz="1900" dirty="0"/>
              <a:t>3:2 power ratio </a:t>
            </a:r>
            <a:r>
              <a:rPr lang="en-US" sz="1900" dirty="0" smtClean="0"/>
              <a:t>on same machine</a:t>
            </a:r>
            <a:endParaRPr lang="en-US" sz="1900" dirty="0"/>
          </a:p>
          <a:p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2200" dirty="0" smtClean="0">
                <a:solidFill>
                  <a:schemeClr val="tx1"/>
                </a:solidFill>
              </a:rPr>
              <a:t>A server </a:t>
            </a:r>
            <a:r>
              <a:rPr lang="en-US" sz="2200" dirty="0"/>
              <a:t>runs many requests from users</a:t>
            </a:r>
          </a:p>
          <a:p>
            <a:pPr lvl="1"/>
            <a:r>
              <a:rPr lang="en-US" sz="1900" dirty="0"/>
              <a:t>Request is basic unit of                                                                    user-initiated work</a:t>
            </a:r>
          </a:p>
          <a:p>
            <a:pPr lvl="2"/>
            <a:r>
              <a:rPr lang="en-US" sz="1800" dirty="0">
                <a:solidFill>
                  <a:srgbClr val="7030A0"/>
                </a:solidFill>
              </a:rPr>
              <a:t>Carbon footprint </a:t>
            </a:r>
            <a:r>
              <a:rPr lang="en-US" sz="1800" dirty="0">
                <a:solidFill>
                  <a:schemeClr val="tx2"/>
                </a:solidFill>
              </a:rPr>
              <a:t>of a                                                                           web click?</a:t>
            </a:r>
          </a:p>
          <a:p>
            <a:pPr lvl="2"/>
            <a:r>
              <a:rPr lang="en-US" sz="1800" dirty="0">
                <a:solidFill>
                  <a:srgbClr val="7030A0"/>
                </a:solidFill>
              </a:rPr>
              <a:t>Power viruses </a:t>
            </a:r>
            <a:r>
              <a:rPr lang="en-US" sz="1800" dirty="0">
                <a:solidFill>
                  <a:schemeClr val="tx2"/>
                </a:solidFill>
              </a:rPr>
              <a:t>in cloud</a:t>
            </a:r>
          </a:p>
          <a:p>
            <a:pPr lvl="1"/>
            <a:r>
              <a:rPr lang="en-US" sz="1900" dirty="0"/>
              <a:t>Request is basic unit of                                                                     load </a:t>
            </a:r>
            <a:r>
              <a:rPr lang="en-US" sz="1900" dirty="0" smtClean="0"/>
              <a:t>distribution</a:t>
            </a:r>
          </a:p>
          <a:p>
            <a:pPr lvl="1"/>
            <a:endParaRPr lang="en-US" sz="800" dirty="0"/>
          </a:p>
          <a:p>
            <a:pPr marL="274320" lvl="1" indent="0">
              <a:buNone/>
            </a:pPr>
            <a:r>
              <a:rPr lang="en-US" sz="2000" b="1" dirty="0">
                <a:sym typeface="Wingdings 3"/>
              </a:rPr>
              <a:t>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1900" dirty="0" smtClean="0">
                <a:solidFill>
                  <a:srgbClr val="FF0000"/>
                </a:solidFill>
              </a:rPr>
              <a:t>Motivations</a:t>
            </a:r>
            <a:r>
              <a:rPr lang="en-US" sz="1900" dirty="0" smtClean="0">
                <a:solidFill>
                  <a:schemeClr val="tx1"/>
                </a:solidFill>
              </a:rPr>
              <a:t> </a:t>
            </a:r>
            <a:r>
              <a:rPr lang="en-US" sz="1900" dirty="0"/>
              <a:t>for per-request power accounting and control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581400"/>
            <a:ext cx="4972874" cy="21336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  <a:cs typeface="Arial" pitchFamily="34" charset="0"/>
              </a:rPr>
              <a:t>Power Containers on Multicore Servers</a:t>
            </a:r>
            <a:endParaRPr lang="en-US" b="1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ASPLOS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4861560"/>
          </a:xfrm>
        </p:spPr>
        <p:txBody>
          <a:bodyPr>
            <a:norm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Challenges</a:t>
            </a:r>
            <a:r>
              <a:rPr lang="en-US" sz="2200" dirty="0" smtClean="0"/>
              <a:t>:</a:t>
            </a:r>
            <a:endParaRPr lang="en-US" sz="2200" dirty="0"/>
          </a:p>
          <a:p>
            <a:pPr lvl="1"/>
            <a:r>
              <a:rPr lang="en-US" sz="1900" dirty="0" err="1" smtClean="0">
                <a:solidFill>
                  <a:srgbClr val="7030A0"/>
                </a:solidFill>
              </a:rPr>
              <a:t>Concurrenct</a:t>
            </a:r>
            <a:r>
              <a:rPr lang="en-US" sz="1900" dirty="0" smtClean="0">
                <a:solidFill>
                  <a:schemeClr val="tx1"/>
                </a:solidFill>
              </a:rPr>
              <a:t>, </a:t>
            </a:r>
            <a:r>
              <a:rPr lang="en-US" sz="1900" dirty="0" smtClean="0">
                <a:solidFill>
                  <a:srgbClr val="7030A0"/>
                </a:solidFill>
              </a:rPr>
              <a:t>fine-grained </a:t>
            </a:r>
            <a:r>
              <a:rPr lang="en-US" sz="1900" dirty="0">
                <a:solidFill>
                  <a:schemeClr val="tx1"/>
                </a:solidFill>
              </a:rPr>
              <a:t>request activities over multiple stages</a:t>
            </a:r>
          </a:p>
          <a:p>
            <a:pPr lvl="1"/>
            <a:r>
              <a:rPr lang="en-US" sz="1900" dirty="0" smtClean="0">
                <a:solidFill>
                  <a:schemeClr val="tx1"/>
                </a:solidFill>
              </a:rPr>
              <a:t>Complex </a:t>
            </a:r>
            <a:r>
              <a:rPr lang="en-US" sz="1900" dirty="0">
                <a:solidFill>
                  <a:srgbClr val="7030A0"/>
                </a:solidFill>
              </a:rPr>
              <a:t>multicore </a:t>
            </a:r>
            <a:r>
              <a:rPr lang="en-US" sz="1900" dirty="0" smtClean="0">
                <a:solidFill>
                  <a:srgbClr val="7030A0"/>
                </a:solidFill>
              </a:rPr>
              <a:t>power sharing</a:t>
            </a:r>
            <a:r>
              <a:rPr lang="en-US" sz="1900" dirty="0">
                <a:solidFill>
                  <a:schemeClr val="tx1"/>
                </a:solidFill>
              </a:rPr>
              <a:t>; insufficient direct measurement</a:t>
            </a:r>
          </a:p>
          <a:p>
            <a:endParaRPr lang="en-US" sz="1000" dirty="0" smtClean="0">
              <a:solidFill>
                <a:srgbClr val="FF0000"/>
              </a:solidFill>
            </a:endParaRPr>
          </a:p>
          <a:p>
            <a:r>
              <a:rPr lang="en-US" sz="2200" dirty="0" smtClean="0">
                <a:solidFill>
                  <a:srgbClr val="FF0000"/>
                </a:solidFill>
              </a:rPr>
              <a:t>Approach</a:t>
            </a:r>
            <a:r>
              <a:rPr lang="en-US" sz="2200" dirty="0" smtClean="0"/>
              <a:t>: </a:t>
            </a:r>
          </a:p>
          <a:p>
            <a:pPr lvl="1"/>
            <a:r>
              <a:rPr lang="en-US" sz="1900" dirty="0" smtClean="0">
                <a:solidFill>
                  <a:schemeClr val="tx1"/>
                </a:solidFill>
              </a:rPr>
              <a:t>Event-based </a:t>
            </a:r>
            <a:r>
              <a:rPr lang="en-US" sz="1900" dirty="0">
                <a:solidFill>
                  <a:schemeClr val="tx1"/>
                </a:solidFill>
              </a:rPr>
              <a:t>power modeling + request tracking</a:t>
            </a:r>
          </a:p>
          <a:p>
            <a:r>
              <a:rPr lang="en-US" sz="2200" dirty="0" smtClean="0">
                <a:solidFill>
                  <a:srgbClr val="FF0000"/>
                </a:solidFill>
              </a:rPr>
              <a:t>Contributions </a:t>
            </a:r>
            <a:r>
              <a:rPr lang="en-US" sz="2200" dirty="0" smtClean="0"/>
              <a:t>on power modeling:</a:t>
            </a:r>
          </a:p>
          <a:p>
            <a:pPr lvl="1"/>
            <a:r>
              <a:rPr lang="en-US" sz="1900" dirty="0" smtClean="0">
                <a:solidFill>
                  <a:schemeClr val="tx1"/>
                </a:solidFill>
              </a:rPr>
              <a:t>Account for multicore shared power</a:t>
            </a:r>
          </a:p>
          <a:p>
            <a:pPr lvl="1"/>
            <a:r>
              <a:rPr lang="en-US" sz="1900" dirty="0" smtClean="0">
                <a:solidFill>
                  <a:schemeClr val="tx1"/>
                </a:solidFill>
              </a:rPr>
              <a:t>Use online measurement to mitigate power model inaccuracy</a:t>
            </a:r>
          </a:p>
          <a:p>
            <a:r>
              <a:rPr lang="en-US" sz="2200" dirty="0">
                <a:solidFill>
                  <a:srgbClr val="FF0000"/>
                </a:solidFill>
              </a:rPr>
              <a:t>Contributions</a:t>
            </a:r>
            <a:r>
              <a:rPr lang="en-US" sz="2200" dirty="0" smtClean="0">
                <a:solidFill>
                  <a:schemeClr val="tx1"/>
                </a:solidFill>
              </a:rPr>
              <a:t> on request tracking:</a:t>
            </a:r>
          </a:p>
          <a:p>
            <a:pPr lvl="1"/>
            <a:r>
              <a:rPr lang="en-US" sz="1900" dirty="0" smtClean="0">
                <a:solidFill>
                  <a:schemeClr val="tx1"/>
                </a:solidFill>
              </a:rPr>
              <a:t>Online request tracking and control</a:t>
            </a:r>
          </a:p>
          <a:p>
            <a:pPr lvl="1"/>
            <a:r>
              <a:rPr lang="en-US" sz="1900" dirty="0" smtClean="0">
                <a:solidFill>
                  <a:schemeClr val="tx1"/>
                </a:solidFill>
              </a:rPr>
              <a:t>OS support transparent to 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9906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  <a:cs typeface="Arial" pitchFamily="34" charset="0"/>
              </a:rPr>
              <a:t>Multicore Power </a:t>
            </a:r>
            <a:r>
              <a:rPr lang="en-US" b="1" dirty="0">
                <a:latin typeface="Calibri" pitchFamily="34" charset="0"/>
                <a:cs typeface="Arial" pitchFamily="34" charset="0"/>
              </a:rPr>
              <a:t>Attribution to Concurrent Tasks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ASPLOS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4861560"/>
          </a:xfrm>
        </p:spPr>
        <p:txBody>
          <a:bodyPr>
            <a:normAutofit/>
          </a:bodyPr>
          <a:lstStyle/>
          <a:p>
            <a:r>
              <a:rPr lang="en-US" sz="2200" dirty="0" err="1" smtClean="0"/>
              <a:t>Bellosa’s</a:t>
            </a:r>
            <a:r>
              <a:rPr lang="en-US" sz="2200" dirty="0" smtClean="0"/>
              <a:t> event-based power model </a:t>
            </a:r>
          </a:p>
          <a:p>
            <a:pPr lvl="1"/>
            <a:r>
              <a:rPr lang="en-US" sz="1900" dirty="0"/>
              <a:t>A</a:t>
            </a:r>
            <a:r>
              <a:rPr lang="en-US" sz="1900" dirty="0" smtClean="0"/>
              <a:t>ssumes direct relationship between one’s physical activities (instructions, cache references, bus activities, …) and power</a:t>
            </a:r>
          </a:p>
          <a:p>
            <a:endParaRPr lang="en-US" sz="1000" dirty="0" smtClean="0"/>
          </a:p>
          <a:p>
            <a:r>
              <a:rPr lang="en-US" sz="2200" dirty="0" smtClean="0"/>
              <a:t>On a multicore, maintenance of shared resources </a:t>
            </a:r>
            <a:r>
              <a:rPr lang="en-US" sz="2200" dirty="0" smtClean="0"/>
              <a:t>consumes power </a:t>
            </a:r>
            <a:r>
              <a:rPr lang="en-US" sz="2200" dirty="0" smtClean="0"/>
              <a:t>when at least one core is active</a:t>
            </a:r>
          </a:p>
          <a:p>
            <a:pPr lvl="1"/>
            <a:r>
              <a:rPr lang="en-US" sz="1900" dirty="0" smtClean="0"/>
              <a:t>Such shared power is not affected by one’s own physical activities, but rather depends on the level of multicore sharing</a:t>
            </a:r>
            <a:endParaRPr lang="en-US" sz="1900" dirty="0"/>
          </a:p>
          <a:p>
            <a:pPr lvl="1"/>
            <a:r>
              <a:rPr lang="en-US" sz="1900" dirty="0" smtClean="0"/>
              <a:t>Our approach: evenly attribute to concurrently running requests</a:t>
            </a:r>
          </a:p>
          <a:p>
            <a:pPr lvl="1"/>
            <a:r>
              <a:rPr lang="en-US" sz="1900" dirty="0" smtClean="0"/>
              <a:t>Implemented efficiently by local estimation of multicore sharing level (to avoid expensive global coordination and cross-core interrupts)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9906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  <a:cs typeface="Arial" pitchFamily="34" charset="0"/>
              </a:rPr>
              <a:t>Measurement-Assisted Online Model Correction</a:t>
            </a:r>
            <a:endParaRPr lang="en-US" b="1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ASPLOS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305800" cy="486156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Classic event-based power modeling is being questioned</a:t>
            </a:r>
          </a:p>
          <a:p>
            <a:pPr lvl="1"/>
            <a:r>
              <a:rPr lang="en-US" sz="1900" dirty="0" smtClean="0"/>
              <a:t>[</a:t>
            </a:r>
            <a:r>
              <a:rPr lang="en-US" sz="1900" dirty="0" err="1" smtClean="0"/>
              <a:t>McCulough</a:t>
            </a:r>
            <a:r>
              <a:rPr lang="en-US" sz="1900" dirty="0" smtClean="0"/>
              <a:t> et al. 2011] shows pessimistic results</a:t>
            </a:r>
          </a:p>
          <a:p>
            <a:pPr lvl="1"/>
            <a:r>
              <a:rPr lang="en-US" sz="1900" dirty="0" smtClean="0"/>
              <a:t>We find large model errors due to different characteristics between production and calibration workloads (worst for unusual workloads)</a:t>
            </a:r>
          </a:p>
          <a:p>
            <a:pPr lvl="1"/>
            <a:endParaRPr lang="en-US" sz="1000" dirty="0" smtClean="0"/>
          </a:p>
          <a:p>
            <a:r>
              <a:rPr lang="en-US" sz="2200" dirty="0" smtClean="0"/>
              <a:t>Our approach</a:t>
            </a:r>
          </a:p>
          <a:p>
            <a:pPr lvl="1"/>
            <a:r>
              <a:rPr lang="en-US" sz="1900" dirty="0" smtClean="0"/>
              <a:t>Online power measurement can help re-calibrate power model</a:t>
            </a:r>
            <a:endParaRPr lang="en-US" sz="1700" dirty="0"/>
          </a:p>
          <a:p>
            <a:pPr lvl="1"/>
            <a:r>
              <a:rPr lang="en-US" sz="1900" dirty="0" smtClean="0"/>
              <a:t>Measurement has delays, needs alignment with modeled power</a:t>
            </a:r>
            <a:endParaRPr lang="en-US" sz="1900" dirty="0"/>
          </a:p>
          <a:p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114799"/>
            <a:ext cx="6530623" cy="1984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alibri" pitchFamily="34" charset="0"/>
                <a:cs typeface="Arial" pitchFamily="34" charset="0"/>
              </a:rPr>
              <a:t>Request Power Accounting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ASPLOS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3733800" cy="486156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Request context tracking in a multi-stage server </a:t>
            </a:r>
          </a:p>
          <a:p>
            <a:pPr lvl="1"/>
            <a:r>
              <a:rPr lang="en-US" sz="1900" dirty="0" smtClean="0"/>
              <a:t>Past techniques either require offline analysis, or at application level</a:t>
            </a:r>
          </a:p>
          <a:p>
            <a:pPr>
              <a:buNone/>
            </a:pPr>
            <a:endParaRPr lang="en-US" sz="1000" dirty="0" smtClean="0"/>
          </a:p>
          <a:p>
            <a:r>
              <a:rPr lang="en-US" sz="2200" dirty="0" smtClean="0">
                <a:solidFill>
                  <a:schemeClr val="tx1"/>
                </a:solidFill>
              </a:rPr>
              <a:t>Our approach</a:t>
            </a:r>
          </a:p>
          <a:p>
            <a:pPr lvl="1"/>
            <a:r>
              <a:rPr lang="en-US" sz="1900" dirty="0"/>
              <a:t>Track request propagation events (sockets, forks, …) at the </a:t>
            </a:r>
            <a:r>
              <a:rPr lang="en-US" sz="1900" dirty="0" smtClean="0"/>
              <a:t>OS</a:t>
            </a:r>
          </a:p>
          <a:p>
            <a:pPr lvl="1"/>
            <a:r>
              <a:rPr lang="en-US" sz="1900" dirty="0" smtClean="0"/>
              <a:t>Attribute and control power at proper request context</a:t>
            </a:r>
          </a:p>
          <a:p>
            <a:pPr lvl="1"/>
            <a:r>
              <a:rPr lang="en-US" sz="1900" dirty="0" smtClean="0"/>
              <a:t>Imperfect now: miss 1/3 of power in </a:t>
            </a:r>
            <a:r>
              <a:rPr lang="en-US" sz="1900" dirty="0" err="1" smtClean="0"/>
              <a:t>GoogleAppEngine</a:t>
            </a:r>
            <a:endParaRPr lang="en-US" sz="1900" dirty="0"/>
          </a:p>
          <a:p>
            <a:endParaRPr lang="en-US" sz="2400" dirty="0" smtClean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929423"/>
              </p:ext>
            </p:extLst>
          </p:nvPr>
        </p:nvGraphicFramePr>
        <p:xfrm>
          <a:off x="4104157" y="1295400"/>
          <a:ext cx="5039843" cy="461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Visio" r:id="rId3" imgW="4344481" imgH="3972734" progId="Visio.Drawing.11">
                  <p:embed/>
                </p:oleObj>
              </mc:Choice>
              <mc:Fallback>
                <p:oleObj name="Visio" r:id="rId3" imgW="4344481" imgH="3972734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04157" y="1295400"/>
                        <a:ext cx="5039843" cy="461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  <a:cs typeface="Arial" pitchFamily="34" charset="0"/>
              </a:rPr>
              <a:t>Online Overhead</a:t>
            </a:r>
            <a:endParaRPr lang="en-US" b="1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ASPLOS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486156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Overhead depends on frequency of periodic activities;         low overhead (&lt;1%) for sufficiently frequent activities</a:t>
            </a:r>
          </a:p>
          <a:p>
            <a:endParaRPr lang="en-US" sz="1000" dirty="0"/>
          </a:p>
          <a:p>
            <a:r>
              <a:rPr lang="en-US" sz="2200" dirty="0" smtClean="0"/>
              <a:t>Periodic maintenance of power containers</a:t>
            </a:r>
          </a:p>
          <a:p>
            <a:pPr lvl="1"/>
            <a:r>
              <a:rPr lang="en-US" sz="1900" dirty="0" smtClean="0"/>
              <a:t>Reading hardware counters, power modeling, updating request stats </a:t>
            </a:r>
            <a:r>
              <a:rPr lang="en-US" sz="1900" dirty="0">
                <a:sym typeface="Wingdings 3"/>
              </a:rPr>
              <a:t></a:t>
            </a:r>
            <a:r>
              <a:rPr lang="en-US" sz="1900" dirty="0"/>
              <a:t> </a:t>
            </a:r>
            <a:r>
              <a:rPr lang="en-US" sz="1900" dirty="0" smtClean="0"/>
              <a:t>2948 cycles, 1656 instructions, 16 floating point ops, 3 LLC refs             </a:t>
            </a:r>
            <a:r>
              <a:rPr lang="en-US" sz="1900" dirty="0" smtClean="0">
                <a:sym typeface="Wingdings 3"/>
              </a:rPr>
              <a:t></a:t>
            </a:r>
            <a:r>
              <a:rPr lang="en-US" sz="1900" dirty="0" smtClean="0"/>
              <a:t> 1µsec, 10 µ</a:t>
            </a:r>
            <a:r>
              <a:rPr lang="en-US" sz="1900" dirty="0" err="1" smtClean="0"/>
              <a:t>Js</a:t>
            </a:r>
            <a:endParaRPr lang="en-US" sz="1900" dirty="0" smtClean="0"/>
          </a:p>
          <a:p>
            <a:endParaRPr lang="en-US" sz="1000" dirty="0" smtClean="0"/>
          </a:p>
          <a:p>
            <a:r>
              <a:rPr lang="en-US" sz="2200" dirty="0" smtClean="0"/>
              <a:t>Online model recalibration</a:t>
            </a:r>
          </a:p>
          <a:p>
            <a:pPr lvl="1"/>
            <a:r>
              <a:rPr lang="en-US" sz="1900" dirty="0"/>
              <a:t>C</a:t>
            </a:r>
            <a:r>
              <a:rPr lang="en-US" sz="1900" dirty="0" smtClean="0"/>
              <a:t>omputation of least-square linear regression (16</a:t>
            </a:r>
            <a:r>
              <a:rPr lang="en-US" sz="2000" dirty="0" smtClean="0"/>
              <a:t>µsecs for ~30 samples)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6415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alibri" pitchFamily="34" charset="0"/>
                <a:cs typeface="Arial" pitchFamily="34" charset="0"/>
              </a:rPr>
              <a:t>Request </a:t>
            </a:r>
            <a:r>
              <a:rPr lang="en-US" b="1" dirty="0" smtClean="0">
                <a:latin typeface="Calibri" pitchFamily="34" charset="0"/>
                <a:cs typeface="Arial" pitchFamily="34" charset="0"/>
              </a:rPr>
              <a:t>Power Accounting Results</a:t>
            </a:r>
            <a:endParaRPr lang="en-US" b="1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ASPLOS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33400" y="1295400"/>
            <a:ext cx="3657600" cy="8382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D</a:t>
            </a:r>
            <a:r>
              <a:rPr lang="en-US" sz="2200" dirty="0" smtClean="0">
                <a:solidFill>
                  <a:schemeClr val="tx1"/>
                </a:solidFill>
              </a:rPr>
              <a:t>istribution of average request power</a:t>
            </a:r>
            <a:endParaRPr lang="en-US" sz="2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400" dirty="0" smtClean="0"/>
          </a:p>
        </p:txBody>
      </p:sp>
      <p:sp>
        <p:nvSpPr>
          <p:cNvPr id="16" name="Content Placeholder 5"/>
          <p:cNvSpPr txBox="1">
            <a:spLocks/>
          </p:cNvSpPr>
          <p:nvPr/>
        </p:nvSpPr>
        <p:spPr>
          <a:xfrm>
            <a:off x="4876800" y="1302327"/>
            <a:ext cx="3505200" cy="98367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Distribution of request energy usage</a:t>
            </a:r>
            <a:endParaRPr lang="en-US" sz="22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85999"/>
            <a:ext cx="3429000" cy="31016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293" y="2285997"/>
            <a:ext cx="3402214" cy="304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60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alibri" pitchFamily="34" charset="0"/>
                <a:cs typeface="Arial" pitchFamily="34" charset="0"/>
              </a:rPr>
              <a:t>Validation of Request Power </a:t>
            </a:r>
            <a:r>
              <a:rPr lang="en-US" b="1" dirty="0" smtClean="0">
                <a:latin typeface="Calibri" pitchFamily="34" charset="0"/>
                <a:cs typeface="Arial" pitchFamily="34" charset="0"/>
              </a:rPr>
              <a:t>Accounting</a:t>
            </a:r>
            <a:endParaRPr lang="en-US" b="1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ASPLOS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486156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Challenge of validation:</a:t>
            </a:r>
            <a:r>
              <a:rPr lang="en-US" sz="2200" dirty="0"/>
              <a:t> </a:t>
            </a:r>
            <a:endParaRPr lang="en-US" sz="2200" dirty="0" smtClean="0"/>
          </a:p>
          <a:p>
            <a:pPr lvl="1"/>
            <a:r>
              <a:rPr lang="en-US" sz="1900" dirty="0"/>
              <a:t>H</a:t>
            </a:r>
            <a:r>
              <a:rPr lang="en-US" sz="1900" dirty="0" smtClean="0"/>
              <a:t>ard to know the ground truth – no way to directly measure request power or energy use on a multicore server</a:t>
            </a:r>
          </a:p>
          <a:p>
            <a:pPr lvl="1"/>
            <a:endParaRPr lang="en-US" sz="1000" dirty="0"/>
          </a:p>
          <a:p>
            <a:r>
              <a:rPr lang="en-US" sz="2200" dirty="0" smtClean="0"/>
              <a:t>Validation approach #1:</a:t>
            </a:r>
          </a:p>
          <a:p>
            <a:pPr lvl="1"/>
            <a:r>
              <a:rPr lang="en-US" sz="1900" dirty="0" smtClean="0"/>
              <a:t>Aggregate accounted request energy over a time duration to estimate total system energy usage; then match with measurement</a:t>
            </a:r>
          </a:p>
          <a:p>
            <a:pPr lvl="1"/>
            <a:r>
              <a:rPr lang="en-US" sz="1900" dirty="0" smtClean="0"/>
              <a:t>No more than 9% error across six workloads on </a:t>
            </a:r>
            <a:r>
              <a:rPr lang="en-US" sz="1900" dirty="0" smtClean="0"/>
              <a:t>three</a:t>
            </a:r>
            <a:r>
              <a:rPr lang="en-US" sz="1900" dirty="0" smtClean="0"/>
              <a:t> machines</a:t>
            </a:r>
          </a:p>
          <a:p>
            <a:r>
              <a:rPr lang="en-US" sz="2200" dirty="0" smtClean="0"/>
              <a:t>Validation approach #2:</a:t>
            </a:r>
          </a:p>
          <a:p>
            <a:pPr lvl="1"/>
            <a:r>
              <a:rPr lang="en-US" sz="1900" dirty="0"/>
              <a:t>Use accounted request energy </a:t>
            </a:r>
            <a:r>
              <a:rPr lang="en-US" sz="1900" dirty="0" smtClean="0"/>
              <a:t>to estimate system energy usage at hypothetical workload conditions (different mixes/rates of requests)</a:t>
            </a:r>
          </a:p>
          <a:p>
            <a:pPr lvl="1"/>
            <a:r>
              <a:rPr lang="en-US" sz="1900" dirty="0" smtClean="0"/>
              <a:t>No more than 11% error for workloads with stable-behavior requests</a:t>
            </a:r>
          </a:p>
        </p:txBody>
      </p:sp>
    </p:spTree>
    <p:extLst>
      <p:ext uri="{BB962C8B-B14F-4D97-AF65-F5344CB8AC3E}">
        <p14:creationId xmlns:p14="http://schemas.microsoft.com/office/powerpoint/2010/main" val="153176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 bwMode="auto">
        <a:noFill/>
        <a:ln w="9525">
          <a:noFill/>
          <a:miter lim="800000"/>
          <a:headEnd/>
          <a:tailEnd/>
        </a:ln>
        <a:effectLst/>
      </a:spPr>
      <a:bodyPr/>
      <a:lstStyle>
        <a:defPPr marL="342900" indent="-342900">
          <a:buClr>
            <a:schemeClr val="folHlink"/>
          </a:buClr>
          <a:buSzPct val="95000"/>
          <a:defRPr sz="2800" dirty="0" smtClean="0">
            <a:solidFill>
              <a:srgbClr val="FF0000"/>
            </a:solidFill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3606</TotalTime>
  <Words>807</Words>
  <Application>Microsoft Office PowerPoint</Application>
  <PresentationFormat>On-screen Show (4:3)</PresentationFormat>
  <Paragraphs>134</Paragraphs>
  <Slides>12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Origin</vt:lpstr>
      <vt:lpstr>Visio</vt:lpstr>
      <vt:lpstr>Power Containers:  An OS Facility for Fine-Grained Power and Energy Management on Multicore Servers</vt:lpstr>
      <vt:lpstr>Problem Overview</vt:lpstr>
      <vt:lpstr>Power Containers on Multicore Servers</vt:lpstr>
      <vt:lpstr>Multicore Power Attribution to Concurrent Tasks</vt:lpstr>
      <vt:lpstr>Measurement-Assisted Online Model Correction</vt:lpstr>
      <vt:lpstr>Request Power Accounting</vt:lpstr>
      <vt:lpstr>Online Overhead</vt:lpstr>
      <vt:lpstr>Request Power Accounting Results</vt:lpstr>
      <vt:lpstr>Validation of Request Power Accounting</vt:lpstr>
      <vt:lpstr>  Fair Request Power Conditioning</vt:lpstr>
      <vt:lpstr>Heterogeneity-Aware Request Distribution</vt:lpstr>
      <vt:lpstr>Conclusions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Containers:  An OS Facility for Fine-Grained Power and Energy Management on Multicore Servers</dc:title>
  <dc:creator/>
  <cp:lastModifiedBy>Kai Shen</cp:lastModifiedBy>
  <cp:revision>459</cp:revision>
  <cp:lastPrinted>2013-03-12T22:25:44Z</cp:lastPrinted>
  <dcterms:created xsi:type="dcterms:W3CDTF">2006-08-16T00:00:00Z</dcterms:created>
  <dcterms:modified xsi:type="dcterms:W3CDTF">2013-03-14T03:13:23Z</dcterms:modified>
</cp:coreProperties>
</file>