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72" r:id="rId2"/>
    <p:sldId id="273" r:id="rId3"/>
    <p:sldId id="259" r:id="rId4"/>
    <p:sldId id="278" r:id="rId5"/>
    <p:sldId id="288" r:id="rId6"/>
    <p:sldId id="289" r:id="rId7"/>
    <p:sldId id="261" r:id="rId8"/>
    <p:sldId id="283" r:id="rId9"/>
    <p:sldId id="284" r:id="rId10"/>
    <p:sldId id="287" r:id="rId11"/>
    <p:sldId id="262" r:id="rId12"/>
    <p:sldId id="264"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0ABB7C-576A-451D-A3D1-AFC3752DA26B}">
          <p14:sldIdLst>
            <p14:sldId id="272"/>
            <p14:sldId id="273"/>
            <p14:sldId id="259"/>
            <p14:sldId id="278"/>
            <p14:sldId id="288"/>
            <p14:sldId id="289"/>
            <p14:sldId id="261"/>
            <p14:sldId id="283"/>
            <p14:sldId id="284"/>
            <p14:sldId id="287"/>
            <p14:sldId id="262"/>
            <p14:sldId id="264"/>
            <p14:sldId id="280"/>
            <p14:sldId id="281"/>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91" d="100"/>
          <a:sy n="91" d="100"/>
        </p:scale>
        <p:origin x="370" y="7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4/23/2023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Offline Signature Verification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5821960" y="4278385"/>
            <a:ext cx="4846040" cy="979414"/>
          </a:xfrm>
        </p:spPr>
        <p:txBody>
          <a:bodyPr/>
          <a:lstStyle/>
          <a:p>
            <a:r>
              <a:rPr lang="en-US" dirty="0" err="1"/>
              <a:t>K.Ashrith</a:t>
            </a:r>
            <a:r>
              <a:rPr lang="en-US" dirty="0"/>
              <a:t>  S20200010098</a:t>
            </a:r>
          </a:p>
          <a:p>
            <a:r>
              <a:rPr lang="en-US" dirty="0"/>
              <a:t>Y.V.V. Kalyan  S20200010237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3" name="Content Placeholder 2">
            <a:extLst>
              <a:ext uri="{FF2B5EF4-FFF2-40B4-BE49-F238E27FC236}">
                <a16:creationId xmlns:a16="http://schemas.microsoft.com/office/drawing/2014/main" id="{95AC169C-71FD-46D7-4142-0D6D7AC92863}"/>
              </a:ext>
            </a:extLst>
          </p:cNvPr>
          <p:cNvSpPr>
            <a:spLocks noGrp="1"/>
          </p:cNvSpPr>
          <p:nvPr>
            <p:ph idx="1"/>
          </p:nvPr>
        </p:nvSpPr>
        <p:spPr>
          <a:xfrm>
            <a:off x="0" y="82296"/>
            <a:ext cx="12192000" cy="6175629"/>
          </a:xfrm>
        </p:spPr>
        <p:txBody>
          <a:bodyPr>
            <a:normAutofit/>
          </a:bodyPr>
          <a:lstStyle/>
          <a:p>
            <a:pPr marL="0" indent="0">
              <a:buNone/>
            </a:pPr>
            <a:r>
              <a:rPr lang="en-IN" sz="1800" b="0" i="0" u="sng" strike="noStrike" dirty="0">
                <a:solidFill>
                  <a:srgbClr val="433F39"/>
                </a:solidFill>
                <a:effectLst/>
                <a:latin typeface="inherit"/>
              </a:rPr>
              <a:t>Tahir, </a:t>
            </a:r>
            <a:r>
              <a:rPr lang="en-IN" sz="1800" b="0" i="0" u="sng" strike="noStrike" dirty="0" err="1">
                <a:solidFill>
                  <a:srgbClr val="433F39"/>
                </a:solidFill>
                <a:effectLst/>
                <a:latin typeface="inherit"/>
              </a:rPr>
              <a:t>Nura</a:t>
            </a:r>
            <a:r>
              <a:rPr lang="en-IN" sz="1800" b="0" i="0" u="sng" strike="noStrike" dirty="0">
                <a:solidFill>
                  <a:srgbClr val="433F39"/>
                </a:solidFill>
                <a:effectLst/>
                <a:latin typeface="inherit"/>
              </a:rPr>
              <a:t> &amp; </a:t>
            </a:r>
            <a:r>
              <a:rPr lang="en-IN" sz="1800" b="0" i="0" u="sng" strike="noStrike" dirty="0" err="1">
                <a:solidFill>
                  <a:srgbClr val="433F39"/>
                </a:solidFill>
                <a:effectLst/>
                <a:latin typeface="inherit"/>
              </a:rPr>
              <a:t>Ausat</a:t>
            </a:r>
            <a:r>
              <a:rPr lang="en-IN" sz="1800" b="0" i="0" u="sng" strike="noStrike" dirty="0">
                <a:solidFill>
                  <a:srgbClr val="433F39"/>
                </a:solidFill>
                <a:effectLst/>
                <a:latin typeface="inherit"/>
              </a:rPr>
              <a:t>, Adam &amp; </a:t>
            </a:r>
            <a:r>
              <a:rPr lang="en-IN" sz="1800" b="0" i="0" u="sng" strike="noStrike" dirty="0" err="1">
                <a:solidFill>
                  <a:srgbClr val="433F39"/>
                </a:solidFill>
                <a:effectLst/>
                <a:latin typeface="inherit"/>
              </a:rPr>
              <a:t>Bature</a:t>
            </a:r>
            <a:r>
              <a:rPr lang="en-IN" sz="1800" b="0" i="0" u="sng" strike="noStrike" dirty="0">
                <a:solidFill>
                  <a:srgbClr val="433F39"/>
                </a:solidFill>
                <a:effectLst/>
                <a:latin typeface="inherit"/>
              </a:rPr>
              <a:t>, Usman &amp; Abubakar, Kamal &amp; Gambo, Ibrahim. (2021). Offline Handwritten signature verification system: Using Artificial Neural Networks Approach. International Journal of Intelligent Systems and Applications. 13. 10.5815/ijisa.2021.01.04. </a:t>
            </a:r>
          </a:p>
          <a:p>
            <a:pPr marL="0" indent="0">
              <a:buNone/>
            </a:pPr>
            <a:r>
              <a:rPr lang="en-US" sz="1800" u="sng" dirty="0">
                <a:solidFill>
                  <a:srgbClr val="FF0000"/>
                </a:solidFill>
                <a:latin typeface="inherit"/>
              </a:rPr>
              <a:t>Architecture</a:t>
            </a:r>
          </a:p>
          <a:p>
            <a:pPr algn="l" rtl="0">
              <a:buFont typeface="Arial" panose="020B0604020202020204" pitchFamily="34" charset="0"/>
              <a:buChar char="•"/>
            </a:pPr>
            <a:r>
              <a:rPr lang="en-US" sz="1600" b="1" i="0" dirty="0">
                <a:effectLst/>
                <a:latin typeface="inherit"/>
              </a:rPr>
              <a:t>Architecture: This Paper has used a Artificial neural network approach</a:t>
            </a:r>
          </a:p>
          <a:p>
            <a:pPr algn="l" rtl="0">
              <a:buFont typeface="Arial" panose="020B0604020202020204" pitchFamily="34" charset="0"/>
              <a:buChar char="•"/>
            </a:pPr>
            <a:r>
              <a:rPr lang="en-US" sz="1600" b="1" i="0" dirty="0">
                <a:effectLst/>
                <a:latin typeface="inherit"/>
              </a:rPr>
              <a:t>Performance: This artificial neural network approach has achieved an accuracy of 82.5%</a:t>
            </a:r>
          </a:p>
          <a:p>
            <a:pPr algn="l" rtl="0">
              <a:buFont typeface="Arial" panose="020B0604020202020204" pitchFamily="34" charset="0"/>
              <a:buChar char="•"/>
            </a:pPr>
            <a:r>
              <a:rPr lang="en-US" sz="1600" b="1" i="0" dirty="0">
                <a:effectLst/>
                <a:latin typeface="inherit"/>
              </a:rPr>
              <a:t>Preprocessing: The Images are resized and converted to grayscale images</a:t>
            </a:r>
            <a:endParaRPr lang="en-US" sz="1600" b="1" dirty="0">
              <a:latin typeface="inherit"/>
            </a:endParaRPr>
          </a:p>
          <a:p>
            <a:pPr marL="0" indent="0" algn="l" rtl="0">
              <a:buNone/>
            </a:pPr>
            <a:r>
              <a:rPr lang="en-US" sz="1800" i="0" u="sng" dirty="0">
                <a:solidFill>
                  <a:srgbClr val="FF0000"/>
                </a:solidFill>
                <a:effectLst/>
                <a:latin typeface="inherit"/>
              </a:rPr>
              <a:t>Parameters</a:t>
            </a:r>
          </a:p>
          <a:p>
            <a:pPr algn="l" rtl="0">
              <a:buFont typeface="Arial" panose="020B0604020202020204" pitchFamily="34" charset="0"/>
              <a:buChar char="•"/>
            </a:pPr>
            <a:r>
              <a:rPr lang="en-US" sz="1600" b="1" i="0" dirty="0">
                <a:effectLst/>
                <a:latin typeface="inherit"/>
              </a:rPr>
              <a:t>Layers: This model has total of 6 layers. The number of nodes in input layer are 25 </a:t>
            </a:r>
            <a:r>
              <a:rPr lang="en-US" sz="1600" b="1" i="0" dirty="0" err="1">
                <a:effectLst/>
                <a:latin typeface="inherit"/>
              </a:rPr>
              <a:t>i.e</a:t>
            </a:r>
            <a:r>
              <a:rPr lang="en-US" sz="1600" b="1" i="0" dirty="0">
                <a:effectLst/>
                <a:latin typeface="inherit"/>
              </a:rPr>
              <a:t> the images are changed to 5px X 5px.</a:t>
            </a:r>
          </a:p>
          <a:p>
            <a:pPr algn="l" rtl="0">
              <a:buFont typeface="Arial" panose="020B0604020202020204" pitchFamily="34" charset="0"/>
              <a:buChar char="•"/>
            </a:pPr>
            <a:r>
              <a:rPr lang="en-US" sz="1600" b="1" dirty="0">
                <a:latin typeface="inherit"/>
              </a:rPr>
              <a:t>Optimization: The proposed work has used a gradient descent for optimization</a:t>
            </a:r>
          </a:p>
          <a:p>
            <a:pPr marL="0" indent="0" algn="l" rtl="0">
              <a:buNone/>
            </a:pPr>
            <a:r>
              <a:rPr lang="en-US" sz="1800" u="sng" dirty="0">
                <a:solidFill>
                  <a:srgbClr val="FF0000"/>
                </a:solidFill>
                <a:latin typeface="inherit"/>
              </a:rPr>
              <a:t>Conclusion</a:t>
            </a:r>
            <a:endParaRPr lang="en-US" sz="1800" i="0" u="sng" dirty="0">
              <a:solidFill>
                <a:srgbClr val="FF0000"/>
              </a:solidFill>
              <a:effectLst/>
              <a:latin typeface="inherit"/>
            </a:endParaRPr>
          </a:p>
          <a:p>
            <a:r>
              <a:rPr lang="en-US" sz="1600" b="1" dirty="0">
                <a:latin typeface="inherit"/>
              </a:rPr>
              <a:t>In ANN approach we have problems like high dimensionality and no local connectivity and ANN requires the dataset to be huge.</a:t>
            </a:r>
          </a:p>
          <a:p>
            <a:r>
              <a:rPr lang="en-US" sz="1600" b="1" dirty="0">
                <a:latin typeface="inherit"/>
              </a:rPr>
              <a:t>To overcome this problem This paper has applied data augmentation techniques like rotation and generating more images from the input images. </a:t>
            </a:r>
            <a:endParaRPr lang="en-US" sz="1600" b="1" i="0" dirty="0">
              <a:effectLst/>
              <a:latin typeface="inherit"/>
            </a:endParaRPr>
          </a:p>
          <a:p>
            <a:pPr marL="0" indent="0" algn="l" rtl="0">
              <a:buNone/>
            </a:pPr>
            <a:endParaRPr lang="en-US" sz="1800" i="0" u="sng" dirty="0">
              <a:solidFill>
                <a:srgbClr val="FF0000"/>
              </a:solidFill>
              <a:effectLst/>
              <a:latin typeface="inherit"/>
            </a:endParaRPr>
          </a:p>
          <a:p>
            <a:pPr marL="0" indent="0" algn="l" rtl="0">
              <a:buNone/>
            </a:pPr>
            <a:endParaRPr lang="en-US" sz="1600" b="0" i="0" dirty="0">
              <a:solidFill>
                <a:srgbClr val="000000"/>
              </a:solidFill>
              <a:effectLst/>
              <a:latin typeface="RalewayBold"/>
            </a:endParaRPr>
          </a:p>
          <a:p>
            <a:pPr marL="0" indent="0">
              <a:buNone/>
            </a:pPr>
            <a:endParaRPr lang="en-IN" sz="1800" dirty="0"/>
          </a:p>
        </p:txBody>
      </p:sp>
    </p:spTree>
    <p:extLst>
      <p:ext uri="{BB962C8B-B14F-4D97-AF65-F5344CB8AC3E}">
        <p14:creationId xmlns:p14="http://schemas.microsoft.com/office/powerpoint/2010/main" val="298755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444618"/>
            <a:ext cx="10515600" cy="687896"/>
          </a:xfrm>
        </p:spPr>
        <p:txBody>
          <a:bodyPr/>
          <a:lstStyle/>
          <a:p>
            <a:r>
              <a:rPr lang="en-US" sz="4800" dirty="0">
                <a:latin typeface="Sagona Book" panose="020F0502020204030204" pitchFamily="34" charset="0"/>
                <a:cs typeface="Sagona Book" panose="020F0502020204030204" pitchFamily="34" charset="0"/>
              </a:rPr>
              <a:t>Proposed Work</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Content Placeholder 4">
            <a:extLst>
              <a:ext uri="{FF2B5EF4-FFF2-40B4-BE49-F238E27FC236}">
                <a16:creationId xmlns:a16="http://schemas.microsoft.com/office/drawing/2014/main" id="{A9FD4CE0-68CA-4780-CF4C-75A5C3C6E16B}"/>
              </a:ext>
            </a:extLst>
          </p:cNvPr>
          <p:cNvSpPr>
            <a:spLocks noGrp="1"/>
          </p:cNvSpPr>
          <p:nvPr>
            <p:ph idx="1"/>
          </p:nvPr>
        </p:nvSpPr>
        <p:spPr>
          <a:xfrm>
            <a:off x="576072" y="1380743"/>
            <a:ext cx="11344684" cy="4927777"/>
          </a:xfrm>
        </p:spPr>
        <p:txBody>
          <a:bodyPr>
            <a:normAutofit/>
          </a:bodyPr>
          <a:lstStyle/>
          <a:p>
            <a:r>
              <a:rPr lang="en-IN" b="1" i="0" dirty="0" err="1">
                <a:solidFill>
                  <a:srgbClr val="202124"/>
                </a:solidFill>
                <a:effectLst/>
                <a:latin typeface="zeitung"/>
              </a:rPr>
              <a:t>Signature_Verification_Dataset</a:t>
            </a:r>
            <a:r>
              <a:rPr lang="en-IN" b="1" i="0" dirty="0">
                <a:solidFill>
                  <a:srgbClr val="202124"/>
                </a:solidFill>
                <a:effectLst/>
                <a:latin typeface="zeitung"/>
              </a:rPr>
              <a:t> : </a:t>
            </a:r>
            <a:r>
              <a:rPr lang="en-US" b="0" i="0" dirty="0">
                <a:effectLst/>
                <a:latin typeface="Inter"/>
              </a:rPr>
              <a:t>This dataset contains the signature of </a:t>
            </a:r>
            <a:r>
              <a:rPr lang="en-US" b="0" i="0" dirty="0" err="1">
                <a:effectLst/>
                <a:latin typeface="Inter"/>
              </a:rPr>
              <a:t>dutch</a:t>
            </a:r>
            <a:r>
              <a:rPr lang="en-US" b="0" i="0" dirty="0">
                <a:effectLst/>
                <a:latin typeface="Inter"/>
              </a:rPr>
              <a:t> user both genuine and fraud.</a:t>
            </a:r>
          </a:p>
          <a:p>
            <a:endParaRPr lang="en-US" b="1" dirty="0">
              <a:solidFill>
                <a:srgbClr val="000000"/>
              </a:solidFill>
              <a:latin typeface="Inter"/>
            </a:endParaRPr>
          </a:p>
          <a:p>
            <a:r>
              <a:rPr lang="en-US" b="1" dirty="0">
                <a:solidFill>
                  <a:srgbClr val="000000"/>
                </a:solidFill>
                <a:latin typeface="Inter"/>
              </a:rPr>
              <a:t>Preprocessing : </a:t>
            </a:r>
            <a:r>
              <a:rPr lang="en-US" dirty="0">
                <a:latin typeface="Inter"/>
              </a:rPr>
              <a:t>We have processed the dataset into an array where each row has two images and a label. Then we applied some transformations for the images like resizing , grayscale and to tensors.</a:t>
            </a:r>
          </a:p>
          <a:p>
            <a:pPr marL="0" indent="0">
              <a:buNone/>
            </a:pPr>
            <a:r>
              <a:rPr lang="en-US" b="1" i="0" dirty="0">
                <a:solidFill>
                  <a:srgbClr val="000000"/>
                </a:solidFill>
                <a:effectLst/>
                <a:latin typeface="Inter"/>
              </a:rPr>
              <a:t> </a:t>
            </a:r>
          </a:p>
          <a:p>
            <a:r>
              <a:rPr lang="en-US" b="1" i="0" dirty="0">
                <a:solidFill>
                  <a:srgbClr val="000000"/>
                </a:solidFill>
                <a:effectLst/>
                <a:latin typeface="Inter"/>
              </a:rPr>
              <a:t>Architecture :  </a:t>
            </a:r>
            <a:r>
              <a:rPr lang="en-US" b="1" dirty="0">
                <a:solidFill>
                  <a:srgbClr val="000000"/>
                </a:solidFill>
                <a:latin typeface="Inter"/>
              </a:rPr>
              <a:t>Siamese networks</a:t>
            </a:r>
          </a:p>
          <a:p>
            <a:r>
              <a:rPr lang="en-US" b="1" i="0" dirty="0">
                <a:solidFill>
                  <a:srgbClr val="000000"/>
                </a:solidFill>
                <a:effectLst/>
                <a:latin typeface="Söhne"/>
              </a:rPr>
              <a:t>Loss Function : </a:t>
            </a:r>
            <a:r>
              <a:rPr lang="en-US" b="1" i="0" dirty="0">
                <a:solidFill>
                  <a:schemeClr val="accent6">
                    <a:lumMod val="10000"/>
                  </a:schemeClr>
                </a:solidFill>
                <a:effectLst/>
                <a:latin typeface="Söhne"/>
              </a:rPr>
              <a:t>Contrastive loss </a:t>
            </a:r>
          </a:p>
          <a:p>
            <a:pPr marL="0" indent="0">
              <a:buNone/>
            </a:pPr>
            <a:r>
              <a:rPr lang="en-US" b="1" i="0" dirty="0">
                <a:solidFill>
                  <a:schemeClr val="accent6">
                    <a:lumMod val="10000"/>
                  </a:schemeClr>
                </a:solidFill>
                <a:effectLst/>
                <a:latin typeface="Söhne"/>
              </a:rPr>
              <a:t>                        </a:t>
            </a:r>
            <a:r>
              <a:rPr lang="es-ES" b="0" i="0" dirty="0">
                <a:effectLst/>
                <a:latin typeface="Söhne"/>
              </a:rPr>
              <a:t>L = (1-y) * d^2 + y * </a:t>
            </a:r>
            <a:r>
              <a:rPr lang="es-ES" b="0" i="0" dirty="0" err="1">
                <a:effectLst/>
                <a:latin typeface="Söhne"/>
              </a:rPr>
              <a:t>max</a:t>
            </a:r>
            <a:r>
              <a:rPr lang="es-ES" b="0" i="0" dirty="0">
                <a:effectLst/>
                <a:latin typeface="Söhne"/>
              </a:rPr>
              <a:t>(</a:t>
            </a:r>
            <a:r>
              <a:rPr lang="es-ES" b="0" i="0" dirty="0" err="1">
                <a:effectLst/>
                <a:latin typeface="Söhne"/>
              </a:rPr>
              <a:t>margin</a:t>
            </a:r>
            <a:r>
              <a:rPr lang="es-ES" b="0" i="0" dirty="0">
                <a:effectLst/>
                <a:latin typeface="Söhne"/>
              </a:rPr>
              <a:t> - d, 0)^2</a:t>
            </a:r>
            <a:endParaRPr lang="en-US" b="1" i="0" dirty="0">
              <a:solidFill>
                <a:schemeClr val="accent6">
                  <a:lumMod val="10000"/>
                </a:schemeClr>
              </a:solidFill>
              <a:effectLst/>
              <a:latin typeface="Söhne"/>
            </a:endParaRPr>
          </a:p>
          <a:p>
            <a:endParaRPr lang="en-US" b="1" dirty="0">
              <a:solidFill>
                <a:srgbClr val="000000"/>
              </a:solidFill>
              <a:latin typeface="Inter"/>
            </a:endParaRPr>
          </a:p>
          <a:p>
            <a:pPr marL="0" indent="0">
              <a:buNone/>
            </a:pPr>
            <a:endParaRPr lang="en-US" b="0" i="0" dirty="0">
              <a:effectLst/>
              <a:latin typeface="Söhne"/>
            </a:endParaRPr>
          </a:p>
        </p:txBody>
      </p:sp>
    </p:spTree>
    <p:extLst>
      <p:ext uri="{BB962C8B-B14F-4D97-AF65-F5344CB8AC3E}">
        <p14:creationId xmlns:p14="http://schemas.microsoft.com/office/powerpoint/2010/main" val="275285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Conclusion</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36" name="Text Placeholder 35">
            <a:extLst>
              <a:ext uri="{FF2B5EF4-FFF2-40B4-BE49-F238E27FC236}">
                <a16:creationId xmlns:a16="http://schemas.microsoft.com/office/drawing/2014/main" id="{D19972D2-EE38-7FF3-6FCB-A7CA6F892FDD}"/>
              </a:ext>
            </a:extLst>
          </p:cNvPr>
          <p:cNvSpPr>
            <a:spLocks noGrp="1"/>
          </p:cNvSpPr>
          <p:nvPr>
            <p:ph type="body" sz="quarter" idx="21"/>
          </p:nvPr>
        </p:nvSpPr>
        <p:spPr>
          <a:xfrm>
            <a:off x="576072" y="1649526"/>
            <a:ext cx="11311128" cy="4504385"/>
          </a:xfrm>
        </p:spPr>
        <p:txBody>
          <a:bodyPr/>
          <a:lstStyle/>
          <a:p>
            <a:pPr marL="285750" indent="-285750" algn="l">
              <a:buFont typeface="Arial" panose="020B0604020202020204" pitchFamily="34" charset="0"/>
              <a:buChar char="•"/>
            </a:pPr>
            <a:r>
              <a:rPr lang="en-US" dirty="0">
                <a:latin typeface="inherit"/>
              </a:rPr>
              <a:t>O</a:t>
            </a:r>
            <a:r>
              <a:rPr lang="en-US" b="0" i="0" dirty="0">
                <a:effectLst/>
                <a:latin typeface="inherit"/>
              </a:rPr>
              <a:t>ffline signature verification is crucial in the banking and financial industry. It is often used to verify the authenticity of checks and other financial documents, which helps to prevent fraud and ensure the security of financial transactions.</a:t>
            </a:r>
            <a:r>
              <a:rPr lang="en-US" dirty="0">
                <a:latin typeface="inherit"/>
              </a:rPr>
              <a:t>​</a:t>
            </a:r>
          </a:p>
          <a:p>
            <a:pPr marL="285750" indent="-285750" algn="l">
              <a:buFont typeface="Arial" panose="020B0604020202020204" pitchFamily="34" charset="0"/>
              <a:buChar char="•"/>
            </a:pPr>
            <a:endParaRPr lang="en-US" dirty="0">
              <a:latin typeface="inherit"/>
            </a:endParaRPr>
          </a:p>
          <a:p>
            <a:pPr marL="285750" indent="-285750" algn="l">
              <a:buFont typeface="Arial" panose="020B0604020202020204" pitchFamily="34" charset="0"/>
              <a:buChar char="•"/>
            </a:pPr>
            <a:r>
              <a:rPr lang="en-US" b="0" i="0" dirty="0">
                <a:effectLst/>
                <a:latin typeface="inherit"/>
              </a:rPr>
              <a:t>The deep learning approach involves model to learn and extract relevant features from the signature image and classify the signature as genuine or forged. The model is typically evaluated using metrics such as accuracy, precision, and recall to assess its performance.</a:t>
            </a:r>
          </a:p>
          <a:p>
            <a:pPr marL="285750" indent="-285750" algn="l">
              <a:buFont typeface="Arial" panose="020B0604020202020204" pitchFamily="34" charset="0"/>
              <a:buChar char="•"/>
            </a:pPr>
            <a:endParaRPr lang="en-US" b="0" i="0" dirty="0">
              <a:effectLst/>
              <a:latin typeface="inherit"/>
            </a:endParaRPr>
          </a:p>
          <a:p>
            <a:pPr marL="285750" indent="-285750" algn="l">
              <a:buFont typeface="Arial" panose="020B0604020202020204" pitchFamily="34" charset="0"/>
              <a:buChar char="•"/>
            </a:pPr>
            <a:r>
              <a:rPr lang="en-US" b="0" i="0" dirty="0">
                <a:effectLst/>
                <a:latin typeface="Söhne"/>
              </a:rPr>
              <a:t>Siamese networks are a type of neural network architecture that are used for tasks involving similarity or distance measurement between two input examples. These networks consist of two or more identical sub-networks, which are joined at the end by a similarity function. </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0" i="0" dirty="0">
                <a:effectLst/>
                <a:latin typeface="Söhne"/>
              </a:rPr>
              <a:t>Contrastive loss is a loss function used in Siamese networks that are designed for tasks where the goal is to learn a similarity metric between pairs of input data, such as images or text.</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endParaRPr lang="en-IN" dirty="0">
              <a:latin typeface="inherit"/>
            </a:endParaRP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00210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B974BADC-6115-4A0C-A610-F6DE91993CAE}"/>
              </a:ext>
            </a:extLst>
          </p:cNvPr>
          <p:cNvSpPr>
            <a:spLocks noGrp="1"/>
          </p:cNvSpPr>
          <p:nvPr>
            <p:ph type="body" sz="quarter" idx="15"/>
          </p:nvPr>
        </p:nvSpPr>
        <p:spPr/>
        <p:txBody>
          <a:bodyPr/>
          <a:lstStyle/>
          <a:p>
            <a:endParaRPr lang="en-IN" dirty="0"/>
          </a:p>
        </p:txBody>
      </p:sp>
      <p:sp>
        <p:nvSpPr>
          <p:cNvPr id="15" name="Text Placeholder 14">
            <a:extLst>
              <a:ext uri="{FF2B5EF4-FFF2-40B4-BE49-F238E27FC236}">
                <a16:creationId xmlns:a16="http://schemas.microsoft.com/office/drawing/2014/main" id="{23BEEE00-BB2B-C125-CD78-3D9FE5D545D8}"/>
              </a:ext>
            </a:extLst>
          </p:cNvPr>
          <p:cNvSpPr>
            <a:spLocks noGrp="1"/>
          </p:cNvSpPr>
          <p:nvPr>
            <p:ph type="body" sz="quarter" idx="13"/>
          </p:nvPr>
        </p:nvSpPr>
        <p:spPr/>
        <p:txBody>
          <a:bodyPr/>
          <a:lstStyle/>
          <a:p>
            <a:pPr algn="l"/>
            <a:r>
              <a:rPr lang="en-IN" dirty="0"/>
              <a:t>Mid-1</a:t>
            </a:r>
          </a:p>
          <a:p>
            <a:pPr marL="342900" indent="-342900" algn="l">
              <a:buFont typeface="Arial" panose="020B0604020202020204" pitchFamily="34" charset="0"/>
              <a:buChar char="•"/>
            </a:pPr>
            <a:r>
              <a:rPr lang="en-IN" dirty="0">
                <a:latin typeface="inherit"/>
              </a:rPr>
              <a:t>Literature Review</a:t>
            </a:r>
          </a:p>
        </p:txBody>
      </p:sp>
      <p:sp>
        <p:nvSpPr>
          <p:cNvPr id="16" name="Text Placeholder 15">
            <a:extLst>
              <a:ext uri="{FF2B5EF4-FFF2-40B4-BE49-F238E27FC236}">
                <a16:creationId xmlns:a16="http://schemas.microsoft.com/office/drawing/2014/main" id="{248D15E2-2D30-1580-1ACD-EFAD63680CD9}"/>
              </a:ext>
            </a:extLst>
          </p:cNvPr>
          <p:cNvSpPr>
            <a:spLocks noGrp="1"/>
          </p:cNvSpPr>
          <p:nvPr>
            <p:ph type="body" sz="quarter" idx="14"/>
          </p:nvPr>
        </p:nvSpPr>
        <p:spPr/>
        <p:txBody>
          <a:bodyPr/>
          <a:lstStyle/>
          <a:p>
            <a:pPr algn="l"/>
            <a:r>
              <a:rPr lang="en-IN" dirty="0"/>
              <a:t>Mid-2</a:t>
            </a:r>
          </a:p>
          <a:p>
            <a:pPr marL="342900" indent="-342900" algn="l">
              <a:buFont typeface="Arial" panose="020B0604020202020204" pitchFamily="34" charset="0"/>
              <a:buChar char="•"/>
            </a:pPr>
            <a:r>
              <a:rPr lang="en-IN" dirty="0" err="1">
                <a:latin typeface="inherit"/>
              </a:rPr>
              <a:t>Preprocessing</a:t>
            </a:r>
            <a:r>
              <a:rPr lang="en-IN" dirty="0">
                <a:latin typeface="inherit"/>
              </a:rPr>
              <a:t> images</a:t>
            </a:r>
          </a:p>
          <a:p>
            <a:pPr marL="342900" indent="-342900" algn="l">
              <a:buFont typeface="Arial" panose="020B0604020202020204" pitchFamily="34" charset="0"/>
              <a:buChar char="•"/>
            </a:pPr>
            <a:r>
              <a:rPr lang="en-IN" dirty="0">
                <a:latin typeface="inherit"/>
              </a:rPr>
              <a:t>Starting Model implementation</a:t>
            </a:r>
          </a:p>
          <a:p>
            <a:pPr algn="l"/>
            <a:endParaRPr lang="en-IN" dirty="0"/>
          </a:p>
        </p:txBody>
      </p:sp>
      <p:sp>
        <p:nvSpPr>
          <p:cNvPr id="18" name="Text Placeholder 17">
            <a:extLst>
              <a:ext uri="{FF2B5EF4-FFF2-40B4-BE49-F238E27FC236}">
                <a16:creationId xmlns:a16="http://schemas.microsoft.com/office/drawing/2014/main" id="{A113DFA5-235F-8B26-8578-002F8419E17E}"/>
              </a:ext>
            </a:extLst>
          </p:cNvPr>
          <p:cNvSpPr>
            <a:spLocks noGrp="1"/>
          </p:cNvSpPr>
          <p:nvPr>
            <p:ph type="body" sz="quarter" idx="16"/>
          </p:nvPr>
        </p:nvSpPr>
        <p:spPr/>
        <p:txBody>
          <a:bodyPr/>
          <a:lstStyle/>
          <a:p>
            <a:pPr algn="l"/>
            <a:r>
              <a:rPr lang="en-IN" dirty="0"/>
              <a:t>End</a:t>
            </a:r>
          </a:p>
          <a:p>
            <a:pPr marL="342900" indent="-342900" algn="l">
              <a:buFont typeface="Arial" panose="020B0604020202020204" pitchFamily="34" charset="0"/>
              <a:buChar char="•"/>
            </a:pPr>
            <a:r>
              <a:rPr lang="en-IN" dirty="0">
                <a:latin typeface="inherit"/>
              </a:rPr>
              <a:t>Completing the model implementation</a:t>
            </a:r>
          </a:p>
          <a:p>
            <a:pPr marL="342900" indent="-342900" algn="l">
              <a:buFont typeface="Arial" panose="020B0604020202020204" pitchFamily="34" charset="0"/>
              <a:buChar char="•"/>
            </a:pPr>
            <a:r>
              <a:rPr lang="en-IN" dirty="0">
                <a:latin typeface="inherit"/>
              </a:rPr>
              <a:t>Final Report</a:t>
            </a:r>
          </a:p>
        </p:txBody>
      </p:sp>
      <p:sp>
        <p:nvSpPr>
          <p:cNvPr id="19" name="Text Placeholder 18">
            <a:extLst>
              <a:ext uri="{FF2B5EF4-FFF2-40B4-BE49-F238E27FC236}">
                <a16:creationId xmlns:a16="http://schemas.microsoft.com/office/drawing/2014/main" id="{9F3BD581-F446-952F-D940-C9654A4F2790}"/>
              </a:ext>
            </a:extLst>
          </p:cNvPr>
          <p:cNvSpPr>
            <a:spLocks noGrp="1"/>
          </p:cNvSpPr>
          <p:nvPr>
            <p:ph type="body" sz="quarter" idx="17"/>
          </p:nvPr>
        </p:nvSpPr>
        <p:spPr/>
        <p:txBody>
          <a:bodyPr/>
          <a:lstStyle/>
          <a:p>
            <a:endParaRPr lang="en-IN"/>
          </a:p>
        </p:txBody>
      </p:sp>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Timeline</a:t>
            </a: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4294967295"/>
          </p:nvPr>
        </p:nvSpPr>
        <p:spPr>
          <a:xfrm>
            <a:off x="0" y="6464300"/>
            <a:ext cx="987425" cy="311150"/>
          </a:xfrm>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4294967295"/>
          </p:nvPr>
        </p:nvSpPr>
        <p:spPr>
          <a:xfrm>
            <a:off x="8753475" y="6464300"/>
            <a:ext cx="3438525" cy="311150"/>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4294967295"/>
          </p:nvPr>
        </p:nvSpPr>
        <p:spPr>
          <a:xfrm>
            <a:off x="11204575" y="6464300"/>
            <a:ext cx="987425" cy="311150"/>
          </a:xfrm>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851287182"/>
              </p:ext>
            </p:extLst>
          </p:nvPr>
        </p:nvGraphicFramePr>
        <p:xfrm>
          <a:off x="7833396" y="658258"/>
          <a:ext cx="4120916" cy="4878476"/>
        </p:xfrm>
        <a:graphic>
          <a:graphicData uri="http://schemas.openxmlformats.org/drawingml/2006/table">
            <a:tbl>
              <a:tblPr firstRow="1" bandRow="1"/>
              <a:tblGrid>
                <a:gridCol w="4120916">
                  <a:extLst>
                    <a:ext uri="{9D8B030D-6E8A-4147-A177-3AD203B41FA5}">
                      <a16:colId xmlns:a16="http://schemas.microsoft.com/office/drawing/2014/main" val="1563570424"/>
                    </a:ext>
                  </a:extLst>
                </a:gridCol>
              </a:tblGrid>
              <a:tr h="82431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MOTIVATION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87053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8883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RELATED WORK</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85277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PROPOSED IDEA</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44255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TIMELINE</a:t>
                      </a:r>
                    </a:p>
                    <a:p>
                      <a:pPr marL="0" algn="r" defTabSz="914400" rtl="0" eaLnBrk="1" latinLnBrk="0" hangingPunct="1"/>
                      <a:endParaRPr lang="en-US" sz="1800" kern="1200" dirty="0">
                        <a:solidFill>
                          <a:schemeClr val="tx1"/>
                        </a:solidFill>
                        <a:latin typeface="+mj-lt"/>
                        <a:ea typeface="+mn-ea"/>
                        <a:cs typeface="+mn-cs"/>
                      </a:endParaRPr>
                    </a:p>
                    <a:p>
                      <a:pPr marL="0" algn="r" defTabSz="914400" rtl="0" eaLnBrk="1" latinLnBrk="0" hangingPunct="1"/>
                      <a:endParaRPr lang="en-US" sz="1800" kern="1200" dirty="0">
                        <a:solidFill>
                          <a:schemeClr val="tx1"/>
                        </a:solidFill>
                        <a:latin typeface="+mj-lt"/>
                        <a:ea typeface="+mn-ea"/>
                        <a:cs typeface="+mn-cs"/>
                      </a:endParaRP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Motivation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47671"/>
            <a:ext cx="6118343" cy="4070729"/>
          </a:xfrm>
        </p:spPr>
        <p:txBody>
          <a:bodyPr/>
          <a:lstStyle/>
          <a:p>
            <a:pPr marL="285750" indent="-285750">
              <a:buFont typeface="Arial" panose="020B0604020202020204" pitchFamily="34" charset="0"/>
              <a:buChar char="•"/>
            </a:pPr>
            <a:r>
              <a:rPr lang="en-US" b="0" i="0" dirty="0">
                <a:effectLst/>
                <a:latin typeface="Söhne"/>
              </a:rPr>
              <a:t>In legal proceedings, such as contracts or legal agreements, offline signature verification can help to ensure that the signature is valid and has not been forged or tampered with.</a:t>
            </a: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dirty="0">
                <a:latin typeface="Söhne"/>
              </a:rPr>
              <a:t>O</a:t>
            </a:r>
            <a:r>
              <a:rPr lang="en-US" b="0" i="0" dirty="0">
                <a:effectLst/>
                <a:latin typeface="Söhne"/>
              </a:rPr>
              <a:t>ffline signature verification is crucial in the banking and financial industry. </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r>
              <a:rPr lang="en-US" b="0" i="0" dirty="0">
                <a:effectLst/>
                <a:latin typeface="Söhne"/>
              </a:rPr>
              <a:t>It is often used to verify the authenticity of checks and other financial documents, which helps to prevent fraud and ensure the security of financial transactions.</a:t>
            </a:r>
            <a:r>
              <a:rPr lang="en-US" dirty="0"/>
              <a:t>​</a:t>
            </a:r>
          </a:p>
          <a:p>
            <a:pPr marL="285750" indent="-285750">
              <a:buFont typeface="Arial" panose="020B0604020202020204" pitchFamily="34" charset="0"/>
              <a:buChar char="•"/>
            </a:pPr>
            <a:endParaRPr lang="en-US" dirty="0"/>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72797" y="520117"/>
            <a:ext cx="4840641" cy="934375"/>
          </a:xfrm>
        </p:spPr>
        <p:txBody>
          <a:bodyPr/>
          <a:lstStyle/>
          <a:p>
            <a:r>
              <a:rPr lang="en-US" sz="4800" dirty="0">
                <a:solidFill>
                  <a:schemeClr val="tx1"/>
                </a:solidFill>
              </a:rPr>
              <a:t>Introduction</a:t>
            </a:r>
          </a:p>
        </p:txBody>
      </p:sp>
      <p:sp>
        <p:nvSpPr>
          <p:cNvPr id="4" name="TextBox 3">
            <a:extLst>
              <a:ext uri="{FF2B5EF4-FFF2-40B4-BE49-F238E27FC236}">
                <a16:creationId xmlns:a16="http://schemas.microsoft.com/office/drawing/2014/main" id="{F18E1FD3-EBB4-6572-6ABD-63E93CE114FA}"/>
              </a:ext>
            </a:extLst>
          </p:cNvPr>
          <p:cNvSpPr txBox="1"/>
          <p:nvPr/>
        </p:nvSpPr>
        <p:spPr>
          <a:xfrm>
            <a:off x="672797" y="1983725"/>
            <a:ext cx="11390572" cy="3139321"/>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PTSans"/>
              </a:rPr>
              <a:t>Signature verification is widely used in various applications, such as banking, legal documents, and authentication systems. </a:t>
            </a:r>
          </a:p>
          <a:p>
            <a:pPr marL="285750" indent="-285750">
              <a:buFont typeface="Arial" panose="020B0604020202020204" pitchFamily="34" charset="0"/>
              <a:buChar char="•"/>
            </a:pPr>
            <a:endParaRPr lang="en-US" dirty="0">
              <a:latin typeface="PTSans"/>
            </a:endParaRPr>
          </a:p>
          <a:p>
            <a:pPr marL="285750" indent="-285750">
              <a:buFont typeface="Arial" panose="020B0604020202020204" pitchFamily="34" charset="0"/>
              <a:buChar char="•"/>
            </a:pPr>
            <a:r>
              <a:rPr lang="en-US" b="0" i="0" dirty="0">
                <a:effectLst/>
                <a:latin typeface="PTSans"/>
              </a:rPr>
              <a:t>Offline signature verification is particularly important in situations where digital devices are not available or practical, or when the authenticity of a signature needs to be verified without access to the signer.</a:t>
            </a:r>
          </a:p>
          <a:p>
            <a:endParaRPr lang="en-US" dirty="0">
              <a:solidFill>
                <a:srgbClr val="433F39"/>
              </a:solidFill>
              <a:latin typeface="PTSans"/>
            </a:endParaRPr>
          </a:p>
          <a:p>
            <a:pPr marL="285750" indent="-285750">
              <a:buFont typeface="Arial" panose="020B0604020202020204" pitchFamily="34" charset="0"/>
              <a:buChar char="•"/>
            </a:pPr>
            <a:r>
              <a:rPr lang="en-US" b="0" i="0" dirty="0">
                <a:solidFill>
                  <a:srgbClr val="433F39"/>
                </a:solidFill>
                <a:effectLst/>
                <a:latin typeface="PTSans"/>
              </a:rPr>
              <a:t>This process involves analyzing the static image of a signature, captured on paper or any other surface, without the need for any digital input device.</a:t>
            </a:r>
          </a:p>
          <a:p>
            <a:endParaRPr lang="en-US" dirty="0">
              <a:solidFill>
                <a:srgbClr val="433F39"/>
              </a:solidFill>
              <a:latin typeface="PTSans"/>
            </a:endParaRPr>
          </a:p>
          <a:p>
            <a:pPr marL="285750" indent="-285750">
              <a:buFont typeface="Arial" panose="020B0604020202020204" pitchFamily="34" charset="0"/>
              <a:buChar char="•"/>
            </a:pPr>
            <a:r>
              <a:rPr lang="en-US" b="0" i="0" dirty="0">
                <a:solidFill>
                  <a:srgbClr val="433F39"/>
                </a:solidFill>
                <a:effectLst/>
                <a:latin typeface="PTSans"/>
              </a:rPr>
              <a:t>The deep learning approach involves model to learn and extract relevant features from the signature image and classify the signature as genuine or forged. </a:t>
            </a:r>
            <a:endParaRPr lang="en-IN"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9331C-3363-449E-C2C8-1F13D895740E}"/>
              </a:ext>
            </a:extLst>
          </p:cNvPr>
          <p:cNvSpPr>
            <a:spLocks noGrp="1"/>
          </p:cNvSpPr>
          <p:nvPr>
            <p:ph type="ctrTitle"/>
          </p:nvPr>
        </p:nvSpPr>
        <p:spPr>
          <a:xfrm>
            <a:off x="1524000" y="201336"/>
            <a:ext cx="9144000" cy="671119"/>
          </a:xfrm>
        </p:spPr>
        <p:txBody>
          <a:bodyPr/>
          <a:lstStyle/>
          <a:p>
            <a:r>
              <a:rPr lang="en-IN" sz="3600" dirty="0"/>
              <a:t>Siamese Network</a:t>
            </a:r>
          </a:p>
        </p:txBody>
      </p:sp>
      <p:sp>
        <p:nvSpPr>
          <p:cNvPr id="5" name="Subtitle 4">
            <a:extLst>
              <a:ext uri="{FF2B5EF4-FFF2-40B4-BE49-F238E27FC236}">
                <a16:creationId xmlns:a16="http://schemas.microsoft.com/office/drawing/2014/main" id="{D5FA9ABE-58B0-B0B3-AB60-EF26519FC497}"/>
              </a:ext>
            </a:extLst>
          </p:cNvPr>
          <p:cNvSpPr>
            <a:spLocks noGrp="1"/>
          </p:cNvSpPr>
          <p:nvPr>
            <p:ph type="subTitle" idx="1"/>
          </p:nvPr>
        </p:nvSpPr>
        <p:spPr>
          <a:xfrm>
            <a:off x="276836" y="1057013"/>
            <a:ext cx="5226341" cy="5599651"/>
          </a:xfrm>
        </p:spPr>
        <p:txBody>
          <a:bodyPr>
            <a:normAutofit/>
          </a:bodyPr>
          <a:lstStyle/>
          <a:p>
            <a:pPr marL="342900" indent="-342900" algn="l">
              <a:buFont typeface="Arial" panose="020B0604020202020204" pitchFamily="34" charset="0"/>
              <a:buChar char="•"/>
            </a:pPr>
            <a:r>
              <a:rPr lang="en-US" sz="2000" b="0" i="0" dirty="0">
                <a:solidFill>
                  <a:schemeClr val="tx1"/>
                </a:solidFill>
                <a:effectLst/>
                <a:latin typeface="Söhne"/>
              </a:rPr>
              <a:t>Siamese networks are a type of neural network architecture that are used for tasks involving similarity or distance measurement between two input examples. </a:t>
            </a:r>
          </a:p>
          <a:p>
            <a:pPr marL="342900" indent="-342900" algn="l">
              <a:buFont typeface="Arial" panose="020B0604020202020204" pitchFamily="34" charset="0"/>
              <a:buChar char="•"/>
            </a:pPr>
            <a:r>
              <a:rPr lang="en-US" sz="2000" b="0" i="0" dirty="0">
                <a:solidFill>
                  <a:schemeClr val="tx1"/>
                </a:solidFill>
                <a:effectLst/>
                <a:latin typeface="Söhne"/>
              </a:rPr>
              <a:t>These networks consist of two or more identical sub-networks, which are joined at the end by a similarity function.</a:t>
            </a:r>
          </a:p>
          <a:p>
            <a:pPr marL="342900" indent="-342900" algn="l">
              <a:buFont typeface="Arial" panose="020B0604020202020204" pitchFamily="34" charset="0"/>
              <a:buChar char="•"/>
            </a:pPr>
            <a:r>
              <a:rPr lang="en-US" sz="2000" b="0" i="0" dirty="0">
                <a:solidFill>
                  <a:schemeClr val="tx1"/>
                </a:solidFill>
                <a:effectLst/>
                <a:latin typeface="Söhne"/>
              </a:rPr>
              <a:t>The input examples are passed through the sub-networks to extract features, and the similarity function then computes the similarity or distance between the features.</a:t>
            </a:r>
          </a:p>
          <a:p>
            <a:pPr marL="342900" indent="-342900" algn="l">
              <a:buFont typeface="Arial" panose="020B0604020202020204" pitchFamily="34" charset="0"/>
              <a:buChar char="•"/>
            </a:pPr>
            <a:r>
              <a:rPr lang="en-US" sz="2000" i="0" dirty="0">
                <a:solidFill>
                  <a:schemeClr val="tx1"/>
                </a:solidFill>
                <a:effectLst/>
                <a:latin typeface="Söhne"/>
              </a:rPr>
              <a:t>One of the key advantages of </a:t>
            </a:r>
            <a:r>
              <a:rPr lang="en-US" sz="2000" i="0" dirty="0" err="1">
                <a:solidFill>
                  <a:schemeClr val="tx1"/>
                </a:solidFill>
                <a:effectLst/>
                <a:latin typeface="Söhne"/>
              </a:rPr>
              <a:t>siamese</a:t>
            </a:r>
            <a:r>
              <a:rPr lang="en-US" sz="2000" i="0" dirty="0">
                <a:solidFill>
                  <a:schemeClr val="tx1"/>
                </a:solidFill>
                <a:effectLst/>
                <a:latin typeface="Söhne"/>
              </a:rPr>
              <a:t> networks is that they can be trained on relatively small datasets.</a:t>
            </a:r>
            <a:endParaRPr lang="en-IN" sz="2000" b="1" i="0" dirty="0">
              <a:solidFill>
                <a:schemeClr val="tx1"/>
              </a:solidFill>
              <a:effectLst/>
              <a:latin typeface="zeitung"/>
            </a:endParaRPr>
          </a:p>
          <a:p>
            <a:pPr marL="342900" indent="-342900" algn="l">
              <a:buFont typeface="Arial" panose="020B0604020202020204" pitchFamily="34" charset="0"/>
              <a:buChar char="•"/>
            </a:pPr>
            <a:endParaRPr lang="en-IN" sz="2000" dirty="0">
              <a:solidFill>
                <a:schemeClr val="tx1"/>
              </a:solidFill>
            </a:endParaRPr>
          </a:p>
        </p:txBody>
      </p:sp>
      <p:pic>
        <p:nvPicPr>
          <p:cNvPr id="7" name="Picture 6">
            <a:extLst>
              <a:ext uri="{FF2B5EF4-FFF2-40B4-BE49-F238E27FC236}">
                <a16:creationId xmlns:a16="http://schemas.microsoft.com/office/drawing/2014/main" id="{1AA99F4B-CF79-D0CE-A2B6-E2039A5469FC}"/>
              </a:ext>
            </a:extLst>
          </p:cNvPr>
          <p:cNvPicPr>
            <a:picLocks noChangeAspect="1"/>
          </p:cNvPicPr>
          <p:nvPr/>
        </p:nvPicPr>
        <p:blipFill>
          <a:blip r:embed="rId2"/>
          <a:stretch>
            <a:fillRect/>
          </a:stretch>
        </p:blipFill>
        <p:spPr>
          <a:xfrm>
            <a:off x="5569646" y="981512"/>
            <a:ext cx="6622354" cy="4301394"/>
          </a:xfrm>
          <a:prstGeom prst="rect">
            <a:avLst/>
          </a:prstGeom>
        </p:spPr>
      </p:pic>
    </p:spTree>
    <p:extLst>
      <p:ext uri="{BB962C8B-B14F-4D97-AF65-F5344CB8AC3E}">
        <p14:creationId xmlns:p14="http://schemas.microsoft.com/office/powerpoint/2010/main" val="234531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47D9-DD81-B0FF-13CE-CD1393E3D01D}"/>
              </a:ext>
            </a:extLst>
          </p:cNvPr>
          <p:cNvSpPr>
            <a:spLocks noGrp="1"/>
          </p:cNvSpPr>
          <p:nvPr>
            <p:ph type="title"/>
          </p:nvPr>
        </p:nvSpPr>
        <p:spPr>
          <a:xfrm>
            <a:off x="2583517" y="305380"/>
            <a:ext cx="6820541" cy="718077"/>
          </a:xfrm>
        </p:spPr>
        <p:txBody>
          <a:bodyPr/>
          <a:lstStyle/>
          <a:p>
            <a:r>
              <a:rPr lang="en-IN" sz="3200" dirty="0">
                <a:solidFill>
                  <a:schemeClr val="tx1"/>
                </a:solidFill>
              </a:rPr>
              <a:t>Contrastive Loss</a:t>
            </a:r>
          </a:p>
        </p:txBody>
      </p:sp>
      <p:sp>
        <p:nvSpPr>
          <p:cNvPr id="3" name="Content Placeholder 2">
            <a:extLst>
              <a:ext uri="{FF2B5EF4-FFF2-40B4-BE49-F238E27FC236}">
                <a16:creationId xmlns:a16="http://schemas.microsoft.com/office/drawing/2014/main" id="{5729A406-9AFC-7E6F-9494-0EFDB5B4C5B4}"/>
              </a:ext>
            </a:extLst>
          </p:cNvPr>
          <p:cNvSpPr>
            <a:spLocks noGrp="1"/>
          </p:cNvSpPr>
          <p:nvPr>
            <p:ph idx="1"/>
          </p:nvPr>
        </p:nvSpPr>
        <p:spPr>
          <a:xfrm>
            <a:off x="293615" y="1023457"/>
            <a:ext cx="11576807" cy="5763237"/>
          </a:xfrm>
        </p:spPr>
        <p:txBody>
          <a:bodyPr>
            <a:normAutofit/>
          </a:bodyPr>
          <a:lstStyle/>
          <a:p>
            <a:pPr marL="342900" indent="-342900" algn="l">
              <a:buFont typeface="Arial" panose="020B0604020202020204" pitchFamily="34" charset="0"/>
              <a:buChar char="•"/>
            </a:pPr>
            <a:r>
              <a:rPr lang="en-US" b="0" i="0" dirty="0">
                <a:effectLst/>
                <a:latin typeface="Söhne"/>
              </a:rPr>
              <a:t>Contrastive loss is a loss function used in Siamese networks that are designed for tasks where the goal is to learn a similarity metric between pairs of input data, such as images or text.</a:t>
            </a:r>
          </a:p>
          <a:p>
            <a:pPr marL="342900" indent="-342900" algn="l">
              <a:buFont typeface="Arial" panose="020B0604020202020204" pitchFamily="34" charset="0"/>
              <a:buChar char="•"/>
            </a:pPr>
            <a:r>
              <a:rPr lang="en-US" b="0" i="0" dirty="0">
                <a:effectLst/>
                <a:latin typeface="Söhne"/>
              </a:rPr>
              <a:t>The contrastive loss function aims to minimize the distance between similar pairs of data while maximizing the distance between dissimilar pairs.</a:t>
            </a:r>
            <a:endParaRPr lang="en-US" b="1" i="0" dirty="0">
              <a:effectLst/>
              <a:latin typeface="Söhne"/>
            </a:endParaRPr>
          </a:p>
          <a:p>
            <a:pPr marL="342900" indent="-342900" algn="l">
              <a:buFont typeface="Arial" panose="020B0604020202020204" pitchFamily="34" charset="0"/>
              <a:buChar char="•"/>
            </a:pPr>
            <a:endParaRPr lang="en-US" b="0" i="0" dirty="0">
              <a:effectLst/>
              <a:latin typeface="Söhne"/>
            </a:endParaRPr>
          </a:p>
          <a:p>
            <a:pPr marL="342900" indent="-342900" algn="l">
              <a:buFont typeface="Arial" panose="020B0604020202020204" pitchFamily="34" charset="0"/>
              <a:buChar char="•"/>
            </a:pPr>
            <a:endParaRPr lang="en-US" b="0" i="0" dirty="0">
              <a:effectLst/>
              <a:latin typeface="Söhne"/>
            </a:endParaRPr>
          </a:p>
        </p:txBody>
      </p:sp>
      <p:pic>
        <p:nvPicPr>
          <p:cNvPr id="5" name="Picture 4">
            <a:extLst>
              <a:ext uri="{FF2B5EF4-FFF2-40B4-BE49-F238E27FC236}">
                <a16:creationId xmlns:a16="http://schemas.microsoft.com/office/drawing/2014/main" id="{666D4E9D-5AAD-DB57-5CD5-FB2A196ED522}"/>
              </a:ext>
            </a:extLst>
          </p:cNvPr>
          <p:cNvPicPr>
            <a:picLocks noChangeAspect="1"/>
          </p:cNvPicPr>
          <p:nvPr/>
        </p:nvPicPr>
        <p:blipFill>
          <a:blip r:embed="rId2"/>
          <a:stretch>
            <a:fillRect/>
          </a:stretch>
        </p:blipFill>
        <p:spPr>
          <a:xfrm>
            <a:off x="2624789" y="3429000"/>
            <a:ext cx="6942422" cy="2560542"/>
          </a:xfrm>
          <a:prstGeom prst="rect">
            <a:avLst/>
          </a:prstGeom>
        </p:spPr>
      </p:pic>
    </p:spTree>
    <p:extLst>
      <p:ext uri="{BB962C8B-B14F-4D97-AF65-F5344CB8AC3E}">
        <p14:creationId xmlns:p14="http://schemas.microsoft.com/office/powerpoint/2010/main" val="387733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369798" y="2600000"/>
            <a:ext cx="4759135" cy="676656"/>
          </a:xfrm>
        </p:spPr>
        <p:txBody>
          <a:bodyPr/>
          <a:lstStyle/>
          <a:p>
            <a:r>
              <a:rPr lang="en-US" sz="4800" dirty="0">
                <a:latin typeface="Sagona Book" panose="020F0502020204030204" pitchFamily="34" charset="0"/>
                <a:cs typeface="Sagona Book" panose="020F0502020204030204" pitchFamily="34" charset="0"/>
              </a:rPr>
              <a:t>Related Work</a:t>
            </a: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69908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3" name="Content Placeholder 2">
            <a:extLst>
              <a:ext uri="{FF2B5EF4-FFF2-40B4-BE49-F238E27FC236}">
                <a16:creationId xmlns:a16="http://schemas.microsoft.com/office/drawing/2014/main" id="{95AC169C-71FD-46D7-4142-0D6D7AC92863}"/>
              </a:ext>
            </a:extLst>
          </p:cNvPr>
          <p:cNvSpPr>
            <a:spLocks noGrp="1"/>
          </p:cNvSpPr>
          <p:nvPr>
            <p:ph idx="1"/>
          </p:nvPr>
        </p:nvSpPr>
        <p:spPr>
          <a:xfrm>
            <a:off x="0" y="82296"/>
            <a:ext cx="12192000" cy="6175629"/>
          </a:xfrm>
        </p:spPr>
        <p:txBody>
          <a:bodyPr>
            <a:normAutofit/>
          </a:bodyPr>
          <a:lstStyle/>
          <a:p>
            <a:pPr marL="0" indent="0">
              <a:buNone/>
            </a:pPr>
            <a:r>
              <a:rPr lang="en-US" sz="1800" b="0" i="0" u="sng" strike="noStrike" dirty="0">
                <a:solidFill>
                  <a:srgbClr val="433F39"/>
                </a:solidFill>
                <a:effectLst/>
                <a:latin typeface="inherit"/>
              </a:rPr>
              <a:t>Kao, </a:t>
            </a:r>
            <a:r>
              <a:rPr lang="en-US" sz="1800" b="0" i="0" u="sng" strike="noStrike" dirty="0" err="1">
                <a:solidFill>
                  <a:srgbClr val="433F39"/>
                </a:solidFill>
                <a:effectLst/>
                <a:latin typeface="inherit"/>
              </a:rPr>
              <a:t>Hsin-Hsiung</a:t>
            </a:r>
            <a:r>
              <a:rPr lang="en-US" sz="1800" b="0" i="0" u="sng" strike="noStrike" dirty="0">
                <a:solidFill>
                  <a:srgbClr val="433F39"/>
                </a:solidFill>
                <a:effectLst/>
                <a:latin typeface="inherit"/>
              </a:rPr>
              <a:t> &amp; Wen, Che-Yen. (2020). An Offline Signature Verification and Forgery Detection Method Based on a Single Known Sample and an Explainable Deep Learning Approach. Applied Sciences. 10. 3716. 10.3390/app10113716. </a:t>
            </a:r>
          </a:p>
          <a:p>
            <a:pPr marL="0" indent="0">
              <a:buNone/>
            </a:pPr>
            <a:r>
              <a:rPr lang="en-US" sz="1800" u="sng" dirty="0">
                <a:solidFill>
                  <a:srgbClr val="FF0000"/>
                </a:solidFill>
                <a:latin typeface="inherit"/>
              </a:rPr>
              <a:t>Architecture</a:t>
            </a:r>
          </a:p>
          <a:p>
            <a:pPr algn="l" rtl="0">
              <a:buFont typeface="Arial" panose="020B0604020202020204" pitchFamily="34" charset="0"/>
              <a:buChar char="•"/>
            </a:pPr>
            <a:r>
              <a:rPr lang="en-US" sz="1600" b="1" i="0" dirty="0">
                <a:solidFill>
                  <a:srgbClr val="433F39"/>
                </a:solidFill>
                <a:effectLst/>
                <a:latin typeface="inherit"/>
              </a:rPr>
              <a:t>The method involves two stages: feature extraction and deep learning-based classification.</a:t>
            </a:r>
            <a:endParaRPr lang="en-US" sz="1600" b="0" i="0" dirty="0">
              <a:solidFill>
                <a:srgbClr val="000000"/>
              </a:solidFill>
              <a:effectLst/>
              <a:latin typeface="RalewayBold"/>
            </a:endParaRPr>
          </a:p>
          <a:p>
            <a:pPr algn="l" rtl="0">
              <a:buFont typeface="Arial" panose="020B0604020202020204" pitchFamily="34" charset="0"/>
              <a:buChar char="•"/>
            </a:pPr>
            <a:r>
              <a:rPr lang="en-US" sz="1600" b="1" i="0" dirty="0">
                <a:solidFill>
                  <a:srgbClr val="433F39"/>
                </a:solidFill>
                <a:effectLst/>
                <a:latin typeface="inherit"/>
              </a:rPr>
              <a:t>In the feature extraction stage, the signature image is preprocessed, and relevant features are extracted using the Scale Invariant Feature Transform (SIFT) algorithm.</a:t>
            </a:r>
            <a:endParaRPr lang="en-US" sz="1600" b="0" i="0" dirty="0">
              <a:solidFill>
                <a:srgbClr val="000000"/>
              </a:solidFill>
              <a:effectLst/>
              <a:latin typeface="RalewayBold"/>
            </a:endParaRPr>
          </a:p>
          <a:p>
            <a:pPr algn="l" rtl="0">
              <a:buFont typeface="Arial" panose="020B0604020202020204" pitchFamily="34" charset="0"/>
              <a:buChar char="•"/>
            </a:pPr>
            <a:r>
              <a:rPr lang="en-US" sz="1600" b="1" i="0" dirty="0">
                <a:solidFill>
                  <a:srgbClr val="433F39"/>
                </a:solidFill>
                <a:effectLst/>
                <a:latin typeface="inherit"/>
              </a:rPr>
              <a:t>The extracted features are then used to train a convolutional neural network (CNN) in the deep learning-based classification stage.</a:t>
            </a:r>
            <a:endParaRPr lang="en-US" sz="1600" b="0" i="0" dirty="0">
              <a:solidFill>
                <a:srgbClr val="000000"/>
              </a:solidFill>
              <a:effectLst/>
              <a:latin typeface="RalewayBold"/>
            </a:endParaRPr>
          </a:p>
          <a:p>
            <a:pPr algn="l" rtl="0">
              <a:buFont typeface="Arial" panose="020B0604020202020204" pitchFamily="34" charset="0"/>
              <a:buChar char="•"/>
            </a:pPr>
            <a:r>
              <a:rPr lang="en-US" sz="1600" b="1" i="0" dirty="0">
                <a:solidFill>
                  <a:srgbClr val="433F39"/>
                </a:solidFill>
                <a:effectLst/>
                <a:latin typeface="inherit"/>
              </a:rPr>
              <a:t>To enhance the interpretability of the system, the proposed method employs a Grad-CAM technique that generates class-discriminative visual explanations for the CNN's classification decision.</a:t>
            </a:r>
          </a:p>
          <a:p>
            <a:pPr algn="l" rtl="0">
              <a:buFont typeface="Arial" panose="020B0604020202020204" pitchFamily="34" charset="0"/>
              <a:buChar char="•"/>
            </a:pPr>
            <a:endParaRPr lang="en-US" sz="1600" b="1" dirty="0">
              <a:solidFill>
                <a:srgbClr val="433F39"/>
              </a:solidFill>
              <a:latin typeface="inherit"/>
            </a:endParaRPr>
          </a:p>
          <a:p>
            <a:pPr marL="0" indent="0" algn="l" rtl="0">
              <a:buNone/>
            </a:pPr>
            <a:r>
              <a:rPr lang="en-US" sz="1800" i="0" u="sng" dirty="0">
                <a:solidFill>
                  <a:srgbClr val="FF0000"/>
                </a:solidFill>
                <a:effectLst/>
                <a:latin typeface="inherit"/>
              </a:rPr>
              <a:t>Parameters</a:t>
            </a:r>
          </a:p>
          <a:p>
            <a:pPr algn="l" rtl="0">
              <a:buFont typeface="Arial" panose="020B0604020202020204" pitchFamily="34" charset="0"/>
              <a:buChar char="•"/>
            </a:pPr>
            <a:r>
              <a:rPr lang="en-US" sz="1600" b="1" i="0" dirty="0">
                <a:solidFill>
                  <a:srgbClr val="433F39"/>
                </a:solidFill>
                <a:effectLst/>
                <a:latin typeface="inherit"/>
              </a:rPr>
              <a:t>Parameters for SIFT (Feature extraction).</a:t>
            </a:r>
            <a:endParaRPr lang="en-US" sz="1600" b="0" i="0" dirty="0">
              <a:solidFill>
                <a:srgbClr val="000000"/>
              </a:solidFill>
              <a:effectLst/>
              <a:latin typeface="RalewayBold"/>
            </a:endParaRPr>
          </a:p>
          <a:p>
            <a:pPr algn="l" rtl="0">
              <a:buFont typeface="Arial" panose="020B0604020202020204" pitchFamily="34" charset="0"/>
              <a:buChar char="•"/>
            </a:pPr>
            <a:r>
              <a:rPr lang="en-US" sz="1600" b="1" i="0" dirty="0">
                <a:solidFill>
                  <a:srgbClr val="433F39"/>
                </a:solidFill>
                <a:effectLst/>
                <a:latin typeface="inherit"/>
              </a:rPr>
              <a:t>Layers, activation functions in the CNN network.</a:t>
            </a:r>
          </a:p>
          <a:p>
            <a:pPr algn="l" rtl="0">
              <a:buFont typeface="Arial" panose="020B0604020202020204" pitchFamily="34" charset="0"/>
              <a:buChar char="•"/>
            </a:pPr>
            <a:endParaRPr lang="en-US" sz="1600" b="1" dirty="0">
              <a:solidFill>
                <a:srgbClr val="433F39"/>
              </a:solidFill>
              <a:latin typeface="inherit"/>
            </a:endParaRPr>
          </a:p>
          <a:p>
            <a:pPr marL="0" indent="0" algn="l" rtl="0">
              <a:buNone/>
            </a:pPr>
            <a:r>
              <a:rPr lang="en-US" sz="1800" i="0" u="sng" dirty="0">
                <a:solidFill>
                  <a:srgbClr val="FF0000"/>
                </a:solidFill>
                <a:effectLst/>
                <a:latin typeface="inherit"/>
              </a:rPr>
              <a:t>Limitations</a:t>
            </a:r>
          </a:p>
          <a:p>
            <a:pPr algn="l" rtl="0">
              <a:buFont typeface="Arial" panose="020B0604020202020204" pitchFamily="34" charset="0"/>
              <a:buChar char="•"/>
            </a:pPr>
            <a:r>
              <a:rPr lang="en-US" sz="1600" b="1" i="0" dirty="0">
                <a:solidFill>
                  <a:srgbClr val="433F39"/>
                </a:solidFill>
                <a:effectLst/>
                <a:latin typeface="inherit"/>
              </a:rPr>
              <a:t>The proposed method only uses a single known sample for training and testing the system. This limits the generalizability of the approach and may not perform as well when applied to other datasets or signature types.</a:t>
            </a:r>
            <a:endParaRPr lang="en-US" sz="1600" b="0" i="0" dirty="0">
              <a:solidFill>
                <a:srgbClr val="000000"/>
              </a:solidFill>
              <a:effectLst/>
              <a:latin typeface="RalewayBold"/>
            </a:endParaRPr>
          </a:p>
          <a:p>
            <a:pPr algn="l" rtl="0">
              <a:buFont typeface="Arial" panose="020B0604020202020204" pitchFamily="34" charset="0"/>
              <a:buChar char="•"/>
            </a:pPr>
            <a:r>
              <a:rPr lang="en-US" sz="1600" b="1" i="0" dirty="0">
                <a:solidFill>
                  <a:srgbClr val="433F39"/>
                </a:solidFill>
                <a:effectLst/>
                <a:latin typeface="inherit"/>
              </a:rPr>
              <a:t>SIFT is sensitive to noise and may capture unnecessary features may be captured.</a:t>
            </a:r>
            <a:endParaRPr lang="en-US" sz="1600" b="0" i="0" dirty="0">
              <a:solidFill>
                <a:srgbClr val="000000"/>
              </a:solidFill>
              <a:effectLst/>
              <a:latin typeface="RalewayBold"/>
            </a:endParaRPr>
          </a:p>
          <a:p>
            <a:pPr marL="0" indent="0" algn="l" rtl="0">
              <a:buNone/>
            </a:pPr>
            <a:endParaRPr lang="en-US" sz="1800" i="0" u="sng" dirty="0">
              <a:solidFill>
                <a:srgbClr val="FF0000"/>
              </a:solidFill>
              <a:effectLst/>
              <a:latin typeface="RalewayBold"/>
            </a:endParaRPr>
          </a:p>
          <a:p>
            <a:pPr marL="0" indent="0" algn="l" rtl="0">
              <a:buNone/>
            </a:pPr>
            <a:endParaRPr lang="en-US" sz="1800" i="0" u="sng" dirty="0">
              <a:solidFill>
                <a:srgbClr val="FF0000"/>
              </a:solidFill>
              <a:effectLst/>
              <a:latin typeface="inherit"/>
            </a:endParaRPr>
          </a:p>
          <a:p>
            <a:pPr marL="0" indent="0" algn="l" rtl="0">
              <a:buNone/>
            </a:pPr>
            <a:endParaRPr lang="en-US" sz="1600" b="0" i="0" dirty="0">
              <a:solidFill>
                <a:srgbClr val="000000"/>
              </a:solidFill>
              <a:effectLst/>
              <a:latin typeface="RalewayBold"/>
            </a:endParaRPr>
          </a:p>
          <a:p>
            <a:pPr marL="0" indent="0">
              <a:buNone/>
            </a:pPr>
            <a:endParaRPr lang="en-IN" sz="1800" dirty="0"/>
          </a:p>
        </p:txBody>
      </p:sp>
    </p:spTree>
    <p:extLst>
      <p:ext uri="{BB962C8B-B14F-4D97-AF65-F5344CB8AC3E}">
        <p14:creationId xmlns:p14="http://schemas.microsoft.com/office/powerpoint/2010/main" val="423616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3" name="Content Placeholder 2">
            <a:extLst>
              <a:ext uri="{FF2B5EF4-FFF2-40B4-BE49-F238E27FC236}">
                <a16:creationId xmlns:a16="http://schemas.microsoft.com/office/drawing/2014/main" id="{95AC169C-71FD-46D7-4142-0D6D7AC92863}"/>
              </a:ext>
            </a:extLst>
          </p:cNvPr>
          <p:cNvSpPr>
            <a:spLocks noGrp="1"/>
          </p:cNvSpPr>
          <p:nvPr>
            <p:ph idx="1"/>
          </p:nvPr>
        </p:nvSpPr>
        <p:spPr>
          <a:xfrm>
            <a:off x="0" y="82296"/>
            <a:ext cx="12192000" cy="6175629"/>
          </a:xfrm>
        </p:spPr>
        <p:txBody>
          <a:bodyPr>
            <a:normAutofit/>
          </a:bodyPr>
          <a:lstStyle/>
          <a:p>
            <a:pPr marL="0" indent="0">
              <a:buNone/>
            </a:pPr>
            <a:r>
              <a:rPr lang="en-IN" sz="1800" b="0" i="0" u="sng" strike="noStrike" dirty="0" err="1">
                <a:solidFill>
                  <a:srgbClr val="433F39"/>
                </a:solidFill>
                <a:effectLst/>
                <a:latin typeface="inherit"/>
              </a:rPr>
              <a:t>Jahandad</a:t>
            </a:r>
            <a:r>
              <a:rPr lang="en-IN" sz="1800" b="0" i="0" u="sng" strike="noStrike" dirty="0">
                <a:solidFill>
                  <a:srgbClr val="433F39"/>
                </a:solidFill>
                <a:effectLst/>
                <a:latin typeface="inherit"/>
              </a:rPr>
              <a:t>, &amp; Sam, </a:t>
            </a:r>
            <a:r>
              <a:rPr lang="en-IN" sz="1800" b="0" i="0" u="sng" strike="noStrike" dirty="0" err="1">
                <a:solidFill>
                  <a:srgbClr val="433F39"/>
                </a:solidFill>
                <a:effectLst/>
                <a:latin typeface="inherit"/>
              </a:rPr>
              <a:t>Suriani</a:t>
            </a:r>
            <a:r>
              <a:rPr lang="en-IN" sz="1800" b="0" i="0" u="sng" strike="noStrike" dirty="0">
                <a:solidFill>
                  <a:srgbClr val="433F39"/>
                </a:solidFill>
                <a:effectLst/>
                <a:latin typeface="inherit"/>
              </a:rPr>
              <a:t> &amp; </a:t>
            </a:r>
            <a:r>
              <a:rPr lang="en-IN" sz="1800" b="0" i="0" u="sng" strike="noStrike" dirty="0" err="1">
                <a:solidFill>
                  <a:srgbClr val="433F39"/>
                </a:solidFill>
                <a:effectLst/>
                <a:latin typeface="inherit"/>
              </a:rPr>
              <a:t>Kamardin</a:t>
            </a:r>
            <a:r>
              <a:rPr lang="en-IN" sz="1800" b="0" i="0" u="sng" strike="noStrike" dirty="0">
                <a:solidFill>
                  <a:srgbClr val="433F39"/>
                </a:solidFill>
                <a:effectLst/>
                <a:latin typeface="inherit"/>
              </a:rPr>
              <a:t>, </a:t>
            </a:r>
            <a:r>
              <a:rPr lang="en-IN" sz="1800" b="0" i="0" u="sng" strike="noStrike" dirty="0" err="1">
                <a:solidFill>
                  <a:srgbClr val="433F39"/>
                </a:solidFill>
                <a:effectLst/>
                <a:latin typeface="inherit"/>
              </a:rPr>
              <a:t>Kamilia</a:t>
            </a:r>
            <a:r>
              <a:rPr lang="en-IN" sz="1800" b="0" i="0" u="sng" strike="noStrike" dirty="0">
                <a:solidFill>
                  <a:srgbClr val="433F39"/>
                </a:solidFill>
                <a:effectLst/>
                <a:latin typeface="inherit"/>
              </a:rPr>
              <a:t> &amp; </a:t>
            </a:r>
            <a:r>
              <a:rPr lang="en-IN" sz="1800" b="0" i="0" u="sng" strike="noStrike" dirty="0" err="1">
                <a:solidFill>
                  <a:srgbClr val="433F39"/>
                </a:solidFill>
                <a:effectLst/>
                <a:latin typeface="inherit"/>
              </a:rPr>
              <a:t>Sjarif</a:t>
            </a:r>
            <a:r>
              <a:rPr lang="en-IN" sz="1800" b="0" i="0" u="sng" strike="noStrike" dirty="0">
                <a:solidFill>
                  <a:srgbClr val="433F39"/>
                </a:solidFill>
                <a:effectLst/>
                <a:latin typeface="inherit"/>
              </a:rPr>
              <a:t>, </a:t>
            </a:r>
            <a:r>
              <a:rPr lang="en-IN" sz="1800" b="0" i="0" u="sng" strike="noStrike" dirty="0" err="1">
                <a:solidFill>
                  <a:srgbClr val="433F39"/>
                </a:solidFill>
                <a:effectLst/>
                <a:latin typeface="inherit"/>
              </a:rPr>
              <a:t>Nilam</a:t>
            </a:r>
            <a:r>
              <a:rPr lang="en-IN" sz="1800" b="0" i="0" u="sng" strike="noStrike" dirty="0">
                <a:solidFill>
                  <a:srgbClr val="433F39"/>
                </a:solidFill>
                <a:effectLst/>
                <a:latin typeface="inherit"/>
              </a:rPr>
              <a:t> &amp; Mohamed, </a:t>
            </a:r>
            <a:r>
              <a:rPr lang="en-IN" sz="1800" b="0" i="0" u="sng" strike="noStrike" dirty="0" err="1">
                <a:solidFill>
                  <a:srgbClr val="433F39"/>
                </a:solidFill>
                <a:effectLst/>
                <a:latin typeface="inherit"/>
              </a:rPr>
              <a:t>Norliza</a:t>
            </a:r>
            <a:r>
              <a:rPr lang="en-IN" sz="1800" b="0" i="0" u="sng" strike="noStrike" dirty="0">
                <a:solidFill>
                  <a:srgbClr val="433F39"/>
                </a:solidFill>
                <a:effectLst/>
                <a:latin typeface="inherit"/>
              </a:rPr>
              <a:t>. (2019). Offline Signature Verification using Deep Learning Convolutional Neural Network (CNN) Architectures </a:t>
            </a:r>
            <a:r>
              <a:rPr lang="en-IN" sz="1800" b="0" i="0" u="sng" strike="noStrike" dirty="0" err="1">
                <a:solidFill>
                  <a:srgbClr val="433F39"/>
                </a:solidFill>
                <a:effectLst/>
                <a:latin typeface="inherit"/>
              </a:rPr>
              <a:t>GoogLeNet</a:t>
            </a:r>
            <a:r>
              <a:rPr lang="en-IN" sz="1800" b="0" i="0" u="sng" strike="noStrike" dirty="0">
                <a:solidFill>
                  <a:srgbClr val="433F39"/>
                </a:solidFill>
                <a:effectLst/>
                <a:latin typeface="inherit"/>
              </a:rPr>
              <a:t> Inception-v1 and Inception-v3. Procedia Computer Science. 161. 475-483. 10.1016/j.procs.2019.11.147. </a:t>
            </a:r>
          </a:p>
          <a:p>
            <a:pPr marL="0" indent="0">
              <a:buNone/>
            </a:pPr>
            <a:r>
              <a:rPr lang="en-US" sz="1800" u="sng" dirty="0">
                <a:solidFill>
                  <a:srgbClr val="FF0000"/>
                </a:solidFill>
                <a:latin typeface="inherit"/>
              </a:rPr>
              <a:t>Architecture</a:t>
            </a:r>
          </a:p>
          <a:p>
            <a:pPr algn="l" rtl="0">
              <a:buFont typeface="Arial" panose="020B0604020202020204" pitchFamily="34" charset="0"/>
              <a:buChar char="•"/>
            </a:pPr>
            <a:r>
              <a:rPr lang="en-US" sz="1600" b="1" i="0" dirty="0">
                <a:solidFill>
                  <a:srgbClr val="433F39"/>
                </a:solidFill>
                <a:effectLst/>
                <a:latin typeface="inherit"/>
              </a:rPr>
              <a:t>Architecture: The </a:t>
            </a:r>
            <a:r>
              <a:rPr lang="en-US" sz="1600" b="1" i="0" dirty="0" err="1">
                <a:solidFill>
                  <a:srgbClr val="433F39"/>
                </a:solidFill>
                <a:effectLst/>
                <a:latin typeface="inherit"/>
              </a:rPr>
              <a:t>GoogleNet</a:t>
            </a:r>
            <a:r>
              <a:rPr lang="en-US" sz="1600" b="1" i="0" dirty="0">
                <a:solidFill>
                  <a:srgbClr val="433F39"/>
                </a:solidFill>
                <a:effectLst/>
                <a:latin typeface="inherit"/>
              </a:rPr>
              <a:t> architecture is based on the Inception-v1 model, while the proposed modified architecture is based on Inception-v3. Inception-v3 is a deeper and more complex architecture than Inception-v1, with improved performance on various image recognition tasks.</a:t>
            </a:r>
            <a:endParaRPr lang="en-US" sz="1600" b="0" i="0" dirty="0">
              <a:solidFill>
                <a:srgbClr val="000000"/>
              </a:solidFill>
              <a:effectLst/>
              <a:latin typeface="RalewayBold"/>
            </a:endParaRPr>
          </a:p>
          <a:p>
            <a:pPr algn="l" rtl="0">
              <a:buFont typeface="Arial" panose="020B0604020202020204" pitchFamily="34" charset="0"/>
              <a:buChar char="•"/>
            </a:pPr>
            <a:r>
              <a:rPr lang="en-US" sz="1600" b="1" i="0" dirty="0">
                <a:solidFill>
                  <a:srgbClr val="433F39"/>
                </a:solidFill>
                <a:effectLst/>
                <a:latin typeface="inherit"/>
              </a:rPr>
              <a:t>Performance: Inception-v1 has an accuracy of 97.3% whereas v3 has 98.4%.</a:t>
            </a:r>
            <a:endParaRPr lang="en-US" sz="1600" b="0" i="0" dirty="0">
              <a:solidFill>
                <a:srgbClr val="000000"/>
              </a:solidFill>
              <a:effectLst/>
              <a:latin typeface="RalewayBold"/>
            </a:endParaRPr>
          </a:p>
          <a:p>
            <a:pPr algn="l" rtl="0">
              <a:buFont typeface="Arial" panose="020B0604020202020204" pitchFamily="34" charset="0"/>
              <a:buChar char="•"/>
            </a:pPr>
            <a:r>
              <a:rPr lang="en-US" sz="1600" b="1" i="0" dirty="0">
                <a:solidFill>
                  <a:srgbClr val="433F39"/>
                </a:solidFill>
                <a:effectLst/>
                <a:latin typeface="inherit"/>
              </a:rPr>
              <a:t>Preprocessing: Both the models have different preprocessing methods, inception v-3 has image resizing whereas inception v-1 </a:t>
            </a:r>
            <a:r>
              <a:rPr lang="en-US" sz="1600" b="1" i="0" dirty="0" err="1">
                <a:solidFill>
                  <a:srgbClr val="433F39"/>
                </a:solidFill>
                <a:effectLst/>
                <a:latin typeface="inherit"/>
              </a:rPr>
              <a:t>does’t</a:t>
            </a:r>
            <a:endParaRPr lang="en-US" sz="1600" b="0" i="0" dirty="0">
              <a:solidFill>
                <a:srgbClr val="000000"/>
              </a:solidFill>
              <a:effectLst/>
              <a:latin typeface="RalewayBold"/>
            </a:endParaRPr>
          </a:p>
          <a:p>
            <a:pPr algn="l" rtl="0">
              <a:buFont typeface="Arial" panose="020B0604020202020204" pitchFamily="34" charset="0"/>
              <a:buChar char="•"/>
            </a:pPr>
            <a:endParaRPr lang="en-US" sz="1600" b="1" dirty="0">
              <a:solidFill>
                <a:srgbClr val="433F39"/>
              </a:solidFill>
              <a:latin typeface="inherit"/>
            </a:endParaRPr>
          </a:p>
          <a:p>
            <a:pPr marL="0" indent="0" algn="l" rtl="0">
              <a:buNone/>
            </a:pPr>
            <a:r>
              <a:rPr lang="en-US" sz="1800" i="0" u="sng" dirty="0">
                <a:solidFill>
                  <a:srgbClr val="FF0000"/>
                </a:solidFill>
                <a:effectLst/>
                <a:latin typeface="inherit"/>
              </a:rPr>
              <a:t>Parameters</a:t>
            </a:r>
          </a:p>
          <a:p>
            <a:pPr algn="l" rtl="0">
              <a:buFont typeface="Arial" panose="020B0604020202020204" pitchFamily="34" charset="0"/>
              <a:buChar char="•"/>
            </a:pPr>
            <a:r>
              <a:rPr lang="en-US" sz="1600" b="1" i="0" dirty="0">
                <a:solidFill>
                  <a:srgbClr val="433F39"/>
                </a:solidFill>
                <a:effectLst/>
                <a:latin typeface="inherit"/>
              </a:rPr>
              <a:t>Layers: Inception v-1 has 22 layers whereas Inception v-3 has 42 layers.</a:t>
            </a:r>
            <a:endParaRPr lang="en-US" sz="1600" b="1" dirty="0">
              <a:solidFill>
                <a:srgbClr val="433F39"/>
              </a:solidFill>
              <a:latin typeface="inherit"/>
            </a:endParaRPr>
          </a:p>
          <a:p>
            <a:pPr marL="0" indent="0" algn="l" rtl="0">
              <a:buNone/>
            </a:pPr>
            <a:r>
              <a:rPr lang="en-US" sz="1800" u="sng" dirty="0">
                <a:solidFill>
                  <a:srgbClr val="FF0000"/>
                </a:solidFill>
                <a:latin typeface="inherit"/>
              </a:rPr>
              <a:t>Conclusion</a:t>
            </a:r>
            <a:endParaRPr lang="en-US" sz="1800" i="0" u="sng" dirty="0">
              <a:solidFill>
                <a:srgbClr val="FF0000"/>
              </a:solidFill>
              <a:effectLst/>
              <a:latin typeface="inherit"/>
            </a:endParaRPr>
          </a:p>
          <a:p>
            <a:pPr algn="l" rtl="0">
              <a:buFont typeface="Arial" panose="020B0604020202020204" pitchFamily="34" charset="0"/>
              <a:buChar char="•"/>
            </a:pPr>
            <a:r>
              <a:rPr lang="en-US" sz="1600" b="1" i="0" dirty="0">
                <a:solidFill>
                  <a:srgbClr val="433F39"/>
                </a:solidFill>
                <a:effectLst/>
                <a:latin typeface="inherit"/>
              </a:rPr>
              <a:t>The Inception-v3 model outperformed the Inception-v1 model in terms of accuracy, with an overall accuracy of 98.4% compared to 97.3% for Inception-v1.</a:t>
            </a:r>
            <a:endParaRPr lang="en-US" sz="1600" b="0" i="0" dirty="0">
              <a:solidFill>
                <a:srgbClr val="000000"/>
              </a:solidFill>
              <a:effectLst/>
              <a:latin typeface="RalewayBold"/>
            </a:endParaRPr>
          </a:p>
          <a:p>
            <a:pPr algn="l" rtl="0">
              <a:buFont typeface="Arial" panose="020B0604020202020204" pitchFamily="34" charset="0"/>
              <a:buChar char="•"/>
            </a:pPr>
            <a:r>
              <a:rPr lang="en-US" sz="1600" b="1" i="0" dirty="0">
                <a:solidFill>
                  <a:srgbClr val="433F39"/>
                </a:solidFill>
                <a:effectLst/>
                <a:latin typeface="inherit"/>
              </a:rPr>
              <a:t>Both models showed good performance in terms of false acceptance rate (FAR) and false rejection rate (FRR).</a:t>
            </a:r>
            <a:endParaRPr lang="en-US" sz="1600" b="0" i="0" dirty="0">
              <a:solidFill>
                <a:srgbClr val="000000"/>
              </a:solidFill>
              <a:effectLst/>
              <a:latin typeface="RalewayBold"/>
            </a:endParaRPr>
          </a:p>
          <a:p>
            <a:pPr marL="0" indent="0" algn="l" rtl="0">
              <a:buNone/>
            </a:pPr>
            <a:endParaRPr lang="en-US" sz="1800" i="0" u="sng" dirty="0">
              <a:solidFill>
                <a:srgbClr val="FF0000"/>
              </a:solidFill>
              <a:effectLst/>
              <a:latin typeface="RalewayBold"/>
            </a:endParaRPr>
          </a:p>
          <a:p>
            <a:pPr marL="0" indent="0" algn="l" rtl="0">
              <a:buNone/>
            </a:pPr>
            <a:endParaRPr lang="en-US" sz="1800" i="0" u="sng" dirty="0">
              <a:solidFill>
                <a:srgbClr val="FF0000"/>
              </a:solidFill>
              <a:effectLst/>
              <a:latin typeface="inherit"/>
            </a:endParaRPr>
          </a:p>
          <a:p>
            <a:pPr marL="0" indent="0" algn="l" rtl="0">
              <a:buNone/>
            </a:pPr>
            <a:endParaRPr lang="en-US" sz="1600" b="0" i="0" dirty="0">
              <a:solidFill>
                <a:srgbClr val="000000"/>
              </a:solidFill>
              <a:effectLst/>
              <a:latin typeface="RalewayBold"/>
            </a:endParaRPr>
          </a:p>
          <a:p>
            <a:pPr marL="0" indent="0">
              <a:buNone/>
            </a:pPr>
            <a:endParaRPr lang="en-IN" sz="1800" dirty="0"/>
          </a:p>
        </p:txBody>
      </p:sp>
    </p:spTree>
    <p:extLst>
      <p:ext uri="{BB962C8B-B14F-4D97-AF65-F5344CB8AC3E}">
        <p14:creationId xmlns:p14="http://schemas.microsoft.com/office/powerpoint/2010/main" val="3093535857"/>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{7714D7EC-1B79-4A13-8780-456FF5F9E528}tf11964407_win32</Template>
  <TotalTime>433</TotalTime>
  <Words>1243</Words>
  <Application>Microsoft Office PowerPoint</Application>
  <PresentationFormat>Widescreen</PresentationFormat>
  <Paragraphs>131</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Calibri</vt:lpstr>
      <vt:lpstr>Courier New</vt:lpstr>
      <vt:lpstr>Gill Sans Nova</vt:lpstr>
      <vt:lpstr>Gill Sans Nova Light</vt:lpstr>
      <vt:lpstr>inherit</vt:lpstr>
      <vt:lpstr>Inter</vt:lpstr>
      <vt:lpstr>PTSans</vt:lpstr>
      <vt:lpstr>RalewayBold</vt:lpstr>
      <vt:lpstr>Sagona Book</vt:lpstr>
      <vt:lpstr>Söhne</vt:lpstr>
      <vt:lpstr>zeitung</vt:lpstr>
      <vt:lpstr>Office Theme</vt:lpstr>
      <vt:lpstr>Offline Signature Verification</vt:lpstr>
      <vt:lpstr>Agenda</vt:lpstr>
      <vt:lpstr>Motivation</vt:lpstr>
      <vt:lpstr>Introduction</vt:lpstr>
      <vt:lpstr>Siamese Network</vt:lpstr>
      <vt:lpstr>Contrastive Loss</vt:lpstr>
      <vt:lpstr>Related Work</vt:lpstr>
      <vt:lpstr>PowerPoint Presentation</vt:lpstr>
      <vt:lpstr>PowerPoint Presentation</vt:lpstr>
      <vt:lpstr>PowerPoint Presentation</vt:lpstr>
      <vt:lpstr>Proposed Work</vt:lpstr>
      <vt:lpstr>Conclusion</vt:lpstr>
      <vt:lpstr>Timeline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Offline Signature Verification</dc:title>
  <dc:creator>ashrithguptha ashrithguptha</dc:creator>
  <cp:lastModifiedBy>ashrithguptha ashrithguptha</cp:lastModifiedBy>
  <cp:revision>3</cp:revision>
  <dcterms:created xsi:type="dcterms:W3CDTF">2023-03-14T18:00:27Z</dcterms:created>
  <dcterms:modified xsi:type="dcterms:W3CDTF">2023-04-23T14:11:27Z</dcterms:modified>
</cp:coreProperties>
</file>