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5" r:id="rId4"/>
    <p:sldId id="261" r:id="rId5"/>
    <p:sldId id="258" r:id="rId6"/>
    <p:sldId id="260" r:id="rId7"/>
    <p:sldId id="259" r:id="rId8"/>
    <p:sldId id="273" r:id="rId9"/>
    <p:sldId id="274" r:id="rId10"/>
    <p:sldId id="278" r:id="rId11"/>
    <p:sldId id="262" r:id="rId12"/>
    <p:sldId id="263" r:id="rId13"/>
    <p:sldId id="281" r:id="rId14"/>
    <p:sldId id="268" r:id="rId15"/>
    <p:sldId id="269" r:id="rId16"/>
    <p:sldId id="276" r:id="rId17"/>
    <p:sldId id="270" r:id="rId18"/>
    <p:sldId id="277" r:id="rId19"/>
    <p:sldId id="284" r:id="rId20"/>
    <p:sldId id="264" r:id="rId21"/>
    <p:sldId id="275" r:id="rId22"/>
    <p:sldId id="282" r:id="rId23"/>
    <p:sldId id="266" r:id="rId24"/>
    <p:sldId id="285"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7DC383-41BF-705B-9F35-5DAA0FE8E13A}" name="Guest User" initials="GU" userId="S::urn:spo:anon#644d2b593b03c328d96c087164ca6c74fd76b83359f8536162929d4e953de8c3::" providerId="AD"/>
  <p188:author id="{7F62A3F4-8EF8-22CA-3577-A705B2681F88}" name="Vadde Ashrith" initials="VA" userId="S::bl.en.u4aie19066@bl.students.amrita.edu::437575a9-8de2-42b3-8967-09da622a424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E4F15-9681-98CA-6A92-83F24B008CEA}" v="3" dt="2022-12-15T06:59:28.852"/>
    <p1510:client id="{256026CB-EE22-09E9-D48F-A5A1E3303B71}" v="12" dt="2022-12-18T12:52:36.986"/>
    <p1510:client id="{48B42889-003D-3C24-44AE-20E7DC0057DD}" v="585" dt="2022-12-15T18:13:13.270"/>
    <p1510:client id="{4964FD10-073F-58BB-F81E-1E379A1BB5AB}" v="4" dt="2022-12-17T06:28:30.854"/>
    <p1510:client id="{4DEC646A-6A5D-C96E-59F3-700699800914}" v="679" dt="2022-12-15T09:02:13.843"/>
    <p1510:client id="{960B78E8-565D-4C3A-9CED-A15B9E080B9C}" v="5" dt="2022-12-15T05:41:39.447"/>
    <p1510:client id="{9B727844-2027-1D9B-08D1-CFB3D1E17C9D}" v="1848" dt="2022-12-15T19:17:06.760"/>
    <p1510:client id="{9F9251B8-3446-4F61-A287-9DCBBD0CC49B}" v="7" dt="2022-12-17T10:16:04.076"/>
    <p1510:client id="{AE866DBA-1DC5-4BAF-8774-831A6AF5570B}" v="1" dt="2022-12-15T05:12:58.989"/>
    <p1510:client id="{BE117204-2DA3-4786-84B8-6EAD7479FF9C}" v="5" dt="2022-12-17T10:44:34.120"/>
    <p1510:client id="{D8EBA488-055D-562F-8210-FC508738E46C}" v="51" dt="2022-12-15T12:54:24.831"/>
    <p1510:client id="{DE104FB0-10A7-A80D-0C33-48887533E665}" v="298" dt="2022-12-17T10:02:15.208"/>
    <p1510:client id="{E8D4553B-592E-4444-A34B-853310B31D7F}" v="2" dt="2022-12-15T06:39:02.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0DCBC-22B0-478E-8D43-6E4183F791C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73A766C-1735-4887-AC1F-023928F4DDD2}">
      <dgm:prSet/>
      <dgm:spPr/>
      <dgm:t>
        <a:bodyPr/>
        <a:lstStyle/>
        <a:p>
          <a:r>
            <a:rPr lang="en-US">
              <a:latin typeface="Calibri"/>
              <a:cs typeface="Calibri"/>
            </a:rPr>
            <a:t>Gamma</a:t>
          </a:r>
        </a:p>
      </dgm:t>
    </dgm:pt>
    <dgm:pt modelId="{4B232A85-3F66-4F8D-813E-3029EE0AFF81}" type="parTrans" cxnId="{E17267CF-D7DC-4119-92C8-6CD2D5A96862}">
      <dgm:prSet/>
      <dgm:spPr/>
      <dgm:t>
        <a:bodyPr/>
        <a:lstStyle/>
        <a:p>
          <a:endParaRPr lang="en-US"/>
        </a:p>
      </dgm:t>
    </dgm:pt>
    <dgm:pt modelId="{B862C6DC-E576-4283-B6C6-9F949D3B05B7}" type="sibTrans" cxnId="{E17267CF-D7DC-4119-92C8-6CD2D5A96862}">
      <dgm:prSet/>
      <dgm:spPr/>
      <dgm:t>
        <a:bodyPr/>
        <a:lstStyle/>
        <a:p>
          <a:endParaRPr lang="en-US"/>
        </a:p>
      </dgm:t>
    </dgm:pt>
    <dgm:pt modelId="{6DA0F320-B219-4C32-9512-49A38E888F66}">
      <dgm:prSet/>
      <dgm:spPr/>
      <dgm:t>
        <a:bodyPr/>
        <a:lstStyle/>
        <a:p>
          <a:r>
            <a:rPr lang="en-US">
              <a:latin typeface="Calibri"/>
              <a:cs typeface="Calibri"/>
            </a:rPr>
            <a:t>Epsilon</a:t>
          </a:r>
        </a:p>
      </dgm:t>
    </dgm:pt>
    <dgm:pt modelId="{0257C455-FA36-4B23-A5AA-D73459F0227D}" type="parTrans" cxnId="{0B12C42C-B743-4A5A-98E4-A66266BC5E79}">
      <dgm:prSet/>
      <dgm:spPr/>
      <dgm:t>
        <a:bodyPr/>
        <a:lstStyle/>
        <a:p>
          <a:endParaRPr lang="en-US"/>
        </a:p>
      </dgm:t>
    </dgm:pt>
    <dgm:pt modelId="{B83477E5-D326-412B-8952-9F1E62FB5202}" type="sibTrans" cxnId="{0B12C42C-B743-4A5A-98E4-A66266BC5E79}">
      <dgm:prSet/>
      <dgm:spPr/>
      <dgm:t>
        <a:bodyPr/>
        <a:lstStyle/>
        <a:p>
          <a:endParaRPr lang="en-US"/>
        </a:p>
      </dgm:t>
    </dgm:pt>
    <dgm:pt modelId="{94E56B1F-BF78-4F37-8BA5-A6269EA58E31}">
      <dgm:prSet/>
      <dgm:spPr/>
      <dgm:t>
        <a:bodyPr/>
        <a:lstStyle/>
        <a:p>
          <a:pPr rtl="0"/>
          <a:r>
            <a:rPr lang="en-US">
              <a:latin typeface="Calibri"/>
              <a:cs typeface="Calibri"/>
            </a:rPr>
            <a:t>Replay memory buffer</a:t>
          </a:r>
        </a:p>
      </dgm:t>
    </dgm:pt>
    <dgm:pt modelId="{CECA3B05-A7EB-4911-BD85-67F58A2DAC6E}" type="parTrans" cxnId="{C2FA6AEE-CB4C-44CB-A86C-61C832512AD0}">
      <dgm:prSet/>
      <dgm:spPr/>
      <dgm:t>
        <a:bodyPr/>
        <a:lstStyle/>
        <a:p>
          <a:endParaRPr lang="en-US"/>
        </a:p>
      </dgm:t>
    </dgm:pt>
    <dgm:pt modelId="{B83976D4-4141-4E38-9C50-8C8A68350F0F}" type="sibTrans" cxnId="{C2FA6AEE-CB4C-44CB-A86C-61C832512AD0}">
      <dgm:prSet/>
      <dgm:spPr/>
      <dgm:t>
        <a:bodyPr/>
        <a:lstStyle/>
        <a:p>
          <a:endParaRPr lang="en-US"/>
        </a:p>
      </dgm:t>
    </dgm:pt>
    <dgm:pt modelId="{8ADC0A03-CCF4-4E20-AD4E-0F1AEF5B2603}">
      <dgm:prSet phldr="0"/>
      <dgm:spPr/>
      <dgm:t>
        <a:bodyPr/>
        <a:lstStyle/>
        <a:p>
          <a:pPr rtl="0"/>
          <a:r>
            <a:rPr lang="en-US">
              <a:latin typeface="Calibri"/>
              <a:cs typeface="Calibri"/>
            </a:rPr>
            <a:t>Learning rate</a:t>
          </a:r>
        </a:p>
      </dgm:t>
    </dgm:pt>
    <dgm:pt modelId="{451E1E99-0DBF-48B8-BAE0-EFE41C6F3D93}" type="parTrans" cxnId="{074B5851-DAA6-4D58-8016-15FFF6702F44}">
      <dgm:prSet/>
      <dgm:spPr/>
      <dgm:t>
        <a:bodyPr/>
        <a:lstStyle/>
        <a:p>
          <a:endParaRPr lang="en-US"/>
        </a:p>
      </dgm:t>
    </dgm:pt>
    <dgm:pt modelId="{C2B3CE66-4D5C-4DE0-BEA3-14EDA8888C3F}" type="sibTrans" cxnId="{074B5851-DAA6-4D58-8016-15FFF6702F44}">
      <dgm:prSet/>
      <dgm:spPr/>
      <dgm:t>
        <a:bodyPr/>
        <a:lstStyle/>
        <a:p>
          <a:endParaRPr lang="en-US"/>
        </a:p>
      </dgm:t>
    </dgm:pt>
    <dgm:pt modelId="{2A3673A8-F679-4A64-9DEC-D0ADE68E4B59}">
      <dgm:prSet phldr="0"/>
      <dgm:spPr/>
      <dgm:t>
        <a:bodyPr/>
        <a:lstStyle/>
        <a:p>
          <a:pPr rtl="0"/>
          <a:r>
            <a:rPr lang="en-US">
              <a:latin typeface="Calibri"/>
              <a:cs typeface="Calibri"/>
            </a:rPr>
            <a:t>Batch Size</a:t>
          </a:r>
        </a:p>
      </dgm:t>
    </dgm:pt>
    <dgm:pt modelId="{9A301F7A-BAA2-40B3-B348-713AF9E3BAD7}" type="parTrans" cxnId="{F2A1B889-FC59-458C-ADA3-829D66726888}">
      <dgm:prSet/>
      <dgm:spPr/>
      <dgm:t>
        <a:bodyPr/>
        <a:lstStyle/>
        <a:p>
          <a:endParaRPr lang="en-US"/>
        </a:p>
      </dgm:t>
    </dgm:pt>
    <dgm:pt modelId="{EE7CC114-94AB-4AA5-BDCB-51D78C0DF208}" type="sibTrans" cxnId="{F2A1B889-FC59-458C-ADA3-829D66726888}">
      <dgm:prSet/>
      <dgm:spPr/>
      <dgm:t>
        <a:bodyPr/>
        <a:lstStyle/>
        <a:p>
          <a:endParaRPr lang="en-US"/>
        </a:p>
      </dgm:t>
    </dgm:pt>
    <dgm:pt modelId="{8ABD95DE-150F-4A83-A7CA-C13F1A1BEA91}" type="pres">
      <dgm:prSet presAssocID="{70C0DCBC-22B0-478E-8D43-6E4183F791C9}" presName="vert0" presStyleCnt="0">
        <dgm:presLayoutVars>
          <dgm:dir/>
          <dgm:animOne val="branch"/>
          <dgm:animLvl val="lvl"/>
        </dgm:presLayoutVars>
      </dgm:prSet>
      <dgm:spPr/>
    </dgm:pt>
    <dgm:pt modelId="{C7073011-7A36-4BE1-8917-56D695CDFE9C}" type="pres">
      <dgm:prSet presAssocID="{D73A766C-1735-4887-AC1F-023928F4DDD2}" presName="thickLine" presStyleLbl="alignNode1" presStyleIdx="0" presStyleCnt="5"/>
      <dgm:spPr/>
    </dgm:pt>
    <dgm:pt modelId="{D035400E-6B10-4AF6-ACA9-D0B50858C55A}" type="pres">
      <dgm:prSet presAssocID="{D73A766C-1735-4887-AC1F-023928F4DDD2}" presName="horz1" presStyleCnt="0"/>
      <dgm:spPr/>
    </dgm:pt>
    <dgm:pt modelId="{5B17D754-5235-48F5-81AC-A4245AE97F16}" type="pres">
      <dgm:prSet presAssocID="{D73A766C-1735-4887-AC1F-023928F4DDD2}" presName="tx1" presStyleLbl="revTx" presStyleIdx="0" presStyleCnt="5"/>
      <dgm:spPr/>
    </dgm:pt>
    <dgm:pt modelId="{A8F352B9-658C-4466-8B25-4A0F2B669EDB}" type="pres">
      <dgm:prSet presAssocID="{D73A766C-1735-4887-AC1F-023928F4DDD2}" presName="vert1" presStyleCnt="0"/>
      <dgm:spPr/>
    </dgm:pt>
    <dgm:pt modelId="{78BC0305-2D93-465B-8108-B234867403A3}" type="pres">
      <dgm:prSet presAssocID="{6DA0F320-B219-4C32-9512-49A38E888F66}" presName="thickLine" presStyleLbl="alignNode1" presStyleIdx="1" presStyleCnt="5"/>
      <dgm:spPr/>
    </dgm:pt>
    <dgm:pt modelId="{4ED22FC6-2C6D-4883-A696-5ACA0569030B}" type="pres">
      <dgm:prSet presAssocID="{6DA0F320-B219-4C32-9512-49A38E888F66}" presName="horz1" presStyleCnt="0"/>
      <dgm:spPr/>
    </dgm:pt>
    <dgm:pt modelId="{3FF2E460-A37F-4768-AD74-16C225805C16}" type="pres">
      <dgm:prSet presAssocID="{6DA0F320-B219-4C32-9512-49A38E888F66}" presName="tx1" presStyleLbl="revTx" presStyleIdx="1" presStyleCnt="5"/>
      <dgm:spPr/>
    </dgm:pt>
    <dgm:pt modelId="{20D7E64A-8304-4B83-9BE0-6688B722575F}" type="pres">
      <dgm:prSet presAssocID="{6DA0F320-B219-4C32-9512-49A38E888F66}" presName="vert1" presStyleCnt="0"/>
      <dgm:spPr/>
    </dgm:pt>
    <dgm:pt modelId="{76EF9A19-7B06-4908-A472-C121B088CC1F}" type="pres">
      <dgm:prSet presAssocID="{8ADC0A03-CCF4-4E20-AD4E-0F1AEF5B2603}" presName="thickLine" presStyleLbl="alignNode1" presStyleIdx="2" presStyleCnt="5"/>
      <dgm:spPr/>
    </dgm:pt>
    <dgm:pt modelId="{F09B4D42-0348-43F2-B74E-516F9F2100AE}" type="pres">
      <dgm:prSet presAssocID="{8ADC0A03-CCF4-4E20-AD4E-0F1AEF5B2603}" presName="horz1" presStyleCnt="0"/>
      <dgm:spPr/>
    </dgm:pt>
    <dgm:pt modelId="{FBCD8451-C4CC-4476-B81E-6A9D50A813F2}" type="pres">
      <dgm:prSet presAssocID="{8ADC0A03-CCF4-4E20-AD4E-0F1AEF5B2603}" presName="tx1" presStyleLbl="revTx" presStyleIdx="2" presStyleCnt="5"/>
      <dgm:spPr/>
    </dgm:pt>
    <dgm:pt modelId="{10DACC16-354B-418B-9FDB-21C5F408808B}" type="pres">
      <dgm:prSet presAssocID="{8ADC0A03-CCF4-4E20-AD4E-0F1AEF5B2603}" presName="vert1" presStyleCnt="0"/>
      <dgm:spPr/>
    </dgm:pt>
    <dgm:pt modelId="{BFA1063E-3558-4929-AD7A-82241343F4BC}" type="pres">
      <dgm:prSet presAssocID="{94E56B1F-BF78-4F37-8BA5-A6269EA58E31}" presName="thickLine" presStyleLbl="alignNode1" presStyleIdx="3" presStyleCnt="5"/>
      <dgm:spPr/>
    </dgm:pt>
    <dgm:pt modelId="{AC1720E1-0C9D-4E9A-81B3-A7E46B134265}" type="pres">
      <dgm:prSet presAssocID="{94E56B1F-BF78-4F37-8BA5-A6269EA58E31}" presName="horz1" presStyleCnt="0"/>
      <dgm:spPr/>
    </dgm:pt>
    <dgm:pt modelId="{A860490B-B75D-4EC0-944F-339DFD18D22D}" type="pres">
      <dgm:prSet presAssocID="{94E56B1F-BF78-4F37-8BA5-A6269EA58E31}" presName="tx1" presStyleLbl="revTx" presStyleIdx="3" presStyleCnt="5"/>
      <dgm:spPr/>
    </dgm:pt>
    <dgm:pt modelId="{5DC91A21-8042-4011-8A71-A41775EA4A85}" type="pres">
      <dgm:prSet presAssocID="{94E56B1F-BF78-4F37-8BA5-A6269EA58E31}" presName="vert1" presStyleCnt="0"/>
      <dgm:spPr/>
    </dgm:pt>
    <dgm:pt modelId="{6FD055E3-2A09-4F3D-A46A-8D0CEEDB0A7A}" type="pres">
      <dgm:prSet presAssocID="{2A3673A8-F679-4A64-9DEC-D0ADE68E4B59}" presName="thickLine" presStyleLbl="alignNode1" presStyleIdx="4" presStyleCnt="5"/>
      <dgm:spPr/>
    </dgm:pt>
    <dgm:pt modelId="{743431CA-C29B-415D-83A0-ECA9C2C6CA0A}" type="pres">
      <dgm:prSet presAssocID="{2A3673A8-F679-4A64-9DEC-D0ADE68E4B59}" presName="horz1" presStyleCnt="0"/>
      <dgm:spPr/>
    </dgm:pt>
    <dgm:pt modelId="{110575A8-A779-4921-97E7-5103B6CB1E40}" type="pres">
      <dgm:prSet presAssocID="{2A3673A8-F679-4A64-9DEC-D0ADE68E4B59}" presName="tx1" presStyleLbl="revTx" presStyleIdx="4" presStyleCnt="5"/>
      <dgm:spPr/>
    </dgm:pt>
    <dgm:pt modelId="{3ABDEC90-4CCF-41F2-B24A-1FA3F1146A27}" type="pres">
      <dgm:prSet presAssocID="{2A3673A8-F679-4A64-9DEC-D0ADE68E4B59}" presName="vert1" presStyleCnt="0"/>
      <dgm:spPr/>
    </dgm:pt>
  </dgm:ptLst>
  <dgm:cxnLst>
    <dgm:cxn modelId="{0B12C42C-B743-4A5A-98E4-A66266BC5E79}" srcId="{70C0DCBC-22B0-478E-8D43-6E4183F791C9}" destId="{6DA0F320-B219-4C32-9512-49A38E888F66}" srcOrd="1" destOrd="0" parTransId="{0257C455-FA36-4B23-A5AA-D73459F0227D}" sibTransId="{B83477E5-D326-412B-8952-9F1E62FB5202}"/>
    <dgm:cxn modelId="{3521C536-E2DE-4E04-A7E1-2DA05C3B5AAC}" type="presOf" srcId="{6DA0F320-B219-4C32-9512-49A38E888F66}" destId="{3FF2E460-A37F-4768-AD74-16C225805C16}" srcOrd="0" destOrd="0" presId="urn:microsoft.com/office/officeart/2008/layout/LinedList"/>
    <dgm:cxn modelId="{ECD96037-C721-48A6-B295-A6901D00FBD4}" type="presOf" srcId="{D73A766C-1735-4887-AC1F-023928F4DDD2}" destId="{5B17D754-5235-48F5-81AC-A4245AE97F16}" srcOrd="0" destOrd="0" presId="urn:microsoft.com/office/officeart/2008/layout/LinedList"/>
    <dgm:cxn modelId="{074B5851-DAA6-4D58-8016-15FFF6702F44}" srcId="{70C0DCBC-22B0-478E-8D43-6E4183F791C9}" destId="{8ADC0A03-CCF4-4E20-AD4E-0F1AEF5B2603}" srcOrd="2" destOrd="0" parTransId="{451E1E99-0DBF-48B8-BAE0-EFE41C6F3D93}" sibTransId="{C2B3CE66-4D5C-4DE0-BEA3-14EDA8888C3F}"/>
    <dgm:cxn modelId="{47190C57-7E5C-48B5-9827-41D92002FE11}" type="presOf" srcId="{2A3673A8-F679-4A64-9DEC-D0ADE68E4B59}" destId="{110575A8-A779-4921-97E7-5103B6CB1E40}" srcOrd="0" destOrd="0" presId="urn:microsoft.com/office/officeart/2008/layout/LinedList"/>
    <dgm:cxn modelId="{F2A1B889-FC59-458C-ADA3-829D66726888}" srcId="{70C0DCBC-22B0-478E-8D43-6E4183F791C9}" destId="{2A3673A8-F679-4A64-9DEC-D0ADE68E4B59}" srcOrd="4" destOrd="0" parTransId="{9A301F7A-BAA2-40B3-B348-713AF9E3BAD7}" sibTransId="{EE7CC114-94AB-4AA5-BDCB-51D78C0DF208}"/>
    <dgm:cxn modelId="{E17267CF-D7DC-4119-92C8-6CD2D5A96862}" srcId="{70C0DCBC-22B0-478E-8D43-6E4183F791C9}" destId="{D73A766C-1735-4887-AC1F-023928F4DDD2}" srcOrd="0" destOrd="0" parTransId="{4B232A85-3F66-4F8D-813E-3029EE0AFF81}" sibTransId="{B862C6DC-E576-4283-B6C6-9F949D3B05B7}"/>
    <dgm:cxn modelId="{4BEEB1D5-0A65-4C54-8EE9-7443A1CDF627}" type="presOf" srcId="{8ADC0A03-CCF4-4E20-AD4E-0F1AEF5B2603}" destId="{FBCD8451-C4CC-4476-B81E-6A9D50A813F2}" srcOrd="0" destOrd="0" presId="urn:microsoft.com/office/officeart/2008/layout/LinedList"/>
    <dgm:cxn modelId="{3B03B7D9-F362-4F81-A152-A1F87CCD4E29}" type="presOf" srcId="{94E56B1F-BF78-4F37-8BA5-A6269EA58E31}" destId="{A860490B-B75D-4EC0-944F-339DFD18D22D}" srcOrd="0" destOrd="0" presId="urn:microsoft.com/office/officeart/2008/layout/LinedList"/>
    <dgm:cxn modelId="{805C10E3-7194-4BA5-9EAC-3E70356A6BE5}" type="presOf" srcId="{70C0DCBC-22B0-478E-8D43-6E4183F791C9}" destId="{8ABD95DE-150F-4A83-A7CA-C13F1A1BEA91}" srcOrd="0" destOrd="0" presId="urn:microsoft.com/office/officeart/2008/layout/LinedList"/>
    <dgm:cxn modelId="{C2FA6AEE-CB4C-44CB-A86C-61C832512AD0}" srcId="{70C0DCBC-22B0-478E-8D43-6E4183F791C9}" destId="{94E56B1F-BF78-4F37-8BA5-A6269EA58E31}" srcOrd="3" destOrd="0" parTransId="{CECA3B05-A7EB-4911-BD85-67F58A2DAC6E}" sibTransId="{B83976D4-4141-4E38-9C50-8C8A68350F0F}"/>
    <dgm:cxn modelId="{B277D626-4E61-4E2E-88B4-7EA5C36EAE96}" type="presParOf" srcId="{8ABD95DE-150F-4A83-A7CA-C13F1A1BEA91}" destId="{C7073011-7A36-4BE1-8917-56D695CDFE9C}" srcOrd="0" destOrd="0" presId="urn:microsoft.com/office/officeart/2008/layout/LinedList"/>
    <dgm:cxn modelId="{2BAB3FC3-B381-4B90-BC7C-0D8A468F45A0}" type="presParOf" srcId="{8ABD95DE-150F-4A83-A7CA-C13F1A1BEA91}" destId="{D035400E-6B10-4AF6-ACA9-D0B50858C55A}" srcOrd="1" destOrd="0" presId="urn:microsoft.com/office/officeart/2008/layout/LinedList"/>
    <dgm:cxn modelId="{18E9F513-52DC-4584-8017-B45028C329C5}" type="presParOf" srcId="{D035400E-6B10-4AF6-ACA9-D0B50858C55A}" destId="{5B17D754-5235-48F5-81AC-A4245AE97F16}" srcOrd="0" destOrd="0" presId="urn:microsoft.com/office/officeart/2008/layout/LinedList"/>
    <dgm:cxn modelId="{D58BE4D6-2BF0-4E64-8D74-F5C89700DEBF}" type="presParOf" srcId="{D035400E-6B10-4AF6-ACA9-D0B50858C55A}" destId="{A8F352B9-658C-4466-8B25-4A0F2B669EDB}" srcOrd="1" destOrd="0" presId="urn:microsoft.com/office/officeart/2008/layout/LinedList"/>
    <dgm:cxn modelId="{0CCE6E7B-2919-404B-8923-D4BC5D696DD7}" type="presParOf" srcId="{8ABD95DE-150F-4A83-A7CA-C13F1A1BEA91}" destId="{78BC0305-2D93-465B-8108-B234867403A3}" srcOrd="2" destOrd="0" presId="urn:microsoft.com/office/officeart/2008/layout/LinedList"/>
    <dgm:cxn modelId="{B37A903C-0F37-4592-BF35-93D62A82C598}" type="presParOf" srcId="{8ABD95DE-150F-4A83-A7CA-C13F1A1BEA91}" destId="{4ED22FC6-2C6D-4883-A696-5ACA0569030B}" srcOrd="3" destOrd="0" presId="urn:microsoft.com/office/officeart/2008/layout/LinedList"/>
    <dgm:cxn modelId="{6BF85851-AE6A-41BF-9AD5-C8D07D280276}" type="presParOf" srcId="{4ED22FC6-2C6D-4883-A696-5ACA0569030B}" destId="{3FF2E460-A37F-4768-AD74-16C225805C16}" srcOrd="0" destOrd="0" presId="urn:microsoft.com/office/officeart/2008/layout/LinedList"/>
    <dgm:cxn modelId="{3B186050-0FDA-4B6A-8A5A-1D8B6683B4CE}" type="presParOf" srcId="{4ED22FC6-2C6D-4883-A696-5ACA0569030B}" destId="{20D7E64A-8304-4B83-9BE0-6688B722575F}" srcOrd="1" destOrd="0" presId="urn:microsoft.com/office/officeart/2008/layout/LinedList"/>
    <dgm:cxn modelId="{74769AE9-0ECD-4E76-9DCB-D1973E1096E2}" type="presParOf" srcId="{8ABD95DE-150F-4A83-A7CA-C13F1A1BEA91}" destId="{76EF9A19-7B06-4908-A472-C121B088CC1F}" srcOrd="4" destOrd="0" presId="urn:microsoft.com/office/officeart/2008/layout/LinedList"/>
    <dgm:cxn modelId="{A9E79473-F572-49F2-B99F-F7BAE5A618AC}" type="presParOf" srcId="{8ABD95DE-150F-4A83-A7CA-C13F1A1BEA91}" destId="{F09B4D42-0348-43F2-B74E-516F9F2100AE}" srcOrd="5" destOrd="0" presId="urn:microsoft.com/office/officeart/2008/layout/LinedList"/>
    <dgm:cxn modelId="{E8E6B8BE-1535-4D4D-AE83-8AC0824D0AEB}" type="presParOf" srcId="{F09B4D42-0348-43F2-B74E-516F9F2100AE}" destId="{FBCD8451-C4CC-4476-B81E-6A9D50A813F2}" srcOrd="0" destOrd="0" presId="urn:microsoft.com/office/officeart/2008/layout/LinedList"/>
    <dgm:cxn modelId="{4606DF2C-FBF7-4AB2-9F07-74FE60FBE41D}" type="presParOf" srcId="{F09B4D42-0348-43F2-B74E-516F9F2100AE}" destId="{10DACC16-354B-418B-9FDB-21C5F408808B}" srcOrd="1" destOrd="0" presId="urn:microsoft.com/office/officeart/2008/layout/LinedList"/>
    <dgm:cxn modelId="{0D900661-2855-4192-B955-C4D0455A1D1D}" type="presParOf" srcId="{8ABD95DE-150F-4A83-A7CA-C13F1A1BEA91}" destId="{BFA1063E-3558-4929-AD7A-82241343F4BC}" srcOrd="6" destOrd="0" presId="urn:microsoft.com/office/officeart/2008/layout/LinedList"/>
    <dgm:cxn modelId="{EFFA4A5B-FE10-4627-90E9-D627F7E6F472}" type="presParOf" srcId="{8ABD95DE-150F-4A83-A7CA-C13F1A1BEA91}" destId="{AC1720E1-0C9D-4E9A-81B3-A7E46B134265}" srcOrd="7" destOrd="0" presId="urn:microsoft.com/office/officeart/2008/layout/LinedList"/>
    <dgm:cxn modelId="{086013A7-EF39-48ED-9624-3A2D34D6E106}" type="presParOf" srcId="{AC1720E1-0C9D-4E9A-81B3-A7E46B134265}" destId="{A860490B-B75D-4EC0-944F-339DFD18D22D}" srcOrd="0" destOrd="0" presId="urn:microsoft.com/office/officeart/2008/layout/LinedList"/>
    <dgm:cxn modelId="{18FCB286-A5D7-4E30-A15F-0A83C394EA71}" type="presParOf" srcId="{AC1720E1-0C9D-4E9A-81B3-A7E46B134265}" destId="{5DC91A21-8042-4011-8A71-A41775EA4A85}" srcOrd="1" destOrd="0" presId="urn:microsoft.com/office/officeart/2008/layout/LinedList"/>
    <dgm:cxn modelId="{3D567FFF-C274-41E9-9EB1-6791FE3220EF}" type="presParOf" srcId="{8ABD95DE-150F-4A83-A7CA-C13F1A1BEA91}" destId="{6FD055E3-2A09-4F3D-A46A-8D0CEEDB0A7A}" srcOrd="8" destOrd="0" presId="urn:microsoft.com/office/officeart/2008/layout/LinedList"/>
    <dgm:cxn modelId="{5E516518-225D-408B-94F9-FD05430626D1}" type="presParOf" srcId="{8ABD95DE-150F-4A83-A7CA-C13F1A1BEA91}" destId="{743431CA-C29B-415D-83A0-ECA9C2C6CA0A}" srcOrd="9" destOrd="0" presId="urn:microsoft.com/office/officeart/2008/layout/LinedList"/>
    <dgm:cxn modelId="{D807D1AB-0924-4A5E-9E61-9C6E32637CAF}" type="presParOf" srcId="{743431CA-C29B-415D-83A0-ECA9C2C6CA0A}" destId="{110575A8-A779-4921-97E7-5103B6CB1E40}" srcOrd="0" destOrd="0" presId="urn:microsoft.com/office/officeart/2008/layout/LinedList"/>
    <dgm:cxn modelId="{0DAFAEA1-91DA-4625-B25F-392D0898F155}" type="presParOf" srcId="{743431CA-C29B-415D-83A0-ECA9C2C6CA0A}" destId="{3ABDEC90-4CCF-41F2-B24A-1FA3F1146A2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73011-7A36-4BE1-8917-56D695CDFE9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7D754-5235-48F5-81AC-A4245AE97F16}">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latin typeface="Calibri"/>
              <a:cs typeface="Calibri"/>
            </a:rPr>
            <a:t>Gamma</a:t>
          </a:r>
        </a:p>
      </dsp:txBody>
      <dsp:txXfrm>
        <a:off x="0" y="675"/>
        <a:ext cx="6900512" cy="1106957"/>
      </dsp:txXfrm>
    </dsp:sp>
    <dsp:sp modelId="{78BC0305-2D93-465B-8108-B234867403A3}">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2E460-A37F-4768-AD74-16C225805C1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latin typeface="Calibri"/>
              <a:cs typeface="Calibri"/>
            </a:rPr>
            <a:t>Epsilon</a:t>
          </a:r>
        </a:p>
      </dsp:txBody>
      <dsp:txXfrm>
        <a:off x="0" y="1107633"/>
        <a:ext cx="6900512" cy="1106957"/>
      </dsp:txXfrm>
    </dsp:sp>
    <dsp:sp modelId="{76EF9A19-7B06-4908-A472-C121B088CC1F}">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D8451-C4CC-4476-B81E-6A9D50A813F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Calibri"/>
              <a:cs typeface="Calibri"/>
            </a:rPr>
            <a:t>Learning rate</a:t>
          </a:r>
        </a:p>
      </dsp:txBody>
      <dsp:txXfrm>
        <a:off x="0" y="2214591"/>
        <a:ext cx="6900512" cy="1106957"/>
      </dsp:txXfrm>
    </dsp:sp>
    <dsp:sp modelId="{BFA1063E-3558-4929-AD7A-82241343F4BC}">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0490B-B75D-4EC0-944F-339DFD18D22D}">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Calibri"/>
              <a:cs typeface="Calibri"/>
            </a:rPr>
            <a:t>Replay memory buffer</a:t>
          </a:r>
        </a:p>
      </dsp:txBody>
      <dsp:txXfrm>
        <a:off x="0" y="3321549"/>
        <a:ext cx="6900512" cy="1106957"/>
      </dsp:txXfrm>
    </dsp:sp>
    <dsp:sp modelId="{6FD055E3-2A09-4F3D-A46A-8D0CEEDB0A7A}">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575A8-A779-4921-97E7-5103B6CB1E40}">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US" sz="5100" kern="1200">
              <a:latin typeface="Calibri"/>
              <a:cs typeface="Calibri"/>
            </a:rPr>
            <a:t>Batch Size</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3BE8-C5CE-4601-9CA5-5EA38D8D7C60}"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B8298-76C5-4C07-8603-1003AA5BE333}" type="slidenum">
              <a:rPr lang="en-IN" smtClean="0"/>
              <a:t>‹#›</a:t>
            </a:fld>
            <a:endParaRPr lang="en-IN"/>
          </a:p>
        </p:txBody>
      </p:sp>
    </p:spTree>
    <p:extLst>
      <p:ext uri="{BB962C8B-B14F-4D97-AF65-F5344CB8AC3E}">
        <p14:creationId xmlns:p14="http://schemas.microsoft.com/office/powerpoint/2010/main" val="15902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Discount factor gamma is used in Q-learning update.</a:t>
            </a:r>
          </a:p>
          <a:p>
            <a:r>
              <a:rPr lang="en-US">
                <a:cs typeface="Calibri"/>
              </a:rPr>
              <a:t>For epsilon we have two values initial value and final value </a:t>
            </a:r>
          </a:p>
          <a:p>
            <a:endParaRPr lang="en-US">
              <a:cs typeface="Calibri"/>
            </a:endParaRPr>
          </a:p>
          <a:p>
            <a:r>
              <a:rPr lang="en-US"/>
              <a:t>Maximum steps of an episode.</a:t>
            </a:r>
            <a:endParaRPr lang="en-US">
              <a:cs typeface="Calibri"/>
            </a:endParaRPr>
          </a:p>
          <a:p>
            <a:r>
              <a:rPr lang="en-US"/>
              <a:t>Replay memory buffer : Size of the previous calculated transitions</a:t>
            </a:r>
            <a:endParaRPr lang="en-US">
              <a:cs typeface="Calibri"/>
            </a:endParaRPr>
          </a:p>
          <a:p>
            <a:pPr marL="171450" indent="-171450">
              <a:buFont typeface="Arial"/>
              <a:buChar char="•"/>
            </a:pPr>
            <a:r>
              <a:rPr lang="en-US">
                <a:cs typeface="Calibri"/>
              </a:rPr>
              <a:t>Mini batch size : </a:t>
            </a:r>
            <a:r>
              <a:rPr lang="en-US"/>
              <a:t>Size of batch taken from replay buffer used for updating weights.</a:t>
            </a:r>
            <a:endParaRPr lang="en-US">
              <a:cs typeface="Calibri"/>
            </a:endParaRPr>
          </a:p>
          <a:p>
            <a:pPr marL="171450" indent="-171450">
              <a:buFont typeface="Arial"/>
              <a:buChar char="•"/>
            </a:pPr>
            <a:r>
              <a:rPr lang="en-US"/>
              <a:t>The frequency with which the model is trained.</a:t>
            </a:r>
            <a:endParaRPr lang="en-US">
              <a:cs typeface="Calibri"/>
            </a:endParaRPr>
          </a:p>
          <a:p>
            <a:pPr marL="171450" indent="-171450">
              <a:buFont typeface="Arial"/>
              <a:buChar char="•"/>
            </a:pPr>
            <a:r>
              <a:rPr lang="en-US"/>
              <a:t>The frequency with which the target network is updated.</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0E33B70-ACD9-40BE-AE6E-9DFA74010CC0}" type="slidenum">
              <a:rPr lang="en-US"/>
              <a:t>14</a:t>
            </a:fld>
            <a:endParaRPr lang="en-US"/>
          </a:p>
        </p:txBody>
      </p:sp>
    </p:spTree>
    <p:extLst>
      <p:ext uri="{BB962C8B-B14F-4D97-AF65-F5344CB8AC3E}">
        <p14:creationId xmlns:p14="http://schemas.microsoft.com/office/powerpoint/2010/main" val="334275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E63689-CCE2-481E-AA0B-4E305022EB2C}" type="datetime1">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85499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07452F-8634-45A2-A529-FC126474BC58}" type="datetime1">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283197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977A76-01CD-49DD-9F53-10699DAF1EF3}" type="datetime1">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416617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DB50BA-C659-4B03-8677-A580048CA3E3}" type="datetime1">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281510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111E6D-F2CC-4012-8A3D-4001446F6474}" type="datetime1">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231945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BA9129C-443C-4C64-A452-169B1CE6E38F}" type="datetime1">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26319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89DEF7-B21A-4E2D-B8A3-CD71AE9FD0CA}" type="datetime1">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189980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B78B7DD-F156-4C67-99AF-375ED2D4E42A}" type="datetime1">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307108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6C694-407B-4253-B27C-7BB8F37CFC62}" type="datetime1">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223938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5E11DE-4E1D-47C4-BA72-7F27A44A7EA0}" type="datetime1">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195280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65CEDA-70A0-4931-98DB-2739F994083D}" type="datetime1">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5EC7B-AD7C-46D3-AE51-6DF848EE676D}" type="slidenum">
              <a:rPr lang="en-IN" smtClean="0"/>
              <a:t>‹#›</a:t>
            </a:fld>
            <a:endParaRPr lang="en-IN"/>
          </a:p>
        </p:txBody>
      </p:sp>
    </p:spTree>
    <p:extLst>
      <p:ext uri="{BB962C8B-B14F-4D97-AF65-F5344CB8AC3E}">
        <p14:creationId xmlns:p14="http://schemas.microsoft.com/office/powerpoint/2010/main" val="375129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DE292-A862-42EC-8B62-C6D268E1B022}" type="datetime1">
              <a:rPr lang="en-IN" smtClean="0"/>
              <a:t>19-12-2022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5EC7B-AD7C-46D3-AE51-6DF848EE676D}" type="slidenum">
              <a:rPr lang="en-IN" smtClean="0"/>
              <a:t>‹#›</a:t>
            </a:fld>
            <a:endParaRPr lang="en-IN"/>
          </a:p>
        </p:txBody>
      </p:sp>
    </p:spTree>
    <p:extLst>
      <p:ext uri="{BB962C8B-B14F-4D97-AF65-F5344CB8AC3E}">
        <p14:creationId xmlns:p14="http://schemas.microsoft.com/office/powerpoint/2010/main" val="7656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Times New Roman"/>
                <a:cs typeface="Times New Roman"/>
              </a:rPr>
              <a:t>2048 Game using Deep Reinforcement Learning</a:t>
            </a:r>
            <a:endParaRPr lang="en-IN">
              <a:latin typeface="Times New Roman"/>
              <a:cs typeface="Times New Roman"/>
            </a:endParaRPr>
          </a:p>
        </p:txBody>
      </p:sp>
      <p:sp>
        <p:nvSpPr>
          <p:cNvPr id="3" name="Subtitle 2"/>
          <p:cNvSpPr>
            <a:spLocks noGrp="1"/>
          </p:cNvSpPr>
          <p:nvPr>
            <p:ph type="subTitle" idx="1"/>
          </p:nvPr>
        </p:nvSpPr>
        <p:spPr>
          <a:xfrm>
            <a:off x="1524000" y="3771372"/>
            <a:ext cx="9144000" cy="2026178"/>
          </a:xfrm>
        </p:spPr>
        <p:txBody>
          <a:bodyPr vert="horz" lIns="91440" tIns="45720" rIns="91440" bIns="45720" rtlCol="0" anchor="t">
            <a:normAutofit fontScale="85000" lnSpcReduction="20000"/>
          </a:bodyPr>
          <a:lstStyle/>
          <a:p>
            <a:r>
              <a:rPr lang="en-US" b="1">
                <a:latin typeface="Times New Roman"/>
                <a:cs typeface="Times New Roman"/>
              </a:rPr>
              <a:t>PERFECT DEALERS</a:t>
            </a:r>
          </a:p>
          <a:p>
            <a:r>
              <a:rPr lang="en-US" b="1">
                <a:latin typeface="Times New Roman"/>
                <a:cs typeface="Times New Roman"/>
              </a:rPr>
              <a:t>Group Number – 10</a:t>
            </a:r>
            <a:endParaRPr lang="en-US">
              <a:latin typeface="Times New Roman"/>
              <a:cs typeface="Calibri"/>
            </a:endParaRPr>
          </a:p>
          <a:p>
            <a:r>
              <a:rPr lang="en-US" b="1">
                <a:latin typeface="Times New Roman"/>
                <a:cs typeface="Times New Roman"/>
              </a:rPr>
              <a:t>   Name                              Registration Number</a:t>
            </a:r>
            <a:endParaRPr lang="en-US">
              <a:latin typeface="Times New Roman"/>
              <a:cs typeface="Calibri"/>
            </a:endParaRPr>
          </a:p>
          <a:p>
            <a:r>
              <a:rPr lang="en-IN">
                <a:latin typeface="Times New Roman"/>
                <a:cs typeface="Times New Roman"/>
              </a:rPr>
              <a:t>1. K. Vishnu </a:t>
            </a:r>
            <a:r>
              <a:rPr lang="en-IN" err="1">
                <a:latin typeface="Times New Roman"/>
                <a:cs typeface="Times New Roman"/>
              </a:rPr>
              <a:t>Sainadh</a:t>
            </a:r>
            <a:r>
              <a:rPr lang="en-IN">
                <a:latin typeface="Times New Roman"/>
                <a:cs typeface="Times New Roman"/>
              </a:rPr>
              <a:t>      BL.EN.U4AIE19028</a:t>
            </a:r>
            <a:endParaRPr lang="en-US">
              <a:latin typeface="Times New Roman"/>
              <a:ea typeface="+mn-lt"/>
              <a:cs typeface="+mn-lt"/>
            </a:endParaRPr>
          </a:p>
          <a:p>
            <a:r>
              <a:rPr lang="en-IN">
                <a:latin typeface="Times New Roman"/>
                <a:cs typeface="Times New Roman"/>
              </a:rPr>
              <a:t>2. K. Satwik                    BL.EN.U4AIE19034</a:t>
            </a:r>
            <a:endParaRPr lang="en-US">
              <a:latin typeface="Times New Roman"/>
              <a:ea typeface="+mn-lt"/>
              <a:cs typeface="+mn-lt"/>
            </a:endParaRPr>
          </a:p>
          <a:p>
            <a:r>
              <a:rPr lang="en-IN">
                <a:latin typeface="Times New Roman"/>
                <a:cs typeface="Times New Roman"/>
              </a:rPr>
              <a:t>3. V. Ashrith                    BL.EN.U4AIE19066</a:t>
            </a:r>
            <a:endParaRPr lang="en-IN">
              <a:latin typeface="Times New Roman"/>
              <a:cs typeface="Calibri" panose="020F0502020204030204"/>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1</a:t>
            </a:fld>
            <a:endParaRPr lang="en-IN"/>
          </a:p>
        </p:txBody>
      </p:sp>
      <p:pic>
        <p:nvPicPr>
          <p:cNvPr id="5" name="Picture 5">
            <a:extLst>
              <a:ext uri="{FF2B5EF4-FFF2-40B4-BE49-F238E27FC236}">
                <a16:creationId xmlns:a16="http://schemas.microsoft.com/office/drawing/2014/main" id="{895D2F65-AD9C-0199-CC27-EEFA070FB93A}"/>
              </a:ext>
            </a:extLst>
          </p:cNvPr>
          <p:cNvPicPr>
            <a:picLocks noChangeAspect="1"/>
          </p:cNvPicPr>
          <p:nvPr/>
        </p:nvPicPr>
        <p:blipFill>
          <a:blip r:embed="rId2"/>
          <a:stretch>
            <a:fillRect/>
          </a:stretch>
        </p:blipFill>
        <p:spPr>
          <a:xfrm>
            <a:off x="10307108" y="23813"/>
            <a:ext cx="1885950" cy="904875"/>
          </a:xfrm>
          <a:prstGeom prst="rect">
            <a:avLst/>
          </a:prstGeom>
        </p:spPr>
      </p:pic>
      <p:sp>
        <p:nvSpPr>
          <p:cNvPr id="6" name="TextBox 5">
            <a:extLst>
              <a:ext uri="{FF2B5EF4-FFF2-40B4-BE49-F238E27FC236}">
                <a16:creationId xmlns:a16="http://schemas.microsoft.com/office/drawing/2014/main" id="{407DC753-9F36-2F60-A400-87456643D168}"/>
              </a:ext>
            </a:extLst>
          </p:cNvPr>
          <p:cNvSpPr txBox="1"/>
          <p:nvPr/>
        </p:nvSpPr>
        <p:spPr>
          <a:xfrm>
            <a:off x="2528626" y="1032767"/>
            <a:ext cx="7690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Calibri"/>
              </a:rPr>
              <a:t>21AIE401 – DEEP REINFORCEMENT LEARNING</a:t>
            </a:r>
            <a:endParaRPr lang="en-US" sz="2400" b="1">
              <a:latin typeface="Times New Roman"/>
              <a:cs typeface="Calibri Light"/>
            </a:endParaRPr>
          </a:p>
        </p:txBody>
      </p:sp>
    </p:spTree>
    <p:extLst>
      <p:ext uri="{BB962C8B-B14F-4D97-AF65-F5344CB8AC3E}">
        <p14:creationId xmlns:p14="http://schemas.microsoft.com/office/powerpoint/2010/main" val="145873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3E78-EFF1-BA35-9AFB-5CC116E99E5E}"/>
              </a:ext>
            </a:extLst>
          </p:cNvPr>
          <p:cNvSpPr>
            <a:spLocks noGrp="1"/>
          </p:cNvSpPr>
          <p:nvPr>
            <p:ph type="title"/>
          </p:nvPr>
        </p:nvSpPr>
        <p:spPr/>
        <p:txBody>
          <a:bodyPr/>
          <a:lstStyle/>
          <a:p>
            <a:r>
              <a:rPr lang="en-US">
                <a:cs typeface="Calibri Light"/>
              </a:rPr>
              <a:t>DRL Models</a:t>
            </a:r>
            <a:endParaRPr lang="en-US"/>
          </a:p>
        </p:txBody>
      </p:sp>
      <p:sp>
        <p:nvSpPr>
          <p:cNvPr id="3" name="Content Placeholder 2">
            <a:extLst>
              <a:ext uri="{FF2B5EF4-FFF2-40B4-BE49-F238E27FC236}">
                <a16:creationId xmlns:a16="http://schemas.microsoft.com/office/drawing/2014/main" id="{F6A9B2E3-9D78-B660-B9C5-AC5EDE0BF7AC}"/>
              </a:ext>
            </a:extLst>
          </p:cNvPr>
          <p:cNvSpPr>
            <a:spLocks noGrp="1"/>
          </p:cNvSpPr>
          <p:nvPr>
            <p:ph idx="1"/>
          </p:nvPr>
        </p:nvSpPr>
        <p:spPr>
          <a:xfrm>
            <a:off x="838200" y="1825625"/>
            <a:ext cx="2588684" cy="1081088"/>
          </a:xfrm>
        </p:spPr>
        <p:txBody>
          <a:bodyPr vert="horz" lIns="91440" tIns="45720" rIns="91440" bIns="45720" rtlCol="0" anchor="t">
            <a:normAutofit/>
          </a:bodyPr>
          <a:lstStyle/>
          <a:p>
            <a:r>
              <a:rPr lang="en-US">
                <a:cs typeface="Calibri"/>
              </a:rPr>
              <a:t>DQN</a:t>
            </a:r>
          </a:p>
          <a:p>
            <a:r>
              <a:rPr lang="en-US">
                <a:cs typeface="Calibri"/>
              </a:rPr>
              <a:t>Dueling DQN</a:t>
            </a:r>
          </a:p>
        </p:txBody>
      </p:sp>
      <p:sp>
        <p:nvSpPr>
          <p:cNvPr id="4" name="Slide Number Placeholder 3">
            <a:extLst>
              <a:ext uri="{FF2B5EF4-FFF2-40B4-BE49-F238E27FC236}">
                <a16:creationId xmlns:a16="http://schemas.microsoft.com/office/drawing/2014/main" id="{1EA9854F-5EB6-CAA8-0ECD-EB0CF39C721D}"/>
              </a:ext>
            </a:extLst>
          </p:cNvPr>
          <p:cNvSpPr>
            <a:spLocks noGrp="1"/>
          </p:cNvSpPr>
          <p:nvPr>
            <p:ph type="sldNum" sz="quarter" idx="12"/>
          </p:nvPr>
        </p:nvSpPr>
        <p:spPr/>
        <p:txBody>
          <a:bodyPr/>
          <a:lstStyle/>
          <a:p>
            <a:fld id="{5DD5EC7B-AD7C-46D3-AE51-6DF848EE676D}" type="slidenum">
              <a:rPr lang="en-IN" smtClean="0"/>
              <a:t>10</a:t>
            </a:fld>
            <a:endParaRPr lang="en-IN"/>
          </a:p>
        </p:txBody>
      </p:sp>
      <p:pic>
        <p:nvPicPr>
          <p:cNvPr id="5" name="Picture 5" descr="Text&#10;&#10;Description automatically generated">
            <a:extLst>
              <a:ext uri="{FF2B5EF4-FFF2-40B4-BE49-F238E27FC236}">
                <a16:creationId xmlns:a16="http://schemas.microsoft.com/office/drawing/2014/main" id="{F830DDCD-A9D4-7E5D-B737-8D83D26BBDC6}"/>
              </a:ext>
            </a:extLst>
          </p:cNvPr>
          <p:cNvPicPr>
            <a:picLocks noChangeAspect="1"/>
          </p:cNvPicPr>
          <p:nvPr/>
        </p:nvPicPr>
        <p:blipFill>
          <a:blip r:embed="rId2"/>
          <a:stretch>
            <a:fillRect/>
          </a:stretch>
        </p:blipFill>
        <p:spPr>
          <a:xfrm>
            <a:off x="3189817" y="1709950"/>
            <a:ext cx="8331199" cy="4168351"/>
          </a:xfrm>
          <a:prstGeom prst="rect">
            <a:avLst/>
          </a:prstGeom>
        </p:spPr>
      </p:pic>
      <p:pic>
        <p:nvPicPr>
          <p:cNvPr id="7" name="Picture 6">
            <a:extLst>
              <a:ext uri="{FF2B5EF4-FFF2-40B4-BE49-F238E27FC236}">
                <a16:creationId xmlns:a16="http://schemas.microsoft.com/office/drawing/2014/main" id="{3E5D5489-95DE-B09A-3712-C54904BA7647}"/>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88866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21"/>
            <a:ext cx="10515600" cy="1325563"/>
          </a:xfrm>
        </p:spPr>
        <p:txBody>
          <a:bodyPr>
            <a:normAutofit/>
          </a:bodyPr>
          <a:lstStyle/>
          <a:p>
            <a:r>
              <a:rPr lang="en-IN" sz="4000">
                <a:ea typeface="+mj-lt"/>
                <a:cs typeface="+mj-lt"/>
              </a:rPr>
              <a:t>Neural Network Architecture</a:t>
            </a:r>
            <a:endParaRPr lang="en-IN" sz="4000">
              <a:cs typeface="Calibri Light"/>
            </a:endParaRPr>
          </a:p>
        </p:txBody>
      </p:sp>
      <p:sp>
        <p:nvSpPr>
          <p:cNvPr id="3" name="Content Placeholder 2"/>
          <p:cNvSpPr>
            <a:spLocks noGrp="1"/>
          </p:cNvSpPr>
          <p:nvPr>
            <p:ph idx="1"/>
          </p:nvPr>
        </p:nvSpPr>
        <p:spPr>
          <a:xfrm>
            <a:off x="945524" y="1289005"/>
            <a:ext cx="1489657" cy="562803"/>
          </a:xfrm>
        </p:spPr>
        <p:txBody>
          <a:bodyPr vert="horz" lIns="91440" tIns="45720" rIns="91440" bIns="45720" rtlCol="0" anchor="t">
            <a:normAutofit/>
          </a:bodyPr>
          <a:lstStyle/>
          <a:p>
            <a:pPr marL="0" indent="0">
              <a:buNone/>
            </a:pPr>
            <a:r>
              <a:rPr lang="en-IN"/>
              <a:t>DQN</a:t>
            </a:r>
            <a:endParaRPr lang="en-US"/>
          </a:p>
          <a:p>
            <a:endParaRPr lang="en-IN">
              <a:cs typeface="Calibri"/>
            </a:endParaRPr>
          </a:p>
          <a:p>
            <a:endParaRPr lang="en-IN">
              <a:cs typeface="Calibri"/>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11</a:t>
            </a:fld>
            <a:endParaRPr lang="en-IN"/>
          </a:p>
        </p:txBody>
      </p:sp>
      <p:pic>
        <p:nvPicPr>
          <p:cNvPr id="6" name="Picture 5">
            <a:extLst>
              <a:ext uri="{FF2B5EF4-FFF2-40B4-BE49-F238E27FC236}">
                <a16:creationId xmlns:a16="http://schemas.microsoft.com/office/drawing/2014/main" id="{32DEE939-D9CF-C30E-BEF8-4358B187B2D9}"/>
              </a:ext>
            </a:extLst>
          </p:cNvPr>
          <p:cNvPicPr>
            <a:picLocks noChangeAspect="1"/>
          </p:cNvPicPr>
          <p:nvPr/>
        </p:nvPicPr>
        <p:blipFill>
          <a:blip r:embed="rId2"/>
          <a:stretch>
            <a:fillRect/>
          </a:stretch>
        </p:blipFill>
        <p:spPr>
          <a:xfrm>
            <a:off x="10307108" y="2646"/>
            <a:ext cx="1885950" cy="904875"/>
          </a:xfrm>
          <a:prstGeom prst="rect">
            <a:avLst/>
          </a:prstGeom>
        </p:spPr>
      </p:pic>
      <p:pic>
        <p:nvPicPr>
          <p:cNvPr id="10" name="Picture 10" descr="Diagram&#10;&#10;Description automatically generated">
            <a:extLst>
              <a:ext uri="{FF2B5EF4-FFF2-40B4-BE49-F238E27FC236}">
                <a16:creationId xmlns:a16="http://schemas.microsoft.com/office/drawing/2014/main" id="{6961A5F5-D3AD-7A05-2D74-1CBE43CADBDF}"/>
              </a:ext>
            </a:extLst>
          </p:cNvPr>
          <p:cNvPicPr>
            <a:picLocks noChangeAspect="1"/>
          </p:cNvPicPr>
          <p:nvPr/>
        </p:nvPicPr>
        <p:blipFill>
          <a:blip r:embed="rId3"/>
          <a:stretch>
            <a:fillRect/>
          </a:stretch>
        </p:blipFill>
        <p:spPr>
          <a:xfrm>
            <a:off x="2174792" y="1103867"/>
            <a:ext cx="1993246" cy="5262050"/>
          </a:xfrm>
          <a:prstGeom prst="rect">
            <a:avLst/>
          </a:prstGeom>
        </p:spPr>
      </p:pic>
      <p:pic>
        <p:nvPicPr>
          <p:cNvPr id="16" name="Picture 16">
            <a:extLst>
              <a:ext uri="{FF2B5EF4-FFF2-40B4-BE49-F238E27FC236}">
                <a16:creationId xmlns:a16="http://schemas.microsoft.com/office/drawing/2014/main" id="{714562B2-CB07-5168-072E-594569E2AB3A}"/>
              </a:ext>
            </a:extLst>
          </p:cNvPr>
          <p:cNvPicPr>
            <a:picLocks noChangeAspect="1"/>
          </p:cNvPicPr>
          <p:nvPr/>
        </p:nvPicPr>
        <p:blipFill>
          <a:blip r:embed="rId4"/>
          <a:stretch>
            <a:fillRect/>
          </a:stretch>
        </p:blipFill>
        <p:spPr>
          <a:xfrm>
            <a:off x="7610453" y="1100922"/>
            <a:ext cx="2241395" cy="2324858"/>
          </a:xfrm>
          <a:prstGeom prst="rect">
            <a:avLst/>
          </a:prstGeom>
        </p:spPr>
      </p:pic>
      <p:pic>
        <p:nvPicPr>
          <p:cNvPr id="17" name="Picture 17" descr="Diagram&#10;&#10;Description automatically generated">
            <a:extLst>
              <a:ext uri="{FF2B5EF4-FFF2-40B4-BE49-F238E27FC236}">
                <a16:creationId xmlns:a16="http://schemas.microsoft.com/office/drawing/2014/main" id="{8F002C8F-3403-CFE3-B806-E9121C9CF874}"/>
              </a:ext>
            </a:extLst>
          </p:cNvPr>
          <p:cNvPicPr>
            <a:picLocks noChangeAspect="1"/>
          </p:cNvPicPr>
          <p:nvPr/>
        </p:nvPicPr>
        <p:blipFill>
          <a:blip r:embed="rId5"/>
          <a:stretch>
            <a:fillRect/>
          </a:stretch>
        </p:blipFill>
        <p:spPr>
          <a:xfrm>
            <a:off x="6959107" y="3423434"/>
            <a:ext cx="3870100" cy="2865951"/>
          </a:xfrm>
          <a:prstGeom prst="rect">
            <a:avLst/>
          </a:prstGeom>
        </p:spPr>
      </p:pic>
      <p:sp>
        <p:nvSpPr>
          <p:cNvPr id="19" name="Content Placeholder 2">
            <a:extLst>
              <a:ext uri="{FF2B5EF4-FFF2-40B4-BE49-F238E27FC236}">
                <a16:creationId xmlns:a16="http://schemas.microsoft.com/office/drawing/2014/main" id="{99F0855D-200A-E601-822A-44E06E459008}"/>
              </a:ext>
            </a:extLst>
          </p:cNvPr>
          <p:cNvSpPr txBox="1">
            <a:spLocks/>
          </p:cNvSpPr>
          <p:nvPr/>
        </p:nvSpPr>
        <p:spPr>
          <a:xfrm>
            <a:off x="5809445" y="1291151"/>
            <a:ext cx="1489657" cy="80964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t>Dueling DQN</a:t>
            </a:r>
            <a:endParaRPr lang="en-US"/>
          </a:p>
          <a:p>
            <a:endParaRPr lang="en-IN">
              <a:cs typeface="Calibri"/>
            </a:endParaRPr>
          </a:p>
          <a:p>
            <a:endParaRPr lang="en-IN">
              <a:cs typeface="Calibri"/>
            </a:endParaRPr>
          </a:p>
        </p:txBody>
      </p:sp>
      <p:sp>
        <p:nvSpPr>
          <p:cNvPr id="7" name="Content Placeholder 2">
            <a:extLst>
              <a:ext uri="{FF2B5EF4-FFF2-40B4-BE49-F238E27FC236}">
                <a16:creationId xmlns:a16="http://schemas.microsoft.com/office/drawing/2014/main" id="{DB216AC3-66F5-DFC0-4AAD-54765D4B103D}"/>
              </a:ext>
            </a:extLst>
          </p:cNvPr>
          <p:cNvSpPr txBox="1">
            <a:spLocks/>
          </p:cNvSpPr>
          <p:nvPr/>
        </p:nvSpPr>
        <p:spPr>
          <a:xfrm>
            <a:off x="4264678" y="2955509"/>
            <a:ext cx="2572456" cy="260098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a:t>Input :</a:t>
            </a:r>
            <a:endParaRPr lang="en-US" sz="1800">
              <a:cs typeface="Calibri"/>
            </a:endParaRPr>
          </a:p>
          <a:p>
            <a:pPr marL="0" indent="0">
              <a:buNone/>
            </a:pPr>
            <a:r>
              <a:rPr lang="en-IN" sz="1800">
                <a:cs typeface="Calibri"/>
              </a:rPr>
              <a:t>Pre-processed State which is one hot encoded vector</a:t>
            </a:r>
          </a:p>
          <a:p>
            <a:pPr marL="0" indent="0">
              <a:buNone/>
            </a:pPr>
            <a:endParaRPr lang="en-IN" sz="1800">
              <a:cs typeface="Calibri"/>
            </a:endParaRPr>
          </a:p>
          <a:p>
            <a:pPr marL="0" indent="0">
              <a:buNone/>
            </a:pPr>
            <a:r>
              <a:rPr lang="en-IN" sz="1800">
                <a:cs typeface="Calibri"/>
              </a:rPr>
              <a:t>Output:</a:t>
            </a:r>
          </a:p>
          <a:p>
            <a:pPr marL="0" indent="0">
              <a:buNone/>
            </a:pPr>
            <a:r>
              <a:rPr lang="en-IN" sz="1800">
                <a:cs typeface="Calibri"/>
              </a:rPr>
              <a:t>Q-values for 4 actions possible.</a:t>
            </a:r>
          </a:p>
          <a:p>
            <a:endParaRPr lang="en-IN" sz="1800">
              <a:cs typeface="Calibri"/>
            </a:endParaRPr>
          </a:p>
          <a:p>
            <a:pPr marL="0" indent="0">
              <a:buNone/>
            </a:pPr>
            <a:endParaRPr lang="en-IN" sz="1800">
              <a:cs typeface="Calibri"/>
            </a:endParaRPr>
          </a:p>
        </p:txBody>
      </p:sp>
    </p:spTree>
    <p:extLst>
      <p:ext uri="{BB962C8B-B14F-4D97-AF65-F5344CB8AC3E}">
        <p14:creationId xmlns:p14="http://schemas.microsoft.com/office/powerpoint/2010/main" val="284892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System Architecture</a:t>
            </a:r>
          </a:p>
        </p:txBody>
      </p:sp>
      <p:sp>
        <p:nvSpPr>
          <p:cNvPr id="4" name="Slide Number Placeholder 3"/>
          <p:cNvSpPr>
            <a:spLocks noGrp="1"/>
          </p:cNvSpPr>
          <p:nvPr>
            <p:ph type="sldNum" sz="quarter" idx="12"/>
          </p:nvPr>
        </p:nvSpPr>
        <p:spPr/>
        <p:txBody>
          <a:bodyPr/>
          <a:lstStyle/>
          <a:p>
            <a:fld id="{5DD5EC7B-AD7C-46D3-AE51-6DF848EE676D}" type="slidenum">
              <a:rPr lang="en-IN" smtClean="0"/>
              <a:t>12</a:t>
            </a:fld>
            <a:endParaRPr lang="en-IN"/>
          </a:p>
        </p:txBody>
      </p:sp>
      <p:pic>
        <p:nvPicPr>
          <p:cNvPr id="6" name="Picture 5">
            <a:extLst>
              <a:ext uri="{FF2B5EF4-FFF2-40B4-BE49-F238E27FC236}">
                <a16:creationId xmlns:a16="http://schemas.microsoft.com/office/drawing/2014/main" id="{1BF489D0-7F1B-87E1-8D92-861107C5B83C}"/>
              </a:ext>
            </a:extLst>
          </p:cNvPr>
          <p:cNvPicPr>
            <a:picLocks noChangeAspect="1"/>
          </p:cNvPicPr>
          <p:nvPr/>
        </p:nvPicPr>
        <p:blipFill>
          <a:blip r:embed="rId2"/>
          <a:stretch>
            <a:fillRect/>
          </a:stretch>
        </p:blipFill>
        <p:spPr>
          <a:xfrm>
            <a:off x="10307108" y="2646"/>
            <a:ext cx="1885950" cy="904875"/>
          </a:xfrm>
          <a:prstGeom prst="rect">
            <a:avLst/>
          </a:prstGeom>
        </p:spPr>
      </p:pic>
      <p:pic>
        <p:nvPicPr>
          <p:cNvPr id="10" name="Picture 9">
            <a:extLst>
              <a:ext uri="{FF2B5EF4-FFF2-40B4-BE49-F238E27FC236}">
                <a16:creationId xmlns:a16="http://schemas.microsoft.com/office/drawing/2014/main" id="{CCC2C60C-BC01-B3E1-826B-E7D6F2671C80}"/>
              </a:ext>
            </a:extLst>
          </p:cNvPr>
          <p:cNvPicPr>
            <a:picLocks noChangeAspect="1"/>
          </p:cNvPicPr>
          <p:nvPr/>
        </p:nvPicPr>
        <p:blipFill>
          <a:blip r:embed="rId3"/>
          <a:stretch>
            <a:fillRect/>
          </a:stretch>
        </p:blipFill>
        <p:spPr>
          <a:xfrm>
            <a:off x="1224148" y="2708604"/>
            <a:ext cx="1691787" cy="1646063"/>
          </a:xfrm>
          <a:prstGeom prst="rect">
            <a:avLst/>
          </a:prstGeom>
        </p:spPr>
      </p:pic>
      <p:pic>
        <p:nvPicPr>
          <p:cNvPr id="12" name="Picture 11">
            <a:extLst>
              <a:ext uri="{FF2B5EF4-FFF2-40B4-BE49-F238E27FC236}">
                <a16:creationId xmlns:a16="http://schemas.microsoft.com/office/drawing/2014/main" id="{4E3FD7AA-FB95-A73F-2761-AAB62FADD0D7}"/>
              </a:ext>
            </a:extLst>
          </p:cNvPr>
          <p:cNvPicPr>
            <a:picLocks noChangeAspect="1"/>
          </p:cNvPicPr>
          <p:nvPr/>
        </p:nvPicPr>
        <p:blipFill rotWithShape="1">
          <a:blip r:embed="rId4"/>
          <a:srcRect t="2156"/>
          <a:stretch/>
        </p:blipFill>
        <p:spPr>
          <a:xfrm>
            <a:off x="4243281" y="2649892"/>
            <a:ext cx="2867639" cy="1802789"/>
          </a:xfrm>
          <a:prstGeom prst="rect">
            <a:avLst/>
          </a:prstGeom>
        </p:spPr>
      </p:pic>
      <p:pic>
        <p:nvPicPr>
          <p:cNvPr id="14" name="Picture 13">
            <a:extLst>
              <a:ext uri="{FF2B5EF4-FFF2-40B4-BE49-F238E27FC236}">
                <a16:creationId xmlns:a16="http://schemas.microsoft.com/office/drawing/2014/main" id="{30CC66E1-5C4E-7274-DFD8-FB2A26C79E5A}"/>
              </a:ext>
            </a:extLst>
          </p:cNvPr>
          <p:cNvPicPr>
            <a:picLocks noChangeAspect="1"/>
          </p:cNvPicPr>
          <p:nvPr/>
        </p:nvPicPr>
        <p:blipFill>
          <a:blip r:embed="rId5"/>
          <a:stretch>
            <a:fillRect/>
          </a:stretch>
        </p:blipFill>
        <p:spPr>
          <a:xfrm>
            <a:off x="3198610" y="1816708"/>
            <a:ext cx="776796" cy="4083729"/>
          </a:xfrm>
          <a:prstGeom prst="rect">
            <a:avLst/>
          </a:prstGeom>
        </p:spPr>
      </p:pic>
      <p:cxnSp>
        <p:nvCxnSpPr>
          <p:cNvPr id="16" name="Straight Arrow Connector 15">
            <a:extLst>
              <a:ext uri="{FF2B5EF4-FFF2-40B4-BE49-F238E27FC236}">
                <a16:creationId xmlns:a16="http://schemas.microsoft.com/office/drawing/2014/main" id="{5B2F46E4-F72A-10AB-962D-FB1C5EAAC05F}"/>
              </a:ext>
            </a:extLst>
          </p:cNvPr>
          <p:cNvCxnSpPr/>
          <p:nvPr/>
        </p:nvCxnSpPr>
        <p:spPr>
          <a:xfrm>
            <a:off x="2963156" y="3541532"/>
            <a:ext cx="408591" cy="4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A18D862-0D4F-989E-23BF-6B5B9982F494}"/>
              </a:ext>
            </a:extLst>
          </p:cNvPr>
          <p:cNvCxnSpPr/>
          <p:nvPr/>
        </p:nvCxnSpPr>
        <p:spPr>
          <a:xfrm>
            <a:off x="3824986" y="3545633"/>
            <a:ext cx="3851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0D8F71-70DF-21ED-AF25-40CA4C557E9C}"/>
              </a:ext>
            </a:extLst>
          </p:cNvPr>
          <p:cNvSpPr txBox="1"/>
          <p:nvPr/>
        </p:nvSpPr>
        <p:spPr>
          <a:xfrm>
            <a:off x="1348415" y="4569071"/>
            <a:ext cx="1529809" cy="646331"/>
          </a:xfrm>
          <a:prstGeom prst="rect">
            <a:avLst/>
          </a:prstGeom>
          <a:noFill/>
        </p:spPr>
        <p:txBody>
          <a:bodyPr wrap="square" lIns="91440" tIns="45720" rIns="91440" bIns="45720" rtlCol="0" anchor="t">
            <a:spAutoFit/>
          </a:bodyPr>
          <a:lstStyle/>
          <a:p>
            <a:pPr algn="ctr"/>
            <a:r>
              <a:rPr lang="en-IN"/>
              <a:t>Environment:4x4 Grid</a:t>
            </a:r>
            <a:endParaRPr lang="en-IN">
              <a:cs typeface="Calibri"/>
            </a:endParaRPr>
          </a:p>
        </p:txBody>
      </p:sp>
      <p:sp>
        <p:nvSpPr>
          <p:cNvPr id="7" name="TextBox 1">
            <a:extLst>
              <a:ext uri="{FF2B5EF4-FFF2-40B4-BE49-F238E27FC236}">
                <a16:creationId xmlns:a16="http://schemas.microsoft.com/office/drawing/2014/main" id="{B7B01AD1-ED9A-3A97-E1DF-6CDBAFB2A743}"/>
              </a:ext>
            </a:extLst>
          </p:cNvPr>
          <p:cNvSpPr txBox="1"/>
          <p:nvPr/>
        </p:nvSpPr>
        <p:spPr>
          <a:xfrm>
            <a:off x="2892206" y="5776395"/>
            <a:ext cx="1434559"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t>1x16 Vector</a:t>
            </a:r>
            <a:endParaRPr lang="en-IN">
              <a:cs typeface="Calibri"/>
            </a:endParaRPr>
          </a:p>
        </p:txBody>
      </p:sp>
      <p:sp>
        <p:nvSpPr>
          <p:cNvPr id="11" name="TextBox 10">
            <a:extLst>
              <a:ext uri="{FF2B5EF4-FFF2-40B4-BE49-F238E27FC236}">
                <a16:creationId xmlns:a16="http://schemas.microsoft.com/office/drawing/2014/main" id="{7FFEAC59-723B-8DAE-1A6F-144EDE0F9DCB}"/>
              </a:ext>
            </a:extLst>
          </p:cNvPr>
          <p:cNvSpPr txBox="1"/>
          <p:nvPr/>
        </p:nvSpPr>
        <p:spPr>
          <a:xfrm>
            <a:off x="4253177" y="4564273"/>
            <a:ext cx="2818159" cy="1200329"/>
          </a:xfrm>
          <a:prstGeom prst="rect">
            <a:avLst/>
          </a:prstGeom>
          <a:noFill/>
        </p:spPr>
        <p:txBody>
          <a:bodyPr wrap="square" lIns="91440" tIns="45720" rIns="91440" bIns="45720" rtlCol="0" anchor="t">
            <a:spAutoFit/>
          </a:bodyPr>
          <a:lstStyle/>
          <a:p>
            <a:pPr algn="ctr"/>
            <a:r>
              <a:rPr lang="en-US"/>
              <a:t>One-hot encoded vector (16 cells * 18 possible states for each)</a:t>
            </a:r>
          </a:p>
          <a:p>
            <a:pPr algn="ctr"/>
            <a:endParaRPr lang="en-IN"/>
          </a:p>
        </p:txBody>
      </p:sp>
      <p:sp>
        <p:nvSpPr>
          <p:cNvPr id="3" name="TextBox 2">
            <a:extLst>
              <a:ext uri="{FF2B5EF4-FFF2-40B4-BE49-F238E27FC236}">
                <a16:creationId xmlns:a16="http://schemas.microsoft.com/office/drawing/2014/main" id="{71E5E36D-B684-E916-A107-DC834C91D9DB}"/>
              </a:ext>
            </a:extLst>
          </p:cNvPr>
          <p:cNvSpPr txBox="1"/>
          <p:nvPr/>
        </p:nvSpPr>
        <p:spPr>
          <a:xfrm>
            <a:off x="7356311" y="3205375"/>
            <a:ext cx="17912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cs typeface="Calibri"/>
              </a:rPr>
              <a:t>DQN</a:t>
            </a:r>
            <a:endParaRPr lang="en-US" sz="2000" b="1">
              <a:cs typeface="Calibri"/>
            </a:endParaRPr>
          </a:p>
          <a:p>
            <a:pPr algn="ctr"/>
            <a:r>
              <a:rPr lang="en-US" sz="2000">
                <a:cs typeface="Calibri"/>
              </a:rPr>
              <a:t>Dueling DQN</a:t>
            </a:r>
          </a:p>
        </p:txBody>
      </p:sp>
      <p:sp>
        <p:nvSpPr>
          <p:cNvPr id="5" name="TextBox 4">
            <a:extLst>
              <a:ext uri="{FF2B5EF4-FFF2-40B4-BE49-F238E27FC236}">
                <a16:creationId xmlns:a16="http://schemas.microsoft.com/office/drawing/2014/main" id="{31431F0D-544B-A1CA-1985-6CEDBB9DDC33}"/>
              </a:ext>
            </a:extLst>
          </p:cNvPr>
          <p:cNvSpPr txBox="1"/>
          <p:nvPr/>
        </p:nvSpPr>
        <p:spPr>
          <a:xfrm>
            <a:off x="9379376" y="2893408"/>
            <a:ext cx="13259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Q(S, Up)</a:t>
            </a:r>
            <a:endParaRPr lang="en-US"/>
          </a:p>
          <a:p>
            <a:r>
              <a:rPr lang="en-US">
                <a:ea typeface="+mn-lt"/>
                <a:cs typeface="+mn-lt"/>
              </a:rPr>
              <a:t>Q(S, Down)</a:t>
            </a:r>
          </a:p>
          <a:p>
            <a:r>
              <a:rPr lang="en-US">
                <a:ea typeface="+mn-lt"/>
                <a:cs typeface="+mn-lt"/>
              </a:rPr>
              <a:t>Q(S, Left)</a:t>
            </a:r>
          </a:p>
          <a:p>
            <a:r>
              <a:rPr lang="en-US">
                <a:ea typeface="+mn-lt"/>
                <a:cs typeface="+mn-lt"/>
              </a:rPr>
              <a:t>Q(S, Right)</a:t>
            </a:r>
          </a:p>
        </p:txBody>
      </p:sp>
      <p:cxnSp>
        <p:nvCxnSpPr>
          <p:cNvPr id="8" name="Straight Arrow Connector 7">
            <a:extLst>
              <a:ext uri="{FF2B5EF4-FFF2-40B4-BE49-F238E27FC236}">
                <a16:creationId xmlns:a16="http://schemas.microsoft.com/office/drawing/2014/main" id="{776D7287-C00B-5106-B884-A825A6672500}"/>
              </a:ext>
            </a:extLst>
          </p:cNvPr>
          <p:cNvCxnSpPr>
            <a:cxnSpLocks/>
          </p:cNvCxnSpPr>
          <p:nvPr/>
        </p:nvCxnSpPr>
        <p:spPr>
          <a:xfrm>
            <a:off x="7110492" y="3525840"/>
            <a:ext cx="3851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0ABDBC-7117-18DE-3D9C-82421B0C4B71}"/>
              </a:ext>
            </a:extLst>
          </p:cNvPr>
          <p:cNvCxnSpPr>
            <a:cxnSpLocks/>
          </p:cNvCxnSpPr>
          <p:nvPr/>
        </p:nvCxnSpPr>
        <p:spPr>
          <a:xfrm>
            <a:off x="8941270" y="3525840"/>
            <a:ext cx="3851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
            <a:extLst>
              <a:ext uri="{FF2B5EF4-FFF2-40B4-BE49-F238E27FC236}">
                <a16:creationId xmlns:a16="http://schemas.microsoft.com/office/drawing/2014/main" id="{D5F751A5-D8AE-89E2-635F-78891AC0F681}"/>
              </a:ext>
            </a:extLst>
          </p:cNvPr>
          <p:cNvSpPr txBox="1"/>
          <p:nvPr/>
        </p:nvSpPr>
        <p:spPr>
          <a:xfrm>
            <a:off x="7564954" y="4202914"/>
            <a:ext cx="1434559"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t>Agent</a:t>
            </a:r>
          </a:p>
          <a:p>
            <a:pPr algn="ctr"/>
            <a:r>
              <a:rPr lang="en-IN">
                <a:cs typeface="Calibri"/>
              </a:rPr>
              <a:t>(One of the Above)</a:t>
            </a:r>
          </a:p>
        </p:txBody>
      </p:sp>
      <p:sp>
        <p:nvSpPr>
          <p:cNvPr id="15" name="TextBox 1">
            <a:extLst>
              <a:ext uri="{FF2B5EF4-FFF2-40B4-BE49-F238E27FC236}">
                <a16:creationId xmlns:a16="http://schemas.microsoft.com/office/drawing/2014/main" id="{22BF104F-29AC-5B8C-6023-34113A96F77B}"/>
              </a:ext>
            </a:extLst>
          </p:cNvPr>
          <p:cNvSpPr txBox="1"/>
          <p:nvPr/>
        </p:nvSpPr>
        <p:spPr>
          <a:xfrm>
            <a:off x="9367006" y="4202913"/>
            <a:ext cx="1751234" cy="6463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mn-lt"/>
                <a:cs typeface="+mn-lt"/>
              </a:rPr>
              <a:t>Q-Values for Actions</a:t>
            </a:r>
            <a:endParaRPr lang="en-IN">
              <a:ea typeface="+mn-lt"/>
              <a:cs typeface="+mn-lt"/>
            </a:endParaRPr>
          </a:p>
        </p:txBody>
      </p:sp>
    </p:spTree>
    <p:extLst>
      <p:ext uri="{BB962C8B-B14F-4D97-AF65-F5344CB8AC3E}">
        <p14:creationId xmlns:p14="http://schemas.microsoft.com/office/powerpoint/2010/main" val="10681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C63A-6C2F-925E-72AB-DB3744E609EA}"/>
              </a:ext>
            </a:extLst>
          </p:cNvPr>
          <p:cNvSpPr>
            <a:spLocks noGrp="1"/>
          </p:cNvSpPr>
          <p:nvPr>
            <p:ph type="title"/>
          </p:nvPr>
        </p:nvSpPr>
        <p:spPr/>
        <p:txBody>
          <a:bodyPr/>
          <a:lstStyle/>
          <a:p>
            <a:r>
              <a:rPr lang="en-US">
                <a:cs typeface="Calibri Light"/>
              </a:rPr>
              <a:t>Implementation Details</a:t>
            </a:r>
            <a:endParaRPr lang="en-US"/>
          </a:p>
        </p:txBody>
      </p:sp>
      <p:sp>
        <p:nvSpPr>
          <p:cNvPr id="3" name="Content Placeholder 2">
            <a:extLst>
              <a:ext uri="{FF2B5EF4-FFF2-40B4-BE49-F238E27FC236}">
                <a16:creationId xmlns:a16="http://schemas.microsoft.com/office/drawing/2014/main" id="{5F4BB409-D751-7B3F-1FB1-A63E36F44528}"/>
              </a:ext>
            </a:extLst>
          </p:cNvPr>
          <p:cNvSpPr>
            <a:spLocks noGrp="1"/>
          </p:cNvSpPr>
          <p:nvPr>
            <p:ph idx="1"/>
          </p:nvPr>
        </p:nvSpPr>
        <p:spPr/>
        <p:txBody>
          <a:bodyPr vert="horz" lIns="91440" tIns="45720" rIns="91440" bIns="45720" rtlCol="0" anchor="t">
            <a:normAutofit/>
          </a:bodyPr>
          <a:lstStyle/>
          <a:p>
            <a:r>
              <a:rPr lang="en-US">
                <a:ea typeface="+mn-lt"/>
                <a:cs typeface="+mn-lt"/>
              </a:rPr>
              <a:t>Environment is custom implemented. </a:t>
            </a:r>
          </a:p>
          <a:p>
            <a:r>
              <a:rPr lang="en-US">
                <a:ea typeface="+mn-lt"/>
                <a:cs typeface="+mn-lt"/>
              </a:rPr>
              <a:t>Matplotlib is used for rendering game.</a:t>
            </a:r>
          </a:p>
          <a:p>
            <a:r>
              <a:rPr lang="en-US">
                <a:cs typeface="Calibri"/>
              </a:rPr>
              <a:t>Py-Torch is used for implementing DQN and Dueling DQN agents.</a:t>
            </a:r>
          </a:p>
          <a:p>
            <a:r>
              <a:rPr lang="en-US" err="1">
                <a:cs typeface="Calibri"/>
              </a:rPr>
              <a:t>Optuna</a:t>
            </a:r>
            <a:r>
              <a:rPr lang="en-US">
                <a:cs typeface="Calibri"/>
              </a:rPr>
              <a:t> is used for Hyper-parameter tuning for agents used.</a:t>
            </a:r>
          </a:p>
          <a:p>
            <a:r>
              <a:rPr lang="en-US">
                <a:cs typeface="Calibri"/>
              </a:rPr>
              <a:t>Trained the agents for about 80000 episodes.</a:t>
            </a:r>
          </a:p>
          <a:p>
            <a:r>
              <a:rPr lang="en-US">
                <a:cs typeface="Calibri"/>
              </a:rPr>
              <a:t>Best Game-play is rendered after training the agent.</a:t>
            </a:r>
          </a:p>
        </p:txBody>
      </p:sp>
      <p:sp>
        <p:nvSpPr>
          <p:cNvPr id="4" name="Slide Number Placeholder 3">
            <a:extLst>
              <a:ext uri="{FF2B5EF4-FFF2-40B4-BE49-F238E27FC236}">
                <a16:creationId xmlns:a16="http://schemas.microsoft.com/office/drawing/2014/main" id="{B39DE213-F46A-639F-29EF-D70741A88E99}"/>
              </a:ext>
            </a:extLst>
          </p:cNvPr>
          <p:cNvSpPr>
            <a:spLocks noGrp="1"/>
          </p:cNvSpPr>
          <p:nvPr>
            <p:ph type="sldNum" sz="quarter" idx="12"/>
          </p:nvPr>
        </p:nvSpPr>
        <p:spPr/>
        <p:txBody>
          <a:bodyPr/>
          <a:lstStyle/>
          <a:p>
            <a:fld id="{5DD5EC7B-AD7C-46D3-AE51-6DF848EE676D}" type="slidenum">
              <a:rPr lang="en-IN" smtClean="0"/>
              <a:t>13</a:t>
            </a:fld>
            <a:endParaRPr lang="en-IN"/>
          </a:p>
        </p:txBody>
      </p:sp>
      <p:pic>
        <p:nvPicPr>
          <p:cNvPr id="6" name="Picture 5">
            <a:extLst>
              <a:ext uri="{FF2B5EF4-FFF2-40B4-BE49-F238E27FC236}">
                <a16:creationId xmlns:a16="http://schemas.microsoft.com/office/drawing/2014/main" id="{8D4B4741-3781-E31D-4866-E3BB0BEAA31D}"/>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38624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5FA3-215D-2103-8705-ECF5439EFB5D}"/>
              </a:ext>
            </a:extLst>
          </p:cNvPr>
          <p:cNvSpPr>
            <a:spLocks noGrp="1"/>
          </p:cNvSpPr>
          <p:nvPr>
            <p:ph type="title"/>
          </p:nvPr>
        </p:nvSpPr>
        <p:spPr>
          <a:xfrm>
            <a:off x="635000" y="640823"/>
            <a:ext cx="3418659" cy="5583148"/>
          </a:xfrm>
        </p:spPr>
        <p:txBody>
          <a:bodyPr anchor="ctr">
            <a:normAutofit/>
          </a:bodyPr>
          <a:lstStyle/>
          <a:p>
            <a:r>
              <a:rPr lang="en-US" sz="3400">
                <a:cs typeface="Calibri Light"/>
              </a:rPr>
              <a:t>Hyper-parameters</a:t>
            </a:r>
            <a:endParaRPr lang="en-US" sz="3400"/>
          </a:p>
        </p:txBody>
      </p:sp>
      <p:graphicFrame>
        <p:nvGraphicFramePr>
          <p:cNvPr id="5" name="Content Placeholder 2">
            <a:extLst>
              <a:ext uri="{FF2B5EF4-FFF2-40B4-BE49-F238E27FC236}">
                <a16:creationId xmlns:a16="http://schemas.microsoft.com/office/drawing/2014/main" id="{9C18B105-02B2-C77A-57CB-56617293A1A1}"/>
              </a:ext>
            </a:extLst>
          </p:cNvPr>
          <p:cNvGraphicFramePr>
            <a:graphicFrameLocks noGrp="1"/>
          </p:cNvGraphicFramePr>
          <p:nvPr>
            <p:ph idx="1"/>
            <p:extLst>
              <p:ext uri="{D42A27DB-BD31-4B8C-83A1-F6EECF244321}">
                <p14:modId xmlns:p14="http://schemas.microsoft.com/office/powerpoint/2010/main" val="183977472"/>
              </p:ext>
            </p:extLst>
          </p:nvPr>
        </p:nvGraphicFramePr>
        <p:xfrm>
          <a:off x="4679333" y="755644"/>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5DD5EC7B-AD7C-46D3-AE51-6DF848EE676D}" type="slidenum">
              <a:rPr lang="en-IN" smtClean="0"/>
              <a:t>14</a:t>
            </a:fld>
            <a:endParaRPr lang="en-IN"/>
          </a:p>
        </p:txBody>
      </p:sp>
      <p:pic>
        <p:nvPicPr>
          <p:cNvPr id="21" name="Picture 5">
            <a:extLst>
              <a:ext uri="{FF2B5EF4-FFF2-40B4-BE49-F238E27FC236}">
                <a16:creationId xmlns:a16="http://schemas.microsoft.com/office/drawing/2014/main" id="{41C9CE01-EEEA-9759-035B-9769677F84A2}"/>
              </a:ext>
            </a:extLst>
          </p:cNvPr>
          <p:cNvPicPr>
            <a:picLocks noChangeAspect="1"/>
          </p:cNvPicPr>
          <p:nvPr/>
        </p:nvPicPr>
        <p:blipFill>
          <a:blip r:embed="rId8"/>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07910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cs typeface="Calibri Light"/>
              </a:rPr>
              <a:t>Hyper-parameters Tuning for DQN</a:t>
            </a:r>
            <a:endParaRPr lang="en-IN" sz="4000">
              <a:cs typeface="Calibri Ligh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9141"/>
            <a:ext cx="10514210" cy="3903790"/>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5DD5EC7B-AD7C-46D3-AE51-6DF848EE676D}" type="slidenum">
              <a:rPr lang="en-IN" smtClean="0"/>
              <a:t>15</a:t>
            </a:fld>
            <a:endParaRPr lang="en-IN"/>
          </a:p>
        </p:txBody>
      </p:sp>
      <p:pic>
        <p:nvPicPr>
          <p:cNvPr id="5" name="Picture 5">
            <a:extLst>
              <a:ext uri="{FF2B5EF4-FFF2-40B4-BE49-F238E27FC236}">
                <a16:creationId xmlns:a16="http://schemas.microsoft.com/office/drawing/2014/main" id="{A0CEBDAA-C94B-78BE-9A37-8247EEA443F8}"/>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85935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1B92-84D9-CB7E-36D6-01D6C1587EC2}"/>
              </a:ext>
            </a:extLst>
          </p:cNvPr>
          <p:cNvSpPr>
            <a:spLocks noGrp="1"/>
          </p:cNvSpPr>
          <p:nvPr>
            <p:ph type="title"/>
          </p:nvPr>
        </p:nvSpPr>
        <p:spPr/>
        <p:txBody>
          <a:bodyPr/>
          <a:lstStyle/>
          <a:p>
            <a:r>
              <a:rPr lang="en-US" sz="4000">
                <a:ea typeface="+mj-lt"/>
                <a:cs typeface="+mj-lt"/>
              </a:rPr>
              <a:t>Hyper-parameters Tuning for DQN</a:t>
            </a:r>
          </a:p>
          <a:p>
            <a:endParaRPr lang="en-US" sz="4000">
              <a:cs typeface="Calibri Light"/>
            </a:endParaRPr>
          </a:p>
        </p:txBody>
      </p:sp>
      <p:pic>
        <p:nvPicPr>
          <p:cNvPr id="5" name="Picture 5">
            <a:extLst>
              <a:ext uri="{FF2B5EF4-FFF2-40B4-BE49-F238E27FC236}">
                <a16:creationId xmlns:a16="http://schemas.microsoft.com/office/drawing/2014/main" id="{79387FD6-7885-CF71-7826-EFC6C69F4020}"/>
              </a:ext>
            </a:extLst>
          </p:cNvPr>
          <p:cNvPicPr>
            <a:picLocks noGrp="1" noChangeAspect="1"/>
          </p:cNvPicPr>
          <p:nvPr>
            <p:ph idx="1"/>
          </p:nvPr>
        </p:nvPicPr>
        <p:blipFill>
          <a:blip r:embed="rId2"/>
          <a:stretch>
            <a:fillRect/>
          </a:stretch>
        </p:blipFill>
        <p:spPr>
          <a:xfrm>
            <a:off x="838200" y="1724356"/>
            <a:ext cx="10515600" cy="4183459"/>
          </a:xfrm>
        </p:spPr>
      </p:pic>
      <p:sp>
        <p:nvSpPr>
          <p:cNvPr id="4" name="Slide Number Placeholder 3">
            <a:extLst>
              <a:ext uri="{FF2B5EF4-FFF2-40B4-BE49-F238E27FC236}">
                <a16:creationId xmlns:a16="http://schemas.microsoft.com/office/drawing/2014/main" id="{3B81AB6C-67C2-50D8-1030-C298B665C08A}"/>
              </a:ext>
            </a:extLst>
          </p:cNvPr>
          <p:cNvSpPr>
            <a:spLocks noGrp="1"/>
          </p:cNvSpPr>
          <p:nvPr>
            <p:ph type="sldNum" sz="quarter" idx="12"/>
          </p:nvPr>
        </p:nvSpPr>
        <p:spPr/>
        <p:txBody>
          <a:bodyPr/>
          <a:lstStyle/>
          <a:p>
            <a:fld id="{5DD5EC7B-AD7C-46D3-AE51-6DF848EE676D}" type="slidenum">
              <a:rPr lang="en-IN" smtClean="0"/>
              <a:t>16</a:t>
            </a:fld>
            <a:endParaRPr lang="en-IN"/>
          </a:p>
        </p:txBody>
      </p:sp>
      <p:pic>
        <p:nvPicPr>
          <p:cNvPr id="7" name="Picture 5">
            <a:extLst>
              <a:ext uri="{FF2B5EF4-FFF2-40B4-BE49-F238E27FC236}">
                <a16:creationId xmlns:a16="http://schemas.microsoft.com/office/drawing/2014/main" id="{97738679-DFAD-677B-0207-08B7CB086545}"/>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406967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cs typeface="Calibri Light"/>
              </a:rPr>
              <a:t>Hyper-parameters Tuning for Dueling DQN</a:t>
            </a:r>
            <a:endParaRPr lang="en-IN" sz="4000">
              <a:cs typeface="Calibri Ligh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2724"/>
            <a:ext cx="10515600" cy="39043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Slide Number Placeholder 2"/>
          <p:cNvSpPr>
            <a:spLocks noGrp="1"/>
          </p:cNvSpPr>
          <p:nvPr>
            <p:ph type="sldNum" sz="quarter" idx="12"/>
          </p:nvPr>
        </p:nvSpPr>
        <p:spPr/>
        <p:txBody>
          <a:bodyPr/>
          <a:lstStyle/>
          <a:p>
            <a:fld id="{5DD5EC7B-AD7C-46D3-AE51-6DF848EE676D}" type="slidenum">
              <a:rPr lang="en-IN" smtClean="0"/>
              <a:t>17</a:t>
            </a:fld>
            <a:endParaRPr lang="en-IN"/>
          </a:p>
        </p:txBody>
      </p:sp>
      <p:pic>
        <p:nvPicPr>
          <p:cNvPr id="7" name="Picture 5">
            <a:extLst>
              <a:ext uri="{FF2B5EF4-FFF2-40B4-BE49-F238E27FC236}">
                <a16:creationId xmlns:a16="http://schemas.microsoft.com/office/drawing/2014/main" id="{EF740B84-6D56-C27D-AB5B-2DA4645401C5}"/>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348357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7757-2422-5D36-707E-8C86B19E0B42}"/>
              </a:ext>
            </a:extLst>
          </p:cNvPr>
          <p:cNvSpPr>
            <a:spLocks noGrp="1"/>
          </p:cNvSpPr>
          <p:nvPr>
            <p:ph type="title"/>
          </p:nvPr>
        </p:nvSpPr>
        <p:spPr/>
        <p:txBody>
          <a:bodyPr/>
          <a:lstStyle/>
          <a:p>
            <a:r>
              <a:rPr lang="en-US" sz="4000">
                <a:ea typeface="+mj-lt"/>
                <a:cs typeface="+mj-lt"/>
              </a:rPr>
              <a:t>Hyper-parameters Tuning for Dueling DQN</a:t>
            </a:r>
          </a:p>
          <a:p>
            <a:endParaRPr lang="en-US" sz="4000">
              <a:cs typeface="Calibri Light"/>
            </a:endParaRPr>
          </a:p>
        </p:txBody>
      </p:sp>
      <p:pic>
        <p:nvPicPr>
          <p:cNvPr id="5" name="Picture 5">
            <a:extLst>
              <a:ext uri="{FF2B5EF4-FFF2-40B4-BE49-F238E27FC236}">
                <a16:creationId xmlns:a16="http://schemas.microsoft.com/office/drawing/2014/main" id="{F1602A73-662E-EEC4-B0A7-F33685BB77F1}"/>
              </a:ext>
            </a:extLst>
          </p:cNvPr>
          <p:cNvPicPr>
            <a:picLocks noGrp="1" noChangeAspect="1"/>
          </p:cNvPicPr>
          <p:nvPr>
            <p:ph idx="1"/>
          </p:nvPr>
        </p:nvPicPr>
        <p:blipFill>
          <a:blip r:embed="rId2"/>
          <a:stretch>
            <a:fillRect/>
          </a:stretch>
        </p:blipFill>
        <p:spPr>
          <a:xfrm>
            <a:off x="838200" y="1645185"/>
            <a:ext cx="10515600" cy="4235969"/>
          </a:xfrm>
        </p:spPr>
      </p:pic>
      <p:sp>
        <p:nvSpPr>
          <p:cNvPr id="4" name="Slide Number Placeholder 3">
            <a:extLst>
              <a:ext uri="{FF2B5EF4-FFF2-40B4-BE49-F238E27FC236}">
                <a16:creationId xmlns:a16="http://schemas.microsoft.com/office/drawing/2014/main" id="{21E69238-5148-5845-6820-9E269E717620}"/>
              </a:ext>
            </a:extLst>
          </p:cNvPr>
          <p:cNvSpPr>
            <a:spLocks noGrp="1"/>
          </p:cNvSpPr>
          <p:nvPr>
            <p:ph type="sldNum" sz="quarter" idx="12"/>
          </p:nvPr>
        </p:nvSpPr>
        <p:spPr/>
        <p:txBody>
          <a:bodyPr/>
          <a:lstStyle/>
          <a:p>
            <a:fld id="{5DD5EC7B-AD7C-46D3-AE51-6DF848EE676D}" type="slidenum">
              <a:rPr lang="en-IN" smtClean="0"/>
              <a:t>18</a:t>
            </a:fld>
            <a:endParaRPr lang="en-IN"/>
          </a:p>
        </p:txBody>
      </p:sp>
      <p:pic>
        <p:nvPicPr>
          <p:cNvPr id="7" name="Picture 5">
            <a:extLst>
              <a:ext uri="{FF2B5EF4-FFF2-40B4-BE49-F238E27FC236}">
                <a16:creationId xmlns:a16="http://schemas.microsoft.com/office/drawing/2014/main" id="{0E6F5C8F-68AF-06E0-095C-FCE7F11AE960}"/>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199426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E40-74C0-CE5B-3D5D-6C69499CF574}"/>
              </a:ext>
            </a:extLst>
          </p:cNvPr>
          <p:cNvSpPr>
            <a:spLocks noGrp="1"/>
          </p:cNvSpPr>
          <p:nvPr>
            <p:ph type="title"/>
          </p:nvPr>
        </p:nvSpPr>
        <p:spPr/>
        <p:txBody>
          <a:bodyPr/>
          <a:lstStyle/>
          <a:p>
            <a:r>
              <a:rPr lang="en-US">
                <a:cs typeface="Calibri Light"/>
              </a:rPr>
              <a:t>Final Hyper Parameters</a:t>
            </a:r>
            <a:endParaRPr lang="en-US"/>
          </a:p>
        </p:txBody>
      </p:sp>
      <p:sp>
        <p:nvSpPr>
          <p:cNvPr id="3" name="Content Placeholder 2">
            <a:extLst>
              <a:ext uri="{FF2B5EF4-FFF2-40B4-BE49-F238E27FC236}">
                <a16:creationId xmlns:a16="http://schemas.microsoft.com/office/drawing/2014/main" id="{8349B7B5-D165-EA03-A246-FB315B7E5CC2}"/>
              </a:ext>
            </a:extLst>
          </p:cNvPr>
          <p:cNvSpPr>
            <a:spLocks noGrp="1"/>
          </p:cNvSpPr>
          <p:nvPr>
            <p:ph idx="1"/>
          </p:nvPr>
        </p:nvSpPr>
        <p:spPr/>
        <p:txBody>
          <a:bodyPr vert="horz" lIns="91440" tIns="45720" rIns="91440" bIns="45720" rtlCol="0" anchor="t">
            <a:normAutofit/>
          </a:bodyPr>
          <a:lstStyle/>
          <a:p>
            <a:r>
              <a:rPr lang="en-US">
                <a:cs typeface="Calibri"/>
              </a:rPr>
              <a:t>Gamma - 0.99</a:t>
            </a:r>
          </a:p>
          <a:p>
            <a:r>
              <a:rPr lang="en-US">
                <a:cs typeface="Calibri"/>
              </a:rPr>
              <a:t>Batch Size - 1024</a:t>
            </a:r>
          </a:p>
          <a:p>
            <a:r>
              <a:rPr lang="en-US">
                <a:cs typeface="Calibri"/>
              </a:rPr>
              <a:t>Learning Rate - 0.0005</a:t>
            </a:r>
          </a:p>
          <a:p>
            <a:r>
              <a:rPr lang="en-US">
                <a:cs typeface="Calibri"/>
              </a:rPr>
              <a:t>Buffer Size – 100000</a:t>
            </a:r>
          </a:p>
          <a:p>
            <a:r>
              <a:rPr lang="en-US">
                <a:cs typeface="Calibri"/>
              </a:rPr>
              <a:t>Epsilon (Start) - 0.05</a:t>
            </a:r>
          </a:p>
          <a:p>
            <a:r>
              <a:rPr lang="en-US">
                <a:cs typeface="Calibri"/>
              </a:rPr>
              <a:t>Epsilon Decay factor – 0.999</a:t>
            </a:r>
          </a:p>
          <a:p>
            <a:r>
              <a:rPr lang="en-US">
                <a:cs typeface="Calibri"/>
              </a:rPr>
              <a:t>Epsilon (End) - 0.00001</a:t>
            </a:r>
          </a:p>
          <a:p>
            <a:r>
              <a:rPr lang="en-US">
                <a:cs typeface="Calibri"/>
              </a:rPr>
              <a:t>Target Model Update Factor - 100</a:t>
            </a:r>
          </a:p>
        </p:txBody>
      </p:sp>
      <p:sp>
        <p:nvSpPr>
          <p:cNvPr id="4" name="Slide Number Placeholder 3">
            <a:extLst>
              <a:ext uri="{FF2B5EF4-FFF2-40B4-BE49-F238E27FC236}">
                <a16:creationId xmlns:a16="http://schemas.microsoft.com/office/drawing/2014/main" id="{09A6E846-71DA-E1A2-85AB-B29500E45F07}"/>
              </a:ext>
            </a:extLst>
          </p:cNvPr>
          <p:cNvSpPr>
            <a:spLocks noGrp="1"/>
          </p:cNvSpPr>
          <p:nvPr>
            <p:ph type="sldNum" sz="quarter" idx="12"/>
          </p:nvPr>
        </p:nvSpPr>
        <p:spPr/>
        <p:txBody>
          <a:bodyPr/>
          <a:lstStyle/>
          <a:p>
            <a:fld id="{5DD5EC7B-AD7C-46D3-AE51-6DF848EE676D}" type="slidenum">
              <a:rPr lang="en-IN" smtClean="0"/>
              <a:t>19</a:t>
            </a:fld>
            <a:endParaRPr lang="en-IN"/>
          </a:p>
        </p:txBody>
      </p:sp>
      <p:pic>
        <p:nvPicPr>
          <p:cNvPr id="6" name="Picture 5">
            <a:extLst>
              <a:ext uri="{FF2B5EF4-FFF2-40B4-BE49-F238E27FC236}">
                <a16:creationId xmlns:a16="http://schemas.microsoft.com/office/drawing/2014/main" id="{3B3732A1-9371-9497-11D4-C952665A9FE4}"/>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835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Contents</a:t>
            </a:r>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r>
              <a:rPr lang="en-IN"/>
              <a:t>Problem Statement</a:t>
            </a:r>
          </a:p>
          <a:p>
            <a:r>
              <a:rPr lang="en-IN"/>
              <a:t>RL Formulation</a:t>
            </a:r>
            <a:endParaRPr lang="en-IN">
              <a:cs typeface="Calibri"/>
            </a:endParaRPr>
          </a:p>
          <a:p>
            <a:r>
              <a:rPr lang="en-IN"/>
              <a:t>Literature Survey</a:t>
            </a:r>
            <a:endParaRPr lang="en-IN">
              <a:cs typeface="Calibri"/>
            </a:endParaRPr>
          </a:p>
          <a:p>
            <a:r>
              <a:rPr lang="en-IN"/>
              <a:t>Gaps and Challenges</a:t>
            </a:r>
            <a:endParaRPr lang="en-IN">
              <a:cs typeface="Calibri"/>
            </a:endParaRPr>
          </a:p>
          <a:p>
            <a:r>
              <a:rPr lang="en-IN">
                <a:cs typeface="Calibri"/>
              </a:rPr>
              <a:t>DRL Models</a:t>
            </a:r>
            <a:endParaRPr lang="en-IN"/>
          </a:p>
          <a:p>
            <a:r>
              <a:rPr lang="en-IN">
                <a:cs typeface="Calibri"/>
              </a:rPr>
              <a:t>Neural Network Architecture</a:t>
            </a:r>
            <a:endParaRPr lang="en-IN"/>
          </a:p>
          <a:p>
            <a:r>
              <a:rPr lang="en-IN"/>
              <a:t>System Architecture</a:t>
            </a:r>
            <a:endParaRPr lang="en-IN">
              <a:cs typeface="Calibri"/>
            </a:endParaRPr>
          </a:p>
          <a:p>
            <a:r>
              <a:rPr lang="en-IN"/>
              <a:t>Hyper-parameter tuning</a:t>
            </a:r>
            <a:endParaRPr lang="en-IN">
              <a:cs typeface="Calibri"/>
            </a:endParaRPr>
          </a:p>
          <a:p>
            <a:r>
              <a:rPr lang="en-IN">
                <a:ea typeface="+mn-lt"/>
                <a:cs typeface="+mn-lt"/>
              </a:rPr>
              <a:t>Training</a:t>
            </a:r>
            <a:endParaRPr lang="en-IN"/>
          </a:p>
          <a:p>
            <a:r>
              <a:rPr lang="en-IN">
                <a:cs typeface="Calibri"/>
              </a:rPr>
              <a:t>Demo Code</a:t>
            </a:r>
            <a:endParaRPr lang="en-IN"/>
          </a:p>
          <a:p>
            <a:r>
              <a:rPr lang="en-IN"/>
              <a:t>Results</a:t>
            </a:r>
            <a:endParaRPr lang="en-IN">
              <a:cs typeface="Calibri" panose="020F0502020204030204"/>
            </a:endParaRPr>
          </a:p>
          <a:p>
            <a:r>
              <a:rPr lang="en-IN"/>
              <a:t>Conclusion and Future Scope</a:t>
            </a:r>
            <a:endParaRPr lang="en-IN">
              <a:cs typeface="Calibri" panose="020F0502020204030204"/>
            </a:endParaRPr>
          </a:p>
          <a:p>
            <a:r>
              <a:rPr lang="en-IN">
                <a:cs typeface="Calibri" panose="020F0502020204030204"/>
              </a:rPr>
              <a:t>References</a:t>
            </a:r>
          </a:p>
        </p:txBody>
      </p:sp>
      <p:sp>
        <p:nvSpPr>
          <p:cNvPr id="4" name="Slide Number Placeholder 3"/>
          <p:cNvSpPr>
            <a:spLocks noGrp="1"/>
          </p:cNvSpPr>
          <p:nvPr>
            <p:ph type="sldNum" sz="quarter" idx="12"/>
          </p:nvPr>
        </p:nvSpPr>
        <p:spPr/>
        <p:txBody>
          <a:bodyPr/>
          <a:lstStyle/>
          <a:p>
            <a:fld id="{5DD5EC7B-AD7C-46D3-AE51-6DF848EE676D}" type="slidenum">
              <a:rPr lang="en-IN" smtClean="0"/>
              <a:t>2</a:t>
            </a:fld>
            <a:endParaRPr lang="en-IN"/>
          </a:p>
        </p:txBody>
      </p:sp>
      <p:pic>
        <p:nvPicPr>
          <p:cNvPr id="6" name="Picture 5">
            <a:extLst>
              <a:ext uri="{FF2B5EF4-FFF2-40B4-BE49-F238E27FC236}">
                <a16:creationId xmlns:a16="http://schemas.microsoft.com/office/drawing/2014/main" id="{37A2F050-0F67-C953-E926-AB78C97193A5}"/>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156314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Training</a:t>
            </a:r>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IN">
                <a:cs typeface="Calibri"/>
              </a:rPr>
              <a:t>The training is done for 80000 episodes.</a:t>
            </a:r>
            <a:endParaRPr lang="en-IN"/>
          </a:p>
          <a:p>
            <a:r>
              <a:rPr lang="en-IN"/>
              <a:t>DQN - </a:t>
            </a:r>
            <a:r>
              <a:rPr lang="en-IN">
                <a:ea typeface="+mn-lt"/>
                <a:cs typeface="+mn-lt"/>
              </a:rPr>
              <a:t>A nine-layer neural network is trained with batch size of 1024, learning rate of 0.0005, Buffer size of 100000, epsilon is initially kept as 0.05 and then gradually decreased to 0.00001 with a decay factor 0.009.</a:t>
            </a:r>
          </a:p>
          <a:p>
            <a:r>
              <a:rPr lang="en-IN"/>
              <a:t>Dueling DQN - A thirteen-layer neural network is trained with batch size of 1024, learning rate of 0.0005, Buffer size of 100000, epsilon is initially kept as 0.05 and then gradually decreased to 0.00001 with a decay factor 0.009.</a:t>
            </a:r>
            <a:endParaRPr lang="en-IN">
              <a:cs typeface="Calibri"/>
            </a:endParaRPr>
          </a:p>
          <a:p>
            <a:r>
              <a:rPr lang="en-IN">
                <a:cs typeface="Calibri"/>
              </a:rPr>
              <a:t>The time it took is about 50 hours on a machine with 8GB RAM and i5 8th Gen processor.</a:t>
            </a:r>
          </a:p>
        </p:txBody>
      </p:sp>
      <p:sp>
        <p:nvSpPr>
          <p:cNvPr id="4" name="Slide Number Placeholder 3"/>
          <p:cNvSpPr>
            <a:spLocks noGrp="1"/>
          </p:cNvSpPr>
          <p:nvPr>
            <p:ph type="sldNum" sz="quarter" idx="12"/>
          </p:nvPr>
        </p:nvSpPr>
        <p:spPr/>
        <p:txBody>
          <a:bodyPr/>
          <a:lstStyle/>
          <a:p>
            <a:fld id="{5DD5EC7B-AD7C-46D3-AE51-6DF848EE676D}" type="slidenum">
              <a:rPr lang="en-IN" smtClean="0"/>
              <a:t>20</a:t>
            </a:fld>
            <a:endParaRPr lang="en-IN"/>
          </a:p>
        </p:txBody>
      </p:sp>
      <p:pic>
        <p:nvPicPr>
          <p:cNvPr id="6" name="Picture 5">
            <a:extLst>
              <a:ext uri="{FF2B5EF4-FFF2-40B4-BE49-F238E27FC236}">
                <a16:creationId xmlns:a16="http://schemas.microsoft.com/office/drawing/2014/main" id="{2457CA85-622F-B30F-5E53-61078075C2E1}"/>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3841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A3F2-7FC5-7B80-0D34-5CFDEF10E026}"/>
              </a:ext>
            </a:extLst>
          </p:cNvPr>
          <p:cNvSpPr>
            <a:spLocks noGrp="1"/>
          </p:cNvSpPr>
          <p:nvPr>
            <p:ph type="title"/>
          </p:nvPr>
        </p:nvSpPr>
        <p:spPr/>
        <p:txBody>
          <a:bodyPr/>
          <a:lstStyle/>
          <a:p>
            <a:r>
              <a:rPr lang="en-US">
                <a:cs typeface="Calibri Light"/>
              </a:rPr>
              <a:t>Demo Code</a:t>
            </a:r>
            <a:endParaRPr lang="en-US"/>
          </a:p>
        </p:txBody>
      </p:sp>
      <p:sp>
        <p:nvSpPr>
          <p:cNvPr id="4" name="Slide Number Placeholder 3">
            <a:extLst>
              <a:ext uri="{FF2B5EF4-FFF2-40B4-BE49-F238E27FC236}">
                <a16:creationId xmlns:a16="http://schemas.microsoft.com/office/drawing/2014/main" id="{8621F50F-E42F-152B-7482-D38D10D00952}"/>
              </a:ext>
            </a:extLst>
          </p:cNvPr>
          <p:cNvSpPr>
            <a:spLocks noGrp="1"/>
          </p:cNvSpPr>
          <p:nvPr>
            <p:ph type="sldNum" sz="quarter" idx="12"/>
          </p:nvPr>
        </p:nvSpPr>
        <p:spPr/>
        <p:txBody>
          <a:bodyPr/>
          <a:lstStyle/>
          <a:p>
            <a:fld id="{5DD5EC7B-AD7C-46D3-AE51-6DF848EE676D}" type="slidenum">
              <a:rPr lang="en-IN" smtClean="0"/>
              <a:t>21</a:t>
            </a:fld>
            <a:endParaRPr lang="en-IN"/>
          </a:p>
        </p:txBody>
      </p:sp>
      <p:pic>
        <p:nvPicPr>
          <p:cNvPr id="10" name="Picture 10">
            <a:extLst>
              <a:ext uri="{FF2B5EF4-FFF2-40B4-BE49-F238E27FC236}">
                <a16:creationId xmlns:a16="http://schemas.microsoft.com/office/drawing/2014/main" id="{EC3AC7B0-494E-060D-2778-C3B63ACD46D6}"/>
              </a:ext>
            </a:extLst>
          </p:cNvPr>
          <p:cNvPicPr>
            <a:picLocks noGrp="1" noChangeAspect="1"/>
          </p:cNvPicPr>
          <p:nvPr>
            <p:ph idx="1"/>
          </p:nvPr>
        </p:nvPicPr>
        <p:blipFill>
          <a:blip r:embed="rId2"/>
          <a:stretch>
            <a:fillRect/>
          </a:stretch>
        </p:blipFill>
        <p:spPr>
          <a:xfrm>
            <a:off x="862012" y="2018981"/>
            <a:ext cx="10467975" cy="3905250"/>
          </a:xfrm>
        </p:spPr>
      </p:pic>
      <p:pic>
        <p:nvPicPr>
          <p:cNvPr id="5" name="Picture 4">
            <a:extLst>
              <a:ext uri="{FF2B5EF4-FFF2-40B4-BE49-F238E27FC236}">
                <a16:creationId xmlns:a16="http://schemas.microsoft.com/office/drawing/2014/main" id="{5881CE19-EA3A-18EB-B133-FC1EBC16DB69}"/>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57861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Results</a:t>
            </a:r>
          </a:p>
        </p:txBody>
      </p:sp>
      <p:sp>
        <p:nvSpPr>
          <p:cNvPr id="4" name="Slide Number Placeholder 3"/>
          <p:cNvSpPr>
            <a:spLocks noGrp="1"/>
          </p:cNvSpPr>
          <p:nvPr>
            <p:ph type="sldNum" sz="quarter" idx="12"/>
          </p:nvPr>
        </p:nvSpPr>
        <p:spPr/>
        <p:txBody>
          <a:bodyPr/>
          <a:lstStyle/>
          <a:p>
            <a:fld id="{5DD5EC7B-AD7C-46D3-AE51-6DF848EE676D}" type="slidenum">
              <a:rPr lang="en-IN" smtClean="0"/>
              <a:t>22</a:t>
            </a:fld>
            <a:endParaRPr lang="en-IN"/>
          </a:p>
        </p:txBody>
      </p:sp>
      <p:pic>
        <p:nvPicPr>
          <p:cNvPr id="6" name="Picture 5">
            <a:extLst>
              <a:ext uri="{FF2B5EF4-FFF2-40B4-BE49-F238E27FC236}">
                <a16:creationId xmlns:a16="http://schemas.microsoft.com/office/drawing/2014/main" id="{4B697E03-EB8E-1552-BBAC-D59F4A0BBD26}"/>
              </a:ext>
            </a:extLst>
          </p:cNvPr>
          <p:cNvPicPr>
            <a:picLocks noChangeAspect="1"/>
          </p:cNvPicPr>
          <p:nvPr/>
        </p:nvPicPr>
        <p:blipFill>
          <a:blip r:embed="rId2"/>
          <a:stretch>
            <a:fillRect/>
          </a:stretch>
        </p:blipFill>
        <p:spPr>
          <a:xfrm>
            <a:off x="10307108" y="2646"/>
            <a:ext cx="1885950" cy="904875"/>
          </a:xfrm>
          <a:prstGeom prst="rect">
            <a:avLst/>
          </a:prstGeom>
        </p:spPr>
      </p:pic>
      <p:sp>
        <p:nvSpPr>
          <p:cNvPr id="9" name="TextBox 8">
            <a:extLst>
              <a:ext uri="{FF2B5EF4-FFF2-40B4-BE49-F238E27FC236}">
                <a16:creationId xmlns:a16="http://schemas.microsoft.com/office/drawing/2014/main" id="{6A0EE6F4-89E9-376B-079C-E558653177F5}"/>
              </a:ext>
            </a:extLst>
          </p:cNvPr>
          <p:cNvSpPr txBox="1"/>
          <p:nvPr/>
        </p:nvSpPr>
        <p:spPr>
          <a:xfrm>
            <a:off x="1018645" y="1481666"/>
            <a:ext cx="6839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DQN</a:t>
            </a:r>
          </a:p>
        </p:txBody>
      </p:sp>
      <p:pic>
        <p:nvPicPr>
          <p:cNvPr id="8" name="Picture 9">
            <a:extLst>
              <a:ext uri="{FF2B5EF4-FFF2-40B4-BE49-F238E27FC236}">
                <a16:creationId xmlns:a16="http://schemas.microsoft.com/office/drawing/2014/main" id="{DFAF15D1-2D4E-2D4E-6E48-C476C7EF9909}"/>
              </a:ext>
            </a:extLst>
          </p:cNvPr>
          <p:cNvPicPr>
            <a:picLocks noGrp="1" noChangeAspect="1"/>
          </p:cNvPicPr>
          <p:nvPr>
            <p:ph idx="1"/>
          </p:nvPr>
        </p:nvPicPr>
        <p:blipFill>
          <a:blip r:embed="rId3"/>
          <a:stretch>
            <a:fillRect/>
          </a:stretch>
        </p:blipFill>
        <p:spPr>
          <a:xfrm>
            <a:off x="594784" y="1868221"/>
            <a:ext cx="11161182" cy="4213229"/>
          </a:xfrm>
        </p:spPr>
      </p:pic>
    </p:spTree>
    <p:extLst>
      <p:ext uri="{BB962C8B-B14F-4D97-AF65-F5344CB8AC3E}">
        <p14:creationId xmlns:p14="http://schemas.microsoft.com/office/powerpoint/2010/main" val="323637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Results</a:t>
            </a:r>
          </a:p>
        </p:txBody>
      </p:sp>
      <p:sp>
        <p:nvSpPr>
          <p:cNvPr id="4" name="Slide Number Placeholder 3"/>
          <p:cNvSpPr>
            <a:spLocks noGrp="1"/>
          </p:cNvSpPr>
          <p:nvPr>
            <p:ph type="sldNum" sz="quarter" idx="12"/>
          </p:nvPr>
        </p:nvSpPr>
        <p:spPr/>
        <p:txBody>
          <a:bodyPr/>
          <a:lstStyle/>
          <a:p>
            <a:fld id="{5DD5EC7B-AD7C-46D3-AE51-6DF848EE676D}" type="slidenum">
              <a:rPr lang="en-IN" smtClean="0"/>
              <a:t>23</a:t>
            </a:fld>
            <a:endParaRPr lang="en-IN"/>
          </a:p>
        </p:txBody>
      </p:sp>
      <p:pic>
        <p:nvPicPr>
          <p:cNvPr id="6" name="Picture 5">
            <a:extLst>
              <a:ext uri="{FF2B5EF4-FFF2-40B4-BE49-F238E27FC236}">
                <a16:creationId xmlns:a16="http://schemas.microsoft.com/office/drawing/2014/main" id="{4B697E03-EB8E-1552-BBAC-D59F4A0BBD26}"/>
              </a:ext>
            </a:extLst>
          </p:cNvPr>
          <p:cNvPicPr>
            <a:picLocks noChangeAspect="1"/>
          </p:cNvPicPr>
          <p:nvPr/>
        </p:nvPicPr>
        <p:blipFill>
          <a:blip r:embed="rId2"/>
          <a:stretch>
            <a:fillRect/>
          </a:stretch>
        </p:blipFill>
        <p:spPr>
          <a:xfrm>
            <a:off x="10307108" y="2646"/>
            <a:ext cx="1885950" cy="904875"/>
          </a:xfrm>
          <a:prstGeom prst="rect">
            <a:avLst/>
          </a:prstGeom>
        </p:spPr>
      </p:pic>
      <p:sp>
        <p:nvSpPr>
          <p:cNvPr id="9" name="TextBox 8">
            <a:extLst>
              <a:ext uri="{FF2B5EF4-FFF2-40B4-BE49-F238E27FC236}">
                <a16:creationId xmlns:a16="http://schemas.microsoft.com/office/drawing/2014/main" id="{6A0EE6F4-89E9-376B-079C-E558653177F5}"/>
              </a:ext>
            </a:extLst>
          </p:cNvPr>
          <p:cNvSpPr txBox="1"/>
          <p:nvPr/>
        </p:nvSpPr>
        <p:spPr>
          <a:xfrm>
            <a:off x="838728" y="1481666"/>
            <a:ext cx="7749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Deuling DQN - </a:t>
            </a:r>
            <a:endParaRPr lang="en-US"/>
          </a:p>
        </p:txBody>
      </p:sp>
      <p:pic>
        <p:nvPicPr>
          <p:cNvPr id="11" name="Picture 12">
            <a:extLst>
              <a:ext uri="{FF2B5EF4-FFF2-40B4-BE49-F238E27FC236}">
                <a16:creationId xmlns:a16="http://schemas.microsoft.com/office/drawing/2014/main" id="{69A2F3F6-5A69-F407-6591-DA378B5D4C46}"/>
              </a:ext>
            </a:extLst>
          </p:cNvPr>
          <p:cNvPicPr>
            <a:picLocks noChangeAspect="1"/>
          </p:cNvPicPr>
          <p:nvPr/>
        </p:nvPicPr>
        <p:blipFill>
          <a:blip r:embed="rId3"/>
          <a:stretch>
            <a:fillRect/>
          </a:stretch>
        </p:blipFill>
        <p:spPr>
          <a:xfrm>
            <a:off x="525322" y="1834112"/>
            <a:ext cx="11095149" cy="4118226"/>
          </a:xfrm>
          <a:prstGeom prst="rect">
            <a:avLst/>
          </a:prstGeom>
        </p:spPr>
      </p:pic>
    </p:spTree>
    <p:extLst>
      <p:ext uri="{BB962C8B-B14F-4D97-AF65-F5344CB8AC3E}">
        <p14:creationId xmlns:p14="http://schemas.microsoft.com/office/powerpoint/2010/main" val="275788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52C-4BA3-E01E-EB11-C8EA92FDD8ED}"/>
              </a:ext>
            </a:extLst>
          </p:cNvPr>
          <p:cNvSpPr>
            <a:spLocks noGrp="1"/>
          </p:cNvSpPr>
          <p:nvPr>
            <p:ph type="title"/>
          </p:nvPr>
        </p:nvSpPr>
        <p:spPr>
          <a:xfrm>
            <a:off x="838200" y="161209"/>
            <a:ext cx="10515600" cy="1325563"/>
          </a:xfrm>
        </p:spPr>
        <p:txBody>
          <a:bodyPr/>
          <a:lstStyle/>
          <a:p>
            <a:r>
              <a:rPr lang="en-US">
                <a:cs typeface="Calibri Light"/>
              </a:rPr>
              <a:t>Results</a:t>
            </a:r>
            <a:endParaRPr lang="en-US"/>
          </a:p>
        </p:txBody>
      </p:sp>
      <p:sp>
        <p:nvSpPr>
          <p:cNvPr id="4" name="Slide Number Placeholder 3">
            <a:extLst>
              <a:ext uri="{FF2B5EF4-FFF2-40B4-BE49-F238E27FC236}">
                <a16:creationId xmlns:a16="http://schemas.microsoft.com/office/drawing/2014/main" id="{7FA1FA79-59C6-32E7-FBC3-BBBD36FF3297}"/>
              </a:ext>
            </a:extLst>
          </p:cNvPr>
          <p:cNvSpPr>
            <a:spLocks noGrp="1"/>
          </p:cNvSpPr>
          <p:nvPr>
            <p:ph type="sldNum" sz="quarter" idx="12"/>
          </p:nvPr>
        </p:nvSpPr>
        <p:spPr/>
        <p:txBody>
          <a:bodyPr/>
          <a:lstStyle/>
          <a:p>
            <a:fld id="{5DD5EC7B-AD7C-46D3-AE51-6DF848EE676D}" type="slidenum">
              <a:rPr lang="en-IN" smtClean="0"/>
              <a:t>24</a:t>
            </a:fld>
            <a:endParaRPr lang="en-IN"/>
          </a:p>
        </p:txBody>
      </p:sp>
      <p:sp>
        <p:nvSpPr>
          <p:cNvPr id="8" name="Slide Number Placeholder 3">
            <a:extLst>
              <a:ext uri="{FF2B5EF4-FFF2-40B4-BE49-F238E27FC236}">
                <a16:creationId xmlns:a16="http://schemas.microsoft.com/office/drawing/2014/main" id="{A4EC0677-1EDE-D2E8-3D6D-14EEDE38EFCF}"/>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5EC7B-AD7C-46D3-AE51-6DF848EE676D}" type="slidenum">
              <a:rPr lang="en-IN" smtClean="0"/>
              <a:pPr/>
              <a:t>24</a:t>
            </a:fld>
            <a:endParaRPr lang="en-IN"/>
          </a:p>
        </p:txBody>
      </p:sp>
      <p:pic>
        <p:nvPicPr>
          <p:cNvPr id="9" name="Picture 8">
            <a:extLst>
              <a:ext uri="{FF2B5EF4-FFF2-40B4-BE49-F238E27FC236}">
                <a16:creationId xmlns:a16="http://schemas.microsoft.com/office/drawing/2014/main" id="{B929CDE6-EA72-BDCA-8F56-DEE3BEA3A1B5}"/>
              </a:ext>
            </a:extLst>
          </p:cNvPr>
          <p:cNvPicPr>
            <a:picLocks noChangeAspect="1"/>
          </p:cNvPicPr>
          <p:nvPr/>
        </p:nvPicPr>
        <p:blipFill>
          <a:blip r:embed="rId2"/>
          <a:stretch>
            <a:fillRect/>
          </a:stretch>
        </p:blipFill>
        <p:spPr>
          <a:xfrm>
            <a:off x="7203439" y="1649824"/>
            <a:ext cx="3364812" cy="3657022"/>
          </a:xfrm>
          <a:prstGeom prst="rect">
            <a:avLst/>
          </a:prstGeom>
        </p:spPr>
      </p:pic>
      <p:sp>
        <p:nvSpPr>
          <p:cNvPr id="10" name="TextBox 4">
            <a:extLst>
              <a:ext uri="{FF2B5EF4-FFF2-40B4-BE49-F238E27FC236}">
                <a16:creationId xmlns:a16="http://schemas.microsoft.com/office/drawing/2014/main" id="{91EE87D3-7CB9-FDE3-0BA1-3E3F99C274E7}"/>
              </a:ext>
            </a:extLst>
          </p:cNvPr>
          <p:cNvSpPr txBox="1"/>
          <p:nvPr/>
        </p:nvSpPr>
        <p:spPr>
          <a:xfrm>
            <a:off x="2447656" y="1270633"/>
            <a:ext cx="218281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cs typeface="Calibri"/>
              </a:rPr>
              <a:t>DQN</a:t>
            </a:r>
            <a:endParaRPr lang="en-US"/>
          </a:p>
        </p:txBody>
      </p:sp>
      <p:sp>
        <p:nvSpPr>
          <p:cNvPr id="11" name="TextBox 5">
            <a:extLst>
              <a:ext uri="{FF2B5EF4-FFF2-40B4-BE49-F238E27FC236}">
                <a16:creationId xmlns:a16="http://schemas.microsoft.com/office/drawing/2014/main" id="{2FE40752-59FC-B57E-FEFF-FF439D9E96B8}"/>
              </a:ext>
            </a:extLst>
          </p:cNvPr>
          <p:cNvSpPr txBox="1"/>
          <p:nvPr/>
        </p:nvSpPr>
        <p:spPr>
          <a:xfrm>
            <a:off x="8272214" y="1270632"/>
            <a:ext cx="218281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Deuling DQN</a:t>
            </a:r>
            <a:endParaRPr lang="en-US"/>
          </a:p>
        </p:txBody>
      </p:sp>
      <p:pic>
        <p:nvPicPr>
          <p:cNvPr id="12" name="Picture 11" descr="A picture containing text, electronics, calculator&#10;&#10;Description automatically generated">
            <a:extLst>
              <a:ext uri="{FF2B5EF4-FFF2-40B4-BE49-F238E27FC236}">
                <a16:creationId xmlns:a16="http://schemas.microsoft.com/office/drawing/2014/main" id="{B63F2B46-E654-0D15-FC51-BB63D1838193}"/>
              </a:ext>
            </a:extLst>
          </p:cNvPr>
          <p:cNvPicPr>
            <a:picLocks noChangeAspect="1"/>
          </p:cNvPicPr>
          <p:nvPr/>
        </p:nvPicPr>
        <p:blipFill>
          <a:blip r:embed="rId3"/>
          <a:stretch>
            <a:fillRect/>
          </a:stretch>
        </p:blipFill>
        <p:spPr>
          <a:xfrm>
            <a:off x="1196870" y="1641498"/>
            <a:ext cx="3357033" cy="3648489"/>
          </a:xfrm>
          <a:prstGeom prst="rect">
            <a:avLst/>
          </a:prstGeom>
        </p:spPr>
      </p:pic>
      <p:pic>
        <p:nvPicPr>
          <p:cNvPr id="7" name="Picture 6">
            <a:extLst>
              <a:ext uri="{FF2B5EF4-FFF2-40B4-BE49-F238E27FC236}">
                <a16:creationId xmlns:a16="http://schemas.microsoft.com/office/drawing/2014/main" id="{FBC4124D-60E4-7041-5AFB-242E276A8471}"/>
              </a:ext>
            </a:extLst>
          </p:cNvPr>
          <p:cNvPicPr>
            <a:picLocks noChangeAspect="1"/>
          </p:cNvPicPr>
          <p:nvPr/>
        </p:nvPicPr>
        <p:blipFill>
          <a:blip r:embed="rId4"/>
          <a:stretch>
            <a:fillRect/>
          </a:stretch>
        </p:blipFill>
        <p:spPr>
          <a:xfrm>
            <a:off x="10307108" y="2646"/>
            <a:ext cx="1885950" cy="904875"/>
          </a:xfrm>
          <a:prstGeom prst="rect">
            <a:avLst/>
          </a:prstGeom>
        </p:spPr>
      </p:pic>
      <p:pic>
        <p:nvPicPr>
          <p:cNvPr id="3" name="Picture 12" descr="A picture containing table&#10;&#10;Description automatically generated">
            <a:extLst>
              <a:ext uri="{FF2B5EF4-FFF2-40B4-BE49-F238E27FC236}">
                <a16:creationId xmlns:a16="http://schemas.microsoft.com/office/drawing/2014/main" id="{0D47620C-99D7-3026-22BC-1CEA4767A091}"/>
              </a:ext>
            </a:extLst>
          </p:cNvPr>
          <p:cNvPicPr>
            <a:picLocks noChangeAspect="1"/>
          </p:cNvPicPr>
          <p:nvPr/>
        </p:nvPicPr>
        <p:blipFill>
          <a:blip r:embed="rId5"/>
          <a:stretch>
            <a:fillRect/>
          </a:stretch>
        </p:blipFill>
        <p:spPr>
          <a:xfrm>
            <a:off x="416984" y="5514929"/>
            <a:ext cx="5378450" cy="728225"/>
          </a:xfrm>
          <a:prstGeom prst="rect">
            <a:avLst/>
          </a:prstGeom>
        </p:spPr>
      </p:pic>
      <p:pic>
        <p:nvPicPr>
          <p:cNvPr id="15" name="Picture 15" descr="Table&#10;&#10;Description automatically generated">
            <a:extLst>
              <a:ext uri="{FF2B5EF4-FFF2-40B4-BE49-F238E27FC236}">
                <a16:creationId xmlns:a16="http://schemas.microsoft.com/office/drawing/2014/main" id="{FB7A1F45-615A-56B0-0B87-E7F8FDA90DDF}"/>
              </a:ext>
            </a:extLst>
          </p:cNvPr>
          <p:cNvPicPr>
            <a:picLocks noGrp="1" noChangeAspect="1"/>
          </p:cNvPicPr>
          <p:nvPr>
            <p:ph idx="1"/>
          </p:nvPr>
        </p:nvPicPr>
        <p:blipFill rotWithShape="1">
          <a:blip r:embed="rId6"/>
          <a:srcRect l="5913" t="25714" r="182" b="-1099"/>
          <a:stretch/>
        </p:blipFill>
        <p:spPr>
          <a:xfrm>
            <a:off x="6343752" y="5520002"/>
            <a:ext cx="5447194" cy="732401"/>
          </a:xfrm>
        </p:spPr>
      </p:pic>
    </p:spTree>
    <p:extLst>
      <p:ext uri="{BB962C8B-B14F-4D97-AF65-F5344CB8AC3E}">
        <p14:creationId xmlns:p14="http://schemas.microsoft.com/office/powerpoint/2010/main" val="298821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 and Future Scope</a:t>
            </a:r>
          </a:p>
        </p:txBody>
      </p:sp>
      <p:sp>
        <p:nvSpPr>
          <p:cNvPr id="3" name="Content Placeholder 2"/>
          <p:cNvSpPr>
            <a:spLocks noGrp="1"/>
          </p:cNvSpPr>
          <p:nvPr>
            <p:ph idx="1"/>
          </p:nvPr>
        </p:nvSpPr>
        <p:spPr/>
        <p:txBody>
          <a:bodyPr vert="horz" lIns="91440" tIns="45720" rIns="91440" bIns="45720" rtlCol="0" anchor="t">
            <a:normAutofit/>
          </a:bodyPr>
          <a:lstStyle/>
          <a:p>
            <a:r>
              <a:rPr lang="en-IN">
                <a:ea typeface="+mn-lt"/>
                <a:cs typeface="+mn-lt"/>
              </a:rPr>
              <a:t>DRL agents are implemented to reach higher tile values.</a:t>
            </a:r>
          </a:p>
          <a:p>
            <a:r>
              <a:rPr lang="en-IN">
                <a:ea typeface="+mn-lt"/>
                <a:cs typeface="+mn-lt"/>
              </a:rPr>
              <a:t>We achieved 1024 tile after training the model for 80000 episodes.</a:t>
            </a:r>
          </a:p>
          <a:p>
            <a:r>
              <a:rPr lang="en-IN">
                <a:ea typeface="+mn-lt"/>
                <a:cs typeface="+mn-lt"/>
              </a:rPr>
              <a:t>With higher GPU we can reduce time and train the model for better results while maintaining higher scores.</a:t>
            </a:r>
          </a:p>
          <a:p>
            <a:r>
              <a:rPr lang="en-IN">
                <a:ea typeface="+mn-lt"/>
                <a:cs typeface="+mn-lt"/>
              </a:rPr>
              <a:t>We can train the model to reach higher tiles like 2048, 4096, 8192 and so on.</a:t>
            </a:r>
            <a:endParaRPr lang="en-IN">
              <a:cs typeface="Calibri"/>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25</a:t>
            </a:fld>
            <a:endParaRPr lang="en-IN"/>
          </a:p>
        </p:txBody>
      </p:sp>
      <p:pic>
        <p:nvPicPr>
          <p:cNvPr id="6" name="Picture 5">
            <a:extLst>
              <a:ext uri="{FF2B5EF4-FFF2-40B4-BE49-F238E27FC236}">
                <a16:creationId xmlns:a16="http://schemas.microsoft.com/office/drawing/2014/main" id="{64A098C4-BB44-106E-11BE-37E0504E0EFE}"/>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472784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2000">
                <a:ea typeface="+mn-lt"/>
                <a:cs typeface="+mn-lt"/>
              </a:rPr>
              <a:t>[1] M. </a:t>
            </a:r>
            <a:r>
              <a:rPr lang="en-IN" sz="2000" err="1">
                <a:ea typeface="+mn-lt"/>
                <a:cs typeface="+mn-lt"/>
              </a:rPr>
              <a:t>Szubert</a:t>
            </a:r>
            <a:r>
              <a:rPr lang="en-IN" sz="2000">
                <a:ea typeface="+mn-lt"/>
                <a:cs typeface="+mn-lt"/>
              </a:rPr>
              <a:t> and W. </a:t>
            </a:r>
            <a:r>
              <a:rPr lang="en-IN" sz="2000" err="1">
                <a:ea typeface="+mn-lt"/>
                <a:cs typeface="+mn-lt"/>
              </a:rPr>
              <a:t>Jaśkowski</a:t>
            </a:r>
            <a:r>
              <a:rPr lang="en-IN" sz="2000">
                <a:ea typeface="+mn-lt"/>
                <a:cs typeface="+mn-lt"/>
              </a:rPr>
              <a:t>, "Temporal difference learning of N-tuple networks for the game 2048," 2014 IEEE Conference on Computational Intelligence and Games, 2014, pp. 1-8, </a:t>
            </a:r>
            <a:r>
              <a:rPr lang="en-IN" sz="2000" err="1">
                <a:ea typeface="+mn-lt"/>
                <a:cs typeface="+mn-lt"/>
              </a:rPr>
              <a:t>doi</a:t>
            </a:r>
            <a:r>
              <a:rPr lang="en-IN" sz="2000">
                <a:ea typeface="+mn-lt"/>
                <a:cs typeface="+mn-lt"/>
              </a:rPr>
              <a:t>: 10.1109/CIG.2014.6932907.</a:t>
            </a:r>
            <a:endParaRPr lang="en-IN" sz="2000">
              <a:cs typeface="Calibri" panose="020F0502020204030204"/>
            </a:endParaRPr>
          </a:p>
          <a:p>
            <a:pPr marL="0" indent="0">
              <a:buNone/>
            </a:pPr>
            <a:r>
              <a:rPr lang="en-IN" sz="2000">
                <a:ea typeface="+mn-lt"/>
                <a:cs typeface="+mn-lt"/>
              </a:rPr>
              <a:t>[2] K. -H. Yeh, I. -C. Wu, C. -H. Hsueh, C. -C. Chang, C. -C. Liang and H. Chiang, "Multistage Temporal Difference Learning for 2048-Like Games," in IEEE Transactions on Computational Intelligence and AI in Games, vol. 9, no. 4, pp. 369-380, Dec. 2017, </a:t>
            </a:r>
            <a:r>
              <a:rPr lang="en-IN" sz="2000" err="1">
                <a:ea typeface="+mn-lt"/>
                <a:cs typeface="+mn-lt"/>
              </a:rPr>
              <a:t>doi</a:t>
            </a:r>
            <a:r>
              <a:rPr lang="en-IN" sz="2000">
                <a:ea typeface="+mn-lt"/>
                <a:cs typeface="+mn-lt"/>
              </a:rPr>
              <a:t>: 10.1109/TCIAIG.2016.2593710.</a:t>
            </a:r>
            <a:endParaRPr lang="en-IN" sz="2000">
              <a:cs typeface="Calibri" panose="020F0502020204030204"/>
            </a:endParaRPr>
          </a:p>
          <a:p>
            <a:pPr marL="0" indent="0">
              <a:buNone/>
            </a:pPr>
            <a:r>
              <a:rPr lang="en-IN" sz="2000">
                <a:ea typeface="+mn-lt"/>
                <a:cs typeface="+mn-lt"/>
              </a:rPr>
              <a:t>[3] H. Guei, L. -P. Chen and I. -C. Wu, "Optimistic Temporal Difference Learning for 2048," in IEEE Transactions on Games, </a:t>
            </a:r>
            <a:r>
              <a:rPr lang="en-IN" sz="2000" err="1">
                <a:ea typeface="+mn-lt"/>
                <a:cs typeface="+mn-lt"/>
              </a:rPr>
              <a:t>doi</a:t>
            </a:r>
            <a:r>
              <a:rPr lang="en-IN" sz="2000">
                <a:ea typeface="+mn-lt"/>
                <a:cs typeface="+mn-lt"/>
              </a:rPr>
              <a:t>: 10.1109/TG.2021.3109887.</a:t>
            </a:r>
            <a:endParaRPr lang="en-IN" sz="2000">
              <a:cs typeface="Calibri" panose="020F0502020204030204"/>
            </a:endParaRPr>
          </a:p>
          <a:p>
            <a:pPr marL="0" indent="0">
              <a:buNone/>
            </a:pPr>
            <a:r>
              <a:rPr lang="en-IN" sz="2000">
                <a:cs typeface="Calibri" panose="020F0502020204030204"/>
              </a:rPr>
              <a:t>[4] </a:t>
            </a:r>
            <a:r>
              <a:rPr lang="en-IN" sz="2000">
                <a:ea typeface="+mn-lt"/>
                <a:cs typeface="+mn-lt"/>
              </a:rPr>
              <a:t>Li, Shilun, and Veronica Peng. "Playing 2048 With Reinforcement Learning." </a:t>
            </a:r>
            <a:r>
              <a:rPr lang="en-IN" sz="2000" i="1">
                <a:ea typeface="+mn-lt"/>
                <a:cs typeface="+mn-lt"/>
              </a:rPr>
              <a:t>arXiv preprint arXiv:2110.10374</a:t>
            </a:r>
            <a:r>
              <a:rPr lang="en-IN" sz="2000">
                <a:ea typeface="+mn-lt"/>
                <a:cs typeface="+mn-lt"/>
              </a:rPr>
              <a:t> (2021).</a:t>
            </a:r>
          </a:p>
          <a:p>
            <a:pPr marL="0" indent="0">
              <a:buNone/>
            </a:pPr>
            <a:endParaRPr lang="en-IN" sz="2000">
              <a:cs typeface="Calibri" panose="020F0502020204030204"/>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26</a:t>
            </a:fld>
            <a:endParaRPr lang="en-IN"/>
          </a:p>
        </p:txBody>
      </p:sp>
      <p:pic>
        <p:nvPicPr>
          <p:cNvPr id="6" name="Picture 5">
            <a:extLst>
              <a:ext uri="{FF2B5EF4-FFF2-40B4-BE49-F238E27FC236}">
                <a16:creationId xmlns:a16="http://schemas.microsoft.com/office/drawing/2014/main" id="{6A90BA9B-8C56-0A28-DAA5-E6221D0C6822}"/>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411528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Problem Statement</a:t>
            </a:r>
          </a:p>
        </p:txBody>
      </p:sp>
      <p:sp>
        <p:nvSpPr>
          <p:cNvPr id="3" name="Content Placeholder 2"/>
          <p:cNvSpPr>
            <a:spLocks noGrp="1"/>
          </p:cNvSpPr>
          <p:nvPr>
            <p:ph idx="1"/>
          </p:nvPr>
        </p:nvSpPr>
        <p:spPr>
          <a:xfrm>
            <a:off x="838200" y="1825625"/>
            <a:ext cx="10515600" cy="1599672"/>
          </a:xfrm>
        </p:spPr>
        <p:txBody>
          <a:bodyPr vert="horz" lIns="91440" tIns="45720" rIns="91440" bIns="45720" rtlCol="0" anchor="t">
            <a:normAutofit/>
          </a:bodyPr>
          <a:lstStyle/>
          <a:p>
            <a:pPr algn="just"/>
            <a:r>
              <a:rPr lang="en-US" sz="2400" dirty="0">
                <a:cs typeface="Calibri" panose="020F0502020204030204"/>
              </a:rPr>
              <a:t>To implement an AI to play 2048 game using deep-reinforcement learning.</a:t>
            </a:r>
          </a:p>
          <a:p>
            <a:pPr algn="just"/>
            <a:r>
              <a:rPr lang="en-US" sz="2400" dirty="0"/>
              <a:t>Construct a game-playing agent that can win this single player puzzle without the input of human skill or the dynamics of the game.</a:t>
            </a:r>
            <a:endParaRPr lang="en-US" sz="2400" dirty="0">
              <a:cs typeface="Calibri" panose="020F0502020204030204"/>
            </a:endParaRPr>
          </a:p>
          <a:p>
            <a:pPr marL="0" indent="0" algn="just">
              <a:buNone/>
            </a:pPr>
            <a:endParaRPr lang="en-US" sz="2400">
              <a:cs typeface="Calibri" panose="020F0502020204030204"/>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3</a:t>
            </a:fld>
            <a:endParaRPr lang="en-IN"/>
          </a:p>
        </p:txBody>
      </p:sp>
      <p:pic>
        <p:nvPicPr>
          <p:cNvPr id="6" name="Picture 5">
            <a:extLst>
              <a:ext uri="{FF2B5EF4-FFF2-40B4-BE49-F238E27FC236}">
                <a16:creationId xmlns:a16="http://schemas.microsoft.com/office/drawing/2014/main" id="{5EE89EFC-4442-AEA0-F282-25A67224BAB9}"/>
              </a:ext>
            </a:extLst>
          </p:cNvPr>
          <p:cNvPicPr>
            <a:picLocks noChangeAspect="1"/>
          </p:cNvPicPr>
          <p:nvPr/>
        </p:nvPicPr>
        <p:blipFill>
          <a:blip r:embed="rId2"/>
          <a:stretch>
            <a:fillRect/>
          </a:stretch>
        </p:blipFill>
        <p:spPr>
          <a:xfrm>
            <a:off x="10307108" y="2646"/>
            <a:ext cx="1885950" cy="904875"/>
          </a:xfrm>
          <a:prstGeom prst="rect">
            <a:avLst/>
          </a:prstGeom>
        </p:spPr>
      </p:pic>
      <p:pic>
        <p:nvPicPr>
          <p:cNvPr id="5" name="Picture 6">
            <a:extLst>
              <a:ext uri="{FF2B5EF4-FFF2-40B4-BE49-F238E27FC236}">
                <a16:creationId xmlns:a16="http://schemas.microsoft.com/office/drawing/2014/main" id="{6085944C-DF3A-64FA-0825-BA887B2AB0B8}"/>
              </a:ext>
            </a:extLst>
          </p:cNvPr>
          <p:cNvPicPr>
            <a:picLocks noChangeAspect="1"/>
          </p:cNvPicPr>
          <p:nvPr/>
        </p:nvPicPr>
        <p:blipFill>
          <a:blip r:embed="rId3"/>
          <a:stretch>
            <a:fillRect/>
          </a:stretch>
        </p:blipFill>
        <p:spPr>
          <a:xfrm>
            <a:off x="4221192" y="3293853"/>
            <a:ext cx="2743200" cy="2743200"/>
          </a:xfrm>
          <a:prstGeom prst="rect">
            <a:avLst/>
          </a:prstGeom>
        </p:spPr>
      </p:pic>
    </p:spTree>
    <p:extLst>
      <p:ext uri="{BB962C8B-B14F-4D97-AF65-F5344CB8AC3E}">
        <p14:creationId xmlns:p14="http://schemas.microsoft.com/office/powerpoint/2010/main" val="127735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RL Formulation</a:t>
            </a:r>
          </a:p>
        </p:txBody>
      </p:sp>
      <p:sp>
        <p:nvSpPr>
          <p:cNvPr id="3" name="Content Placeholder 2"/>
          <p:cNvSpPr>
            <a:spLocks noGrp="1"/>
          </p:cNvSpPr>
          <p:nvPr>
            <p:ph idx="1"/>
          </p:nvPr>
        </p:nvSpPr>
        <p:spPr>
          <a:xfrm>
            <a:off x="838200" y="1825625"/>
            <a:ext cx="10515600" cy="646987"/>
          </a:xfrm>
        </p:spPr>
        <p:txBody>
          <a:bodyPr vert="horz" lIns="91440" tIns="45720" rIns="91440" bIns="45720" rtlCol="0" anchor="t">
            <a:noAutofit/>
          </a:bodyPr>
          <a:lstStyle/>
          <a:p>
            <a:r>
              <a:rPr lang="en-IN" sz="2400"/>
              <a:t>Environment</a:t>
            </a:r>
            <a:endParaRPr lang="en-IN" sz="2400">
              <a:cs typeface="Calibri"/>
            </a:endParaRPr>
          </a:p>
          <a:p>
            <a:pPr marL="0" indent="0">
              <a:buNone/>
            </a:pPr>
            <a:r>
              <a:rPr lang="en-IN" sz="2400"/>
              <a:t>	4x4 Grid</a:t>
            </a:r>
            <a:endParaRPr lang="en-IN" sz="2400">
              <a:cs typeface="Calibri"/>
            </a:endParaRPr>
          </a:p>
        </p:txBody>
      </p:sp>
      <p:pic>
        <p:nvPicPr>
          <p:cNvPr id="5" name="Picture 4" descr="2048 Game:Amazon.com:Appstore for Android"/>
          <p:cNvPicPr/>
          <p:nvPr/>
        </p:nvPicPr>
        <p:blipFill>
          <a:blip r:embed="rId2">
            <a:extLst>
              <a:ext uri="{28A0092B-C50C-407E-A947-70E740481C1C}">
                <a14:useLocalDpi xmlns:a14="http://schemas.microsoft.com/office/drawing/2010/main" val="0"/>
              </a:ext>
            </a:extLst>
          </a:blip>
          <a:srcRect/>
          <a:stretch>
            <a:fillRect/>
          </a:stretch>
        </p:blipFill>
        <p:spPr bwMode="auto">
          <a:xfrm>
            <a:off x="4244820" y="2675583"/>
            <a:ext cx="3534410" cy="3578225"/>
          </a:xfrm>
          <a:prstGeom prst="rect">
            <a:avLst/>
          </a:prstGeom>
          <a:noFill/>
          <a:ln>
            <a:noFill/>
          </a:ln>
        </p:spPr>
      </p:pic>
      <p:sp>
        <p:nvSpPr>
          <p:cNvPr id="4" name="Slide Number Placeholder 3"/>
          <p:cNvSpPr>
            <a:spLocks noGrp="1"/>
          </p:cNvSpPr>
          <p:nvPr>
            <p:ph type="sldNum" sz="quarter" idx="12"/>
          </p:nvPr>
        </p:nvSpPr>
        <p:spPr/>
        <p:txBody>
          <a:bodyPr/>
          <a:lstStyle/>
          <a:p>
            <a:fld id="{5DD5EC7B-AD7C-46D3-AE51-6DF848EE676D}" type="slidenum">
              <a:rPr lang="en-IN" smtClean="0"/>
              <a:t>4</a:t>
            </a:fld>
            <a:endParaRPr lang="en-IN"/>
          </a:p>
        </p:txBody>
      </p:sp>
      <p:pic>
        <p:nvPicPr>
          <p:cNvPr id="7" name="Picture 5">
            <a:extLst>
              <a:ext uri="{FF2B5EF4-FFF2-40B4-BE49-F238E27FC236}">
                <a16:creationId xmlns:a16="http://schemas.microsoft.com/office/drawing/2014/main" id="{BB524217-402D-1B09-A251-49B9CB012CBC}"/>
              </a:ext>
            </a:extLst>
          </p:cNvPr>
          <p:cNvPicPr>
            <a:picLocks noChangeAspect="1"/>
          </p:cNvPicPr>
          <p:nvPr/>
        </p:nvPicPr>
        <p:blipFill>
          <a:blip r:embed="rId3"/>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04289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State</a:t>
            </a:r>
          </a:p>
        </p:txBody>
      </p:sp>
      <p:pic>
        <p:nvPicPr>
          <p:cNvPr id="4" name="Picture 3"/>
          <p:cNvPicPr>
            <a:picLocks noChangeAspect="1"/>
          </p:cNvPicPr>
          <p:nvPr/>
        </p:nvPicPr>
        <p:blipFill>
          <a:blip r:embed="rId2"/>
          <a:stretch>
            <a:fillRect/>
          </a:stretch>
        </p:blipFill>
        <p:spPr>
          <a:xfrm>
            <a:off x="838200" y="2678916"/>
            <a:ext cx="1691787" cy="1646063"/>
          </a:xfrm>
          <a:prstGeom prst="rect">
            <a:avLst/>
          </a:prstGeom>
        </p:spPr>
      </p:pic>
      <p:pic>
        <p:nvPicPr>
          <p:cNvPr id="6" name="Picture 5"/>
          <p:cNvPicPr>
            <a:picLocks noChangeAspect="1"/>
          </p:cNvPicPr>
          <p:nvPr/>
        </p:nvPicPr>
        <p:blipFill rotWithShape="1">
          <a:blip r:embed="rId3"/>
          <a:srcRect t="2156"/>
          <a:stretch/>
        </p:blipFill>
        <p:spPr>
          <a:xfrm>
            <a:off x="5282372" y="1640490"/>
            <a:ext cx="6182833" cy="3880970"/>
          </a:xfrm>
          <a:prstGeom prst="rect">
            <a:avLst/>
          </a:prstGeom>
        </p:spPr>
      </p:pic>
      <p:pic>
        <p:nvPicPr>
          <p:cNvPr id="7" name="Picture 6"/>
          <p:cNvPicPr>
            <a:picLocks noChangeAspect="1"/>
          </p:cNvPicPr>
          <p:nvPr/>
        </p:nvPicPr>
        <p:blipFill>
          <a:blip r:embed="rId4"/>
          <a:stretch>
            <a:fillRect/>
          </a:stretch>
        </p:blipFill>
        <p:spPr>
          <a:xfrm>
            <a:off x="3634038" y="1579202"/>
            <a:ext cx="776796" cy="4083729"/>
          </a:xfrm>
          <a:prstGeom prst="rect">
            <a:avLst/>
          </a:prstGeom>
        </p:spPr>
      </p:pic>
      <p:cxnSp>
        <p:nvCxnSpPr>
          <p:cNvPr id="10" name="Straight Arrow Connector 9"/>
          <p:cNvCxnSpPr/>
          <p:nvPr/>
        </p:nvCxnSpPr>
        <p:spPr>
          <a:xfrm>
            <a:off x="4309895" y="3486257"/>
            <a:ext cx="10283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07843" y="5519098"/>
            <a:ext cx="1434559" cy="646331"/>
          </a:xfrm>
          <a:prstGeom prst="rect">
            <a:avLst/>
          </a:prstGeom>
          <a:noFill/>
        </p:spPr>
        <p:txBody>
          <a:bodyPr wrap="square" rtlCol="0">
            <a:spAutoFit/>
          </a:bodyPr>
          <a:lstStyle/>
          <a:p>
            <a:pPr algn="ctr"/>
            <a:r>
              <a:rPr lang="en-IN"/>
              <a:t>4x4 to 1x16 vector</a:t>
            </a:r>
          </a:p>
        </p:txBody>
      </p:sp>
      <p:sp>
        <p:nvSpPr>
          <p:cNvPr id="12" name="TextBox 11"/>
          <p:cNvSpPr txBox="1"/>
          <p:nvPr/>
        </p:nvSpPr>
        <p:spPr>
          <a:xfrm>
            <a:off x="5787073" y="5474714"/>
            <a:ext cx="5153638" cy="923330"/>
          </a:xfrm>
          <a:prstGeom prst="rect">
            <a:avLst/>
          </a:prstGeom>
          <a:noFill/>
        </p:spPr>
        <p:txBody>
          <a:bodyPr wrap="square" rtlCol="0">
            <a:spAutoFit/>
          </a:bodyPr>
          <a:lstStyle/>
          <a:p>
            <a:pPr algn="ctr"/>
            <a:r>
              <a:rPr lang="en-IN"/>
              <a:t>1x16 vector to </a:t>
            </a:r>
            <a:r>
              <a:rPr lang="en-US"/>
              <a:t>One-hot encoded vector (16 cells * 18 possible states for each)</a:t>
            </a:r>
          </a:p>
          <a:p>
            <a:pPr algn="ctr"/>
            <a:endParaRPr lang="en-IN"/>
          </a:p>
        </p:txBody>
      </p:sp>
      <p:sp>
        <p:nvSpPr>
          <p:cNvPr id="3" name="Slide Number Placeholder 2"/>
          <p:cNvSpPr>
            <a:spLocks noGrp="1"/>
          </p:cNvSpPr>
          <p:nvPr>
            <p:ph type="sldNum" sz="quarter" idx="12"/>
          </p:nvPr>
        </p:nvSpPr>
        <p:spPr/>
        <p:txBody>
          <a:bodyPr/>
          <a:lstStyle/>
          <a:p>
            <a:fld id="{5DD5EC7B-AD7C-46D3-AE51-6DF848EE676D}" type="slidenum">
              <a:rPr lang="en-IN" smtClean="0"/>
              <a:t>5</a:t>
            </a:fld>
            <a:endParaRPr lang="en-IN"/>
          </a:p>
        </p:txBody>
      </p:sp>
      <p:pic>
        <p:nvPicPr>
          <p:cNvPr id="9" name="Picture 5">
            <a:extLst>
              <a:ext uri="{FF2B5EF4-FFF2-40B4-BE49-F238E27FC236}">
                <a16:creationId xmlns:a16="http://schemas.microsoft.com/office/drawing/2014/main" id="{BCB599A0-5015-7A7E-27FD-B022424ED44E}"/>
              </a:ext>
            </a:extLst>
          </p:cNvPr>
          <p:cNvPicPr>
            <a:picLocks noChangeAspect="1"/>
          </p:cNvPicPr>
          <p:nvPr/>
        </p:nvPicPr>
        <p:blipFill>
          <a:blip r:embed="rId5"/>
          <a:stretch>
            <a:fillRect/>
          </a:stretch>
        </p:blipFill>
        <p:spPr>
          <a:xfrm>
            <a:off x="10307108" y="2646"/>
            <a:ext cx="1885950" cy="904875"/>
          </a:xfrm>
          <a:prstGeom prst="rect">
            <a:avLst/>
          </a:prstGeom>
        </p:spPr>
      </p:pic>
      <p:cxnSp>
        <p:nvCxnSpPr>
          <p:cNvPr id="8" name="Straight Arrow Connector 7">
            <a:extLst>
              <a:ext uri="{FF2B5EF4-FFF2-40B4-BE49-F238E27FC236}">
                <a16:creationId xmlns:a16="http://schemas.microsoft.com/office/drawing/2014/main" id="{132A0273-05B8-8EC6-945E-48C1CD4289EF}"/>
              </a:ext>
            </a:extLst>
          </p:cNvPr>
          <p:cNvCxnSpPr>
            <a:cxnSpLocks/>
          </p:cNvCxnSpPr>
          <p:nvPr/>
        </p:nvCxnSpPr>
        <p:spPr>
          <a:xfrm flipV="1">
            <a:off x="2597869" y="3515945"/>
            <a:ext cx="1156996" cy="296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40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Action</a:t>
            </a:r>
          </a:p>
        </p:txBody>
      </p:sp>
      <p:pic>
        <p:nvPicPr>
          <p:cNvPr id="4" name="Content Placeholder 3"/>
          <p:cNvPicPr>
            <a:picLocks noGrp="1" noChangeAspect="1"/>
          </p:cNvPicPr>
          <p:nvPr>
            <p:ph idx="1"/>
          </p:nvPr>
        </p:nvPicPr>
        <p:blipFill>
          <a:blip r:embed="rId2"/>
          <a:stretch>
            <a:fillRect/>
          </a:stretch>
        </p:blipFill>
        <p:spPr>
          <a:xfrm>
            <a:off x="2555032" y="2675690"/>
            <a:ext cx="2911092" cy="2842506"/>
          </a:xfrm>
          <a:prstGeom prst="rect">
            <a:avLst/>
          </a:prstGeom>
        </p:spPr>
      </p:pic>
      <p:pic>
        <p:nvPicPr>
          <p:cNvPr id="5" name="Picture 4"/>
          <p:cNvPicPr>
            <a:picLocks noChangeAspect="1"/>
          </p:cNvPicPr>
          <p:nvPr/>
        </p:nvPicPr>
        <p:blipFill>
          <a:blip r:embed="rId3"/>
          <a:stretch>
            <a:fillRect/>
          </a:stretch>
        </p:blipFill>
        <p:spPr>
          <a:xfrm>
            <a:off x="6980189" y="2732845"/>
            <a:ext cx="2766300" cy="2728196"/>
          </a:xfrm>
          <a:prstGeom prst="rect">
            <a:avLst/>
          </a:prstGeom>
        </p:spPr>
      </p:pic>
      <p:sp>
        <p:nvSpPr>
          <p:cNvPr id="6" name="TextBox 5"/>
          <p:cNvSpPr txBox="1"/>
          <p:nvPr/>
        </p:nvSpPr>
        <p:spPr>
          <a:xfrm>
            <a:off x="970384" y="1690688"/>
            <a:ext cx="7389845" cy="369332"/>
          </a:xfrm>
          <a:prstGeom prst="rect">
            <a:avLst/>
          </a:prstGeom>
          <a:noFill/>
        </p:spPr>
        <p:txBody>
          <a:bodyPr wrap="square" rtlCol="0">
            <a:spAutoFit/>
          </a:bodyPr>
          <a:lstStyle/>
          <a:p>
            <a:r>
              <a:rPr lang="en-IN"/>
              <a:t>Four Actions: Up, Down, Left, Right</a:t>
            </a:r>
          </a:p>
        </p:txBody>
      </p:sp>
      <p:sp>
        <p:nvSpPr>
          <p:cNvPr id="7" name="Oval 6"/>
          <p:cNvSpPr/>
          <p:nvPr/>
        </p:nvSpPr>
        <p:spPr>
          <a:xfrm>
            <a:off x="7679095" y="4805265"/>
            <a:ext cx="699796" cy="655776"/>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stCxn id="4" idx="3"/>
            <a:endCxn id="5" idx="1"/>
          </p:cNvCxnSpPr>
          <p:nvPr/>
        </p:nvCxnSpPr>
        <p:spPr>
          <a:xfrm>
            <a:off x="5466124" y="4096943"/>
            <a:ext cx="1514065"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12978" y="3666931"/>
            <a:ext cx="774441" cy="646331"/>
          </a:xfrm>
          <a:prstGeom prst="rect">
            <a:avLst/>
          </a:prstGeom>
          <a:noFill/>
        </p:spPr>
        <p:txBody>
          <a:bodyPr wrap="square" rtlCol="0">
            <a:spAutoFit/>
          </a:bodyPr>
          <a:lstStyle/>
          <a:p>
            <a:r>
              <a:rPr lang="en-IN"/>
              <a:t>Right</a:t>
            </a:r>
          </a:p>
          <a:p>
            <a:endParaRPr lang="en-IN"/>
          </a:p>
        </p:txBody>
      </p:sp>
      <p:cxnSp>
        <p:nvCxnSpPr>
          <p:cNvPr id="14" name="Straight Arrow Connector 13"/>
          <p:cNvCxnSpPr>
            <a:endCxn id="7" idx="4"/>
          </p:cNvCxnSpPr>
          <p:nvPr/>
        </p:nvCxnSpPr>
        <p:spPr>
          <a:xfrm flipV="1">
            <a:off x="8028993" y="5461041"/>
            <a:ext cx="0" cy="389253"/>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85991" y="5850294"/>
            <a:ext cx="2668555" cy="369332"/>
          </a:xfrm>
          <a:prstGeom prst="rect">
            <a:avLst/>
          </a:prstGeom>
          <a:noFill/>
        </p:spPr>
        <p:txBody>
          <a:bodyPr wrap="square" rtlCol="0">
            <a:spAutoFit/>
          </a:bodyPr>
          <a:lstStyle/>
          <a:p>
            <a:r>
              <a:rPr lang="en-IN"/>
              <a:t>Random Tile Generated </a:t>
            </a:r>
          </a:p>
        </p:txBody>
      </p:sp>
      <p:sp>
        <p:nvSpPr>
          <p:cNvPr id="3" name="Slide Number Placeholder 2"/>
          <p:cNvSpPr>
            <a:spLocks noGrp="1"/>
          </p:cNvSpPr>
          <p:nvPr>
            <p:ph type="sldNum" sz="quarter" idx="12"/>
          </p:nvPr>
        </p:nvSpPr>
        <p:spPr/>
        <p:txBody>
          <a:bodyPr/>
          <a:lstStyle/>
          <a:p>
            <a:fld id="{5DD5EC7B-AD7C-46D3-AE51-6DF848EE676D}" type="slidenum">
              <a:rPr lang="en-IN" smtClean="0"/>
              <a:t>6</a:t>
            </a:fld>
            <a:endParaRPr lang="en-IN"/>
          </a:p>
        </p:txBody>
      </p:sp>
      <p:pic>
        <p:nvPicPr>
          <p:cNvPr id="11" name="Picture 5">
            <a:extLst>
              <a:ext uri="{FF2B5EF4-FFF2-40B4-BE49-F238E27FC236}">
                <a16:creationId xmlns:a16="http://schemas.microsoft.com/office/drawing/2014/main" id="{1269EA66-27E6-20D5-599F-B3CB7A3EF898}"/>
              </a:ext>
            </a:extLst>
          </p:cNvPr>
          <p:cNvPicPr>
            <a:picLocks noChangeAspect="1"/>
          </p:cNvPicPr>
          <p:nvPr/>
        </p:nvPicPr>
        <p:blipFill>
          <a:blip r:embed="rId4"/>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45922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cs typeface="Calibri Light"/>
              </a:rPr>
              <a:t>Reward</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IN" sz="2400"/>
              <a:t>Sum of log2 values ​​of collapsed cells on the board at the current step minus the penalty for moving the cell and the penalty for an incorrect move.</a:t>
            </a:r>
            <a:endParaRPr lang="en-IN" sz="2400">
              <a:cs typeface="Calibri"/>
            </a:endParaRPr>
          </a:p>
          <a:p>
            <a:r>
              <a:rPr lang="en-IN" sz="2400">
                <a:cs typeface="Calibri"/>
              </a:rPr>
              <a:t>Log2 is used to bring the cell values to a uniform scale.</a:t>
            </a:r>
          </a:p>
          <a:p>
            <a:r>
              <a:rPr lang="en-IN" sz="2400">
                <a:cs typeface="Calibri"/>
              </a:rPr>
              <a:t>We </a:t>
            </a:r>
            <a:r>
              <a:rPr lang="en-IN" sz="2400">
                <a:ea typeface="+mn-lt"/>
                <a:cs typeface="+mn-lt"/>
              </a:rPr>
              <a:t>penalized the agent at every move for all cells that have moved (that is, changed their position after the selected action. And the more cells were shifted, the higher the penalty was.</a:t>
            </a:r>
          </a:p>
          <a:p>
            <a:r>
              <a:rPr lang="en-IN" sz="2400">
                <a:cs typeface="Calibri" panose="020F0502020204030204"/>
              </a:rPr>
              <a:t>We took negative reward as -2 and penalty for moving the cell as 0.1</a:t>
            </a:r>
          </a:p>
          <a:p>
            <a:pPr marL="0" indent="0">
              <a:buNone/>
            </a:pPr>
            <a:endParaRPr lang="en-IN" sz="2400">
              <a:cs typeface="Calibri" panose="020F0502020204030204"/>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7</a:t>
            </a:fld>
            <a:endParaRPr lang="en-IN"/>
          </a:p>
        </p:txBody>
      </p:sp>
      <p:pic>
        <p:nvPicPr>
          <p:cNvPr id="6" name="Picture 5">
            <a:extLst>
              <a:ext uri="{FF2B5EF4-FFF2-40B4-BE49-F238E27FC236}">
                <a16:creationId xmlns:a16="http://schemas.microsoft.com/office/drawing/2014/main" id="{38C058AD-3D87-D70A-6FCF-38950C3B1D34}"/>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36612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Literature Survey</a:t>
            </a:r>
          </a:p>
        </p:txBody>
      </p:sp>
      <p:sp>
        <p:nvSpPr>
          <p:cNvPr id="3" name="Content Placeholder 2"/>
          <p:cNvSpPr>
            <a:spLocks noGrp="1"/>
          </p:cNvSpPr>
          <p:nvPr>
            <p:ph idx="1"/>
          </p:nvPr>
        </p:nvSpPr>
        <p:spPr/>
        <p:txBody>
          <a:bodyPr vert="horz" lIns="91440" tIns="45720" rIns="91440" bIns="45720" rtlCol="0" anchor="t">
            <a:normAutofit/>
          </a:bodyPr>
          <a:lstStyle/>
          <a:p>
            <a:r>
              <a:rPr lang="en-IN" sz="2000">
                <a:ea typeface="+mn-lt"/>
                <a:cs typeface="+mn-lt"/>
              </a:rPr>
              <a:t>In 2014 M. </a:t>
            </a:r>
            <a:r>
              <a:rPr lang="en-IN" sz="2000" err="1">
                <a:ea typeface="+mn-lt"/>
                <a:cs typeface="+mn-lt"/>
              </a:rPr>
              <a:t>Szubert</a:t>
            </a:r>
            <a:r>
              <a:rPr lang="en-IN" sz="2000">
                <a:ea typeface="+mn-lt"/>
                <a:cs typeface="+mn-lt"/>
              </a:rPr>
              <a:t> and W. </a:t>
            </a:r>
            <a:r>
              <a:rPr lang="en-IN" sz="2000" err="1">
                <a:ea typeface="+mn-lt"/>
                <a:cs typeface="+mn-lt"/>
              </a:rPr>
              <a:t>Jaśkowski</a:t>
            </a:r>
            <a:r>
              <a:rPr lang="en-IN" sz="2000">
                <a:ea typeface="+mn-lt"/>
                <a:cs typeface="+mn-lt"/>
              </a:rPr>
              <a:t> [1] Models the 2048 game as an MDP, and applied temporal difference learning (TD) on the MDP to learn the best policy. The model dwarfs the human performance by reaching 2048 with a rate of 97%. </a:t>
            </a:r>
            <a:endParaRPr lang="en-IN" sz="2000">
              <a:cs typeface="Calibri" panose="020F0502020204030204"/>
            </a:endParaRPr>
          </a:p>
          <a:p>
            <a:r>
              <a:rPr lang="en-IN" sz="2000">
                <a:ea typeface="+mn-lt"/>
                <a:cs typeface="+mn-lt"/>
              </a:rPr>
              <a:t>In 2015 K. -H. Yeh, I. -C. Wu, C. -H. Hsueh, C. -C. Chang, C. -C. Liang and H. Chiang [2] Improves the model by applying multi-stage temporal difference learning with 3-ply </a:t>
            </a:r>
            <a:r>
              <a:rPr lang="en-IN" sz="2000" err="1">
                <a:ea typeface="+mn-lt"/>
                <a:cs typeface="+mn-lt"/>
              </a:rPr>
              <a:t>expectimax</a:t>
            </a:r>
            <a:r>
              <a:rPr lang="en-IN" sz="2000">
                <a:ea typeface="+mn-lt"/>
                <a:cs typeface="+mn-lt"/>
              </a:rPr>
              <a:t> search (game theory algorithm).</a:t>
            </a:r>
          </a:p>
          <a:p>
            <a:r>
              <a:rPr lang="en-IN" sz="2000">
                <a:ea typeface="+mn-lt"/>
                <a:cs typeface="+mn-lt"/>
              </a:rPr>
              <a:t>In 2017 Amar and Jonathon [3] uses policy network to learn the best strategy to play 2048 without human knowledge. The policy network is a neural network that contains two convolutional layers with </a:t>
            </a:r>
            <a:r>
              <a:rPr lang="en-IN" sz="2000" err="1">
                <a:ea typeface="+mn-lt"/>
                <a:cs typeface="+mn-lt"/>
              </a:rPr>
              <a:t>ReLU</a:t>
            </a:r>
            <a:r>
              <a:rPr lang="en-IN" sz="2000">
                <a:ea typeface="+mn-lt"/>
                <a:cs typeface="+mn-lt"/>
              </a:rPr>
              <a:t> as activation function.</a:t>
            </a:r>
            <a:endParaRPr lang="en-IN" sz="2000">
              <a:cs typeface="Calibri"/>
            </a:endParaRPr>
          </a:p>
          <a:p>
            <a:r>
              <a:rPr lang="en-IN" sz="2000">
                <a:cs typeface="Calibri"/>
              </a:rPr>
              <a:t>In 2021 </a:t>
            </a:r>
            <a:r>
              <a:rPr lang="en-IN" sz="2000">
                <a:ea typeface="+mn-lt"/>
                <a:cs typeface="+mn-lt"/>
              </a:rPr>
              <a:t>Li, </a:t>
            </a:r>
            <a:r>
              <a:rPr lang="en-IN" sz="2000" err="1">
                <a:ea typeface="+mn-lt"/>
                <a:cs typeface="+mn-lt"/>
              </a:rPr>
              <a:t>Shilun</a:t>
            </a:r>
            <a:r>
              <a:rPr lang="en-IN" sz="2000">
                <a:ea typeface="+mn-lt"/>
                <a:cs typeface="+mn-lt"/>
              </a:rPr>
              <a:t>, and Veronica Peng [4] They used two approaches deep Q-learning and beam search which is a greedy search algorithm that explores a tree and chooses most promising nodes, with beam search reaching 2048, 28.5% of time.</a:t>
            </a:r>
            <a:endParaRPr lang="en-IN" sz="2000">
              <a:cs typeface="Calibri"/>
            </a:endParaRPr>
          </a:p>
          <a:p>
            <a:endParaRPr lang="en-IN" sz="2000">
              <a:cs typeface="Calibri"/>
            </a:endParaRPr>
          </a:p>
          <a:p>
            <a:endParaRPr lang="en-IN" sz="2000">
              <a:cs typeface="Calibri"/>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8</a:t>
            </a:fld>
            <a:endParaRPr lang="en-IN"/>
          </a:p>
        </p:txBody>
      </p:sp>
      <p:pic>
        <p:nvPicPr>
          <p:cNvPr id="6" name="Picture 5">
            <a:extLst>
              <a:ext uri="{FF2B5EF4-FFF2-40B4-BE49-F238E27FC236}">
                <a16:creationId xmlns:a16="http://schemas.microsoft.com/office/drawing/2014/main" id="{3AAF6130-0BD1-3825-2ABB-8FB184310F0D}"/>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254942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Gaps and Challenges</a:t>
            </a:r>
          </a:p>
        </p:txBody>
      </p:sp>
      <p:sp>
        <p:nvSpPr>
          <p:cNvPr id="3" name="Content Placeholder 2"/>
          <p:cNvSpPr>
            <a:spLocks noGrp="1"/>
          </p:cNvSpPr>
          <p:nvPr>
            <p:ph idx="1"/>
          </p:nvPr>
        </p:nvSpPr>
        <p:spPr/>
        <p:txBody>
          <a:bodyPr vert="horz" lIns="91440" tIns="45720" rIns="91440" bIns="45720" rtlCol="0" anchor="t">
            <a:normAutofit/>
          </a:bodyPr>
          <a:lstStyle/>
          <a:p>
            <a:r>
              <a:rPr lang="en-IN">
                <a:cs typeface="Calibri"/>
              </a:rPr>
              <a:t>Very few have worked on deep reinforcement learning techniques especially DQN and its variants.</a:t>
            </a:r>
          </a:p>
          <a:p>
            <a:r>
              <a:rPr lang="en-IN">
                <a:ea typeface="+mn-lt"/>
                <a:cs typeface="+mn-lt"/>
              </a:rPr>
              <a:t>Challenges</a:t>
            </a:r>
          </a:p>
          <a:p>
            <a:pPr lvl="1"/>
            <a:r>
              <a:rPr lang="en-IN">
                <a:ea typeface="+mn-lt"/>
                <a:cs typeface="+mn-lt"/>
              </a:rPr>
              <a:t>Environment is stochastic.</a:t>
            </a:r>
          </a:p>
          <a:p>
            <a:pPr lvl="1"/>
            <a:r>
              <a:rPr lang="en-IN">
                <a:ea typeface="+mn-lt"/>
                <a:cs typeface="+mn-lt"/>
              </a:rPr>
              <a:t>For efficient computation GPU is required.</a:t>
            </a:r>
            <a:endParaRPr lang="en-IN">
              <a:cs typeface="Calibri"/>
            </a:endParaRPr>
          </a:p>
          <a:p>
            <a:pPr lvl="1"/>
            <a:r>
              <a:rPr lang="en-IN">
                <a:cs typeface="Calibri"/>
              </a:rPr>
              <a:t>Lots of training time.</a:t>
            </a:r>
          </a:p>
          <a:p>
            <a:endParaRPr lang="en-IN">
              <a:cs typeface="Calibri"/>
            </a:endParaRPr>
          </a:p>
          <a:p>
            <a:endParaRPr lang="en-IN">
              <a:cs typeface="Calibri"/>
            </a:endParaRPr>
          </a:p>
        </p:txBody>
      </p:sp>
      <p:sp>
        <p:nvSpPr>
          <p:cNvPr id="4" name="Slide Number Placeholder 3"/>
          <p:cNvSpPr>
            <a:spLocks noGrp="1"/>
          </p:cNvSpPr>
          <p:nvPr>
            <p:ph type="sldNum" sz="quarter" idx="12"/>
          </p:nvPr>
        </p:nvSpPr>
        <p:spPr/>
        <p:txBody>
          <a:bodyPr/>
          <a:lstStyle/>
          <a:p>
            <a:fld id="{5DD5EC7B-AD7C-46D3-AE51-6DF848EE676D}" type="slidenum">
              <a:rPr lang="en-IN" smtClean="0"/>
              <a:t>9</a:t>
            </a:fld>
            <a:endParaRPr lang="en-IN"/>
          </a:p>
        </p:txBody>
      </p:sp>
      <p:pic>
        <p:nvPicPr>
          <p:cNvPr id="6" name="Picture 5">
            <a:extLst>
              <a:ext uri="{FF2B5EF4-FFF2-40B4-BE49-F238E27FC236}">
                <a16:creationId xmlns:a16="http://schemas.microsoft.com/office/drawing/2014/main" id="{3FE21628-97DF-6A79-096D-E889F02598B7}"/>
              </a:ext>
            </a:extLst>
          </p:cNvPr>
          <p:cNvPicPr>
            <a:picLocks noChangeAspect="1"/>
          </p:cNvPicPr>
          <p:nvPr/>
        </p:nvPicPr>
        <p:blipFill>
          <a:blip r:embed="rId2"/>
          <a:stretch>
            <a:fillRect/>
          </a:stretch>
        </p:blipFill>
        <p:spPr>
          <a:xfrm>
            <a:off x="10307108" y="2646"/>
            <a:ext cx="1885950" cy="904875"/>
          </a:xfrm>
          <a:prstGeom prst="rect">
            <a:avLst/>
          </a:prstGeom>
        </p:spPr>
      </p:pic>
    </p:spTree>
    <p:extLst>
      <p:ext uri="{BB962C8B-B14F-4D97-AF65-F5344CB8AC3E}">
        <p14:creationId xmlns:p14="http://schemas.microsoft.com/office/powerpoint/2010/main" val="1152927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2048 Game using Deep Reinforcement Learning</vt:lpstr>
      <vt:lpstr>Contents</vt:lpstr>
      <vt:lpstr>Problem Statement</vt:lpstr>
      <vt:lpstr>RL Formulation</vt:lpstr>
      <vt:lpstr>State</vt:lpstr>
      <vt:lpstr>Action</vt:lpstr>
      <vt:lpstr>Reward</vt:lpstr>
      <vt:lpstr>Literature Survey</vt:lpstr>
      <vt:lpstr>Gaps and Challenges</vt:lpstr>
      <vt:lpstr>DRL Models</vt:lpstr>
      <vt:lpstr>Neural Network Architecture</vt:lpstr>
      <vt:lpstr>System Architecture</vt:lpstr>
      <vt:lpstr>Implementation Details</vt:lpstr>
      <vt:lpstr>Hyper-parameters</vt:lpstr>
      <vt:lpstr>Hyper-parameters Tuning for DQN</vt:lpstr>
      <vt:lpstr>Hyper-parameters Tuning for DQN </vt:lpstr>
      <vt:lpstr>Hyper-parameters Tuning for Dueling DQN</vt:lpstr>
      <vt:lpstr>Hyper-parameters Tuning for Dueling DQN </vt:lpstr>
      <vt:lpstr>Final Hyper Parameters</vt:lpstr>
      <vt:lpstr>Training</vt:lpstr>
      <vt:lpstr>Demo Code</vt:lpstr>
      <vt:lpstr>Results</vt:lpstr>
      <vt:lpstr>Results</vt:lpstr>
      <vt:lpstr>Results</vt:lpstr>
      <vt:lpstr>Conclusion and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revision>12</cp:revision>
  <dcterms:created xsi:type="dcterms:W3CDTF">2022-12-12T08:43:41Z</dcterms:created>
  <dcterms:modified xsi:type="dcterms:W3CDTF">2022-12-19T12:38:23Z</dcterms:modified>
</cp:coreProperties>
</file>