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5200" cx="428117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A4A3A4"/>
          </p15:clr>
        </p15:guide>
        <p15:guide id="2" pos="13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13485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77900" y="696913"/>
            <a:ext cx="492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977900" y="696913"/>
            <a:ext cx="492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210879" y="9404940"/>
            <a:ext cx="36389946" cy="648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421757" y="17155962"/>
            <a:ext cx="29968190" cy="77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lvl="0" algn="ctr">
              <a:spcBef>
                <a:spcPts val="2860"/>
              </a:spcBef>
              <a:spcAft>
                <a:spcPts val="0"/>
              </a:spcAft>
              <a:buClr>
                <a:srgbClr val="888888"/>
              </a:buClr>
              <a:buSzPts val="143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SzPts val="1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180"/>
              </a:spcBef>
              <a:spcAft>
                <a:spcPts val="0"/>
              </a:spcAft>
              <a:buClr>
                <a:srgbClr val="888888"/>
              </a:buClr>
              <a:buSzPts val="10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141596" y="1212446"/>
            <a:ext cx="38528510" cy="504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1415525" y="-2210310"/>
            <a:ext cx="19980653" cy="3852851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2938785" y="9312129"/>
            <a:ext cx="25832045" cy="9632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316748" y="36261"/>
            <a:ext cx="25832045" cy="2818436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141596" y="1212446"/>
            <a:ext cx="38528510" cy="504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141596" y="7063618"/>
            <a:ext cx="38528510" cy="19980653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381838" y="19454631"/>
            <a:ext cx="36389946" cy="6012995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3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381838" y="12831934"/>
            <a:ext cx="36389946" cy="6622701"/>
          </a:xfrm>
          <a:prstGeom prst="rect">
            <a:avLst/>
          </a:prstGeom>
          <a:noFill/>
          <a:ln>
            <a:noFill/>
          </a:ln>
        </p:spPr>
        <p:txBody>
          <a:bodyPr anchorCtr="0" anchor="b" bIns="208675" lIns="417350" spcFirstLastPara="1" rIns="417350" wrap="square" tIns="208675">
            <a:noAutofit/>
          </a:bodyPr>
          <a:lstStyle>
            <a:lvl1pPr indent="-228600" lvl="0" marL="457200" algn="l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 sz="92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480"/>
              </a:spcBef>
              <a:spcAft>
                <a:spcPts val="0"/>
              </a:spcAft>
              <a:buClr>
                <a:srgbClr val="888888"/>
              </a:buClr>
              <a:buSzPts val="7400"/>
              <a:buNone/>
              <a:defRPr sz="7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141596" y="1212446"/>
            <a:ext cx="38528510" cy="504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140585" y="7064220"/>
            <a:ext cx="18908502" cy="199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1028700" lvl="0" marL="45720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Char char="•"/>
              <a:defRPr sz="12600"/>
            </a:lvl1pPr>
            <a:lvl2pPr indent="-920750" lvl="1" marL="9144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–"/>
              <a:defRPr sz="10900"/>
            </a:lvl2pPr>
            <a:lvl3pPr indent="-812800" lvl="2" marL="13716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3pPr>
            <a:lvl4pPr indent="-749300" lvl="3" marL="18288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indent="-749300" lvl="4" marL="22860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indent="-749300" lvl="5" marL="27432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indent="-749300" lvl="6" marL="32004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indent="-749300" lvl="7" marL="3657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indent="-749300" lvl="8" marL="41148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1762622" y="7064220"/>
            <a:ext cx="18908502" cy="199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1028700" lvl="0" marL="45720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Char char="•"/>
              <a:defRPr sz="12600"/>
            </a:lvl1pPr>
            <a:lvl2pPr indent="-920750" lvl="1" marL="9144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–"/>
              <a:defRPr sz="10900"/>
            </a:lvl2pPr>
            <a:lvl3pPr indent="-812800" lvl="2" marL="13716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3pPr>
            <a:lvl4pPr indent="-749300" lvl="3" marL="18288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indent="-749300" lvl="4" marL="22860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indent="-749300" lvl="5" marL="27432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indent="-749300" lvl="6" marL="32004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indent="-749300" lvl="7" marL="3657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indent="-749300" lvl="8" marL="41148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141596" y="1212446"/>
            <a:ext cx="38528510" cy="504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140594" y="6776891"/>
            <a:ext cx="18915936" cy="2824284"/>
          </a:xfrm>
          <a:prstGeom prst="rect">
            <a:avLst/>
          </a:prstGeom>
          <a:noFill/>
          <a:ln>
            <a:noFill/>
          </a:ln>
        </p:spPr>
        <p:txBody>
          <a:bodyPr anchorCtr="0" anchor="b" bIns="208675" lIns="417350" spcFirstLastPara="1" rIns="417350" wrap="square" tIns="208675">
            <a:noAutofit/>
          </a:bodyPr>
          <a:lstStyle>
            <a:lvl1pPr indent="-228600" lvl="0" marL="4572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None/>
              <a:defRPr b="1" sz="10900"/>
            </a:lvl1pPr>
            <a:lvl2pPr indent="-228600" lvl="1" marL="9144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None/>
              <a:defRPr b="1" sz="9200"/>
            </a:lvl2pPr>
            <a:lvl3pPr indent="-228600" lvl="2" marL="1371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b="1" sz="8200"/>
            </a:lvl3pPr>
            <a:lvl4pPr indent="-228600" lvl="3" marL="1828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4pPr>
            <a:lvl5pPr indent="-228600" lvl="4" marL="22860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5pPr>
            <a:lvl6pPr indent="-228600" lvl="5" marL="27432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6pPr>
            <a:lvl7pPr indent="-228600" lvl="6" marL="32004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7pPr>
            <a:lvl8pPr indent="-228600" lvl="7" marL="3657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8pPr>
            <a:lvl9pPr indent="-228600" lvl="8" marL="4114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2140594" y="9601171"/>
            <a:ext cx="18915936" cy="1744329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920750" lvl="0" marL="4572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1pPr>
            <a:lvl2pPr indent="-812800" lvl="1" marL="9144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2pPr>
            <a:lvl3pPr indent="-749300" lvl="2" marL="1371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indent="-698500" lvl="3" marL="1828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21747768" y="6776891"/>
            <a:ext cx="18923364" cy="2824284"/>
          </a:xfrm>
          <a:prstGeom prst="rect">
            <a:avLst/>
          </a:prstGeom>
          <a:noFill/>
          <a:ln>
            <a:noFill/>
          </a:ln>
        </p:spPr>
        <p:txBody>
          <a:bodyPr anchorCtr="0" anchor="b" bIns="208675" lIns="417350" spcFirstLastPara="1" rIns="417350" wrap="square" tIns="208675">
            <a:noAutofit/>
          </a:bodyPr>
          <a:lstStyle>
            <a:lvl1pPr indent="-228600" lvl="0" marL="4572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None/>
              <a:defRPr b="1" sz="10900"/>
            </a:lvl1pPr>
            <a:lvl2pPr indent="-228600" lvl="1" marL="9144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None/>
              <a:defRPr b="1" sz="9200"/>
            </a:lvl2pPr>
            <a:lvl3pPr indent="-228600" lvl="2" marL="1371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b="1" sz="8200"/>
            </a:lvl3pPr>
            <a:lvl4pPr indent="-228600" lvl="3" marL="1828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4pPr>
            <a:lvl5pPr indent="-228600" lvl="4" marL="22860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5pPr>
            <a:lvl6pPr indent="-228600" lvl="5" marL="27432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6pPr>
            <a:lvl7pPr indent="-228600" lvl="6" marL="32004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7pPr>
            <a:lvl8pPr indent="-228600" lvl="7" marL="3657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8pPr>
            <a:lvl9pPr indent="-228600" lvl="8" marL="4114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21747768" y="9601171"/>
            <a:ext cx="18923364" cy="1744329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920750" lvl="0" marL="4572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1pPr>
            <a:lvl2pPr indent="-812800" lvl="1" marL="9144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2pPr>
            <a:lvl3pPr indent="-749300" lvl="2" marL="1371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indent="-698500" lvl="3" marL="1828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141596" y="1212446"/>
            <a:ext cx="38528510" cy="504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40601" y="1205408"/>
            <a:ext cx="14084756" cy="5129968"/>
          </a:xfrm>
          <a:prstGeom prst="rect">
            <a:avLst/>
          </a:prstGeom>
          <a:noFill/>
          <a:ln>
            <a:noFill/>
          </a:ln>
        </p:spPr>
        <p:txBody>
          <a:bodyPr anchorCtr="0" anchor="b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6738195" y="1205408"/>
            <a:ext cx="23932927" cy="25839057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1136650" lvl="0" marL="457200" algn="l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Char char="•"/>
              <a:defRPr sz="14300"/>
            </a:lvl1pPr>
            <a:lvl2pPr indent="-1028700" lvl="1" marL="91440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Char char="–"/>
              <a:defRPr sz="12600"/>
            </a:lvl2pPr>
            <a:lvl3pPr indent="-920750" lvl="2" marL="13716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3pPr>
            <a:lvl4pPr indent="-812800" lvl="3" marL="18288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4pPr>
            <a:lvl5pPr indent="-812800" lvl="4" marL="22860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»"/>
              <a:defRPr sz="9200"/>
            </a:lvl5pPr>
            <a:lvl6pPr indent="-812800" lvl="5" marL="27432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6pPr>
            <a:lvl7pPr indent="-812800" lvl="6" marL="32004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7pPr>
            <a:lvl8pPr indent="-812800" lvl="7" marL="36576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8pPr>
            <a:lvl9pPr indent="-812800" lvl="8" marL="41148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140601" y="6335375"/>
            <a:ext cx="14084756" cy="2070908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228600" lvl="0" marL="457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/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1393" y="21192654"/>
            <a:ext cx="25687020" cy="2501910"/>
          </a:xfrm>
          <a:prstGeom prst="rect">
            <a:avLst/>
          </a:prstGeom>
          <a:noFill/>
          <a:ln>
            <a:noFill/>
          </a:ln>
        </p:spPr>
        <p:txBody>
          <a:bodyPr anchorCtr="0" anchor="b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8391393" y="2705148"/>
            <a:ext cx="25687020" cy="1816512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1393" y="23694564"/>
            <a:ext cx="25687020" cy="3553132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228600" lvl="0" marL="457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/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141596" y="1212446"/>
            <a:ext cx="38528510" cy="504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141596" y="7063618"/>
            <a:ext cx="38528510" cy="19980653"/>
          </a:xfrm>
          <a:prstGeom prst="rect">
            <a:avLst/>
          </a:prstGeom>
          <a:noFill/>
          <a:ln>
            <a:noFill/>
          </a:ln>
        </p:spPr>
        <p:txBody>
          <a:bodyPr anchorCtr="0" anchor="t" bIns="208675" lIns="417350" spcFirstLastPara="1" rIns="417350" wrap="square" tIns="208675">
            <a:noAutofit/>
          </a:bodyPr>
          <a:lstStyle>
            <a:lvl1pPr indent="-1136650" lvl="0" marL="457200" marR="0" rtl="0" algn="l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b="0" i="0" sz="1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12800" lvl="3" marL="18288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12800" lvl="4" marL="22860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12800" lvl="5" marL="2743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12800" lvl="6" marL="3200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2800" lvl="7" marL="3657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12800" lvl="8" marL="41148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141595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627500" y="28060255"/>
            <a:ext cx="13556702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0682728" y="28060255"/>
            <a:ext cx="9987377" cy="16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75" lIns="417350" spcFirstLastPara="1" rIns="417350" wrap="square" tIns="2086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5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hyperlink" Target="mailto:g_deepa@blr.amrita.edu" TargetMode="External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hyperlink" Target="mailto:bl.en.u4aie19066@bl.students.amrita.edu" TargetMode="External"/><Relationship Id="rId1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mailto:bl.en.u4aie19028@bl.students.amrita.edu" TargetMode="External"/><Relationship Id="rId8" Type="http://schemas.openxmlformats.org/officeDocument/2006/relationships/hyperlink" Target="mailto:bl.en.u4aie19034@bl.students.amrit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417925" y="527300"/>
            <a:ext cx="41936700" cy="4316100"/>
          </a:xfrm>
          <a:prstGeom prst="roundRect">
            <a:avLst>
              <a:gd fmla="val 6141" name="adj"/>
            </a:avLst>
          </a:prstGeom>
          <a:solidFill>
            <a:schemeClr val="lt1"/>
          </a:solidFill>
          <a:ln cap="flat" cmpd="dbl" w="152400">
            <a:solidFill>
              <a:schemeClr val="dk1">
                <a:alpha val="949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3279" y="489747"/>
            <a:ext cx="414783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79950" spcFirstLastPara="1" rIns="79950" wrap="square" tIns="399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</a:t>
            </a: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of Sentence Embedding techniques on News Summarization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755707" y="516049"/>
            <a:ext cx="384129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79950" spcFirstLastPara="1" rIns="79950" wrap="square" tIns="399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Vishnu Sainadh, K. Satwik, V. Ashrith and Deepa Gupta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03250" y="2945606"/>
            <a:ext cx="40717800" cy="69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975" lIns="79950" spcFirstLastPara="1" rIns="79950" wrap="square" tIns="399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Science, Amrita School of Engineering, Bengaluru, Amrita Vishwa Vidyapeetham, India</a:t>
            </a:r>
            <a:endParaRPr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512611" y="5183317"/>
            <a:ext cx="10741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862975" y="5384025"/>
            <a:ext cx="3824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4494821" y="26672841"/>
            <a:ext cx="35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5906078" y="26740802"/>
            <a:ext cx="18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9646589" y="16386255"/>
            <a:ext cx="18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19805046" y="17271206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3"/>
          <p:cNvSpPr/>
          <p:nvPr/>
        </p:nvSpPr>
        <p:spPr>
          <a:xfrm>
            <a:off x="16457992" y="5231599"/>
            <a:ext cx="5158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7120875" y="5144150"/>
            <a:ext cx="15233700" cy="118272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92425" y="5144138"/>
            <a:ext cx="10765800" cy="123894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7069294" y="17262975"/>
            <a:ext cx="15285300" cy="46827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2419286" y="17558034"/>
            <a:ext cx="350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1393550" y="5155400"/>
            <a:ext cx="15436800" cy="157482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392425" y="17778100"/>
            <a:ext cx="10765800" cy="110598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34225" y="6503775"/>
            <a:ext cx="102495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People's lives are so busy that they rarely have time to read large texts. This irritates them because these lengthy texts are frequently required reading for them.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Creating a summary by hand is an expensive and time-consuming operation, automated methods to generate them are required.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 purpose of text summary is to create a concise and intelligible version of a big text, such as an article or a review.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We performed Extractive Summarization on our dataset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Extractive summarization aims at identifying the salient information that is then extracted and grouped together to form a concise summary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We propose a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comparative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study of sentence Embedding techniques performing extractive summarization on BBC News Dataset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1395450" y="21315625"/>
            <a:ext cx="15436800" cy="75222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12601" l="0" r="0" t="13357"/>
          <a:stretch/>
        </p:blipFill>
        <p:spPr>
          <a:xfrm>
            <a:off x="746138" y="14393250"/>
            <a:ext cx="10058375" cy="24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1565424" y="27881125"/>
            <a:ext cx="1516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Fig.4.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of ROUGE-1 and ROUGE-2 Scores with different Embeddings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729475" y="16932650"/>
            <a:ext cx="1009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Fig.1. Visualisation for Summarization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9251863" y="17951725"/>
            <a:ext cx="1516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7053550" y="18465225"/>
            <a:ext cx="15015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the proposed work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main is to summarize the news article from the BBC news Summarization dataset from kaggle.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We used five sentence transformers which are Universal Sentence embedding, MiniLM, Sentence-BERT, MPNet and LaBSE for LexRank.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From our study we observed that when LaBSE sentence representation is used for sentence similarity in LexRank we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achieved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a better Rouge-1, Rouge-2 and Rouge-L scores.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2750" y="759425"/>
            <a:ext cx="3824701" cy="38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75" y="693475"/>
            <a:ext cx="3824701" cy="38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534000" y="17854300"/>
            <a:ext cx="1050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00" y="21969800"/>
            <a:ext cx="10502400" cy="63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28177493" y="16255988"/>
            <a:ext cx="1277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Fig.5. Comparison of ROUGE-1,2 and L with different Embeddings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6">
            <a:alphaModFix/>
          </a:blip>
          <a:srcRect b="3328" l="0" r="0" t="2642"/>
          <a:stretch/>
        </p:blipFill>
        <p:spPr>
          <a:xfrm>
            <a:off x="11522375" y="6233507"/>
            <a:ext cx="15163800" cy="1380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12798094" y="20137109"/>
            <a:ext cx="1294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Fig.3. Methodology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738625" y="28211225"/>
            <a:ext cx="1009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Fig.2(a) and 2(b). Description of dataset and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Visualisation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392425" y="29040725"/>
            <a:ext cx="41962200" cy="10176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17075" y="29225025"/>
            <a:ext cx="4193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Contact: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bl.en.u4aie19028@bl.students.amrita.edu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bl.en.u4aie19034@bl.students.amrita.edu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bl.en.u4aie19066@bl.students.amrita.edu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g_deepa@blr.amrita.edu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573500" y="22118075"/>
            <a:ext cx="8531991" cy="56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/>
          <p:nvPr/>
        </p:nvSpPr>
        <p:spPr>
          <a:xfrm>
            <a:off x="11529225" y="21315625"/>
            <a:ext cx="151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12">
            <a:alphaModFix/>
          </a:blip>
          <a:srcRect b="14376" l="0" r="0" t="0"/>
          <a:stretch/>
        </p:blipFill>
        <p:spPr>
          <a:xfrm>
            <a:off x="534000" y="18693825"/>
            <a:ext cx="10502400" cy="2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/>
          <p:nvPr/>
        </p:nvSpPr>
        <p:spPr>
          <a:xfrm>
            <a:off x="27069325" y="22306700"/>
            <a:ext cx="15285300" cy="6531000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32419286" y="22430272"/>
            <a:ext cx="350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27176135" y="23269875"/>
            <a:ext cx="14824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[1] Barman, Utpal, et al. "Graph Based Extractive News Articles Summarization Approach leveraging Static Word Embeddings." 2021 International Conference on Computational Performance Evaluation (ComPE). IEEE, 2021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[2] Krishnan, Devi, Preethi Bharathy, and Manju Venugopalan. "A supervised approach for extractive text summarization using minimal robust features." 2019 International Conference on Intelligent Computing and Control Systems (ICCS). IEEE, 2019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[3] S. R. K. Harinatha, B. T. Tasara and N. N. Qomariyah, "Evaluating Extractive Summarization Techniques on News Articles," 2021 International Seminar on Intelligent Technology and Its Applications (ISITIA), 2021, pp. 88-94, doi: 10.1109/ISITIA52817.2021.9502230.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13">
            <a:alphaModFix/>
          </a:blip>
          <a:srcRect b="0" l="21862" r="0" t="0"/>
          <a:stretch/>
        </p:blipFill>
        <p:spPr>
          <a:xfrm>
            <a:off x="20070647" y="22118358"/>
            <a:ext cx="6666652" cy="567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340175" y="5718830"/>
            <a:ext cx="14717000" cy="1056446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F45058AD30B4D9586340EDABC4DFA" ma:contentTypeVersion="15" ma:contentTypeDescription="Create a new document." ma:contentTypeScope="" ma:versionID="292e4f8778b47cc2500a2b84b27b252a">
  <xsd:schema xmlns:xsd="http://www.w3.org/2001/XMLSchema" xmlns:xs="http://www.w3.org/2001/XMLSchema" xmlns:p="http://schemas.microsoft.com/office/2006/metadata/properties" xmlns:ns2="4f3f32d4-0f6f-496e-aafd-79feb4cff271" xmlns:ns3="5a84edb1-8bd4-43be-8ce2-09c98d3fb862" targetNamespace="http://schemas.microsoft.com/office/2006/metadata/properties" ma:root="true" ma:fieldsID="455e537da800e9cb20209ab02db11e94" ns2:_="" ns3:_="">
    <xsd:import namespace="4f3f32d4-0f6f-496e-aafd-79feb4cff271"/>
    <xsd:import namespace="5a84edb1-8bd4-43be-8ce2-09c98d3fb8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f32d4-0f6f-496e-aafd-79feb4cff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19b1aa7-a448-4dfd-a54d-5cd90d1ed6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4edb1-8bd4-43be-8ce2-09c98d3fb86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1c9fc6a-531d-4497-878d-3011572ae07b}" ma:internalName="TaxCatchAll" ma:showField="CatchAllData" ma:web="5a84edb1-8bd4-43be-8ce2-09c98d3fb8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84edb1-8bd4-43be-8ce2-09c98d3fb862" xsi:nil="true"/>
    <lcf76f155ced4ddcb4097134ff3c332f xmlns="4f3f32d4-0f6f-496e-aafd-79feb4cff2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E7EF49-C481-417B-AC5A-7E5E6026B75D}"/>
</file>

<file path=customXml/itemProps2.xml><?xml version="1.0" encoding="utf-8"?>
<ds:datastoreItem xmlns:ds="http://schemas.openxmlformats.org/officeDocument/2006/customXml" ds:itemID="{31047EFF-4326-4160-81E3-74364D5E1591}"/>
</file>

<file path=customXml/itemProps3.xml><?xml version="1.0" encoding="utf-8"?>
<ds:datastoreItem xmlns:ds="http://schemas.openxmlformats.org/officeDocument/2006/customXml" ds:itemID="{8AF521FB-492D-4EC8-B3EB-249CE87D2CD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0x010100B8AF45058AD30B4D9586340EDABC4DFA</vt:lpwstr>
  </property>
</Properties>
</file>