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1" r:id="rId6"/>
    <p:sldId id="262" r:id="rId7"/>
    <p:sldId id="266" r:id="rId8"/>
    <p:sldId id="258"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11D9E-47BC-DB5D-327F-3E0AE6BFDE55}" v="13" dt="2021-05-19T19:54:52.693"/>
    <p1510:client id="{08BF8DF1-0842-A9D9-079B-1316D2A03788}" v="471" dt="2021-05-19T19:51:08.033"/>
    <p1510:client id="{147CC99F-B0B7-0000-907C-A662C9B42788}" v="15" dt="2021-05-19T17:08:00.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CD4C8F4-D085-4385-9567-28972D0DB9C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8E6658-2724-4A41-989D-79925D144190}">
      <dgm:prSet/>
      <dgm:spPr/>
      <dgm:t>
        <a:bodyPr/>
        <a:lstStyle/>
        <a:p>
          <a:r>
            <a:rPr lang="en-US"/>
            <a:t>K-Means Clustering is an unsupervised machine learning algorithm.</a:t>
          </a:r>
        </a:p>
      </dgm:t>
    </dgm:pt>
    <dgm:pt modelId="{7F74A87B-ECC2-450D-8EA0-00D149F854CD}" type="parTrans" cxnId="{06395711-4342-4880-B77D-BA24B2BC5ED7}">
      <dgm:prSet/>
      <dgm:spPr/>
      <dgm:t>
        <a:bodyPr/>
        <a:lstStyle/>
        <a:p>
          <a:endParaRPr lang="en-US"/>
        </a:p>
      </dgm:t>
    </dgm:pt>
    <dgm:pt modelId="{1D7EA330-6383-4106-BE94-8306DE5B8DBD}" type="sibTrans" cxnId="{06395711-4342-4880-B77D-BA24B2BC5ED7}">
      <dgm:prSet/>
      <dgm:spPr/>
      <dgm:t>
        <a:bodyPr/>
        <a:lstStyle/>
        <a:p>
          <a:endParaRPr lang="en-US"/>
        </a:p>
      </dgm:t>
    </dgm:pt>
    <dgm:pt modelId="{78435500-F60C-4ECF-89AF-3CEA701CA82D}">
      <dgm:prSet/>
      <dgm:spPr/>
      <dgm:t>
        <a:bodyPr/>
        <a:lstStyle/>
        <a:p>
          <a:r>
            <a:rPr lang="en-US"/>
            <a:t>K-Means algorithm is a centroid based clustering technique. This technique cluster the dataset into k different clusters. Each cluster in the k-means clustering algorithm is represented by its centroid point.</a:t>
          </a:r>
        </a:p>
      </dgm:t>
    </dgm:pt>
    <dgm:pt modelId="{CAFCE9C1-8CED-48E9-B32B-D46A054BC39A}" type="parTrans" cxnId="{3DFDE5DC-AF33-47C8-8521-A3B012C60C6F}">
      <dgm:prSet/>
      <dgm:spPr/>
      <dgm:t>
        <a:bodyPr/>
        <a:lstStyle/>
        <a:p>
          <a:endParaRPr lang="en-US"/>
        </a:p>
      </dgm:t>
    </dgm:pt>
    <dgm:pt modelId="{7D29E524-9651-4FE3-A817-A90357EE1E84}" type="sibTrans" cxnId="{3DFDE5DC-AF33-47C8-8521-A3B012C60C6F}">
      <dgm:prSet/>
      <dgm:spPr/>
      <dgm:t>
        <a:bodyPr/>
        <a:lstStyle/>
        <a:p>
          <a:endParaRPr lang="en-US"/>
        </a:p>
      </dgm:t>
    </dgm:pt>
    <dgm:pt modelId="{DCABF0E7-60C8-4C0D-A1F9-B1BE2FC64C4E}">
      <dgm:prSet/>
      <dgm:spPr/>
      <dgm:t>
        <a:bodyPr/>
        <a:lstStyle/>
        <a:p>
          <a:r>
            <a:rPr lang="en-US"/>
            <a:t>It is an iterative algorithm that tries to partition the dataset into </a:t>
          </a:r>
          <a:r>
            <a:rPr lang="en-US" i="1"/>
            <a:t>K </a:t>
          </a:r>
          <a:r>
            <a:rPr lang="en-US"/>
            <a:t>pre-defined distinct non-overlapping subgroups (clusters) where each data point belongs to only one group.</a:t>
          </a:r>
        </a:p>
      </dgm:t>
    </dgm:pt>
    <dgm:pt modelId="{479856A1-65E9-45AA-A96B-D3706D66026E}" type="parTrans" cxnId="{435CB8C3-DE60-43B5-9603-6F11CAC29E1E}">
      <dgm:prSet/>
      <dgm:spPr/>
      <dgm:t>
        <a:bodyPr/>
        <a:lstStyle/>
        <a:p>
          <a:endParaRPr lang="en-US"/>
        </a:p>
      </dgm:t>
    </dgm:pt>
    <dgm:pt modelId="{A6D83600-CD09-4FF9-93E5-936FF8EBCB7F}" type="sibTrans" cxnId="{435CB8C3-DE60-43B5-9603-6F11CAC29E1E}">
      <dgm:prSet/>
      <dgm:spPr/>
      <dgm:t>
        <a:bodyPr/>
        <a:lstStyle/>
        <a:p>
          <a:endParaRPr lang="en-US"/>
        </a:p>
      </dgm:t>
    </dgm:pt>
    <dgm:pt modelId="{EFDC48EF-5F28-4833-B902-A8E5507F169A}" type="pres">
      <dgm:prSet presAssocID="{ACD4C8F4-D085-4385-9567-28972D0DB9C6}" presName="root" presStyleCnt="0">
        <dgm:presLayoutVars>
          <dgm:dir/>
          <dgm:resizeHandles val="exact"/>
        </dgm:presLayoutVars>
      </dgm:prSet>
      <dgm:spPr/>
    </dgm:pt>
    <dgm:pt modelId="{8C96B083-ED34-476E-B2EF-862059155E22}" type="pres">
      <dgm:prSet presAssocID="{488E6658-2724-4A41-989D-79925D144190}" presName="compNode" presStyleCnt="0"/>
      <dgm:spPr/>
    </dgm:pt>
    <dgm:pt modelId="{81DEFC7A-8FB4-4054-88BE-1316BA982F09}" type="pres">
      <dgm:prSet presAssocID="{488E6658-2724-4A41-989D-79925D144190}" presName="bgRect" presStyleLbl="bgShp" presStyleIdx="0" presStyleCnt="3"/>
      <dgm:spPr/>
    </dgm:pt>
    <dgm:pt modelId="{2317E60B-6936-4A34-9314-51D705F632AE}" type="pres">
      <dgm:prSet presAssocID="{488E6658-2724-4A41-989D-79925D144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D915874-4B77-4382-8576-9DA96F645953}" type="pres">
      <dgm:prSet presAssocID="{488E6658-2724-4A41-989D-79925D144190}" presName="spaceRect" presStyleCnt="0"/>
      <dgm:spPr/>
    </dgm:pt>
    <dgm:pt modelId="{876B9DA4-7FFF-41E8-81B1-B51D06308F0F}" type="pres">
      <dgm:prSet presAssocID="{488E6658-2724-4A41-989D-79925D144190}" presName="parTx" presStyleLbl="revTx" presStyleIdx="0" presStyleCnt="3">
        <dgm:presLayoutVars>
          <dgm:chMax val="0"/>
          <dgm:chPref val="0"/>
        </dgm:presLayoutVars>
      </dgm:prSet>
      <dgm:spPr/>
    </dgm:pt>
    <dgm:pt modelId="{DC775931-75B4-40D5-AA4F-679AD540DDCD}" type="pres">
      <dgm:prSet presAssocID="{1D7EA330-6383-4106-BE94-8306DE5B8DBD}" presName="sibTrans" presStyleCnt="0"/>
      <dgm:spPr/>
    </dgm:pt>
    <dgm:pt modelId="{98899A53-A807-4801-9F65-E2A3A08244C3}" type="pres">
      <dgm:prSet presAssocID="{78435500-F60C-4ECF-89AF-3CEA701CA82D}" presName="compNode" presStyleCnt="0"/>
      <dgm:spPr/>
    </dgm:pt>
    <dgm:pt modelId="{19ADA157-FAB5-4E8F-9ECC-2768C490A354}" type="pres">
      <dgm:prSet presAssocID="{78435500-F60C-4ECF-89AF-3CEA701CA82D}" presName="bgRect" presStyleLbl="bgShp" presStyleIdx="1" presStyleCnt="3"/>
      <dgm:spPr/>
    </dgm:pt>
    <dgm:pt modelId="{2ED22EC8-D388-43C7-BF51-418445D36A60}" type="pres">
      <dgm:prSet presAssocID="{78435500-F60C-4ECF-89AF-3CEA701CA8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EEABB7E-66A0-4C20-BFB2-177E9BABE27F}" type="pres">
      <dgm:prSet presAssocID="{78435500-F60C-4ECF-89AF-3CEA701CA82D}" presName="spaceRect" presStyleCnt="0"/>
      <dgm:spPr/>
    </dgm:pt>
    <dgm:pt modelId="{35CF7E3D-DBEF-4FA1-95B1-9E7C724B06D4}" type="pres">
      <dgm:prSet presAssocID="{78435500-F60C-4ECF-89AF-3CEA701CA82D}" presName="parTx" presStyleLbl="revTx" presStyleIdx="1" presStyleCnt="3">
        <dgm:presLayoutVars>
          <dgm:chMax val="0"/>
          <dgm:chPref val="0"/>
        </dgm:presLayoutVars>
      </dgm:prSet>
      <dgm:spPr/>
    </dgm:pt>
    <dgm:pt modelId="{E43F25F5-535D-4399-8F9C-CA052B96CB9B}" type="pres">
      <dgm:prSet presAssocID="{7D29E524-9651-4FE3-A817-A90357EE1E84}" presName="sibTrans" presStyleCnt="0"/>
      <dgm:spPr/>
    </dgm:pt>
    <dgm:pt modelId="{E24AB1A5-0EF7-4AFD-847F-4ABC3D82E79B}" type="pres">
      <dgm:prSet presAssocID="{DCABF0E7-60C8-4C0D-A1F9-B1BE2FC64C4E}" presName="compNode" presStyleCnt="0"/>
      <dgm:spPr/>
    </dgm:pt>
    <dgm:pt modelId="{0D829722-C8F1-482A-A79D-4C56C1834775}" type="pres">
      <dgm:prSet presAssocID="{DCABF0E7-60C8-4C0D-A1F9-B1BE2FC64C4E}" presName="bgRect" presStyleLbl="bgShp" presStyleIdx="2" presStyleCnt="3"/>
      <dgm:spPr/>
    </dgm:pt>
    <dgm:pt modelId="{FFE726CC-EB0C-4863-8AB4-2D749771CC0F}" type="pres">
      <dgm:prSet presAssocID="{DCABF0E7-60C8-4C0D-A1F9-B1BE2FC64C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62047E7-4A71-475F-ACF3-76448B931FC8}" type="pres">
      <dgm:prSet presAssocID="{DCABF0E7-60C8-4C0D-A1F9-B1BE2FC64C4E}" presName="spaceRect" presStyleCnt="0"/>
      <dgm:spPr/>
    </dgm:pt>
    <dgm:pt modelId="{0D92CB7E-2DCA-4B76-8EA4-7BCAC4A25C86}" type="pres">
      <dgm:prSet presAssocID="{DCABF0E7-60C8-4C0D-A1F9-B1BE2FC64C4E}" presName="parTx" presStyleLbl="revTx" presStyleIdx="2" presStyleCnt="3">
        <dgm:presLayoutVars>
          <dgm:chMax val="0"/>
          <dgm:chPref val="0"/>
        </dgm:presLayoutVars>
      </dgm:prSet>
      <dgm:spPr/>
    </dgm:pt>
  </dgm:ptLst>
  <dgm:cxnLst>
    <dgm:cxn modelId="{06395711-4342-4880-B77D-BA24B2BC5ED7}" srcId="{ACD4C8F4-D085-4385-9567-28972D0DB9C6}" destId="{488E6658-2724-4A41-989D-79925D144190}" srcOrd="0" destOrd="0" parTransId="{7F74A87B-ECC2-450D-8EA0-00D149F854CD}" sibTransId="{1D7EA330-6383-4106-BE94-8306DE5B8DBD}"/>
    <dgm:cxn modelId="{30C93F16-233A-438B-B7A1-1ACA7C82F890}" type="presOf" srcId="{DCABF0E7-60C8-4C0D-A1F9-B1BE2FC64C4E}" destId="{0D92CB7E-2DCA-4B76-8EA4-7BCAC4A25C86}" srcOrd="0" destOrd="0" presId="urn:microsoft.com/office/officeart/2018/2/layout/IconVerticalSolidList"/>
    <dgm:cxn modelId="{E2EB9546-DE80-4E18-9AFD-075EF17E6749}" type="presOf" srcId="{ACD4C8F4-D085-4385-9567-28972D0DB9C6}" destId="{EFDC48EF-5F28-4833-B902-A8E5507F169A}" srcOrd="0" destOrd="0" presId="urn:microsoft.com/office/officeart/2018/2/layout/IconVerticalSolidList"/>
    <dgm:cxn modelId="{435CB8C3-DE60-43B5-9603-6F11CAC29E1E}" srcId="{ACD4C8F4-D085-4385-9567-28972D0DB9C6}" destId="{DCABF0E7-60C8-4C0D-A1F9-B1BE2FC64C4E}" srcOrd="2" destOrd="0" parTransId="{479856A1-65E9-45AA-A96B-D3706D66026E}" sibTransId="{A6D83600-CD09-4FF9-93E5-936FF8EBCB7F}"/>
    <dgm:cxn modelId="{3DFDE5DC-AF33-47C8-8521-A3B012C60C6F}" srcId="{ACD4C8F4-D085-4385-9567-28972D0DB9C6}" destId="{78435500-F60C-4ECF-89AF-3CEA701CA82D}" srcOrd="1" destOrd="0" parTransId="{CAFCE9C1-8CED-48E9-B32B-D46A054BC39A}" sibTransId="{7D29E524-9651-4FE3-A817-A90357EE1E84}"/>
    <dgm:cxn modelId="{AB379DE9-4C93-4276-B290-46E17CD34623}" type="presOf" srcId="{78435500-F60C-4ECF-89AF-3CEA701CA82D}" destId="{35CF7E3D-DBEF-4FA1-95B1-9E7C724B06D4}" srcOrd="0" destOrd="0" presId="urn:microsoft.com/office/officeart/2018/2/layout/IconVerticalSolidList"/>
    <dgm:cxn modelId="{1340F0E9-2C76-4E3A-A007-84463DAFA7D2}" type="presOf" srcId="{488E6658-2724-4A41-989D-79925D144190}" destId="{876B9DA4-7FFF-41E8-81B1-B51D06308F0F}" srcOrd="0" destOrd="0" presId="urn:microsoft.com/office/officeart/2018/2/layout/IconVerticalSolidList"/>
    <dgm:cxn modelId="{DF6EE22D-B5FA-4940-B45E-26678B107864}" type="presParOf" srcId="{EFDC48EF-5F28-4833-B902-A8E5507F169A}" destId="{8C96B083-ED34-476E-B2EF-862059155E22}" srcOrd="0" destOrd="0" presId="urn:microsoft.com/office/officeart/2018/2/layout/IconVerticalSolidList"/>
    <dgm:cxn modelId="{47BFB24D-8EFE-4322-A275-1782ED96C7E8}" type="presParOf" srcId="{8C96B083-ED34-476E-B2EF-862059155E22}" destId="{81DEFC7A-8FB4-4054-88BE-1316BA982F09}" srcOrd="0" destOrd="0" presId="urn:microsoft.com/office/officeart/2018/2/layout/IconVerticalSolidList"/>
    <dgm:cxn modelId="{39B6CC3F-63A7-4214-A669-8B741BF55FF4}" type="presParOf" srcId="{8C96B083-ED34-476E-B2EF-862059155E22}" destId="{2317E60B-6936-4A34-9314-51D705F632AE}" srcOrd="1" destOrd="0" presId="urn:microsoft.com/office/officeart/2018/2/layout/IconVerticalSolidList"/>
    <dgm:cxn modelId="{FFD581FD-F285-4A4B-A3E6-9226EB124AED}" type="presParOf" srcId="{8C96B083-ED34-476E-B2EF-862059155E22}" destId="{4D915874-4B77-4382-8576-9DA96F645953}" srcOrd="2" destOrd="0" presId="urn:microsoft.com/office/officeart/2018/2/layout/IconVerticalSolidList"/>
    <dgm:cxn modelId="{CE81B8E0-CC3F-4317-9742-68DE3BE5EC71}" type="presParOf" srcId="{8C96B083-ED34-476E-B2EF-862059155E22}" destId="{876B9DA4-7FFF-41E8-81B1-B51D06308F0F}" srcOrd="3" destOrd="0" presId="urn:microsoft.com/office/officeart/2018/2/layout/IconVerticalSolidList"/>
    <dgm:cxn modelId="{EB5001F3-7E72-4C4F-AFB4-89382F0655AD}" type="presParOf" srcId="{EFDC48EF-5F28-4833-B902-A8E5507F169A}" destId="{DC775931-75B4-40D5-AA4F-679AD540DDCD}" srcOrd="1" destOrd="0" presId="urn:microsoft.com/office/officeart/2018/2/layout/IconVerticalSolidList"/>
    <dgm:cxn modelId="{E38A1F98-518C-42FE-82A1-B5E4034B57F6}" type="presParOf" srcId="{EFDC48EF-5F28-4833-B902-A8E5507F169A}" destId="{98899A53-A807-4801-9F65-E2A3A08244C3}" srcOrd="2" destOrd="0" presId="urn:microsoft.com/office/officeart/2018/2/layout/IconVerticalSolidList"/>
    <dgm:cxn modelId="{405B7CFB-1723-4CDF-B6B7-93397C886E08}" type="presParOf" srcId="{98899A53-A807-4801-9F65-E2A3A08244C3}" destId="{19ADA157-FAB5-4E8F-9ECC-2768C490A354}" srcOrd="0" destOrd="0" presId="urn:microsoft.com/office/officeart/2018/2/layout/IconVerticalSolidList"/>
    <dgm:cxn modelId="{C07F56F2-C678-4A30-8E46-DA3BFFE0D0D2}" type="presParOf" srcId="{98899A53-A807-4801-9F65-E2A3A08244C3}" destId="{2ED22EC8-D388-43C7-BF51-418445D36A60}" srcOrd="1" destOrd="0" presId="urn:microsoft.com/office/officeart/2018/2/layout/IconVerticalSolidList"/>
    <dgm:cxn modelId="{641FA4D0-1A3B-451F-8F03-27F8A54EBBFF}" type="presParOf" srcId="{98899A53-A807-4801-9F65-E2A3A08244C3}" destId="{0EEABB7E-66A0-4C20-BFB2-177E9BABE27F}" srcOrd="2" destOrd="0" presId="urn:microsoft.com/office/officeart/2018/2/layout/IconVerticalSolidList"/>
    <dgm:cxn modelId="{72A09F3C-A372-4A55-BD6E-61AD0F5BA995}" type="presParOf" srcId="{98899A53-A807-4801-9F65-E2A3A08244C3}" destId="{35CF7E3D-DBEF-4FA1-95B1-9E7C724B06D4}" srcOrd="3" destOrd="0" presId="urn:microsoft.com/office/officeart/2018/2/layout/IconVerticalSolidList"/>
    <dgm:cxn modelId="{23B69157-969D-4485-A1AA-1C09BF0BE9A5}" type="presParOf" srcId="{EFDC48EF-5F28-4833-B902-A8E5507F169A}" destId="{E43F25F5-535D-4399-8F9C-CA052B96CB9B}" srcOrd="3" destOrd="0" presId="urn:microsoft.com/office/officeart/2018/2/layout/IconVerticalSolidList"/>
    <dgm:cxn modelId="{ADEA3223-0068-412D-BA85-FAEF81E61772}" type="presParOf" srcId="{EFDC48EF-5F28-4833-B902-A8E5507F169A}" destId="{E24AB1A5-0EF7-4AFD-847F-4ABC3D82E79B}" srcOrd="4" destOrd="0" presId="urn:microsoft.com/office/officeart/2018/2/layout/IconVerticalSolidList"/>
    <dgm:cxn modelId="{B3599E8F-CC00-47A0-B18F-D44E16A02CD5}" type="presParOf" srcId="{E24AB1A5-0EF7-4AFD-847F-4ABC3D82E79B}" destId="{0D829722-C8F1-482A-A79D-4C56C1834775}" srcOrd="0" destOrd="0" presId="urn:microsoft.com/office/officeart/2018/2/layout/IconVerticalSolidList"/>
    <dgm:cxn modelId="{92E683C0-47C9-427C-B4AC-D5CF974B0B1D}" type="presParOf" srcId="{E24AB1A5-0EF7-4AFD-847F-4ABC3D82E79B}" destId="{FFE726CC-EB0C-4863-8AB4-2D749771CC0F}" srcOrd="1" destOrd="0" presId="urn:microsoft.com/office/officeart/2018/2/layout/IconVerticalSolidList"/>
    <dgm:cxn modelId="{B14B28B8-1A1B-456B-B317-61AD62BB5143}" type="presParOf" srcId="{E24AB1A5-0EF7-4AFD-847F-4ABC3D82E79B}" destId="{F62047E7-4A71-475F-ACF3-76448B931FC8}" srcOrd="2" destOrd="0" presId="urn:microsoft.com/office/officeart/2018/2/layout/IconVerticalSolidList"/>
    <dgm:cxn modelId="{1131B764-9930-4ACD-9142-F7EC8BDEA295}" type="presParOf" srcId="{E24AB1A5-0EF7-4AFD-847F-4ABC3D82E79B}" destId="{0D92CB7E-2DCA-4B76-8EA4-7BCAC4A25C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EFC7A-8FB4-4054-88BE-1316BA982F09}">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7E60B-6936-4A34-9314-51D705F632A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B9DA4-7FFF-41E8-81B1-B51D06308F0F}">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K-Means Clustering is an unsupervised machine learning algorithm.</a:t>
          </a:r>
        </a:p>
      </dsp:txBody>
      <dsp:txXfrm>
        <a:off x="1437631" y="531"/>
        <a:ext cx="6449068" cy="1244702"/>
      </dsp:txXfrm>
    </dsp:sp>
    <dsp:sp modelId="{19ADA157-FAB5-4E8F-9ECC-2768C490A354}">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22EC8-D388-43C7-BF51-418445D36A6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F7E3D-DBEF-4FA1-95B1-9E7C724B06D4}">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K-Means algorithm is a centroid based clustering technique. This technique cluster the dataset into k different clusters. Each cluster in the k-means clustering algorithm is represented by its centroid point.</a:t>
          </a:r>
        </a:p>
      </dsp:txBody>
      <dsp:txXfrm>
        <a:off x="1437631" y="1556410"/>
        <a:ext cx="6449068" cy="1244702"/>
      </dsp:txXfrm>
    </dsp:sp>
    <dsp:sp modelId="{0D829722-C8F1-482A-A79D-4C56C1834775}">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726CC-EB0C-4863-8AB4-2D749771CC0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92CB7E-2DCA-4B76-8EA4-7BCAC4A25C86}">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It is an iterative algorithm that tries to partition the dataset into </a:t>
          </a:r>
          <a:r>
            <a:rPr lang="en-US" sz="1700" i="1" kern="1200"/>
            <a:t>K </a:t>
          </a:r>
          <a:r>
            <a:rPr lang="en-US" sz="1700" kern="1200"/>
            <a:t>pre-defined distinct non-overlapping subgroups (clusters) where each data point belongs to only one group.</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35FB02-4EE1-43CD-B674-8422AD51CF2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85761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35FB02-4EE1-43CD-B674-8422AD51CF2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26386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35FB02-4EE1-43CD-B674-8422AD51CF2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00320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35FB02-4EE1-43CD-B674-8422AD51CF2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4413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5FB02-4EE1-43CD-B674-8422AD51CF2B}"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63720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135FB02-4EE1-43CD-B674-8422AD51CF2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161871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135FB02-4EE1-43CD-B674-8422AD51CF2B}"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4893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35FB02-4EE1-43CD-B674-8422AD51CF2B}"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403634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5FB02-4EE1-43CD-B674-8422AD51CF2B}"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81042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5FB02-4EE1-43CD-B674-8422AD51CF2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63096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5FB02-4EE1-43CD-B674-8422AD51CF2B}"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80CBA-9455-4182-ADAA-AB4E6DCB3189}" type="slidenum">
              <a:rPr lang="en-IN" smtClean="0"/>
              <a:t>‹#›</a:t>
            </a:fld>
            <a:endParaRPr lang="en-IN"/>
          </a:p>
        </p:txBody>
      </p:sp>
    </p:spTree>
    <p:extLst>
      <p:ext uri="{BB962C8B-B14F-4D97-AF65-F5344CB8AC3E}">
        <p14:creationId xmlns:p14="http://schemas.microsoft.com/office/powerpoint/2010/main" val="328683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5FB02-4EE1-43CD-B674-8422AD51CF2B}" type="datetimeFigureOut">
              <a:rPr lang="en-IN" smtClean="0"/>
              <a:t>19-05-2021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80CBA-9455-4182-ADAA-AB4E6DCB3189}" type="slidenum">
              <a:rPr lang="en-IN" smtClean="0"/>
              <a:t>‹#›</a:t>
            </a:fld>
            <a:endParaRPr lang="en-IN"/>
          </a:p>
        </p:txBody>
      </p:sp>
    </p:spTree>
    <p:extLst>
      <p:ext uri="{BB962C8B-B14F-4D97-AF65-F5344CB8AC3E}">
        <p14:creationId xmlns:p14="http://schemas.microsoft.com/office/powerpoint/2010/main" val="451294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376363"/>
            <a:ext cx="6858000" cy="2521594"/>
          </a:xfrm>
        </p:spPr>
        <p:txBody>
          <a:bodyPr>
            <a:normAutofit/>
          </a:bodyPr>
          <a:lstStyle/>
          <a:p>
            <a:pPr>
              <a:lnSpc>
                <a:spcPct val="90000"/>
              </a:lnSpc>
            </a:pPr>
            <a:r>
              <a:rPr lang="en-IN" sz="5600">
                <a:cs typeface="Calibri"/>
              </a:rPr>
              <a:t>Image Compression using PCA and K-Means Clustering</a:t>
            </a:r>
            <a:endParaRPr lang="en-IN" sz="5600"/>
          </a:p>
        </p:txBody>
      </p:sp>
      <p:sp>
        <p:nvSpPr>
          <p:cNvPr id="3" name="Subtitle 2"/>
          <p:cNvSpPr>
            <a:spLocks noGrp="1"/>
          </p:cNvSpPr>
          <p:nvPr>
            <p:ph type="subTitle" idx="1"/>
          </p:nvPr>
        </p:nvSpPr>
        <p:spPr>
          <a:xfrm>
            <a:off x="1143000" y="4483258"/>
            <a:ext cx="6858000" cy="1409813"/>
          </a:xfrm>
        </p:spPr>
        <p:txBody>
          <a:bodyPr vert="horz" lIns="91440" tIns="45720" rIns="91440" bIns="45720" rtlCol="0" anchor="t">
            <a:normAutofit fontScale="70000" lnSpcReduction="20000"/>
          </a:bodyPr>
          <a:lstStyle/>
          <a:p>
            <a:r>
              <a:rPr lang="en-IN">
                <a:cs typeface="Calibri"/>
              </a:rPr>
              <a:t>TEAM – PERFECT DEALERS</a:t>
            </a:r>
          </a:p>
          <a:p>
            <a:r>
              <a:rPr lang="en-IN">
                <a:cs typeface="Calibri"/>
              </a:rPr>
              <a:t>K.Vishnu Sainadh – BL.EN.U4AIE19028</a:t>
            </a:r>
            <a:endParaRPr lang="en-IN" dirty="0">
              <a:cs typeface="Calibri"/>
            </a:endParaRPr>
          </a:p>
          <a:p>
            <a:r>
              <a:rPr lang="en-IN">
                <a:cs typeface="Calibri"/>
              </a:rPr>
              <a:t>K.Satwik                 - BL.EN.U4AIE19034</a:t>
            </a:r>
          </a:p>
          <a:p>
            <a:r>
              <a:rPr lang="en-IN">
                <a:cs typeface="Calibri"/>
              </a:rPr>
              <a:t>V.Ashrith                - BL.EN.U4AIE19066</a:t>
            </a:r>
            <a:endParaRPr lang="en-IN" dirty="0">
              <a:cs typeface="Calibri"/>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14600" y="4479276"/>
            <a:ext cx="4114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4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kern="1200">
                <a:solidFill>
                  <a:srgbClr val="FFFFFF"/>
                </a:solidFill>
                <a:latin typeface="+mj-lt"/>
                <a:ea typeface="+mj-ea"/>
                <a:cs typeface="+mj-cs"/>
              </a:rPr>
              <a:t>OUTPUT</a:t>
            </a:r>
          </a:p>
        </p:txBody>
      </p:sp>
      <p:pic>
        <p:nvPicPr>
          <p:cNvPr id="4" name="Picture 4" descr="Graphical user interface, application, PowerPoint&#10;&#10;Description automatically generated">
            <a:extLst>
              <a:ext uri="{FF2B5EF4-FFF2-40B4-BE49-F238E27FC236}">
                <a16:creationId xmlns:a16="http://schemas.microsoft.com/office/drawing/2014/main" id="{3CE7C765-6B26-4E65-8493-FE2CE27743BC}"/>
              </a:ext>
            </a:extLst>
          </p:cNvPr>
          <p:cNvPicPr>
            <a:picLocks noGrp="1" noChangeAspect="1"/>
          </p:cNvPicPr>
          <p:nvPr>
            <p:ph idx="1"/>
          </p:nvPr>
        </p:nvPicPr>
        <p:blipFill>
          <a:blip r:embed="rId2"/>
          <a:stretch>
            <a:fillRect/>
          </a:stretch>
        </p:blipFill>
        <p:spPr>
          <a:xfrm>
            <a:off x="3582987" y="1291915"/>
            <a:ext cx="5085525" cy="4271841"/>
          </a:xfrm>
          <a:prstGeom prst="rect">
            <a:avLst/>
          </a:prstGeom>
        </p:spPr>
      </p:pic>
    </p:spTree>
    <p:extLst>
      <p:ext uri="{BB962C8B-B14F-4D97-AF65-F5344CB8AC3E}">
        <p14:creationId xmlns:p14="http://schemas.microsoft.com/office/powerpoint/2010/main" val="221627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9141618"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968282"/>
            <a:ext cx="9141618"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6503" y="1566473"/>
            <a:ext cx="7950994" cy="2166723"/>
          </a:xfrm>
        </p:spPr>
        <p:txBody>
          <a:bodyPr>
            <a:normAutofit/>
          </a:bodyPr>
          <a:lstStyle/>
          <a:p>
            <a:r>
              <a:rPr lang="en-IN" sz="5700">
                <a:cs typeface="Calibri"/>
              </a:rPr>
              <a:t>LET'S SEE OUR IMPLEMENTATION</a:t>
            </a:r>
            <a:endParaRPr lang="en-IN" sz="5700" dirty="0">
              <a:cs typeface="Calibri"/>
            </a:endParaRP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3894594"/>
            <a:ext cx="2057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9141618"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3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631825"/>
            <a:ext cx="7886700" cy="1325563"/>
          </a:xfrm>
        </p:spPr>
        <p:txBody>
          <a:bodyPr>
            <a:normAutofit/>
          </a:bodyPr>
          <a:lstStyle/>
          <a:p>
            <a:r>
              <a:rPr lang="en-IN">
                <a:cs typeface="Calibri"/>
              </a:rPr>
              <a:t>INTRODUCTION</a:t>
            </a:r>
            <a:endParaRPr lang="en-IN"/>
          </a:p>
        </p:txBody>
      </p:sp>
      <p:sp>
        <p:nvSpPr>
          <p:cNvPr id="3" name="Content Placeholder 2"/>
          <p:cNvSpPr>
            <a:spLocks noGrp="1"/>
          </p:cNvSpPr>
          <p:nvPr>
            <p:ph idx="1"/>
          </p:nvPr>
        </p:nvSpPr>
        <p:spPr>
          <a:xfrm>
            <a:off x="628650" y="2057400"/>
            <a:ext cx="7886700" cy="3871762"/>
          </a:xfrm>
        </p:spPr>
        <p:txBody>
          <a:bodyPr>
            <a:normAutofit/>
          </a:bodyPr>
          <a:lstStyle/>
          <a:p>
            <a:r>
              <a:rPr lang="en-US" sz="2100"/>
              <a:t>Image compression algorithms take advantage of visual perception and the statistical properties of image data to provide superior results. </a:t>
            </a:r>
          </a:p>
          <a:p>
            <a:r>
              <a:rPr lang="en-US" sz="2100"/>
              <a:t>There are two kinds of image compression methods — lossless vs lossy. </a:t>
            </a:r>
          </a:p>
          <a:p>
            <a:r>
              <a:rPr lang="en-US" sz="2100"/>
              <a:t>We are comparing image compression techniques based on Principal Component Analysis (PCA) and K-means Clustering.</a:t>
            </a:r>
          </a:p>
          <a:p>
            <a:r>
              <a:rPr lang="en-US" sz="2100"/>
              <a:t>Thus, it will reduce the image size making it more efficient in the storage.</a:t>
            </a:r>
            <a:endParaRPr lang="en-IN" sz="2100"/>
          </a:p>
        </p:txBody>
      </p:sp>
    </p:spTree>
    <p:extLst>
      <p:ext uri="{BB962C8B-B14F-4D97-AF65-F5344CB8AC3E}">
        <p14:creationId xmlns:p14="http://schemas.microsoft.com/office/powerpoint/2010/main" val="27249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631825"/>
            <a:ext cx="7886700" cy="1325563"/>
          </a:xfrm>
        </p:spPr>
        <p:txBody>
          <a:bodyPr>
            <a:normAutofit/>
          </a:bodyPr>
          <a:lstStyle/>
          <a:p>
            <a:r>
              <a:rPr lang="en-IN">
                <a:cs typeface="Calibri"/>
              </a:rPr>
              <a:t>INTRODUCTION</a:t>
            </a:r>
            <a:endParaRPr lang="en-IN"/>
          </a:p>
        </p:txBody>
      </p:sp>
      <p:sp>
        <p:nvSpPr>
          <p:cNvPr id="3" name="Content Placeholder 2"/>
          <p:cNvSpPr>
            <a:spLocks noGrp="1"/>
          </p:cNvSpPr>
          <p:nvPr>
            <p:ph idx="1"/>
          </p:nvPr>
        </p:nvSpPr>
        <p:spPr>
          <a:xfrm>
            <a:off x="628650" y="2057400"/>
            <a:ext cx="7886700" cy="3871762"/>
          </a:xfrm>
        </p:spPr>
        <p:txBody>
          <a:bodyPr vert="horz" lIns="91440" tIns="45720" rIns="91440" bIns="45720" rtlCol="0" anchor="t">
            <a:normAutofit/>
          </a:bodyPr>
          <a:lstStyle/>
          <a:p>
            <a:pPr marL="285750" indent="-285750">
              <a:spcBef>
                <a:spcPts val="0"/>
              </a:spcBef>
              <a:buFont typeface="Arial,Sans-Serif" pitchFamily="34" charset="0"/>
            </a:pPr>
            <a:r>
              <a:rPr lang="en-US" sz="2100" dirty="0">
                <a:ea typeface="+mn-lt"/>
                <a:cs typeface="+mn-lt"/>
              </a:rPr>
              <a:t>PCA is based on the reduction of the image vectors of the image using the principal ones with multiple factors. </a:t>
            </a:r>
          </a:p>
          <a:p>
            <a:pPr marL="285750" indent="-285750">
              <a:spcBef>
                <a:spcPts val="0"/>
              </a:spcBef>
              <a:buFont typeface="Arial,Sans-Serif" pitchFamily="34" charset="0"/>
            </a:pPr>
            <a:r>
              <a:rPr lang="en-US" sz="2100" dirty="0">
                <a:ea typeface="+mn-lt"/>
                <a:cs typeface="+mn-lt"/>
              </a:rPr>
              <a:t>K-Means clustering algorithm reduces the number of colors so that it only needs to store certain numbers of RGB values. </a:t>
            </a:r>
          </a:p>
          <a:p>
            <a:pPr>
              <a:spcBef>
                <a:spcPts val="0"/>
              </a:spcBef>
            </a:pPr>
            <a:endParaRPr lang="en-IN" sz="2100" dirty="0">
              <a:ea typeface="+mn-lt"/>
              <a:cs typeface="+mn-lt"/>
            </a:endParaRPr>
          </a:p>
          <a:p>
            <a:endParaRPr lang="en-US" sz="2100" dirty="0">
              <a:cs typeface="Calibri"/>
            </a:endParaRPr>
          </a:p>
        </p:txBody>
      </p:sp>
      <p:pic>
        <p:nvPicPr>
          <p:cNvPr id="4" name="Picture 4" descr="A picture containing LEGO, toy&#10;&#10;Description automatically generated">
            <a:extLst>
              <a:ext uri="{FF2B5EF4-FFF2-40B4-BE49-F238E27FC236}">
                <a16:creationId xmlns:a16="http://schemas.microsoft.com/office/drawing/2014/main" id="{05882E59-6112-4552-8B56-6764F6FCEA81}"/>
              </a:ext>
            </a:extLst>
          </p:cNvPr>
          <p:cNvPicPr>
            <a:picLocks noChangeAspect="1"/>
          </p:cNvPicPr>
          <p:nvPr/>
        </p:nvPicPr>
        <p:blipFill>
          <a:blip r:embed="rId2"/>
          <a:stretch>
            <a:fillRect/>
          </a:stretch>
        </p:blipFill>
        <p:spPr>
          <a:xfrm>
            <a:off x="2080727" y="3427731"/>
            <a:ext cx="4982546" cy="2717746"/>
          </a:xfrm>
          <a:prstGeom prst="rect">
            <a:avLst/>
          </a:prstGeom>
        </p:spPr>
      </p:pic>
    </p:spTree>
    <p:extLst>
      <p:ext uri="{BB962C8B-B14F-4D97-AF65-F5344CB8AC3E}">
        <p14:creationId xmlns:p14="http://schemas.microsoft.com/office/powerpoint/2010/main" val="178711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IN" dirty="0"/>
              <a:t>K MEANS CLUSTERING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04EE30F-1E78-4034-AB56-FA8CDFA19AF5}"/>
              </a:ext>
            </a:extLst>
          </p:cNvPr>
          <p:cNvGraphicFramePr>
            <a:graphicFrameLocks noGrp="1"/>
          </p:cNvGraphicFramePr>
          <p:nvPr>
            <p:ph idx="1"/>
            <p:extLst>
              <p:ext uri="{D42A27DB-BD31-4B8C-83A1-F6EECF244321}">
                <p14:modId xmlns:p14="http://schemas.microsoft.com/office/powerpoint/2010/main" val="2576105906"/>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39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33" r="226" b="7119"/>
          <a:stretch/>
        </p:blipFill>
        <p:spPr bwMode="auto">
          <a:xfrm>
            <a:off x="9127" y="-3404"/>
            <a:ext cx="4560321" cy="239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637" y="-4260"/>
            <a:ext cx="4566850" cy="238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8696" r="-206" b="4823"/>
          <a:stretch/>
        </p:blipFill>
        <p:spPr bwMode="auto">
          <a:xfrm>
            <a:off x="-203" y="3887620"/>
            <a:ext cx="4542657" cy="296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4638" y="3887620"/>
            <a:ext cx="4566851" cy="297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522714E5-0279-47E8-A30F-0A99BDEB3061}"/>
              </a:ext>
            </a:extLst>
          </p:cNvPr>
          <p:cNvSpPr txBox="1"/>
          <p:nvPr/>
        </p:nvSpPr>
        <p:spPr>
          <a:xfrm>
            <a:off x="9331" y="2757196"/>
            <a:ext cx="9134669" cy="76944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a:cs typeface="Calibri"/>
              </a:rPr>
              <a:t>EXAMPLE</a:t>
            </a:r>
            <a:endParaRPr lang="en-US" sz="4400" dirty="0">
              <a:cs typeface="Calibri"/>
            </a:endParaRPr>
          </a:p>
        </p:txBody>
      </p:sp>
    </p:spTree>
    <p:extLst>
      <p:ext uri="{BB962C8B-B14F-4D97-AF65-F5344CB8AC3E}">
        <p14:creationId xmlns:p14="http://schemas.microsoft.com/office/powerpoint/2010/main" val="171248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CODE SNAPSHOT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62" y="2216120"/>
            <a:ext cx="9151123" cy="370547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07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kern="1200">
                <a:solidFill>
                  <a:srgbClr val="FFFFFF"/>
                </a:solidFill>
                <a:latin typeface="+mj-lt"/>
                <a:ea typeface="+mj-ea"/>
                <a:cs typeface="+mj-cs"/>
              </a:rPr>
              <a:t>OUTPUT</a:t>
            </a:r>
          </a:p>
        </p:txBody>
      </p:sp>
      <p:pic>
        <p:nvPicPr>
          <p:cNvPr id="4" name="Picture 4" descr="Timeline&#10;&#10;Description automatically generated">
            <a:extLst>
              <a:ext uri="{FF2B5EF4-FFF2-40B4-BE49-F238E27FC236}">
                <a16:creationId xmlns:a16="http://schemas.microsoft.com/office/drawing/2014/main" id="{0D0E69EE-52C6-4F80-B620-C1249F199EBA}"/>
              </a:ext>
            </a:extLst>
          </p:cNvPr>
          <p:cNvPicPr>
            <a:picLocks noGrp="1" noChangeAspect="1"/>
          </p:cNvPicPr>
          <p:nvPr>
            <p:ph idx="1"/>
          </p:nvPr>
        </p:nvPicPr>
        <p:blipFill>
          <a:blip r:embed="rId2"/>
          <a:stretch>
            <a:fillRect/>
          </a:stretch>
        </p:blipFill>
        <p:spPr>
          <a:xfrm>
            <a:off x="3582987" y="1399983"/>
            <a:ext cx="5085525" cy="4055705"/>
          </a:xfrm>
          <a:prstGeom prst="rect">
            <a:avLst/>
          </a:prstGeom>
        </p:spPr>
      </p:pic>
    </p:spTree>
    <p:extLst>
      <p:ext uri="{BB962C8B-B14F-4D97-AF65-F5344CB8AC3E}">
        <p14:creationId xmlns:p14="http://schemas.microsoft.com/office/powerpoint/2010/main" val="16169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IN" sz="3500">
                <a:solidFill>
                  <a:schemeClr val="bg1"/>
                </a:solidFill>
              </a:rPr>
              <a:t>Principal Component Analysis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vert="horz" lIns="91440" tIns="45720" rIns="91440" bIns="45720" rtlCol="0">
            <a:normAutofit/>
          </a:bodyPr>
          <a:lstStyle/>
          <a:p>
            <a:r>
              <a:rPr lang="en-US" sz="2100">
                <a:ea typeface="+mn-lt"/>
                <a:cs typeface="+mn-lt"/>
              </a:rPr>
              <a:t>Principal component analysis (PCA) is the process of computing the principal components and using them to change the basis of the data, sometimes only using the first few and ignoring the rest.</a:t>
            </a:r>
          </a:p>
          <a:p>
            <a:r>
              <a:rPr lang="en-US" sz="2100"/>
              <a:t>It is a way of identifying patterns in data, and expressing the data in such a way as to highlight their similarities and differences.</a:t>
            </a:r>
          </a:p>
          <a:p>
            <a:r>
              <a:rPr lang="en-US" sz="2100">
                <a:ea typeface="+mn-lt"/>
                <a:cs typeface="+mn-lt"/>
              </a:rPr>
              <a:t>PCA is a dimensionality-reduction method for reducing the dimensionality of large data sets by transforming a large set of variables into a smaller one that nevertheless contains the majority of the information in the large set. </a:t>
            </a:r>
            <a:endParaRPr lang="en-IN" sz="2100">
              <a:cs typeface="Calibri"/>
            </a:endParaRPr>
          </a:p>
        </p:txBody>
      </p:sp>
    </p:spTree>
    <p:extLst>
      <p:ext uri="{BB962C8B-B14F-4D97-AF65-F5344CB8AC3E}">
        <p14:creationId xmlns:p14="http://schemas.microsoft.com/office/powerpoint/2010/main" val="369175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CODE SNAPSHOT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974" y="1675227"/>
            <a:ext cx="7884050"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32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143</Words>
  <Application>Microsoft Office PowerPoint</Application>
  <PresentationFormat>On-screen Show (4:3)</PresentationFormat>
  <Paragraphs>17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Image Compression using PCA and K-Means Clustering</vt:lpstr>
      <vt:lpstr>INTRODUCTION</vt:lpstr>
      <vt:lpstr>INTRODUCTION</vt:lpstr>
      <vt:lpstr>K MEANS CLUSTERING</vt:lpstr>
      <vt:lpstr>PowerPoint Presentation</vt:lpstr>
      <vt:lpstr>CODE SNAPSHOT</vt:lpstr>
      <vt:lpstr>OUTPUT</vt:lpstr>
      <vt:lpstr>Principal Component Analysis</vt:lpstr>
      <vt:lpstr>CODE SNAPSHOT</vt:lpstr>
      <vt:lpstr>OUTPUT</vt:lpstr>
      <vt:lpstr>LET'S SEE OUR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ashrith.vadde@outlook.com</dc:creator>
  <cp:lastModifiedBy>ashrith.vadde@outlook.com</cp:lastModifiedBy>
  <cp:revision>100</cp:revision>
  <dcterms:created xsi:type="dcterms:W3CDTF">2021-05-19T13:02:07Z</dcterms:created>
  <dcterms:modified xsi:type="dcterms:W3CDTF">2021-05-19T19:55:17Z</dcterms:modified>
</cp:coreProperties>
</file>