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8" r:id="rId10"/>
    <p:sldId id="264" r:id="rId11"/>
    <p:sldId id="265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F8065-889C-4D68-AF64-AF98AEDB64E7}" v="2" dt="2020-11-30T12:12:30.456"/>
    <p1510:client id="{A24EB82A-2813-CE48-2C9E-4D385340CACC}" v="168" dt="2020-12-19T12:30:51.497"/>
    <p1510:client id="{AFA996DB-6324-16A7-C6FE-1A49AA755BC4}" v="1771" dt="2020-12-01T07:24:22.180"/>
    <p1510:client id="{C2936545-41B8-A821-B805-E3784F6BBD3E}" v="4" dt="2020-12-01T19:15:54.091"/>
    <p1510:client id="{CD1BFF5E-8D84-4398-E5BB-F0E2DEA67138}" v="53" dt="2020-12-20T12:05:59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7854B8-7747-4244-B31C-6A601554775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FA2824-0A04-4BC1-87FA-50E089650FD0}">
      <dgm:prSet/>
      <dgm:spPr/>
      <dgm:t>
        <a:bodyPr/>
        <a:lstStyle/>
        <a:p>
          <a:r>
            <a:rPr lang="en-US"/>
            <a:t>They provide a way to prove both the integrity and validity of data</a:t>
          </a:r>
        </a:p>
      </dgm:t>
    </dgm:pt>
    <dgm:pt modelId="{7CB2141F-02F4-4163-952F-F0F822D2F095}" type="parTrans" cxnId="{1EEC8D16-9878-4919-87BC-AD4908406EDC}">
      <dgm:prSet/>
      <dgm:spPr/>
      <dgm:t>
        <a:bodyPr/>
        <a:lstStyle/>
        <a:p>
          <a:endParaRPr lang="en-US"/>
        </a:p>
      </dgm:t>
    </dgm:pt>
    <dgm:pt modelId="{EA7C304A-3A77-4870-B4D4-7C9123520041}" type="sibTrans" cxnId="{1EEC8D16-9878-4919-87BC-AD4908406EDC}">
      <dgm:prSet/>
      <dgm:spPr/>
      <dgm:t>
        <a:bodyPr/>
        <a:lstStyle/>
        <a:p>
          <a:endParaRPr lang="en-US"/>
        </a:p>
      </dgm:t>
    </dgm:pt>
    <dgm:pt modelId="{2016BA3B-1DCF-4C48-B686-5FCE0655A49B}">
      <dgm:prSet/>
      <dgm:spPr/>
      <dgm:t>
        <a:bodyPr/>
        <a:lstStyle/>
        <a:p>
          <a:r>
            <a:rPr lang="en-US"/>
            <a:t>They significantly reduce the amount of memory needed to do the above</a:t>
          </a:r>
        </a:p>
      </dgm:t>
    </dgm:pt>
    <dgm:pt modelId="{D01168D7-618D-44CF-AEE5-8C18AD3FE23A}" type="parTrans" cxnId="{B56B3AA5-BAC4-43B0-8F45-100B7031AA8B}">
      <dgm:prSet/>
      <dgm:spPr/>
      <dgm:t>
        <a:bodyPr/>
        <a:lstStyle/>
        <a:p>
          <a:endParaRPr lang="en-US"/>
        </a:p>
      </dgm:t>
    </dgm:pt>
    <dgm:pt modelId="{29B4E381-EF31-4F67-9D1A-6CE4EBB40ADA}" type="sibTrans" cxnId="{B56B3AA5-BAC4-43B0-8F45-100B7031AA8B}">
      <dgm:prSet/>
      <dgm:spPr/>
      <dgm:t>
        <a:bodyPr/>
        <a:lstStyle/>
        <a:p>
          <a:endParaRPr lang="en-US"/>
        </a:p>
      </dgm:t>
    </dgm:pt>
    <dgm:pt modelId="{5CBEFE8B-B452-4AAB-8568-86E558F46F0E}">
      <dgm:prSet/>
      <dgm:spPr/>
      <dgm:t>
        <a:bodyPr/>
        <a:lstStyle/>
        <a:p>
          <a:r>
            <a:rPr lang="en-US"/>
            <a:t>The required management only needs small amounts of information to be transmitted across networks</a:t>
          </a:r>
        </a:p>
      </dgm:t>
    </dgm:pt>
    <dgm:pt modelId="{47A83382-9B19-4841-AE25-0BBC8E48325E}" type="parTrans" cxnId="{17A80EED-B6A3-4185-981E-32A904A9FBA5}">
      <dgm:prSet/>
      <dgm:spPr/>
      <dgm:t>
        <a:bodyPr/>
        <a:lstStyle/>
        <a:p>
          <a:endParaRPr lang="en-US"/>
        </a:p>
      </dgm:t>
    </dgm:pt>
    <dgm:pt modelId="{A3269E44-757D-4787-B92A-167474B96421}" type="sibTrans" cxnId="{17A80EED-B6A3-4185-981E-32A904A9FBA5}">
      <dgm:prSet/>
      <dgm:spPr/>
      <dgm:t>
        <a:bodyPr/>
        <a:lstStyle/>
        <a:p>
          <a:endParaRPr lang="en-US"/>
        </a:p>
      </dgm:t>
    </dgm:pt>
    <dgm:pt modelId="{E9736BAE-A3E2-40BF-9AA8-66A9A02ECDE2}">
      <dgm:prSet/>
      <dgm:spPr/>
      <dgm:t>
        <a:bodyPr/>
        <a:lstStyle/>
        <a:p>
          <a:r>
            <a:rPr lang="en-US"/>
            <a:t>Simplified Payment Verification (SPV) – a way of verifying transactions in a block without downloading an entire block. Often used by lightweight Bitcoin clients.</a:t>
          </a:r>
        </a:p>
      </dgm:t>
    </dgm:pt>
    <dgm:pt modelId="{EF93F58B-AB07-4447-9CFB-0447FB93EB2C}" type="parTrans" cxnId="{689B7E16-C9DB-4121-8D5A-93D3DDD67E20}">
      <dgm:prSet/>
      <dgm:spPr/>
      <dgm:t>
        <a:bodyPr/>
        <a:lstStyle/>
        <a:p>
          <a:endParaRPr lang="en-US"/>
        </a:p>
      </dgm:t>
    </dgm:pt>
    <dgm:pt modelId="{958DF3E0-29D1-4FC9-A480-4D89311BAD8F}" type="sibTrans" cxnId="{689B7E16-C9DB-4121-8D5A-93D3DDD67E20}">
      <dgm:prSet/>
      <dgm:spPr/>
      <dgm:t>
        <a:bodyPr/>
        <a:lstStyle/>
        <a:p>
          <a:endParaRPr lang="en-US"/>
        </a:p>
      </dgm:t>
    </dgm:pt>
    <dgm:pt modelId="{75C9F0D2-57E5-43FC-AC93-95D8F1857AB8}" type="pres">
      <dgm:prSet presAssocID="{D37854B8-7747-4244-B31C-6A6015547754}" presName="linear" presStyleCnt="0">
        <dgm:presLayoutVars>
          <dgm:animLvl val="lvl"/>
          <dgm:resizeHandles val="exact"/>
        </dgm:presLayoutVars>
      </dgm:prSet>
      <dgm:spPr/>
    </dgm:pt>
    <dgm:pt modelId="{2B892C64-98BE-4CA2-BFBB-D0D9D889EA0D}" type="pres">
      <dgm:prSet presAssocID="{79FA2824-0A04-4BC1-87FA-50E089650FD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8AA83E0-D695-40DE-BC7A-8DB05F186978}" type="pres">
      <dgm:prSet presAssocID="{EA7C304A-3A77-4870-B4D4-7C9123520041}" presName="spacer" presStyleCnt="0"/>
      <dgm:spPr/>
    </dgm:pt>
    <dgm:pt modelId="{A7BE284C-130C-4B89-9910-13FB22073BEB}" type="pres">
      <dgm:prSet presAssocID="{2016BA3B-1DCF-4C48-B686-5FCE0655A49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9A7A0A5-453F-48CE-B301-2437CF9EDEDC}" type="pres">
      <dgm:prSet presAssocID="{29B4E381-EF31-4F67-9D1A-6CE4EBB40ADA}" presName="spacer" presStyleCnt="0"/>
      <dgm:spPr/>
    </dgm:pt>
    <dgm:pt modelId="{D45C8997-FDAC-402C-8EA9-2DEFAED3C4A4}" type="pres">
      <dgm:prSet presAssocID="{5CBEFE8B-B452-4AAB-8568-86E558F46F0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709D779-C2D0-4E09-9834-B0C8DA1C1B20}" type="pres">
      <dgm:prSet presAssocID="{A3269E44-757D-4787-B92A-167474B96421}" presName="spacer" presStyleCnt="0"/>
      <dgm:spPr/>
    </dgm:pt>
    <dgm:pt modelId="{FE6EE138-6E5E-4200-86B9-E40759C02805}" type="pres">
      <dgm:prSet presAssocID="{E9736BAE-A3E2-40BF-9AA8-66A9A02ECDE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89B7E16-C9DB-4121-8D5A-93D3DDD67E20}" srcId="{D37854B8-7747-4244-B31C-6A6015547754}" destId="{E9736BAE-A3E2-40BF-9AA8-66A9A02ECDE2}" srcOrd="3" destOrd="0" parTransId="{EF93F58B-AB07-4447-9CFB-0447FB93EB2C}" sibTransId="{958DF3E0-29D1-4FC9-A480-4D89311BAD8F}"/>
    <dgm:cxn modelId="{1EEC8D16-9878-4919-87BC-AD4908406EDC}" srcId="{D37854B8-7747-4244-B31C-6A6015547754}" destId="{79FA2824-0A04-4BC1-87FA-50E089650FD0}" srcOrd="0" destOrd="0" parTransId="{7CB2141F-02F4-4163-952F-F0F822D2F095}" sibTransId="{EA7C304A-3A77-4870-B4D4-7C9123520041}"/>
    <dgm:cxn modelId="{12D0138A-A19C-4B34-840B-472780357ECF}" type="presOf" srcId="{2016BA3B-1DCF-4C48-B686-5FCE0655A49B}" destId="{A7BE284C-130C-4B89-9910-13FB22073BEB}" srcOrd="0" destOrd="0" presId="urn:microsoft.com/office/officeart/2005/8/layout/vList2"/>
    <dgm:cxn modelId="{CA36F28A-1F48-482D-9100-A2BE768F5757}" type="presOf" srcId="{79FA2824-0A04-4BC1-87FA-50E089650FD0}" destId="{2B892C64-98BE-4CA2-BFBB-D0D9D889EA0D}" srcOrd="0" destOrd="0" presId="urn:microsoft.com/office/officeart/2005/8/layout/vList2"/>
    <dgm:cxn modelId="{F5E7AC9F-DC93-464A-BBAF-794F0012C854}" type="presOf" srcId="{E9736BAE-A3E2-40BF-9AA8-66A9A02ECDE2}" destId="{FE6EE138-6E5E-4200-86B9-E40759C02805}" srcOrd="0" destOrd="0" presId="urn:microsoft.com/office/officeart/2005/8/layout/vList2"/>
    <dgm:cxn modelId="{B56B3AA5-BAC4-43B0-8F45-100B7031AA8B}" srcId="{D37854B8-7747-4244-B31C-6A6015547754}" destId="{2016BA3B-1DCF-4C48-B686-5FCE0655A49B}" srcOrd="1" destOrd="0" parTransId="{D01168D7-618D-44CF-AEE5-8C18AD3FE23A}" sibTransId="{29B4E381-EF31-4F67-9D1A-6CE4EBB40ADA}"/>
    <dgm:cxn modelId="{6BA2DBAF-0BEA-44F1-A612-DAAF762A587B}" type="presOf" srcId="{5CBEFE8B-B452-4AAB-8568-86E558F46F0E}" destId="{D45C8997-FDAC-402C-8EA9-2DEFAED3C4A4}" srcOrd="0" destOrd="0" presId="urn:microsoft.com/office/officeart/2005/8/layout/vList2"/>
    <dgm:cxn modelId="{209053E6-EBDA-47AA-B30C-236DF3D84AA8}" type="presOf" srcId="{D37854B8-7747-4244-B31C-6A6015547754}" destId="{75C9F0D2-57E5-43FC-AC93-95D8F1857AB8}" srcOrd="0" destOrd="0" presId="urn:microsoft.com/office/officeart/2005/8/layout/vList2"/>
    <dgm:cxn modelId="{17A80EED-B6A3-4185-981E-32A904A9FBA5}" srcId="{D37854B8-7747-4244-B31C-6A6015547754}" destId="{5CBEFE8B-B452-4AAB-8568-86E558F46F0E}" srcOrd="2" destOrd="0" parTransId="{47A83382-9B19-4841-AE25-0BBC8E48325E}" sibTransId="{A3269E44-757D-4787-B92A-167474B96421}"/>
    <dgm:cxn modelId="{99530DAA-E6C0-4777-92EB-B70AB8B3378E}" type="presParOf" srcId="{75C9F0D2-57E5-43FC-AC93-95D8F1857AB8}" destId="{2B892C64-98BE-4CA2-BFBB-D0D9D889EA0D}" srcOrd="0" destOrd="0" presId="urn:microsoft.com/office/officeart/2005/8/layout/vList2"/>
    <dgm:cxn modelId="{F41B9466-7FE6-4AEF-A5B6-769B2005AF93}" type="presParOf" srcId="{75C9F0D2-57E5-43FC-AC93-95D8F1857AB8}" destId="{68AA83E0-D695-40DE-BC7A-8DB05F186978}" srcOrd="1" destOrd="0" presId="urn:microsoft.com/office/officeart/2005/8/layout/vList2"/>
    <dgm:cxn modelId="{FCF6150C-67C2-4E67-AFB1-779D63BAAAF4}" type="presParOf" srcId="{75C9F0D2-57E5-43FC-AC93-95D8F1857AB8}" destId="{A7BE284C-130C-4B89-9910-13FB22073BEB}" srcOrd="2" destOrd="0" presId="urn:microsoft.com/office/officeart/2005/8/layout/vList2"/>
    <dgm:cxn modelId="{085AC0E7-417D-40EB-8A76-BA40BA03AAD2}" type="presParOf" srcId="{75C9F0D2-57E5-43FC-AC93-95D8F1857AB8}" destId="{99A7A0A5-453F-48CE-B301-2437CF9EDEDC}" srcOrd="3" destOrd="0" presId="urn:microsoft.com/office/officeart/2005/8/layout/vList2"/>
    <dgm:cxn modelId="{2E1DE328-6A9B-41C2-9350-682817C6AC38}" type="presParOf" srcId="{75C9F0D2-57E5-43FC-AC93-95D8F1857AB8}" destId="{D45C8997-FDAC-402C-8EA9-2DEFAED3C4A4}" srcOrd="4" destOrd="0" presId="urn:microsoft.com/office/officeart/2005/8/layout/vList2"/>
    <dgm:cxn modelId="{C8080270-1268-4B36-81A8-CECC60750474}" type="presParOf" srcId="{75C9F0D2-57E5-43FC-AC93-95D8F1857AB8}" destId="{F709D779-C2D0-4E09-9834-B0C8DA1C1B20}" srcOrd="5" destOrd="0" presId="urn:microsoft.com/office/officeart/2005/8/layout/vList2"/>
    <dgm:cxn modelId="{14C51823-8B30-43A0-8D2B-D7396096B302}" type="presParOf" srcId="{75C9F0D2-57E5-43FC-AC93-95D8F1857AB8}" destId="{FE6EE138-6E5E-4200-86B9-E40759C0280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92C64-98BE-4CA2-BFBB-D0D9D889EA0D}">
      <dsp:nvSpPr>
        <dsp:cNvPr id="0" name=""/>
        <dsp:cNvSpPr/>
      </dsp:nvSpPr>
      <dsp:spPr>
        <a:xfrm>
          <a:off x="0" y="181770"/>
          <a:ext cx="6589260" cy="11747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They provide a way to prove both the integrity and validity of data</a:t>
          </a:r>
        </a:p>
      </dsp:txBody>
      <dsp:txXfrm>
        <a:off x="57347" y="239117"/>
        <a:ext cx="6474566" cy="1060059"/>
      </dsp:txXfrm>
    </dsp:sp>
    <dsp:sp modelId="{A7BE284C-130C-4B89-9910-13FB22073BEB}">
      <dsp:nvSpPr>
        <dsp:cNvPr id="0" name=""/>
        <dsp:cNvSpPr/>
      </dsp:nvSpPr>
      <dsp:spPr>
        <a:xfrm>
          <a:off x="0" y="1417003"/>
          <a:ext cx="6589260" cy="1174753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They significantly reduce the amount of memory needed to do the above</a:t>
          </a:r>
        </a:p>
      </dsp:txBody>
      <dsp:txXfrm>
        <a:off x="57347" y="1474350"/>
        <a:ext cx="6474566" cy="1060059"/>
      </dsp:txXfrm>
    </dsp:sp>
    <dsp:sp modelId="{D45C8997-FDAC-402C-8EA9-2DEFAED3C4A4}">
      <dsp:nvSpPr>
        <dsp:cNvPr id="0" name=""/>
        <dsp:cNvSpPr/>
      </dsp:nvSpPr>
      <dsp:spPr>
        <a:xfrm>
          <a:off x="0" y="2652236"/>
          <a:ext cx="6589260" cy="1174753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required management only needs small amounts of information to be transmitted across networks</a:t>
          </a:r>
        </a:p>
      </dsp:txBody>
      <dsp:txXfrm>
        <a:off x="57347" y="2709583"/>
        <a:ext cx="6474566" cy="1060059"/>
      </dsp:txXfrm>
    </dsp:sp>
    <dsp:sp modelId="{FE6EE138-6E5E-4200-86B9-E40759C02805}">
      <dsp:nvSpPr>
        <dsp:cNvPr id="0" name=""/>
        <dsp:cNvSpPr/>
      </dsp:nvSpPr>
      <dsp:spPr>
        <a:xfrm>
          <a:off x="0" y="3887469"/>
          <a:ext cx="6589260" cy="117475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Simplified Payment Verification (SPV) – a way of verifying transactions in a block without downloading an entire block. Often used by lightweight Bitcoin clients.</a:t>
          </a:r>
        </a:p>
      </dsp:txBody>
      <dsp:txXfrm>
        <a:off x="57347" y="3944816"/>
        <a:ext cx="6474566" cy="1060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0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1EB59252-1106-45DE-BEB8-C8D448803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34" r="-3" b="-3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28180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A77100AA-BF68-4139-8224-79EA1F916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274247" y="753374"/>
            <a:ext cx="5353835" cy="5353836"/>
          </a:xfrm>
          <a:custGeom>
            <a:avLst/>
            <a:gdLst>
              <a:gd name="connsiteX0" fmla="*/ 5273742 w 5353835"/>
              <a:gd name="connsiteY0" fmla="*/ 690509 h 5353836"/>
              <a:gd name="connsiteX1" fmla="*/ 5353835 w 5353835"/>
              <a:gd name="connsiteY1" fmla="*/ 770602 h 5353836"/>
              <a:gd name="connsiteX2" fmla="*/ 5353835 w 5353835"/>
              <a:gd name="connsiteY2" fmla="*/ 4854514 h 5353836"/>
              <a:gd name="connsiteX3" fmla="*/ 5273742 w 5353835"/>
              <a:gd name="connsiteY3" fmla="*/ 4934608 h 5353836"/>
              <a:gd name="connsiteX4" fmla="*/ 502667 w 5353835"/>
              <a:gd name="connsiteY4" fmla="*/ 0 h 5353836"/>
              <a:gd name="connsiteX5" fmla="*/ 4583234 w 5353835"/>
              <a:gd name="connsiteY5" fmla="*/ 1 h 5353836"/>
              <a:gd name="connsiteX6" fmla="*/ 4663327 w 5353835"/>
              <a:gd name="connsiteY6" fmla="*/ 80094 h 5353836"/>
              <a:gd name="connsiteX7" fmla="*/ 422574 w 5353835"/>
              <a:gd name="connsiteY7" fmla="*/ 80094 h 5353836"/>
              <a:gd name="connsiteX8" fmla="*/ 0 w 5353835"/>
              <a:gd name="connsiteY8" fmla="*/ 502667 h 5353836"/>
              <a:gd name="connsiteX9" fmla="*/ 80093 w 5353835"/>
              <a:gd name="connsiteY9" fmla="*/ 422574 h 5353836"/>
              <a:gd name="connsiteX10" fmla="*/ 80093 w 5353835"/>
              <a:gd name="connsiteY10" fmla="*/ 5273743 h 5353836"/>
              <a:gd name="connsiteX11" fmla="*/ 4934607 w 5353835"/>
              <a:gd name="connsiteY11" fmla="*/ 5273743 h 5353836"/>
              <a:gd name="connsiteX12" fmla="*/ 4854514 w 5353835"/>
              <a:gd name="connsiteY12" fmla="*/ 5353836 h 5353836"/>
              <a:gd name="connsiteX13" fmla="*/ 0 w 5353835"/>
              <a:gd name="connsiteY13" fmla="*/ 5353836 h 535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6">
                <a:moveTo>
                  <a:pt x="5273742" y="690509"/>
                </a:moveTo>
                <a:lnTo>
                  <a:pt x="5353835" y="770602"/>
                </a:lnTo>
                <a:lnTo>
                  <a:pt x="5353835" y="4854514"/>
                </a:lnTo>
                <a:lnTo>
                  <a:pt x="5273742" y="4934608"/>
                </a:lnTo>
                <a:close/>
                <a:moveTo>
                  <a:pt x="502667" y="0"/>
                </a:moveTo>
                <a:lnTo>
                  <a:pt x="4583234" y="1"/>
                </a:lnTo>
                <a:lnTo>
                  <a:pt x="4663327" y="80094"/>
                </a:lnTo>
                <a:lnTo>
                  <a:pt x="422574" y="80094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5273743"/>
                </a:lnTo>
                <a:lnTo>
                  <a:pt x="4934607" y="5273743"/>
                </a:lnTo>
                <a:lnTo>
                  <a:pt x="4854514" y="5353836"/>
                </a:lnTo>
                <a:lnTo>
                  <a:pt x="0" y="53538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698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  <a:cs typeface="Calibri Light"/>
              </a:rPr>
              <a:t>Implementation of bitcoin model using Blockchain</a:t>
            </a: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1741" y="4557900"/>
            <a:ext cx="4381308" cy="208118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  <a:cs typeface="Calibri"/>
              </a:rPr>
              <a:t>TEAM – PERFECT DEALERS</a:t>
            </a:r>
          </a:p>
          <a:p>
            <a:endParaRPr lang="en-US" sz="2000" dirty="0">
              <a:solidFill>
                <a:srgbClr val="080808"/>
              </a:solidFill>
              <a:cs typeface="Calibri"/>
            </a:endParaRPr>
          </a:p>
          <a:p>
            <a:pPr algn="l"/>
            <a:r>
              <a:rPr lang="en-US" sz="2000" dirty="0">
                <a:solidFill>
                  <a:srgbClr val="080808"/>
                </a:solidFill>
                <a:cs typeface="Calibri"/>
              </a:rPr>
              <a:t>BL.EN.U4AIE19028 - K.VISHNU SAINADH</a:t>
            </a:r>
          </a:p>
          <a:p>
            <a:pPr algn="l"/>
            <a:r>
              <a:rPr lang="en-US" sz="2000" dirty="0">
                <a:solidFill>
                  <a:srgbClr val="080808"/>
                </a:solidFill>
                <a:cs typeface="Calibri"/>
              </a:rPr>
              <a:t>BL.EN.U4AIE19034 - K.SATWIK</a:t>
            </a:r>
          </a:p>
          <a:p>
            <a:pPr algn="l"/>
            <a:r>
              <a:rPr lang="en-US" sz="2000" dirty="0">
                <a:solidFill>
                  <a:srgbClr val="080808"/>
                </a:solidFill>
                <a:cs typeface="Calibri"/>
              </a:rPr>
              <a:t>BL.EN.U4AIE19066 - V.ASHRITH</a:t>
            </a:r>
          </a:p>
          <a:p>
            <a:pPr algn="l"/>
            <a:endParaRPr lang="en-US" sz="2000" dirty="0">
              <a:solidFill>
                <a:srgbClr val="080808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CAB28-E53C-472D-8202-24549C14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US"/>
              <a:t>The Benefit of Merkle Trees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B914B9-2256-47E9-A149-D333627973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137103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227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915A-FECB-4246-8BED-8D7ECE07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640081"/>
            <a:ext cx="3398518" cy="52553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dirty="0"/>
              <a:t>CODE AND IMPLEMENTATION </a:t>
            </a:r>
            <a:endParaRPr lang="en-US" sz="3400" dirty="0">
              <a:cs typeface="Calibri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8EA49-487B-4E62-AC3C-3D4A96EF0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3C8D54F-CA08-42F3-9924-FBA3CB68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208" y="484632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6BA99A02-FE13-4EB5-9DF2-BCBC9C104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7" y="480920"/>
            <a:ext cx="6649747" cy="5740866"/>
          </a:xfrm>
        </p:spPr>
      </p:pic>
    </p:spTree>
    <p:extLst>
      <p:ext uri="{BB962C8B-B14F-4D97-AF65-F5344CB8AC3E}">
        <p14:creationId xmlns:p14="http://schemas.microsoft.com/office/powerpoint/2010/main" val="150510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6CD08-6B7D-420B-B222-5BAA35E5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OUTPUT</a:t>
            </a:r>
            <a:endParaRPr lang="en-US" dirty="0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8DFD093-A4ED-43C2-9FC4-549382315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15"/>
          <a:stretch/>
        </p:blipFill>
        <p:spPr>
          <a:xfrm>
            <a:off x="833269" y="1824251"/>
            <a:ext cx="10581593" cy="438838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6285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8F7A0-E095-4928-A691-DEA007597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62941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  <a:cs typeface="Calibri Light"/>
              </a:rPr>
              <a:t>Let's have a look into our code</a:t>
            </a: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3A49-F004-42B8-AC63-3602739B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What is Block-Chain technology ?</a:t>
            </a:r>
            <a:endParaRPr lang="en-US" sz="5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Disconnected">
            <a:extLst>
              <a:ext uri="{FF2B5EF4-FFF2-40B4-BE49-F238E27FC236}">
                <a16:creationId xmlns:a16="http://schemas.microsoft.com/office/drawing/2014/main" id="{8F941919-ECA5-447F-AC64-80A5CC63A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0B4A-D3FE-450A-9124-7454E7BAA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It is a system for recording information i.e., a specific type of database</a:t>
            </a:r>
          </a:p>
          <a:p>
            <a:r>
              <a:rPr lang="en-US" dirty="0">
                <a:cs typeface="Calibri"/>
              </a:rPr>
              <a:t>The </a:t>
            </a:r>
            <a:r>
              <a:rPr lang="en-US" dirty="0">
                <a:ea typeface="+mn-lt"/>
                <a:cs typeface="+mn-lt"/>
              </a:rPr>
              <a:t>information in block chain is very difficult to hack or tamper</a:t>
            </a:r>
          </a:p>
          <a:p>
            <a:r>
              <a:rPr lang="en-US" dirty="0">
                <a:cs typeface="Calibri"/>
              </a:rPr>
              <a:t>It is a digital ledger of transactions</a:t>
            </a:r>
          </a:p>
          <a:p>
            <a:r>
              <a:rPr lang="en-US" dirty="0">
                <a:cs typeface="Calibri"/>
              </a:rPr>
              <a:t>It is duplicated and distributed across the entire network</a:t>
            </a:r>
          </a:p>
          <a:p>
            <a:r>
              <a:rPr lang="en-US" dirty="0">
                <a:cs typeface="Calibri"/>
              </a:rPr>
              <a:t>The database here is managed by </a:t>
            </a:r>
            <a:r>
              <a:rPr lang="en-US" dirty="0">
                <a:ea typeface="+mn-lt"/>
                <a:cs typeface="+mn-lt"/>
              </a:rPr>
              <a:t> Distributed Ledger Technology (DLT)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17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0E1E-BD77-4CEF-92D0-FE54AE26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4BA87E3-9A9D-4403-87E0-D25EF2C3D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902" y="-1087"/>
            <a:ext cx="10772140" cy="6731282"/>
          </a:xfrm>
        </p:spPr>
      </p:pic>
    </p:spTree>
    <p:extLst>
      <p:ext uri="{BB962C8B-B14F-4D97-AF65-F5344CB8AC3E}">
        <p14:creationId xmlns:p14="http://schemas.microsoft.com/office/powerpoint/2010/main" val="349284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D327-1A6A-4420-B98E-B5DE54E3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4200">
                <a:cs typeface="Calibri Light"/>
              </a:rPr>
              <a:t>Role of blockchain in bitcoin technology</a:t>
            </a:r>
            <a:endParaRPr lang="en-US" sz="4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Dollar">
            <a:extLst>
              <a:ext uri="{FF2B5EF4-FFF2-40B4-BE49-F238E27FC236}">
                <a16:creationId xmlns:a16="http://schemas.microsoft.com/office/drawing/2014/main" id="{8E8679AB-7358-4840-8B51-15948B4E0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AEA8-5BC2-4BEB-81E2-097C6FD0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>
                <a:cs typeface="Calibri"/>
              </a:rPr>
              <a:t>There</a:t>
            </a:r>
            <a:r>
              <a:rPr lang="en-US" sz="2600">
                <a:ea typeface="+mn-lt"/>
                <a:cs typeface="+mn-lt"/>
              </a:rPr>
              <a:t> have been many attempts to create digital money in the past, but they have always failed</a:t>
            </a:r>
          </a:p>
          <a:p>
            <a:r>
              <a:rPr lang="en-US" sz="2600">
                <a:cs typeface="Calibri"/>
              </a:rPr>
              <a:t>The main issue was trust</a:t>
            </a:r>
          </a:p>
          <a:p>
            <a:r>
              <a:rPr lang="en-US" sz="2600">
                <a:ea typeface="+mn-lt"/>
                <a:cs typeface="+mn-lt"/>
              </a:rPr>
              <a:t>Bitcoin was designed to solve this problem by using a database called blockchain</a:t>
            </a:r>
          </a:p>
          <a:p>
            <a:r>
              <a:rPr lang="en-US" sz="2600">
                <a:cs typeface="Calibri"/>
              </a:rPr>
              <a:t>In SQL database, we need to </a:t>
            </a:r>
            <a:r>
              <a:rPr lang="en-US" sz="2600">
                <a:ea typeface="+mn-lt"/>
                <a:cs typeface="+mn-lt"/>
              </a:rPr>
              <a:t>have someone in charge who can change the entries (which is not safe)</a:t>
            </a:r>
          </a:p>
          <a:p>
            <a:r>
              <a:rPr lang="en-US" sz="2600">
                <a:cs typeface="Calibri"/>
              </a:rPr>
              <a:t>So, we use blockchain as it is </a:t>
            </a:r>
            <a:r>
              <a:rPr lang="en-US" sz="2600">
                <a:ea typeface="+mn-lt"/>
                <a:cs typeface="+mn-lt"/>
              </a:rPr>
              <a:t>different because nobody is in charge</a:t>
            </a:r>
          </a:p>
          <a:p>
            <a:r>
              <a:rPr lang="en-US" sz="2600">
                <a:ea typeface="+mn-lt"/>
                <a:cs typeface="+mn-lt"/>
              </a:rPr>
              <a:t>it’s run by the people who use it which makes it difficult to be hacked or tampered</a:t>
            </a:r>
            <a:endParaRPr lang="en-US" sz="2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36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8A5E7-1E1C-457E-859B-066C6207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What are Merkle trees 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B57B-5FD2-4F54-BE7C-C4877830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Merkle Tree is a way of structuring data that allows a large body of information to be verified both efficiently and accurately</a:t>
            </a:r>
          </a:p>
          <a:p>
            <a:r>
              <a:rPr lang="en-US" sz="2200" dirty="0">
                <a:ea typeface="+mn-lt"/>
                <a:cs typeface="+mn-lt"/>
              </a:rPr>
              <a:t>Merkle Tree is used by blockchain to save on memory and processing power while keeping everything secure</a:t>
            </a:r>
          </a:p>
          <a:p>
            <a:r>
              <a:rPr lang="en-US" sz="2200" dirty="0">
                <a:ea typeface="+mn-lt"/>
                <a:cs typeface="+mn-lt"/>
              </a:rPr>
              <a:t>Merkle Tree is a process for verifying data that would allow computers to work much faster than before</a:t>
            </a:r>
            <a:endParaRPr lang="en-US" sz="2200" dirty="0"/>
          </a:p>
          <a:p>
            <a:r>
              <a:rPr lang="en-US" sz="2200" dirty="0">
                <a:cs typeface="Calibri"/>
              </a:rPr>
              <a:t>Merkle trees basically work on hashing</a:t>
            </a:r>
          </a:p>
          <a:p>
            <a:pPr lvl="1"/>
            <a:r>
              <a:rPr lang="en-US" sz="2200" dirty="0">
                <a:ea typeface="+mn-lt"/>
                <a:cs typeface="+mn-lt"/>
              </a:rPr>
              <a:t>Hashing functions are mathematical algorithms that take inputs and generate unique outputs</a:t>
            </a:r>
          </a:p>
          <a:p>
            <a:pPr lvl="1"/>
            <a:r>
              <a:rPr lang="en-US" sz="2200" dirty="0">
                <a:ea typeface="+mn-lt"/>
                <a:cs typeface="+mn-lt"/>
              </a:rPr>
              <a:t>SHA-256 is a hashing function which is used by bitcoins</a:t>
            </a:r>
          </a:p>
          <a:p>
            <a:pPr marL="0" indent="0">
              <a:buNone/>
            </a:pP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996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E7738-6D43-480B-A107-947B8FD4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Working...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3F117-4577-4368-AC40-948624136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Each transaction in a block on a blockchain has its own unique transaction ID</a:t>
            </a:r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Merkle Trees take </a:t>
            </a:r>
            <a:r>
              <a:rPr lang="en-US" sz="2200">
                <a:cs typeface="Calibri"/>
              </a:rPr>
              <a:t>these</a:t>
            </a:r>
            <a:r>
              <a:rPr lang="en-US" sz="2200">
                <a:ea typeface="+mn-lt"/>
                <a:cs typeface="+mn-lt"/>
              </a:rPr>
              <a:t> IDs and run them through a hashing function that results in one 64-character code</a:t>
            </a:r>
          </a:p>
          <a:p>
            <a:r>
              <a:rPr lang="en-US" sz="2200">
                <a:cs typeface="Calibri"/>
              </a:rPr>
              <a:t>This is merkle root, but if we consider one block in a blockchain it has only one merkle root.</a:t>
            </a:r>
          </a:p>
          <a:p>
            <a:r>
              <a:rPr lang="en-US" sz="2200">
                <a:ea typeface="+mn-lt"/>
                <a:cs typeface="+mn-lt"/>
              </a:rPr>
              <a:t>Let's see how:</a:t>
            </a:r>
          </a:p>
          <a:p>
            <a:pPr lvl="1"/>
            <a:r>
              <a:rPr lang="en-US" sz="2200">
                <a:ea typeface="+mn-lt"/>
                <a:cs typeface="+mn-lt"/>
              </a:rPr>
              <a:t>Merkle Trees always group all the data inputs into pairs. </a:t>
            </a:r>
          </a:p>
          <a:p>
            <a:pPr lvl="1"/>
            <a:r>
              <a:rPr lang="en-US" sz="2200">
                <a:ea typeface="+mn-lt"/>
                <a:cs typeface="+mn-lt"/>
              </a:rPr>
              <a:t>If there happens to be an odd number of inputs, then the last input is copied and paired with itself. </a:t>
            </a:r>
          </a:p>
          <a:p>
            <a:pPr lvl="1"/>
            <a:r>
              <a:rPr lang="en-US" sz="2200">
                <a:ea typeface="+mn-lt"/>
                <a:cs typeface="+mn-lt"/>
              </a:rPr>
              <a:t>This applies to all transaction IDs written onto a block in a blockchain</a:t>
            </a: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22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imeline&#10;&#10;Description automatically generated">
            <a:extLst>
              <a:ext uri="{FF2B5EF4-FFF2-40B4-BE49-F238E27FC236}">
                <a16:creationId xmlns:a16="http://schemas.microsoft.com/office/drawing/2014/main" id="{A9B7D0E9-F040-4EF2-A83F-3A58332C3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45E6F-0C64-44F8-BE8A-86CD0974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Data Verification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49BB3-11A3-4821-89C0-5EE1F03F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We download some chunk of data from the untrusted network.</a:t>
            </a:r>
            <a:endParaRPr lang="en-US" sz="2400">
              <a:cs typeface="Calibri" panose="020F0502020204030204"/>
            </a:endParaRPr>
          </a:p>
          <a:p>
            <a:r>
              <a:rPr lang="en-US" sz="2400">
                <a:ea typeface="+mn-lt"/>
                <a:cs typeface="+mn-lt"/>
              </a:rPr>
              <a:t>We ask the server to provide the proof that this chunk is in the tree.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The server returns the appropriate hashes.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Using this information, you compute the root hash and verify it against the root hash with which you accessed the file.</a:t>
            </a:r>
            <a:endParaRPr lang="en-US" sz="2400"/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703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3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68F2618-A05A-45DB-AB02-08D82A35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61840"/>
            <a:ext cx="10905066" cy="553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8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533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Implementation of bitcoin model using Blockchain</vt:lpstr>
      <vt:lpstr>What is Block-Chain technology ?</vt:lpstr>
      <vt:lpstr>PowerPoint Presentation</vt:lpstr>
      <vt:lpstr>Role of blockchain in bitcoin technology</vt:lpstr>
      <vt:lpstr>What are Merkle trees ?</vt:lpstr>
      <vt:lpstr>Working...</vt:lpstr>
      <vt:lpstr>PowerPoint Presentation</vt:lpstr>
      <vt:lpstr>Data Verification</vt:lpstr>
      <vt:lpstr>PowerPoint Presentation</vt:lpstr>
      <vt:lpstr>The Benefit of Merkle Trees</vt:lpstr>
      <vt:lpstr>CODE AND IMPLEMENTATION </vt:lpstr>
      <vt:lpstr>OUTPUT</vt:lpstr>
      <vt:lpstr>Let's have a look into our 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vishnu sainadh</cp:lastModifiedBy>
  <cp:revision>426</cp:revision>
  <dcterms:created xsi:type="dcterms:W3CDTF">2020-11-30T12:09:45Z</dcterms:created>
  <dcterms:modified xsi:type="dcterms:W3CDTF">2020-12-20T12:07:16Z</dcterms:modified>
</cp:coreProperties>
</file>