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65" r:id="rId8"/>
    <p:sldId id="260" r:id="rId9"/>
    <p:sldId id="261" r:id="rId10"/>
    <p:sldId id="268" r:id="rId11"/>
    <p:sldId id="273" r:id="rId12"/>
    <p:sldId id="272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E04EB-93C4-A34D-38B8-FC2692EB295D}" v="66" dt="2022-06-03T14:36:57.071"/>
    <p1510:client id="{17DC721C-1E44-B5B4-B0F6-08EA7009E37C}" v="20" dt="2022-06-03T08:52:20.174"/>
    <p1510:client id="{20E54006-8406-0075-EF04-5070474CAEC0}" v="53" dt="2022-05-27T03:25:01.154"/>
    <p1510:client id="{73DB1C06-CA3F-3182-A081-29B4CCC30BA4}" v="1" dt="2022-06-02T16:50:38.690"/>
    <p1510:client id="{7873F2FB-6D2F-4E60-A9AD-AA11BAD791E3}" v="39" dt="2022-05-26T12:10:35.086"/>
    <p1510:client id="{9524BA06-9FCC-3C37-38C4-162D07A72EE8}" v="773" dt="2022-06-03T14:37:48.091"/>
    <p1510:client id="{D2EDA967-D170-CAED-1301-5CF2816B439F}" v="519" dt="2022-05-27T05:52:54.315"/>
    <p1510:client id="{D585A0BF-4A44-2D84-E089-6EE72D8FFE5C}" v="1140" dt="2022-05-26T19:59:13.913"/>
    <p1510:client id="{EDE8DD4C-F048-C73A-8D4D-C68E34B85E3D}" v="14" dt="2022-05-27T05:36:42.826"/>
    <p1510:client id="{F1809B2A-409C-D7FD-49FC-C4B87141F386}" v="298" dt="2022-05-26T13:02:2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C334B-1FD0-4B6F-8CB2-90E5E262A21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069713-F234-4C29-9C1E-7B33806E0C3F}">
      <dgm:prSet/>
      <dgm:spPr/>
      <dgm:t>
        <a:bodyPr/>
        <a:lstStyle/>
        <a:p>
          <a:pPr rtl="0"/>
          <a:r>
            <a:rPr lang="en-US">
              <a:latin typeface="Sagona Book"/>
            </a:rPr>
            <a:t>The speech commands may contain background noise and recognizing the correct commands sometimes becomes difficult</a:t>
          </a:r>
        </a:p>
      </dgm:t>
    </dgm:pt>
    <dgm:pt modelId="{2874260E-BCDA-480A-84B8-283D999B482F}" type="parTrans" cxnId="{0B60A148-FA8B-4478-AE75-EBC28157ED75}">
      <dgm:prSet/>
      <dgm:spPr/>
      <dgm:t>
        <a:bodyPr/>
        <a:lstStyle/>
        <a:p>
          <a:endParaRPr lang="en-US"/>
        </a:p>
      </dgm:t>
    </dgm:pt>
    <dgm:pt modelId="{2E416A7C-435F-46C6-B46E-7F795D87FF22}" type="sibTrans" cxnId="{0B60A148-FA8B-4478-AE75-EBC28157ED75}">
      <dgm:prSet/>
      <dgm:spPr/>
      <dgm:t>
        <a:bodyPr/>
        <a:lstStyle/>
        <a:p>
          <a:endParaRPr lang="en-US"/>
        </a:p>
      </dgm:t>
    </dgm:pt>
    <dgm:pt modelId="{84807839-695B-4092-BFE9-AE1AE8C51C71}">
      <dgm:prSet/>
      <dgm:spPr/>
      <dgm:t>
        <a:bodyPr/>
        <a:lstStyle/>
        <a:p>
          <a:r>
            <a:rPr lang="en-US">
              <a:latin typeface="Sagona Book"/>
            </a:rPr>
            <a:t>The accent varies from country to country. It is hard to get correct results all the time.</a:t>
          </a:r>
        </a:p>
      </dgm:t>
    </dgm:pt>
    <dgm:pt modelId="{D4F8A22C-E6EE-40D6-955C-B0C92C63288A}" type="parTrans" cxnId="{C5CB6439-D6FA-46FA-A65F-BE38E1EDEE7A}">
      <dgm:prSet/>
      <dgm:spPr/>
      <dgm:t>
        <a:bodyPr/>
        <a:lstStyle/>
        <a:p>
          <a:endParaRPr lang="en-US"/>
        </a:p>
      </dgm:t>
    </dgm:pt>
    <dgm:pt modelId="{9C97D10C-9436-4AA6-B507-5C1EE7206E98}" type="sibTrans" cxnId="{C5CB6439-D6FA-46FA-A65F-BE38E1EDEE7A}">
      <dgm:prSet/>
      <dgm:spPr/>
      <dgm:t>
        <a:bodyPr/>
        <a:lstStyle/>
        <a:p>
          <a:endParaRPr lang="en-US"/>
        </a:p>
      </dgm:t>
    </dgm:pt>
    <dgm:pt modelId="{85F6A97B-1AB1-4712-8CBD-DA2615A4750D}" type="pres">
      <dgm:prSet presAssocID="{808C334B-1FD0-4B6F-8CB2-90E5E262A213}" presName="linear" presStyleCnt="0">
        <dgm:presLayoutVars>
          <dgm:animLvl val="lvl"/>
          <dgm:resizeHandles val="exact"/>
        </dgm:presLayoutVars>
      </dgm:prSet>
      <dgm:spPr/>
    </dgm:pt>
    <dgm:pt modelId="{7A4C46DB-39DE-4C3A-987B-37F912502CAF}" type="pres">
      <dgm:prSet presAssocID="{05069713-F234-4C29-9C1E-7B33806E0C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2DC1DE-92DC-4ED0-9CB7-704EFBE92331}" type="pres">
      <dgm:prSet presAssocID="{2E416A7C-435F-46C6-B46E-7F795D87FF22}" presName="spacer" presStyleCnt="0"/>
      <dgm:spPr/>
    </dgm:pt>
    <dgm:pt modelId="{54B0F915-34B7-410B-B32E-2EF28C97845E}" type="pres">
      <dgm:prSet presAssocID="{84807839-695B-4092-BFE9-AE1AE8C51C7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9E9920-1F70-4EE7-8339-5E3BA6745370}" type="presOf" srcId="{05069713-F234-4C29-9C1E-7B33806E0C3F}" destId="{7A4C46DB-39DE-4C3A-987B-37F912502CAF}" srcOrd="0" destOrd="0" presId="urn:microsoft.com/office/officeart/2005/8/layout/vList2"/>
    <dgm:cxn modelId="{BFD03F23-C8FF-4DEB-B52C-8989C24529AB}" type="presOf" srcId="{808C334B-1FD0-4B6F-8CB2-90E5E262A213}" destId="{85F6A97B-1AB1-4712-8CBD-DA2615A4750D}" srcOrd="0" destOrd="0" presId="urn:microsoft.com/office/officeart/2005/8/layout/vList2"/>
    <dgm:cxn modelId="{C5CB6439-D6FA-46FA-A65F-BE38E1EDEE7A}" srcId="{808C334B-1FD0-4B6F-8CB2-90E5E262A213}" destId="{84807839-695B-4092-BFE9-AE1AE8C51C71}" srcOrd="1" destOrd="0" parTransId="{D4F8A22C-E6EE-40D6-955C-B0C92C63288A}" sibTransId="{9C97D10C-9436-4AA6-B507-5C1EE7206E98}"/>
    <dgm:cxn modelId="{0B60A148-FA8B-4478-AE75-EBC28157ED75}" srcId="{808C334B-1FD0-4B6F-8CB2-90E5E262A213}" destId="{05069713-F234-4C29-9C1E-7B33806E0C3F}" srcOrd="0" destOrd="0" parTransId="{2874260E-BCDA-480A-84B8-283D999B482F}" sibTransId="{2E416A7C-435F-46C6-B46E-7F795D87FF22}"/>
    <dgm:cxn modelId="{AE596DA7-6678-41F5-96D7-4E23074B2F65}" type="presOf" srcId="{84807839-695B-4092-BFE9-AE1AE8C51C71}" destId="{54B0F915-34B7-410B-B32E-2EF28C97845E}" srcOrd="0" destOrd="0" presId="urn:microsoft.com/office/officeart/2005/8/layout/vList2"/>
    <dgm:cxn modelId="{367C0FF1-FB68-4363-AF62-44F6AAA088DE}" type="presParOf" srcId="{85F6A97B-1AB1-4712-8CBD-DA2615A4750D}" destId="{7A4C46DB-39DE-4C3A-987B-37F912502CAF}" srcOrd="0" destOrd="0" presId="urn:microsoft.com/office/officeart/2005/8/layout/vList2"/>
    <dgm:cxn modelId="{7E4E1CD5-18DB-462C-A5EE-BA1A23E6F173}" type="presParOf" srcId="{85F6A97B-1AB1-4712-8CBD-DA2615A4750D}" destId="{492DC1DE-92DC-4ED0-9CB7-704EFBE92331}" srcOrd="1" destOrd="0" presId="urn:microsoft.com/office/officeart/2005/8/layout/vList2"/>
    <dgm:cxn modelId="{BBEA3F95-6DE6-44C9-ABDA-D3BC28992D8A}" type="presParOf" srcId="{85F6A97B-1AB1-4712-8CBD-DA2615A4750D}" destId="{54B0F915-34B7-410B-B32E-2EF28C9784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0B355-7709-42D2-BD6B-403D8FD074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BCBDA4-9AE4-4E1A-A7CA-2932D271D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achieved a validation accuracy of 94.57% with our existing model.</a:t>
          </a:r>
        </a:p>
      </dgm:t>
    </dgm:pt>
    <dgm:pt modelId="{F2E9159A-B303-4B7C-9797-40194B22602E}" type="parTrans" cxnId="{AB10DC30-DABC-4590-96FA-D3038074432E}">
      <dgm:prSet/>
      <dgm:spPr/>
      <dgm:t>
        <a:bodyPr/>
        <a:lstStyle/>
        <a:p>
          <a:endParaRPr lang="en-US"/>
        </a:p>
      </dgm:t>
    </dgm:pt>
    <dgm:pt modelId="{67FD2F7C-A598-44C3-A808-A70FEE370B24}" type="sibTrans" cxnId="{AB10DC30-DABC-4590-96FA-D3038074432E}">
      <dgm:prSet/>
      <dgm:spPr/>
      <dgm:t>
        <a:bodyPr/>
        <a:lstStyle/>
        <a:p>
          <a:endParaRPr lang="en-US"/>
        </a:p>
      </dgm:t>
    </dgm:pt>
    <dgm:pt modelId="{C6341C6E-FE50-4033-9D50-931F594BB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the future, we could use these speech commands to play </a:t>
          </a:r>
          <a:r>
            <a:rPr lang="en-US" b="1" dirty="0">
              <a:latin typeface="Sagona ExtraLight" panose="02020404030301010803"/>
            </a:rPr>
            <a:t>more </a:t>
          </a:r>
          <a:r>
            <a:rPr lang="en-US" dirty="0"/>
            <a:t>games.</a:t>
          </a:r>
          <a:endParaRPr lang="en-US" dirty="0">
            <a:latin typeface="Sagona ExtraLight" panose="02020404030301010803"/>
          </a:endParaRPr>
        </a:p>
      </dgm:t>
    </dgm:pt>
    <dgm:pt modelId="{EAA9D6F3-5F6F-44B4-A2B5-D296A9A4BDB4}" type="parTrans" cxnId="{8D40BACA-A1BB-4150-A312-D278983CF445}">
      <dgm:prSet/>
      <dgm:spPr/>
      <dgm:t>
        <a:bodyPr/>
        <a:lstStyle/>
        <a:p>
          <a:endParaRPr lang="en-US"/>
        </a:p>
      </dgm:t>
    </dgm:pt>
    <dgm:pt modelId="{C664CC2C-5D20-4B27-BCB4-CBA80BEF9ACB}" type="sibTrans" cxnId="{8D40BACA-A1BB-4150-A312-D278983CF445}">
      <dgm:prSet/>
      <dgm:spPr/>
      <dgm:t>
        <a:bodyPr/>
        <a:lstStyle/>
        <a:p>
          <a:endParaRPr lang="en-US"/>
        </a:p>
      </dgm:t>
    </dgm:pt>
    <dgm:pt modelId="{4A53D2D5-9240-43AF-A262-D13DE10FA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also use this speech commands recognition in smart homes where appliances are controlled using voice commands.</a:t>
          </a:r>
        </a:p>
      </dgm:t>
    </dgm:pt>
    <dgm:pt modelId="{51312AAB-6744-4AB8-88CD-2DB6466C91BF}" type="parTrans" cxnId="{2DDBF1F0-F591-49DD-B091-34E388422443}">
      <dgm:prSet/>
      <dgm:spPr/>
      <dgm:t>
        <a:bodyPr/>
        <a:lstStyle/>
        <a:p>
          <a:endParaRPr lang="en-US"/>
        </a:p>
      </dgm:t>
    </dgm:pt>
    <dgm:pt modelId="{A1D6CAC0-3583-40BD-9C27-C40F6A062226}" type="sibTrans" cxnId="{2DDBF1F0-F591-49DD-B091-34E388422443}">
      <dgm:prSet/>
      <dgm:spPr/>
      <dgm:t>
        <a:bodyPr/>
        <a:lstStyle/>
        <a:p>
          <a:endParaRPr lang="en-US"/>
        </a:p>
      </dgm:t>
    </dgm:pt>
    <dgm:pt modelId="{B3986D70-BEAA-49CE-BDBB-B35BA15DA5A7}" type="pres">
      <dgm:prSet presAssocID="{93D0B355-7709-42D2-BD6B-403D8FD074E1}" presName="root" presStyleCnt="0">
        <dgm:presLayoutVars>
          <dgm:dir/>
          <dgm:resizeHandles val="exact"/>
        </dgm:presLayoutVars>
      </dgm:prSet>
      <dgm:spPr/>
    </dgm:pt>
    <dgm:pt modelId="{A8C0C07C-CC0A-4D5F-829A-8A5FE6E8F29E}" type="pres">
      <dgm:prSet presAssocID="{8CBCBDA4-9AE4-4E1A-A7CA-2932D271DC5F}" presName="compNode" presStyleCnt="0"/>
      <dgm:spPr/>
    </dgm:pt>
    <dgm:pt modelId="{6C4402C8-5CA5-43A1-9AC9-2FCFEF39AA3A}" type="pres">
      <dgm:prSet presAssocID="{8CBCBDA4-9AE4-4E1A-A7CA-2932D271DC5F}" presName="bgRect" presStyleLbl="bgShp" presStyleIdx="0" presStyleCnt="3"/>
      <dgm:spPr/>
    </dgm:pt>
    <dgm:pt modelId="{381F55DC-4A41-4493-BC5B-FB3F46304409}" type="pres">
      <dgm:prSet presAssocID="{8CBCBDA4-9AE4-4E1A-A7CA-2932D271DC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DD1A4A6-F5A7-4F2F-8596-1CD11A8D9AFC}" type="pres">
      <dgm:prSet presAssocID="{8CBCBDA4-9AE4-4E1A-A7CA-2932D271DC5F}" presName="spaceRect" presStyleCnt="0"/>
      <dgm:spPr/>
    </dgm:pt>
    <dgm:pt modelId="{1CAB8AAA-AD01-4C15-8EE0-D2AA6A1B387F}" type="pres">
      <dgm:prSet presAssocID="{8CBCBDA4-9AE4-4E1A-A7CA-2932D271DC5F}" presName="parTx" presStyleLbl="revTx" presStyleIdx="0" presStyleCnt="3">
        <dgm:presLayoutVars>
          <dgm:chMax val="0"/>
          <dgm:chPref val="0"/>
        </dgm:presLayoutVars>
      </dgm:prSet>
      <dgm:spPr/>
    </dgm:pt>
    <dgm:pt modelId="{099FEB27-1AEF-4C57-98F8-74887E4E396E}" type="pres">
      <dgm:prSet presAssocID="{67FD2F7C-A598-44C3-A808-A70FEE370B24}" presName="sibTrans" presStyleCnt="0"/>
      <dgm:spPr/>
    </dgm:pt>
    <dgm:pt modelId="{E9434866-3E47-4594-999A-441100945FEF}" type="pres">
      <dgm:prSet presAssocID="{C6341C6E-FE50-4033-9D50-931F594BBC74}" presName="compNode" presStyleCnt="0"/>
      <dgm:spPr/>
    </dgm:pt>
    <dgm:pt modelId="{5F4A9786-FD0B-457E-B231-603079F39554}" type="pres">
      <dgm:prSet presAssocID="{C6341C6E-FE50-4033-9D50-931F594BBC74}" presName="bgRect" presStyleLbl="bgShp" presStyleIdx="1" presStyleCnt="3"/>
      <dgm:spPr/>
    </dgm:pt>
    <dgm:pt modelId="{076336A1-92CB-4964-90BE-F6F21774BDCF}" type="pres">
      <dgm:prSet presAssocID="{C6341C6E-FE50-4033-9D50-931F594BBC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3533393-6F40-44AE-AFC9-82C3036D1624}" type="pres">
      <dgm:prSet presAssocID="{C6341C6E-FE50-4033-9D50-931F594BBC74}" presName="spaceRect" presStyleCnt="0"/>
      <dgm:spPr/>
    </dgm:pt>
    <dgm:pt modelId="{F520BFA9-5D02-499B-8E54-844E9E39C45B}" type="pres">
      <dgm:prSet presAssocID="{C6341C6E-FE50-4033-9D50-931F594BBC74}" presName="parTx" presStyleLbl="revTx" presStyleIdx="1" presStyleCnt="3">
        <dgm:presLayoutVars>
          <dgm:chMax val="0"/>
          <dgm:chPref val="0"/>
        </dgm:presLayoutVars>
      </dgm:prSet>
      <dgm:spPr/>
    </dgm:pt>
    <dgm:pt modelId="{83996E10-56C4-44E8-ACED-E469824CE5F7}" type="pres">
      <dgm:prSet presAssocID="{C664CC2C-5D20-4B27-BCB4-CBA80BEF9ACB}" presName="sibTrans" presStyleCnt="0"/>
      <dgm:spPr/>
    </dgm:pt>
    <dgm:pt modelId="{4DB68987-282E-4C4A-9294-153A6AE33A61}" type="pres">
      <dgm:prSet presAssocID="{4A53D2D5-9240-43AF-A262-D13DE10FAA61}" presName="compNode" presStyleCnt="0"/>
      <dgm:spPr/>
    </dgm:pt>
    <dgm:pt modelId="{EB6F9791-5E83-4AC9-9DD0-6BA0DCE83C16}" type="pres">
      <dgm:prSet presAssocID="{4A53D2D5-9240-43AF-A262-D13DE10FAA61}" presName="bgRect" presStyleLbl="bgShp" presStyleIdx="2" presStyleCnt="3"/>
      <dgm:spPr/>
    </dgm:pt>
    <dgm:pt modelId="{DAD15F77-38BE-46FD-9677-996DB05A5544}" type="pres">
      <dgm:prSet presAssocID="{4A53D2D5-9240-43AF-A262-D13DE10FAA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7B6C9C-B94F-46FB-8E50-C8045789C0BF}" type="pres">
      <dgm:prSet presAssocID="{4A53D2D5-9240-43AF-A262-D13DE10FAA61}" presName="spaceRect" presStyleCnt="0"/>
      <dgm:spPr/>
    </dgm:pt>
    <dgm:pt modelId="{017B41FD-9B59-461C-B26C-E42B40AA69B4}" type="pres">
      <dgm:prSet presAssocID="{4A53D2D5-9240-43AF-A262-D13DE10FAA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24D51A-A05D-47E7-A16C-6D09A3AAD167}" type="presOf" srcId="{93D0B355-7709-42D2-BD6B-403D8FD074E1}" destId="{B3986D70-BEAA-49CE-BDBB-B35BA15DA5A7}" srcOrd="0" destOrd="0" presId="urn:microsoft.com/office/officeart/2018/2/layout/IconVerticalSolidList"/>
    <dgm:cxn modelId="{AB10DC30-DABC-4590-96FA-D3038074432E}" srcId="{93D0B355-7709-42D2-BD6B-403D8FD074E1}" destId="{8CBCBDA4-9AE4-4E1A-A7CA-2932D271DC5F}" srcOrd="0" destOrd="0" parTransId="{F2E9159A-B303-4B7C-9797-40194B22602E}" sibTransId="{67FD2F7C-A598-44C3-A808-A70FEE370B24}"/>
    <dgm:cxn modelId="{562ECB8F-B0D3-44C3-B7B1-DB6064FC8D48}" type="presOf" srcId="{4A53D2D5-9240-43AF-A262-D13DE10FAA61}" destId="{017B41FD-9B59-461C-B26C-E42B40AA69B4}" srcOrd="0" destOrd="0" presId="urn:microsoft.com/office/officeart/2018/2/layout/IconVerticalSolidList"/>
    <dgm:cxn modelId="{8D40BACA-A1BB-4150-A312-D278983CF445}" srcId="{93D0B355-7709-42D2-BD6B-403D8FD074E1}" destId="{C6341C6E-FE50-4033-9D50-931F594BBC74}" srcOrd="1" destOrd="0" parTransId="{EAA9D6F3-5F6F-44B4-A2B5-D296A9A4BDB4}" sibTransId="{C664CC2C-5D20-4B27-BCB4-CBA80BEF9ACB}"/>
    <dgm:cxn modelId="{98429ED0-0D1A-413A-8625-B32C77176336}" type="presOf" srcId="{C6341C6E-FE50-4033-9D50-931F594BBC74}" destId="{F520BFA9-5D02-499B-8E54-844E9E39C45B}" srcOrd="0" destOrd="0" presId="urn:microsoft.com/office/officeart/2018/2/layout/IconVerticalSolidList"/>
    <dgm:cxn modelId="{EC079FF0-F76B-4437-860C-907E9600492E}" type="presOf" srcId="{8CBCBDA4-9AE4-4E1A-A7CA-2932D271DC5F}" destId="{1CAB8AAA-AD01-4C15-8EE0-D2AA6A1B387F}" srcOrd="0" destOrd="0" presId="urn:microsoft.com/office/officeart/2018/2/layout/IconVerticalSolidList"/>
    <dgm:cxn modelId="{2DDBF1F0-F591-49DD-B091-34E388422443}" srcId="{93D0B355-7709-42D2-BD6B-403D8FD074E1}" destId="{4A53D2D5-9240-43AF-A262-D13DE10FAA61}" srcOrd="2" destOrd="0" parTransId="{51312AAB-6744-4AB8-88CD-2DB6466C91BF}" sibTransId="{A1D6CAC0-3583-40BD-9C27-C40F6A062226}"/>
    <dgm:cxn modelId="{A60B9CD0-ECC6-4995-AC9C-68A35D577782}" type="presParOf" srcId="{B3986D70-BEAA-49CE-BDBB-B35BA15DA5A7}" destId="{A8C0C07C-CC0A-4D5F-829A-8A5FE6E8F29E}" srcOrd="0" destOrd="0" presId="urn:microsoft.com/office/officeart/2018/2/layout/IconVerticalSolidList"/>
    <dgm:cxn modelId="{57C20C7D-B9C3-4008-A10E-2BD8FE273534}" type="presParOf" srcId="{A8C0C07C-CC0A-4D5F-829A-8A5FE6E8F29E}" destId="{6C4402C8-5CA5-43A1-9AC9-2FCFEF39AA3A}" srcOrd="0" destOrd="0" presId="urn:microsoft.com/office/officeart/2018/2/layout/IconVerticalSolidList"/>
    <dgm:cxn modelId="{A9BF9369-DADC-49E7-AE7F-CABA28BE38DB}" type="presParOf" srcId="{A8C0C07C-CC0A-4D5F-829A-8A5FE6E8F29E}" destId="{381F55DC-4A41-4493-BC5B-FB3F46304409}" srcOrd="1" destOrd="0" presId="urn:microsoft.com/office/officeart/2018/2/layout/IconVerticalSolidList"/>
    <dgm:cxn modelId="{35D51E2B-BE93-49C3-A315-439D92001AC2}" type="presParOf" srcId="{A8C0C07C-CC0A-4D5F-829A-8A5FE6E8F29E}" destId="{3DD1A4A6-F5A7-4F2F-8596-1CD11A8D9AFC}" srcOrd="2" destOrd="0" presId="urn:microsoft.com/office/officeart/2018/2/layout/IconVerticalSolidList"/>
    <dgm:cxn modelId="{3B6A4C27-C316-42EC-8486-8D6BCD72A4D5}" type="presParOf" srcId="{A8C0C07C-CC0A-4D5F-829A-8A5FE6E8F29E}" destId="{1CAB8AAA-AD01-4C15-8EE0-D2AA6A1B387F}" srcOrd="3" destOrd="0" presId="urn:microsoft.com/office/officeart/2018/2/layout/IconVerticalSolidList"/>
    <dgm:cxn modelId="{BDE6C1DB-57CB-4501-BE99-7808EB5884BE}" type="presParOf" srcId="{B3986D70-BEAA-49CE-BDBB-B35BA15DA5A7}" destId="{099FEB27-1AEF-4C57-98F8-74887E4E396E}" srcOrd="1" destOrd="0" presId="urn:microsoft.com/office/officeart/2018/2/layout/IconVerticalSolidList"/>
    <dgm:cxn modelId="{8A976360-0C91-4221-90E4-0DE5A53D8863}" type="presParOf" srcId="{B3986D70-BEAA-49CE-BDBB-B35BA15DA5A7}" destId="{E9434866-3E47-4594-999A-441100945FEF}" srcOrd="2" destOrd="0" presId="urn:microsoft.com/office/officeart/2018/2/layout/IconVerticalSolidList"/>
    <dgm:cxn modelId="{262305F3-4420-43F6-A171-BF1B97CDFB51}" type="presParOf" srcId="{E9434866-3E47-4594-999A-441100945FEF}" destId="{5F4A9786-FD0B-457E-B231-603079F39554}" srcOrd="0" destOrd="0" presId="urn:microsoft.com/office/officeart/2018/2/layout/IconVerticalSolidList"/>
    <dgm:cxn modelId="{F3216B10-7B56-48DE-B7C0-06EBBE0BA1EC}" type="presParOf" srcId="{E9434866-3E47-4594-999A-441100945FEF}" destId="{076336A1-92CB-4964-90BE-F6F21774BDCF}" srcOrd="1" destOrd="0" presId="urn:microsoft.com/office/officeart/2018/2/layout/IconVerticalSolidList"/>
    <dgm:cxn modelId="{C6FE3BF1-A920-4422-B353-DD7A7F92407B}" type="presParOf" srcId="{E9434866-3E47-4594-999A-441100945FEF}" destId="{53533393-6F40-44AE-AFC9-82C3036D1624}" srcOrd="2" destOrd="0" presId="urn:microsoft.com/office/officeart/2018/2/layout/IconVerticalSolidList"/>
    <dgm:cxn modelId="{78184E73-8D2B-45E0-A952-BB870060EA6C}" type="presParOf" srcId="{E9434866-3E47-4594-999A-441100945FEF}" destId="{F520BFA9-5D02-499B-8E54-844E9E39C45B}" srcOrd="3" destOrd="0" presId="urn:microsoft.com/office/officeart/2018/2/layout/IconVerticalSolidList"/>
    <dgm:cxn modelId="{DC083B66-9F04-4200-9639-6B3494274AC9}" type="presParOf" srcId="{B3986D70-BEAA-49CE-BDBB-B35BA15DA5A7}" destId="{83996E10-56C4-44E8-ACED-E469824CE5F7}" srcOrd="3" destOrd="0" presId="urn:microsoft.com/office/officeart/2018/2/layout/IconVerticalSolidList"/>
    <dgm:cxn modelId="{0DEC6340-3D8C-46D4-BB8D-086ACA148833}" type="presParOf" srcId="{B3986D70-BEAA-49CE-BDBB-B35BA15DA5A7}" destId="{4DB68987-282E-4C4A-9294-153A6AE33A61}" srcOrd="4" destOrd="0" presId="urn:microsoft.com/office/officeart/2018/2/layout/IconVerticalSolidList"/>
    <dgm:cxn modelId="{FD77A173-F47D-44E2-86C7-AC756D3CFF28}" type="presParOf" srcId="{4DB68987-282E-4C4A-9294-153A6AE33A61}" destId="{EB6F9791-5E83-4AC9-9DD0-6BA0DCE83C16}" srcOrd="0" destOrd="0" presId="urn:microsoft.com/office/officeart/2018/2/layout/IconVerticalSolidList"/>
    <dgm:cxn modelId="{3A93544A-46CD-4321-8AF3-34E8A45C64B6}" type="presParOf" srcId="{4DB68987-282E-4C4A-9294-153A6AE33A61}" destId="{DAD15F77-38BE-46FD-9677-996DB05A5544}" srcOrd="1" destOrd="0" presId="urn:microsoft.com/office/officeart/2018/2/layout/IconVerticalSolidList"/>
    <dgm:cxn modelId="{75AC9A73-EC1B-4C4A-9B8F-008B3EFA5205}" type="presParOf" srcId="{4DB68987-282E-4C4A-9294-153A6AE33A61}" destId="{AE7B6C9C-B94F-46FB-8E50-C8045789C0BF}" srcOrd="2" destOrd="0" presId="urn:microsoft.com/office/officeart/2018/2/layout/IconVerticalSolidList"/>
    <dgm:cxn modelId="{5283B581-C6DC-42AA-A794-EAA14FA700BF}" type="presParOf" srcId="{4DB68987-282E-4C4A-9294-153A6AE33A61}" destId="{017B41FD-9B59-461C-B26C-E42B40AA6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46DB-39DE-4C3A-987B-37F912502CAF}">
      <dsp:nvSpPr>
        <dsp:cNvPr id="0" name=""/>
        <dsp:cNvSpPr/>
      </dsp:nvSpPr>
      <dsp:spPr>
        <a:xfrm>
          <a:off x="0" y="615"/>
          <a:ext cx="10058399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Sagona Book"/>
            </a:rPr>
            <a:t>The speech commands may contain background noise and recognizing the correct commands sometimes becomes difficult</a:t>
          </a:r>
        </a:p>
      </dsp:txBody>
      <dsp:txXfrm>
        <a:off x="88585" y="89200"/>
        <a:ext cx="9881229" cy="1637500"/>
      </dsp:txXfrm>
    </dsp:sp>
    <dsp:sp modelId="{54B0F915-34B7-410B-B32E-2EF28C97845E}">
      <dsp:nvSpPr>
        <dsp:cNvPr id="0" name=""/>
        <dsp:cNvSpPr/>
      </dsp:nvSpPr>
      <dsp:spPr>
        <a:xfrm>
          <a:off x="0" y="1910326"/>
          <a:ext cx="10058399" cy="1814670"/>
        </a:xfrm>
        <a:prstGeom prst="roundRect">
          <a:avLst/>
        </a:prstGeom>
        <a:solidFill>
          <a:schemeClr val="accent5">
            <a:hueOff val="1456356"/>
            <a:satOff val="-3314"/>
            <a:lumOff val="-5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Sagona Book"/>
            </a:rPr>
            <a:t>The accent varies from country to country. It is hard to get correct results all the time.</a:t>
          </a:r>
        </a:p>
      </dsp:txBody>
      <dsp:txXfrm>
        <a:off x="88585" y="1998911"/>
        <a:ext cx="9881229" cy="16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02C8-5CA5-43A1-9AC9-2FCFEF39AA3A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F55DC-4A41-4493-BC5B-FB3F46304409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B8AAA-AD01-4C15-8EE0-D2AA6A1B387F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have achieved a validation accuracy of 94.57% with our existing model.</a:t>
          </a:r>
        </a:p>
      </dsp:txBody>
      <dsp:txXfrm>
        <a:off x="1725715" y="638"/>
        <a:ext cx="4180465" cy="1494125"/>
      </dsp:txXfrm>
    </dsp:sp>
    <dsp:sp modelId="{5F4A9786-FD0B-457E-B231-603079F39554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336A1-92CB-4964-90BE-F6F21774BDCF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0BFA9-5D02-499B-8E54-844E9E39C45B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the future, we could use these speech commands to play </a:t>
          </a:r>
          <a:r>
            <a:rPr lang="en-US" sz="1800" b="1" kern="1200" dirty="0">
              <a:latin typeface="Sagona ExtraLight" panose="02020404030301010803"/>
            </a:rPr>
            <a:t>more </a:t>
          </a:r>
          <a:r>
            <a:rPr lang="en-US" sz="1800" kern="1200" dirty="0"/>
            <a:t>games.</a:t>
          </a:r>
          <a:endParaRPr lang="en-US" sz="1800" kern="1200" dirty="0">
            <a:latin typeface="Sagona ExtraLight" panose="02020404030301010803"/>
          </a:endParaRPr>
        </a:p>
      </dsp:txBody>
      <dsp:txXfrm>
        <a:off x="1725715" y="1868296"/>
        <a:ext cx="4180465" cy="1494125"/>
      </dsp:txXfrm>
    </dsp:sp>
    <dsp:sp modelId="{EB6F9791-5E83-4AC9-9DD0-6BA0DCE83C16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5F77-38BE-46FD-9677-996DB05A5544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B41FD-9B59-461C-B26C-E42B40AA69B4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also use this speech commands recognition in smart homes where appliances are controlled using voice commands.</a:t>
          </a:r>
        </a:p>
      </dsp:txBody>
      <dsp:txXfrm>
        <a:off x="1725715" y="3735953"/>
        <a:ext cx="4180465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9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data/speech_commands_v0.02.tar.g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 Dialogue Boxes">
            <a:extLst>
              <a:ext uri="{FF2B5EF4-FFF2-40B4-BE49-F238E27FC236}">
                <a16:creationId xmlns:a16="http://schemas.microsoft.com/office/drawing/2014/main" id="{7C3F2859-8F65-EDA4-D58E-584A12270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5" r="-2" b="1125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972" y="1715343"/>
            <a:ext cx="8649738" cy="2590800"/>
          </a:xfrm>
        </p:spPr>
        <p:txBody>
          <a:bodyPr>
            <a:noAutofit/>
          </a:bodyPr>
          <a:lstStyle/>
          <a:p>
            <a:r>
              <a:rPr lang="en-US" sz="5400">
                <a:cs typeface="Calibri Light"/>
              </a:rPr>
              <a:t>PLAYING MAZE USING VOICE COMMANDS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0970" y="3956527"/>
            <a:ext cx="8652788" cy="1544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– Perfect Dealers</a:t>
            </a:r>
          </a:p>
          <a:p>
            <a:r>
              <a:rPr lang="en-US" err="1"/>
              <a:t>K.Vishnu</a:t>
            </a:r>
            <a:r>
              <a:rPr lang="en-US"/>
              <a:t> </a:t>
            </a:r>
            <a:r>
              <a:rPr lang="en-US" err="1"/>
              <a:t>Sainadh</a:t>
            </a:r>
            <a:r>
              <a:rPr lang="en-US"/>
              <a:t> – AIE19028</a:t>
            </a:r>
          </a:p>
          <a:p>
            <a:r>
              <a:rPr lang="en-US" err="1"/>
              <a:t>K.Satwik</a:t>
            </a:r>
            <a:r>
              <a:rPr lang="en-US"/>
              <a:t> - AIE19034</a:t>
            </a:r>
          </a:p>
          <a:p>
            <a:r>
              <a:rPr lang="en-US" err="1"/>
              <a:t>V.Ashrith</a:t>
            </a:r>
            <a:r>
              <a:rPr lang="en-US"/>
              <a:t> - AIE19066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7A6F9-1096-DF9B-4CA1-ACCC14F9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3043030"/>
          </a:xfrm>
        </p:spPr>
        <p:txBody>
          <a:bodyPr anchor="b">
            <a:normAutofit/>
          </a:bodyPr>
          <a:lstStyle/>
          <a:p>
            <a:pPr algn="ctr"/>
            <a:br>
              <a:rPr lang="en-US" dirty="0"/>
            </a:br>
            <a:r>
              <a:rPr lang="en-US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E23DA43-C970-7818-5AF7-8C0AFBB1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136131"/>
            <a:ext cx="7237877" cy="46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715D-343E-C3C2-C830-2528B181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800" cap="all" spc="-100" dirty="0">
                <a:solidFill>
                  <a:schemeClr val="bg1"/>
                </a:solidFill>
              </a:rPr>
              <a:t>Performance Metrics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8417EBB4-64C6-CF40-B181-9967FC0F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1031823"/>
            <a:ext cx="6202238" cy="47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4198829E-C1F8-3C22-A5BD-A465E2F7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85" y="645106"/>
            <a:ext cx="5323599" cy="555989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6777-806F-5534-8585-CF69421F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45008"/>
            <a:ext cx="3238829" cy="5696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Maze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622EAA-C023-5612-6876-3CBB7776417A}"/>
              </a:ext>
            </a:extLst>
          </p:cNvPr>
          <p:cNvSpPr txBox="1"/>
          <p:nvPr/>
        </p:nvSpPr>
        <p:spPr>
          <a:xfrm>
            <a:off x="8448105" y="1428057"/>
            <a:ext cx="345581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 maze generates randomly by giving the number of rows and columns as input.</a:t>
            </a:r>
            <a:endParaRPr lang="en-US" dirty="0"/>
          </a:p>
          <a:p>
            <a:pPr algn="just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start from top-left of the maze and must reach bottom-right of the maze to win the game.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/>
              <a:t>The blue diamonds represents the traversed path in past moves.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 black diamond tells the current position where we are  in the maze.</a:t>
            </a:r>
          </a:p>
        </p:txBody>
      </p:sp>
    </p:spTree>
    <p:extLst>
      <p:ext uri="{BB962C8B-B14F-4D97-AF65-F5344CB8AC3E}">
        <p14:creationId xmlns:p14="http://schemas.microsoft.com/office/powerpoint/2010/main" val="359741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21467-53A9-D696-DE82-95EBE1D4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 &amp; FUTURE 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668EE-D68A-16F9-18D0-56B1263B2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0227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00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C6FE-3E35-540E-B627-94AB3FEA4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03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9AA3-A57B-E7AA-6023-281BEC60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6CAA-3746-D8FD-BD23-86E596E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/>
              <a:t>Problem Statement : Recognizing and classifying speech commands using CNN on our dataset.</a:t>
            </a:r>
          </a:p>
          <a:p>
            <a:pPr marL="342900" indent="-342900">
              <a:buClr>
                <a:srgbClr val="262626"/>
              </a:buClr>
            </a:pPr>
            <a:r>
              <a:rPr lang="en-US" sz="2000" dirty="0"/>
              <a:t>The main aim of our project is to build a CNN model to recognize and classify speech commands with high accuracy.</a:t>
            </a:r>
          </a:p>
          <a:p>
            <a:pPr marL="342900" indent="-342900">
              <a:buClr>
                <a:srgbClr val="262626"/>
              </a:buClr>
            </a:pPr>
            <a:r>
              <a:rPr lang="en-US" sz="2000" dirty="0"/>
              <a:t>Speech Recognition is a software </a:t>
            </a:r>
            <a:r>
              <a:rPr lang="en-US" sz="2000" dirty="0">
                <a:ea typeface="+mn-lt"/>
                <a:cs typeface="+mn-lt"/>
              </a:rPr>
              <a:t>which enables a program to process human speech into a written format.</a:t>
            </a:r>
            <a:endParaRPr lang="en-US" dirty="0"/>
          </a:p>
          <a:p>
            <a:pPr marL="342900" indent="-342900">
              <a:buClr>
                <a:srgbClr val="262626"/>
              </a:buClr>
            </a:pPr>
            <a:endParaRPr lang="en-US" sz="2000"/>
          </a:p>
          <a:p>
            <a:pPr marL="342900" indent="-342900">
              <a:buClr>
                <a:srgbClr val="262626"/>
              </a:buClr>
            </a:pPr>
            <a:endParaRPr lang="en-US" sz="2000"/>
          </a:p>
          <a:p>
            <a:pPr marL="342900" indent="-342900"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984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E96B-5C32-B3EA-7F8C-D15E5D23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AB43EB-3A8D-BD2C-A5F7-733338CE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60" y="1206900"/>
            <a:ext cx="4395429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2C21-EC06-015D-86DC-03A5F43D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172387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3"/>
              </a:rPr>
              <a:t>http://download.tensorflow.org/data/speech_commands_v0.02.tar.gz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We have used the speech commands dataset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It contains 31 folders : 1700 – 1800 voice samples in each folder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30 speech commands and background noise</a:t>
            </a:r>
          </a:p>
          <a:p>
            <a:pPr>
              <a:buClr>
                <a:srgbClr val="262626"/>
              </a:buClr>
            </a:pPr>
            <a:endParaRPr lang="en-US" sz="2000" dirty="0"/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62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1B152BB-0687-481A-42EA-5D3CD8F0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941730"/>
            <a:ext cx="6909386" cy="496664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92C23-B6A0-C82B-B9D7-659684ED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/>
              <a:t>MODEL ARCHITECTURE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7D7CE07-0F30-B3D8-BF3E-760BA8CC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12" y="1881135"/>
            <a:ext cx="5822745" cy="35182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201CB-3660-AA38-C062-235BA6D6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904" y="1182454"/>
            <a:ext cx="34420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br>
              <a:rPr lang="en-US" sz="3400" cap="all" spc="-100" dirty="0"/>
            </a:br>
            <a:r>
              <a:rPr lang="en-US" sz="3400" cap="all" spc="-100"/>
              <a:t>Sample Spectrogram</a:t>
            </a:r>
            <a:endParaRPr lang="en-US" sz="3400" cap="all" spc="-100" dirty="0"/>
          </a:p>
        </p:txBody>
      </p:sp>
    </p:spTree>
    <p:extLst>
      <p:ext uri="{BB962C8B-B14F-4D97-AF65-F5344CB8AC3E}">
        <p14:creationId xmlns:p14="http://schemas.microsoft.com/office/powerpoint/2010/main" val="384698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A734-C435-C8D2-B401-35B4C2C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 (Convolutional 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0129-13DA-106A-2EDB-FB32B9A3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000">
                <a:ea typeface="+mn-lt"/>
                <a:cs typeface="+mn-lt"/>
              </a:rPr>
              <a:t>A CNN is a class of artificial neural network, most applied to analyze visual imagery.</a:t>
            </a:r>
          </a:p>
          <a:p>
            <a:pPr>
              <a:buClr>
                <a:srgbClr val="262626"/>
              </a:buClr>
            </a:pPr>
            <a:r>
              <a:rPr lang="en-US" sz="2000"/>
              <a:t>They have an input layer, an output layer and many hidden layers and millions of parameters, which allows them to learn patterns.</a:t>
            </a:r>
          </a:p>
          <a:p>
            <a:pPr>
              <a:buClr>
                <a:srgbClr val="262626"/>
              </a:buClr>
            </a:pPr>
            <a:r>
              <a:rPr lang="en-US" sz="2000">
                <a:ea typeface="+mn-lt"/>
                <a:cs typeface="+mn-lt"/>
              </a:rPr>
              <a:t>They have three main types of layers, which are:</a:t>
            </a:r>
            <a:endParaRPr lang="en-US" sz="2000"/>
          </a:p>
          <a:p>
            <a:pPr lvl="1"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Convolutional layer</a:t>
            </a:r>
            <a:endParaRPr lang="en-US" sz="1800"/>
          </a:p>
          <a:p>
            <a:pPr lvl="1"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Pooling layer</a:t>
            </a:r>
            <a:endParaRPr lang="en-US" sz="1800"/>
          </a:p>
          <a:p>
            <a:pPr lvl="1">
              <a:buClr>
                <a:srgbClr val="262626"/>
              </a:buClr>
            </a:pPr>
            <a:r>
              <a:rPr lang="en-US" sz="1800">
                <a:ea typeface="+mn-lt"/>
                <a:cs typeface="+mn-lt"/>
              </a:rPr>
              <a:t>Fully-connected (FC) layer</a:t>
            </a:r>
            <a:endParaRPr lang="en-US" sz="2000" err="1"/>
          </a:p>
        </p:txBody>
      </p:sp>
    </p:spTree>
    <p:extLst>
      <p:ext uri="{BB962C8B-B14F-4D97-AF65-F5344CB8AC3E}">
        <p14:creationId xmlns:p14="http://schemas.microsoft.com/office/powerpoint/2010/main" val="163159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5C9F68D-269C-AED0-D149-429A9807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4" y="641819"/>
            <a:ext cx="4282448" cy="5387661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4630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222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A8CE0-5444-AC02-10D3-08012AB6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92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2D12-2B20-5410-EE2F-F11A43A4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2" y="2386584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000"/>
              <a:t>Our Model has</a:t>
            </a:r>
          </a:p>
          <a:p>
            <a:pPr lvl="1">
              <a:buClr>
                <a:srgbClr val="262626"/>
              </a:buClr>
            </a:pPr>
            <a:r>
              <a:rPr lang="en-US" sz="1800"/>
              <a:t>5 blocks of convolution, </a:t>
            </a:r>
            <a:r>
              <a:rPr lang="en-US" sz="1800">
                <a:ea typeface="+mn-lt"/>
                <a:cs typeface="+mn-lt"/>
              </a:rPr>
              <a:t>Batch normalization</a:t>
            </a:r>
            <a:r>
              <a:rPr lang="en-US" sz="1800"/>
              <a:t>, </a:t>
            </a:r>
            <a:r>
              <a:rPr lang="en-US" sz="1800" err="1">
                <a:ea typeface="+mn-lt"/>
                <a:cs typeface="+mn-lt"/>
              </a:rPr>
              <a:t>Relu</a:t>
            </a:r>
            <a:r>
              <a:rPr lang="en-US" sz="1800">
                <a:ea typeface="+mn-lt"/>
                <a:cs typeface="+mn-lt"/>
              </a:rPr>
              <a:t> activation function</a:t>
            </a:r>
            <a:r>
              <a:rPr lang="en-US" sz="1800"/>
              <a:t> and Max  pooling layers</a:t>
            </a:r>
          </a:p>
          <a:p>
            <a:pPr lvl="1">
              <a:buClr>
                <a:srgbClr val="262626"/>
              </a:buClr>
            </a:pPr>
            <a:r>
              <a:rPr lang="en-US" sz="1800"/>
              <a:t>1 Dropout, 1Dense and 1Softmax layer</a:t>
            </a:r>
          </a:p>
          <a:p>
            <a:pPr lvl="1">
              <a:buClr>
                <a:srgbClr val="262626"/>
              </a:buClr>
            </a:pPr>
            <a:r>
              <a:rPr lang="en-US" sz="1800"/>
              <a:t>We got a training accuracy of 95.34% and a validation accuracy of 94.57%</a:t>
            </a:r>
          </a:p>
          <a:p>
            <a:pPr marL="274320" lvl="1" indent="0">
              <a:buClr>
                <a:srgbClr val="262626"/>
              </a:buClr>
              <a:buNone/>
            </a:pPr>
            <a:endParaRPr lang="en-US" sz="1800"/>
          </a:p>
          <a:p>
            <a:pPr lvl="1">
              <a:buClr>
                <a:srgbClr val="262626"/>
              </a:buClr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491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3F2D4-7B51-ED42-F652-698CCC26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83E900-9E88-D303-54B6-D37272606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2977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DEBD-188A-CF53-63DB-D04715A8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</a:p>
        </p:txBody>
      </p:sp>
      <p:pic>
        <p:nvPicPr>
          <p:cNvPr id="9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7AC258F-EDC4-C99A-A7B9-8FA1D65C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36" r="20772" b="-623"/>
          <a:stretch/>
        </p:blipFill>
        <p:spPr>
          <a:xfrm>
            <a:off x="1066775" y="1714391"/>
            <a:ext cx="7724614" cy="42383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9A3B38-A8CD-EB3B-90B9-DF5E067B9098}"/>
              </a:ext>
            </a:extLst>
          </p:cNvPr>
          <p:cNvSpPr txBox="1"/>
          <p:nvPr/>
        </p:nvSpPr>
        <p:spPr>
          <a:xfrm>
            <a:off x="9035969" y="3103943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Training Accuracy : </a:t>
            </a:r>
          </a:p>
          <a:p>
            <a:pPr algn="ctr"/>
            <a:r>
              <a:rPr lang="en-US" b="1" dirty="0"/>
              <a:t>95.34</a:t>
            </a:r>
          </a:p>
          <a:p>
            <a:pPr algn="ctr"/>
            <a:r>
              <a:rPr lang="en-US" b="1" dirty="0"/>
              <a:t>Validation accuracy : </a:t>
            </a:r>
          </a:p>
          <a:p>
            <a:pPr algn="ctr"/>
            <a:r>
              <a:rPr lang="en-US" b="1" dirty="0"/>
              <a:t>94.57</a:t>
            </a:r>
          </a:p>
        </p:txBody>
      </p:sp>
    </p:spTree>
    <p:extLst>
      <p:ext uri="{BB962C8B-B14F-4D97-AF65-F5344CB8AC3E}">
        <p14:creationId xmlns:p14="http://schemas.microsoft.com/office/powerpoint/2010/main" val="275844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7F84"/>
      </a:accent4>
      <a:accent5>
        <a:srgbClr val="BE9A87"/>
      </a:accent5>
      <a:accent6>
        <a:srgbClr val="B1A379"/>
      </a:accent6>
      <a:hlink>
        <a:srgbClr val="997E5D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F45058AD30B4D9586340EDABC4DFA" ma:contentTypeVersion="15" ma:contentTypeDescription="Create a new document." ma:contentTypeScope="" ma:versionID="eb1326208a566d16ce48bef442491ae7">
  <xsd:schema xmlns:xsd="http://www.w3.org/2001/XMLSchema" xmlns:xs="http://www.w3.org/2001/XMLSchema" xmlns:p="http://schemas.microsoft.com/office/2006/metadata/properties" xmlns:ns2="4f3f32d4-0f6f-496e-aafd-79feb4cff271" xmlns:ns3="5a84edb1-8bd4-43be-8ce2-09c98d3fb862" targetNamespace="http://schemas.microsoft.com/office/2006/metadata/properties" ma:root="true" ma:fieldsID="3bb36c1185df238bb2620fb7d0772c20" ns2:_="" ns3:_="">
    <xsd:import namespace="4f3f32d4-0f6f-496e-aafd-79feb4cff271"/>
    <xsd:import namespace="5a84edb1-8bd4-43be-8ce2-09c98d3fb8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f32d4-0f6f-496e-aafd-79feb4cff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19b1aa7-a448-4dfd-a54d-5cd90d1ed6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4edb1-8bd4-43be-8ce2-09c98d3fb8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892500b2-c9f8-4575-b5df-d24957873a23}" ma:internalName="TaxCatchAll" ma:showField="CatchAllData" ma:web="5a84edb1-8bd4-43be-8ce2-09c98d3fb8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84edb1-8bd4-43be-8ce2-09c98d3fb862" xsi:nil="true"/>
    <lcf76f155ced4ddcb4097134ff3c332f xmlns="4f3f32d4-0f6f-496e-aafd-79feb4cff2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AEA9D3-36C5-426E-B990-1DC4FEBCF9C8}"/>
</file>

<file path=customXml/itemProps2.xml><?xml version="1.0" encoding="utf-8"?>
<ds:datastoreItem xmlns:ds="http://schemas.openxmlformats.org/officeDocument/2006/customXml" ds:itemID="{0029276E-BF3E-47B5-BE98-D4FADF362EF8}"/>
</file>

<file path=customXml/itemProps3.xml><?xml version="1.0" encoding="utf-8"?>
<ds:datastoreItem xmlns:ds="http://schemas.openxmlformats.org/officeDocument/2006/customXml" ds:itemID="{17FCA56E-3617-486D-AFB9-F2873984F0F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PLAYING MAZE USING VOICE COMMANDS</vt:lpstr>
      <vt:lpstr>INTRODUCTION</vt:lpstr>
      <vt:lpstr>DATASET</vt:lpstr>
      <vt:lpstr>MODEL ARCHITECTURE</vt:lpstr>
      <vt:lpstr> Sample Spectrogram</vt:lpstr>
      <vt:lpstr>CNN (Convolutional neural network)</vt:lpstr>
      <vt:lpstr>CNN Model</vt:lpstr>
      <vt:lpstr>CHALLENGES</vt:lpstr>
      <vt:lpstr>RESULTS </vt:lpstr>
      <vt:lpstr> RESULTS</vt:lpstr>
      <vt:lpstr>Performance Metrics</vt:lpstr>
      <vt:lpstr>Maze</vt:lpstr>
      <vt:lpstr>CONCLUSION &amp;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183</cp:revision>
  <dcterms:created xsi:type="dcterms:W3CDTF">2022-05-26T11:54:08Z</dcterms:created>
  <dcterms:modified xsi:type="dcterms:W3CDTF">2022-06-03T14:52:10Z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0x010100B8AF45058AD30B4D9586340EDABC4DFA</vt:lpwstr>
  </property>
</Properties>
</file>