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c44aa7b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c44aa7b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c44aa7b4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c44aa7b4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44aa7b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c44aa7b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c44aa7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c44aa7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cdb9a6760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cdb9a676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c44aa7b4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c44aa7b4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87 Group Project 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5"/>
            <a:ext cx="82221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42"/>
              <a:t>Ashritha Shivakumaraswamy (as6601)</a:t>
            </a:r>
            <a:endParaRPr sz="1442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42"/>
              <a:t>David Zhang (hz2811)</a:t>
            </a:r>
            <a:endParaRPr sz="1442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42"/>
              <a:t>Kara Jiwachotkamjon (kj2545)</a:t>
            </a:r>
            <a:endParaRPr sz="1442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42"/>
              <a:t>Zichen Wang(zw2913)</a:t>
            </a:r>
            <a:endParaRPr sz="144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87950" y="1811475"/>
            <a:ext cx="2653200" cy="4725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EDA and Visualization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2897151" y="1811475"/>
            <a:ext cx="3135000" cy="4725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Preparation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5869225" y="1811475"/>
            <a:ext cx="2653200" cy="4725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Algorithm Development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869225" y="2503175"/>
            <a:ext cx="25023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highlight>
                  <a:schemeClr val="lt1"/>
                </a:highlight>
              </a:rPr>
              <a:t>JW-Similarity(character comparison)</a:t>
            </a:r>
            <a:endParaRPr sz="9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chemeClr val="lt1"/>
              </a:highlight>
            </a:endParaRPr>
          </a:p>
          <a:p>
            <a:pPr indent="-2857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highlight>
                  <a:schemeClr val="lt1"/>
                </a:highlight>
              </a:rPr>
              <a:t>Fuzzy-Wuzzy(String preprocessing)</a:t>
            </a:r>
            <a:endParaRPr sz="9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00"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2897150" y="2421625"/>
            <a:ext cx="28908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highlight>
                  <a:schemeClr val="lt1"/>
                </a:highlight>
              </a:rPr>
              <a:t>Drop </a:t>
            </a:r>
            <a:r>
              <a:rPr lang="en" sz="900">
                <a:highlight>
                  <a:schemeClr val="lt1"/>
                </a:highlight>
              </a:rPr>
              <a:t>unnecessary</a:t>
            </a:r>
            <a:r>
              <a:rPr lang="en" sz="900">
                <a:highlight>
                  <a:schemeClr val="lt1"/>
                </a:highlight>
              </a:rPr>
              <a:t> columns to reduce data size</a:t>
            </a:r>
            <a:endParaRPr sz="900">
              <a:highlight>
                <a:schemeClr val="lt1"/>
              </a:highlight>
            </a:endParaRPr>
          </a:p>
          <a:p>
            <a:pPr indent="-2857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highlight>
                  <a:schemeClr val="lt1"/>
                </a:highlight>
              </a:rPr>
              <a:t>Rename </a:t>
            </a:r>
            <a:r>
              <a:rPr lang="en" sz="900">
                <a:highlight>
                  <a:schemeClr val="lt1"/>
                </a:highlight>
              </a:rPr>
              <a:t>matching</a:t>
            </a:r>
            <a:r>
              <a:rPr lang="en" sz="900">
                <a:highlight>
                  <a:schemeClr val="lt1"/>
                </a:highlight>
              </a:rPr>
              <a:t> columns to allow merge for later algorithm</a:t>
            </a:r>
            <a:endParaRPr sz="900">
              <a:highlight>
                <a:schemeClr val="lt1"/>
              </a:highlight>
            </a:endParaRPr>
          </a:p>
          <a:p>
            <a:pPr indent="-2857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highlight>
                  <a:schemeClr val="lt1"/>
                </a:highlight>
              </a:rPr>
              <a:t>Remove special characters, NA/missing values and set all strings to lowercase for both datasets.</a:t>
            </a:r>
            <a:endParaRPr sz="9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87950" y="2421625"/>
            <a:ext cx="23151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Explored data pattern from left and right data set, leveraging venn-diagram to represent the initial match data across tables</a:t>
            </a:r>
            <a:endParaRPr sz="900"/>
          </a:p>
          <a:p>
            <a:pPr indent="-2857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highlight>
                  <a:schemeClr val="lt1"/>
                </a:highlight>
              </a:rPr>
              <a:t>Identify unique data amount in each column to decide which ones to include when computing confidence score.</a:t>
            </a:r>
            <a:endParaRPr sz="900">
              <a:highlight>
                <a:schemeClr val="lt1"/>
              </a:highlight>
            </a:endParaRPr>
          </a:p>
          <a:p>
            <a:pPr indent="-2857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highlight>
                  <a:schemeClr val="lt1"/>
                </a:highlight>
              </a:rPr>
              <a:t>Examine </a:t>
            </a:r>
            <a:r>
              <a:rPr lang="en" sz="900">
                <a:highlight>
                  <a:schemeClr val="lt1"/>
                </a:highlight>
              </a:rPr>
              <a:t>similarity</a:t>
            </a:r>
            <a:r>
              <a:rPr lang="en" sz="900">
                <a:highlight>
                  <a:schemeClr val="lt1"/>
                </a:highlight>
              </a:rPr>
              <a:t> between variables from left and right dataset </a:t>
            </a:r>
            <a:endParaRPr sz="9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(1/2)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25" y="1299450"/>
            <a:ext cx="3351700" cy="25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881" y="1645791"/>
            <a:ext cx="1032413" cy="89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812550" y="1017800"/>
            <a:ext cx="3272700" cy="18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225" y="1299450"/>
            <a:ext cx="3272701" cy="2491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9543" y="1689600"/>
            <a:ext cx="1116632" cy="8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5084225" y="1017800"/>
            <a:ext cx="3272700" cy="18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450525" y="3942775"/>
            <a:ext cx="7859100" cy="496500"/>
          </a:xfrm>
          <a:prstGeom prst="rect">
            <a:avLst/>
          </a:prstGeom>
          <a:solidFill>
            <a:srgbClr val="7890CD">
              <a:alpha val="35850"/>
            </a:srgbClr>
          </a:solidFill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/>
              <a:t>Based on the unique count of each attribute between 2 data set, Left data set seems to have larger data compared to the Right data set. In addition, the Name and Address </a:t>
            </a:r>
            <a:r>
              <a:rPr b="1" lang="en" sz="800"/>
              <a:t>contributed</a:t>
            </a:r>
            <a:r>
              <a:rPr b="1" lang="en" sz="800"/>
              <a:t> to the largest between 2 groups. However, Zip_code in the Left data set displays a significant unique count of ~40k compared to the Right data set of only ~600.</a:t>
            </a:r>
            <a:endParaRPr b="1" sz="800"/>
          </a:p>
        </p:txBody>
      </p:sp>
      <p:sp>
        <p:nvSpPr>
          <p:cNvPr id="110" name="Google Shape;110;p15"/>
          <p:cNvSpPr/>
          <p:nvPr/>
        </p:nvSpPr>
        <p:spPr>
          <a:xfrm>
            <a:off x="812327" y="1059580"/>
            <a:ext cx="32727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Left Data Set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5084002" y="1059580"/>
            <a:ext cx="32727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Right Data Set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312025" y="789200"/>
            <a:ext cx="4770000" cy="18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(2/2)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50" y="1254378"/>
            <a:ext cx="2339228" cy="136514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>
            <a:off x="311700" y="830978"/>
            <a:ext cx="47700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Example of Venn-diagram visualization </a:t>
            </a:r>
            <a:endParaRPr b="1" sz="1000">
              <a:solidFill>
                <a:schemeClr val="lt1"/>
              </a:solidFill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891" y="1254374"/>
            <a:ext cx="2264163" cy="13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-86137" y="10532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Name Attribute Similarity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868075" y="1053200"/>
            <a:ext cx="206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Address</a:t>
            </a:r>
            <a:r>
              <a:rPr b="1" lang="en" sz="800">
                <a:solidFill>
                  <a:schemeClr val="dk1"/>
                </a:solidFill>
              </a:rPr>
              <a:t> Attribute Similarity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772" y="3084699"/>
            <a:ext cx="1272358" cy="122959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-230550" y="2781200"/>
            <a:ext cx="233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City</a:t>
            </a:r>
            <a:r>
              <a:rPr b="1" lang="en" sz="800">
                <a:solidFill>
                  <a:schemeClr val="dk1"/>
                </a:solidFill>
              </a:rPr>
              <a:t> Attribute Similarity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2171" y="3084706"/>
            <a:ext cx="1302329" cy="122959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1501750" y="2782300"/>
            <a:ext cx="190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Zip code</a:t>
            </a:r>
            <a:r>
              <a:rPr b="1" lang="en" sz="800">
                <a:solidFill>
                  <a:schemeClr val="dk1"/>
                </a:solidFill>
              </a:rPr>
              <a:t> Attribute Similarity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179529" y="2774943"/>
            <a:ext cx="190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State</a:t>
            </a:r>
            <a:r>
              <a:rPr b="1" lang="en" sz="800">
                <a:solidFill>
                  <a:schemeClr val="dk1"/>
                </a:solidFill>
              </a:rPr>
              <a:t> Attribute Similarity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3725" y="3084700"/>
            <a:ext cx="1220202" cy="122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6"/>
          <p:cNvCxnSpPr/>
          <p:nvPr/>
        </p:nvCxnSpPr>
        <p:spPr>
          <a:xfrm>
            <a:off x="5149750" y="865400"/>
            <a:ext cx="0" cy="37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30" name="Google Shape;13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55575" y="1195650"/>
            <a:ext cx="3140075" cy="2463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5293918" y="793354"/>
            <a:ext cx="3567600" cy="18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5293675" y="835130"/>
            <a:ext cx="35676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Similarity Percentage Summary</a:t>
            </a:r>
            <a:endParaRPr b="1" sz="1000">
              <a:solidFill>
                <a:schemeClr val="lt1"/>
              </a:solidFill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45550" y="1655454"/>
            <a:ext cx="1498173" cy="1055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5350000" y="3873275"/>
            <a:ext cx="3482400" cy="713400"/>
          </a:xfrm>
          <a:prstGeom prst="rect">
            <a:avLst/>
          </a:prstGeom>
          <a:solidFill>
            <a:srgbClr val="7890CD">
              <a:alpha val="35850"/>
            </a:srgbClr>
          </a:solidFill>
          <a:ln>
            <a:noFill/>
          </a:ln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800"/>
              <a:t>Without any format adjustments other than lower case, State and City attributes are the only attributes with 100% matches, while Address, Name and Postal code are the lowest matches.</a:t>
            </a:r>
            <a:endParaRPr b="1"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preparation/cleaning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311700" y="789200"/>
            <a:ext cx="39309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-Remove unnecessary columns including size, categories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-Rename ID columns from both datasets to allow merging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-</a:t>
            </a:r>
            <a:r>
              <a:rPr lang="en">
                <a:highlight>
                  <a:schemeClr val="lt1"/>
                </a:highlight>
              </a:rPr>
              <a:t>Formatting</a:t>
            </a:r>
            <a:r>
              <a:rPr lang="en">
                <a:highlight>
                  <a:schemeClr val="lt1"/>
                </a:highlight>
              </a:rPr>
              <a:t> data for algorithm by removing special characters and set all strings to lowercase.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8150" y="789200"/>
            <a:ext cx="4664150" cy="15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600" y="2610850"/>
            <a:ext cx="4664150" cy="145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Explanation and Confidence score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311700" y="1229875"/>
            <a:ext cx="4087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Jaro-Winkler Similarity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Similarity Metrics: Jaro Distance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Techniques: Character comparison  - Transposition detection - Common prefix bonus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Pros: Good performance on large datasets &amp; Suitable for fuzzy matching tasks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Cons: Limited to string comparisons &amp; Sensitivity to variations in string length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FuzzyWuzzy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Similarity Metrics: Levenshtein Distance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Techniques: Preprocessing of strings - Scoring of similarity metrics  - Selection of matching algorithm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Pros:  Flexible and customizable &amp; Can handle multiple similarity metrics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Cons: Slower performance compared to Jaro-Winkler &amp; sensitive to choice of similarity metrics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5368775" y="1282725"/>
            <a:ext cx="3272700" cy="3210000"/>
          </a:xfrm>
          <a:prstGeom prst="rect">
            <a:avLst/>
          </a:prstGeom>
          <a:solidFill>
            <a:srgbClr val="2A3990">
              <a:alpha val="5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 b="6803" l="0" r="0" t="0"/>
          <a:stretch/>
        </p:blipFill>
        <p:spPr>
          <a:xfrm>
            <a:off x="5722775" y="1369025"/>
            <a:ext cx="2402124" cy="30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