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T Sans Narrow"/>
      <p:regular r:id="rId12"/>
      <p:bold r:id="rId13"/>
    </p:embeddedFont>
    <p:embeddedFont>
      <p:font typeface="Open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TSansNarrow-bold.fntdata"/><Relationship Id="rId12" Type="http://schemas.openxmlformats.org/officeDocument/2006/relationships/font" Target="fonts/PTSansNarrow-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bold.fntdata"/><Relationship Id="rId14" Type="http://schemas.openxmlformats.org/officeDocument/2006/relationships/font" Target="fonts/OpenSans-regular.fntdata"/><Relationship Id="rId17" Type="http://schemas.openxmlformats.org/officeDocument/2006/relationships/font" Target="fonts/OpenSans-boldItalic.fntdata"/><Relationship Id="rId16"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df6ae3ec6_0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df6ae3ec6_0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cdf6ae3ec6_0_2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cdf6ae3ec6_0_2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cdf6ae3ec6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cdf6ae3ec6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cdf6ae3ec6_0_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cdf6ae3ec6_0_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cdf6ae3ec6_0_28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cdf6ae3ec6_0_28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df6ae3ec6_0_2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df6ae3ec6_0_2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hyperlink" Target="https://scikit-learn.org/stable/auto_examples/tree/plot_tree_regression.html" TargetMode="External"/><Relationship Id="rId4" Type="http://schemas.openxmlformats.org/officeDocument/2006/relationships/hyperlink" Target="https://scikit-learn.org/stable/auto_examples/ensemble/plot_gradient_boosting_regression.html" TargetMode="External"/><Relationship Id="rId5" Type="http://schemas.openxmlformats.org/officeDocument/2006/relationships/hyperlink" Target="https://scikit-learn.org/stable/auto_examples/ensemble/plot_gradient_boosting_regression.html" TargetMode="External"/><Relationship Id="rId6" Type="http://schemas.openxmlformats.org/officeDocument/2006/relationships/hyperlink" Target="https://xgboost.readthedocs.io/en/stable/parameter.html" TargetMode="External"/><Relationship Id="rId7" Type="http://schemas.openxmlformats.org/officeDocument/2006/relationships/hyperlink" Target="https://www.geeksforgeeks.org/xgboost-for-regressi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17601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accent3"/>
                </a:solidFill>
                <a:latin typeface="Arial"/>
                <a:ea typeface="Arial"/>
                <a:cs typeface="Arial"/>
                <a:sym typeface="Arial"/>
              </a:rPr>
              <a:t>INFO 7390</a:t>
            </a:r>
            <a:endParaRPr>
              <a:solidFill>
                <a:schemeClr val="accent3"/>
              </a:solidFill>
              <a:latin typeface="Arial"/>
              <a:ea typeface="Arial"/>
              <a:cs typeface="Arial"/>
              <a:sym typeface="Arial"/>
            </a:endParaRPr>
          </a:p>
        </p:txBody>
      </p:sp>
      <p:sp>
        <p:nvSpPr>
          <p:cNvPr id="67" name="Google Shape;67;p13"/>
          <p:cNvSpPr txBox="1"/>
          <p:nvPr>
            <p:ph idx="1" type="subTitle"/>
          </p:nvPr>
        </p:nvSpPr>
        <p:spPr>
          <a:xfrm>
            <a:off x="1378250" y="2110950"/>
            <a:ext cx="6388500" cy="46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Arial"/>
                <a:ea typeface="Arial"/>
                <a:cs typeface="Arial"/>
                <a:sym typeface="Arial"/>
              </a:rPr>
              <a:t>ADVANCES IN DATA SCIENCES AND ARCHITECTURE</a:t>
            </a:r>
            <a:endParaRPr sz="1800">
              <a:latin typeface="Arial"/>
              <a:ea typeface="Arial"/>
              <a:cs typeface="Arial"/>
              <a:sym typeface="Arial"/>
            </a:endParaRPr>
          </a:p>
        </p:txBody>
      </p:sp>
      <p:sp>
        <p:nvSpPr>
          <p:cNvPr id="68" name="Google Shape;68;p13"/>
          <p:cNvSpPr txBox="1"/>
          <p:nvPr>
            <p:ph idx="4294967295" type="body"/>
          </p:nvPr>
        </p:nvSpPr>
        <p:spPr>
          <a:xfrm>
            <a:off x="1931450" y="2497675"/>
            <a:ext cx="5282100" cy="1649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rgbClr val="178D7D"/>
                </a:solidFill>
                <a:latin typeface="Arial"/>
                <a:ea typeface="Arial"/>
                <a:cs typeface="Arial"/>
                <a:sym typeface="Arial"/>
              </a:rPr>
              <a:t>YELP-YODLERS</a:t>
            </a:r>
            <a:endParaRPr b="1" sz="2000">
              <a:solidFill>
                <a:srgbClr val="178D7D"/>
              </a:solidFill>
              <a:latin typeface="Arial"/>
              <a:ea typeface="Arial"/>
              <a:cs typeface="Arial"/>
              <a:sym typeface="Arial"/>
            </a:endParaRPr>
          </a:p>
          <a:p>
            <a:pPr indent="0" lvl="0" marL="0" rtl="0" algn="ctr">
              <a:lnSpc>
                <a:spcPct val="100000"/>
              </a:lnSpc>
              <a:spcBef>
                <a:spcPts val="1000"/>
              </a:spcBef>
              <a:spcAft>
                <a:spcPts val="0"/>
              </a:spcAft>
              <a:buNone/>
            </a:pPr>
            <a:r>
              <a:rPr b="1" lang="en" sz="1400">
                <a:latin typeface="Arial"/>
                <a:ea typeface="Arial"/>
                <a:cs typeface="Arial"/>
                <a:sym typeface="Arial"/>
              </a:rPr>
              <a:t>Ashritha Goramane		002728794</a:t>
            </a:r>
            <a:endParaRPr b="1" sz="1400">
              <a:latin typeface="Arial"/>
              <a:ea typeface="Arial"/>
              <a:cs typeface="Arial"/>
              <a:sym typeface="Arial"/>
            </a:endParaRPr>
          </a:p>
          <a:p>
            <a:pPr indent="0" lvl="0" marL="0" rtl="0" algn="ctr">
              <a:lnSpc>
                <a:spcPct val="100000"/>
              </a:lnSpc>
              <a:spcBef>
                <a:spcPts val="1000"/>
              </a:spcBef>
              <a:spcAft>
                <a:spcPts val="0"/>
              </a:spcAft>
              <a:buNone/>
            </a:pPr>
            <a:r>
              <a:rPr b="1" lang="en" sz="1400">
                <a:latin typeface="Arial"/>
                <a:ea typeface="Arial"/>
                <a:cs typeface="Arial"/>
                <a:sym typeface="Arial"/>
              </a:rPr>
              <a:t>Rishab Dinesh Singh		002743830</a:t>
            </a:r>
            <a:endParaRPr b="1" sz="1400">
              <a:latin typeface="Arial"/>
              <a:ea typeface="Arial"/>
              <a:cs typeface="Arial"/>
              <a:sym typeface="Arial"/>
            </a:endParaRPr>
          </a:p>
          <a:p>
            <a:pPr indent="0" lvl="0" marL="0" rtl="0" algn="ctr">
              <a:lnSpc>
                <a:spcPct val="100000"/>
              </a:lnSpc>
              <a:spcBef>
                <a:spcPts val="1000"/>
              </a:spcBef>
              <a:spcAft>
                <a:spcPts val="1000"/>
              </a:spcAft>
              <a:buNone/>
            </a:pPr>
            <a:r>
              <a:rPr b="1" lang="en" sz="1400">
                <a:latin typeface="Arial"/>
                <a:ea typeface="Arial"/>
                <a:cs typeface="Arial"/>
                <a:sym typeface="Arial"/>
              </a:rPr>
              <a:t>Kshama Aditi Lethakula 	002784433</a:t>
            </a:r>
            <a:endParaRPr b="1" sz="14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1914000" y="242375"/>
            <a:ext cx="5316000" cy="717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200"/>
              <a:t>Problem Statement</a:t>
            </a:r>
            <a:endParaRPr sz="3200"/>
          </a:p>
        </p:txBody>
      </p:sp>
      <p:sp>
        <p:nvSpPr>
          <p:cNvPr id="74" name="Google Shape;74;p14"/>
          <p:cNvSpPr txBox="1"/>
          <p:nvPr>
            <p:ph idx="1" type="body"/>
          </p:nvPr>
        </p:nvSpPr>
        <p:spPr>
          <a:xfrm>
            <a:off x="764250" y="959675"/>
            <a:ext cx="7615500" cy="1071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b="1" lang="en" sz="1600">
                <a:latin typeface="Arial"/>
                <a:ea typeface="Arial"/>
                <a:cs typeface="Arial"/>
                <a:sym typeface="Arial"/>
              </a:rPr>
              <a:t>The challenge lies in leveraging Yelp data to gain insights into factors that contribute to the success of restaurants and predicting the success of new or existing restaurants based on various features and attributes</a:t>
            </a:r>
            <a:endParaRPr b="1" sz="1600">
              <a:latin typeface="Arial"/>
              <a:ea typeface="Arial"/>
              <a:cs typeface="Arial"/>
              <a:sym typeface="Arial"/>
            </a:endParaRPr>
          </a:p>
        </p:txBody>
      </p:sp>
      <p:sp>
        <p:nvSpPr>
          <p:cNvPr id="75" name="Google Shape;75;p14"/>
          <p:cNvSpPr txBox="1"/>
          <p:nvPr>
            <p:ph type="title"/>
          </p:nvPr>
        </p:nvSpPr>
        <p:spPr>
          <a:xfrm>
            <a:off x="1914000" y="2388025"/>
            <a:ext cx="5316000" cy="717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200"/>
              <a:t>Goals</a:t>
            </a:r>
            <a:endParaRPr sz="3200"/>
          </a:p>
        </p:txBody>
      </p:sp>
      <p:sp>
        <p:nvSpPr>
          <p:cNvPr id="76" name="Google Shape;76;p14"/>
          <p:cNvSpPr txBox="1"/>
          <p:nvPr>
            <p:ph idx="1" type="body"/>
          </p:nvPr>
        </p:nvSpPr>
        <p:spPr>
          <a:xfrm>
            <a:off x="311700" y="3132900"/>
            <a:ext cx="8520600" cy="1295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Arial"/>
              <a:buChar char="●"/>
            </a:pPr>
            <a:r>
              <a:rPr b="1" lang="en" sz="1600">
                <a:latin typeface="Arial"/>
                <a:ea typeface="Arial"/>
                <a:cs typeface="Arial"/>
                <a:sym typeface="Arial"/>
              </a:rPr>
              <a:t>Identify key factors that contribute to the success of business based on historical data from Yelp</a:t>
            </a:r>
            <a:endParaRPr b="1" sz="1600">
              <a:latin typeface="Arial"/>
              <a:ea typeface="Arial"/>
              <a:cs typeface="Arial"/>
              <a:sym typeface="Arial"/>
            </a:endParaRPr>
          </a:p>
          <a:p>
            <a:pPr indent="-330200" lvl="0" marL="457200" rtl="0" algn="l">
              <a:spcBef>
                <a:spcPts val="0"/>
              </a:spcBef>
              <a:spcAft>
                <a:spcPts val="0"/>
              </a:spcAft>
              <a:buSzPts val="1600"/>
              <a:buFont typeface="Arial"/>
              <a:buChar char="●"/>
            </a:pPr>
            <a:r>
              <a:rPr b="1" lang="en" sz="1600">
                <a:latin typeface="Arial"/>
                <a:ea typeface="Arial"/>
                <a:cs typeface="Arial"/>
                <a:sym typeface="Arial"/>
              </a:rPr>
              <a:t>Predict the success of a business in a given location with a quantifiable measure of success, defined by the business’s star rating and review count</a:t>
            </a:r>
            <a:endParaRPr b="1" sz="16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1979700" y="194275"/>
            <a:ext cx="4347900" cy="4254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3200"/>
              <a:t>Project Summary</a:t>
            </a:r>
            <a:endParaRPr sz="3200"/>
          </a:p>
        </p:txBody>
      </p:sp>
      <p:sp>
        <p:nvSpPr>
          <p:cNvPr id="82" name="Google Shape;82;p15"/>
          <p:cNvSpPr txBox="1"/>
          <p:nvPr>
            <p:ph idx="1" type="body"/>
          </p:nvPr>
        </p:nvSpPr>
        <p:spPr>
          <a:xfrm>
            <a:off x="638300" y="749325"/>
            <a:ext cx="8066700" cy="42276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Arial"/>
              <a:buChar char="●"/>
            </a:pPr>
            <a:r>
              <a:rPr b="1" lang="en" sz="1300">
                <a:latin typeface="Arial"/>
                <a:ea typeface="Arial"/>
                <a:cs typeface="Arial"/>
                <a:sym typeface="Arial"/>
              </a:rPr>
              <a:t>Data Preprocessing </a:t>
            </a:r>
            <a:endParaRPr b="1" sz="1300">
              <a:latin typeface="Arial"/>
              <a:ea typeface="Arial"/>
              <a:cs typeface="Arial"/>
              <a:sym typeface="Arial"/>
            </a:endParaRPr>
          </a:p>
          <a:p>
            <a:pPr indent="-311150" lvl="1" marL="914400" rtl="0" algn="l">
              <a:lnSpc>
                <a:spcPct val="115000"/>
              </a:lnSpc>
              <a:spcBef>
                <a:spcPts val="1000"/>
              </a:spcBef>
              <a:spcAft>
                <a:spcPts val="0"/>
              </a:spcAft>
              <a:buSzPts val="1300"/>
              <a:buFont typeface="Arial"/>
              <a:buChar char="○"/>
            </a:pPr>
            <a:r>
              <a:rPr lang="en" sz="1300">
                <a:latin typeface="Arial"/>
                <a:ea typeface="Arial"/>
                <a:cs typeface="Arial"/>
                <a:sym typeface="Arial"/>
              </a:rPr>
              <a:t>Prepared the dataset by handling missing values, standardizing data, and detecting outliers.</a:t>
            </a:r>
            <a:br>
              <a:rPr b="1" lang="en" sz="1300">
                <a:latin typeface="Arial"/>
                <a:ea typeface="Arial"/>
                <a:cs typeface="Arial"/>
                <a:sym typeface="Arial"/>
              </a:rPr>
            </a:br>
            <a:endParaRPr b="1" sz="13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b="1" lang="en" sz="1300">
                <a:latin typeface="Arial"/>
                <a:ea typeface="Arial"/>
                <a:cs typeface="Arial"/>
                <a:sym typeface="Arial"/>
              </a:rPr>
              <a:t>Exploratory Data Analysis (EDA)</a:t>
            </a:r>
            <a:endParaRPr b="1" sz="1300">
              <a:latin typeface="Arial"/>
              <a:ea typeface="Arial"/>
              <a:cs typeface="Arial"/>
              <a:sym typeface="Arial"/>
            </a:endParaRPr>
          </a:p>
          <a:p>
            <a:pPr indent="-311150" lvl="1" marL="914400" rtl="0" algn="l">
              <a:lnSpc>
                <a:spcPct val="115000"/>
              </a:lnSpc>
              <a:spcBef>
                <a:spcPts val="0"/>
              </a:spcBef>
              <a:spcAft>
                <a:spcPts val="0"/>
              </a:spcAft>
              <a:buSzPts val="1300"/>
              <a:buFont typeface="Arial"/>
              <a:buChar char="○"/>
            </a:pPr>
            <a:r>
              <a:rPr lang="en" sz="1300">
                <a:latin typeface="Arial"/>
                <a:ea typeface="Arial"/>
                <a:cs typeface="Arial"/>
                <a:sym typeface="Arial"/>
              </a:rPr>
              <a:t>Identified patterns, detected anomalies, and conducted hypothesis testing through visual and statistical methods.</a:t>
            </a:r>
            <a:br>
              <a:rPr b="1" lang="en" sz="1300">
                <a:latin typeface="Arial"/>
                <a:ea typeface="Arial"/>
                <a:cs typeface="Arial"/>
                <a:sym typeface="Arial"/>
              </a:rPr>
            </a:br>
            <a:endParaRPr b="1" sz="13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b="1" lang="en" sz="1300">
                <a:latin typeface="Arial"/>
                <a:ea typeface="Arial"/>
                <a:cs typeface="Arial"/>
                <a:sym typeface="Arial"/>
              </a:rPr>
              <a:t>Feature Engineering</a:t>
            </a:r>
            <a:endParaRPr b="1" sz="1300">
              <a:latin typeface="Arial"/>
              <a:ea typeface="Arial"/>
              <a:cs typeface="Arial"/>
              <a:sym typeface="Arial"/>
            </a:endParaRPr>
          </a:p>
          <a:p>
            <a:pPr indent="-311150" lvl="1" marL="914400" rtl="0" algn="l">
              <a:lnSpc>
                <a:spcPct val="115000"/>
              </a:lnSpc>
              <a:spcBef>
                <a:spcPts val="0"/>
              </a:spcBef>
              <a:spcAft>
                <a:spcPts val="0"/>
              </a:spcAft>
              <a:buSzPts val="1300"/>
              <a:buFont typeface="Arial"/>
              <a:buChar char="○"/>
            </a:pPr>
            <a:r>
              <a:rPr lang="en" sz="1300">
                <a:latin typeface="Arial"/>
                <a:ea typeface="Arial"/>
                <a:cs typeface="Arial"/>
                <a:sym typeface="Arial"/>
              </a:rPr>
              <a:t>Enhanced features to improve predictive accuracy.</a:t>
            </a:r>
            <a:br>
              <a:rPr lang="en" sz="1300">
                <a:latin typeface="Arial"/>
                <a:ea typeface="Arial"/>
                <a:cs typeface="Arial"/>
                <a:sym typeface="Arial"/>
              </a:rPr>
            </a:b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b="1" lang="en" sz="1300">
                <a:latin typeface="Arial"/>
                <a:ea typeface="Arial"/>
                <a:cs typeface="Arial"/>
                <a:sym typeface="Arial"/>
              </a:rPr>
              <a:t>Model Development and Training</a:t>
            </a:r>
            <a:endParaRPr b="1" sz="1300">
              <a:latin typeface="Arial"/>
              <a:ea typeface="Arial"/>
              <a:cs typeface="Arial"/>
              <a:sym typeface="Arial"/>
            </a:endParaRPr>
          </a:p>
          <a:p>
            <a:pPr indent="-311150" lvl="1" marL="914400" rtl="0" algn="l">
              <a:lnSpc>
                <a:spcPct val="115000"/>
              </a:lnSpc>
              <a:spcBef>
                <a:spcPts val="0"/>
              </a:spcBef>
              <a:spcAft>
                <a:spcPts val="0"/>
              </a:spcAft>
              <a:buSzPts val="1300"/>
              <a:buFont typeface="Arial"/>
              <a:buChar char="○"/>
            </a:pPr>
            <a:r>
              <a:rPr lang="en" sz="1300">
                <a:latin typeface="Arial"/>
                <a:ea typeface="Arial"/>
                <a:cs typeface="Arial"/>
                <a:sym typeface="Arial"/>
              </a:rPr>
              <a:t>Established a baseline with Linear Regression.</a:t>
            </a:r>
            <a:endParaRPr sz="1300">
              <a:latin typeface="Arial"/>
              <a:ea typeface="Arial"/>
              <a:cs typeface="Arial"/>
              <a:sym typeface="Arial"/>
            </a:endParaRPr>
          </a:p>
          <a:p>
            <a:pPr indent="-311150" lvl="1" marL="914400" rtl="0" algn="l">
              <a:lnSpc>
                <a:spcPct val="115000"/>
              </a:lnSpc>
              <a:spcBef>
                <a:spcPts val="0"/>
              </a:spcBef>
              <a:spcAft>
                <a:spcPts val="0"/>
              </a:spcAft>
              <a:buSzPts val="1300"/>
              <a:buFont typeface="Arial"/>
              <a:buChar char="○"/>
            </a:pPr>
            <a:r>
              <a:rPr lang="en" sz="1300">
                <a:latin typeface="Arial"/>
                <a:ea typeface="Arial"/>
                <a:cs typeface="Arial"/>
                <a:sym typeface="Arial"/>
              </a:rPr>
              <a:t>Implemented advanced models like Decision Trees, Random Forest, Gradient Boosting, and XGBoost.</a:t>
            </a:r>
            <a:endParaRPr sz="1300">
              <a:latin typeface="Arial"/>
              <a:ea typeface="Arial"/>
              <a:cs typeface="Arial"/>
              <a:sym typeface="Arial"/>
            </a:endParaRPr>
          </a:p>
          <a:p>
            <a:pPr indent="-311150" lvl="1" marL="914400" rtl="0" algn="l">
              <a:lnSpc>
                <a:spcPct val="115000"/>
              </a:lnSpc>
              <a:spcBef>
                <a:spcPts val="0"/>
              </a:spcBef>
              <a:spcAft>
                <a:spcPts val="1000"/>
              </a:spcAft>
              <a:buSzPts val="1300"/>
              <a:buFont typeface="Arial"/>
              <a:buChar char="○"/>
            </a:pPr>
            <a:r>
              <a:rPr lang="en" sz="1300">
                <a:latin typeface="Arial"/>
                <a:ea typeface="Arial"/>
                <a:cs typeface="Arial"/>
                <a:sym typeface="Arial"/>
              </a:rPr>
              <a:t>Performance Evaluation: Used relevant metrics to evaluate and select the top-performing model.</a:t>
            </a:r>
            <a:endParaRPr sz="13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1979700" y="194275"/>
            <a:ext cx="4347900" cy="4254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3200"/>
              <a:t>Technical Stack</a:t>
            </a:r>
            <a:endParaRPr sz="3200"/>
          </a:p>
        </p:txBody>
      </p:sp>
      <p:sp>
        <p:nvSpPr>
          <p:cNvPr id="88" name="Google Shape;88;p16"/>
          <p:cNvSpPr txBox="1"/>
          <p:nvPr>
            <p:ph idx="1" type="body"/>
          </p:nvPr>
        </p:nvSpPr>
        <p:spPr>
          <a:xfrm>
            <a:off x="1076550" y="742450"/>
            <a:ext cx="6990900" cy="33087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Arial"/>
              <a:buChar char="●"/>
            </a:pPr>
            <a:r>
              <a:rPr b="1" lang="en" sz="1300">
                <a:latin typeface="Arial"/>
                <a:ea typeface="Arial"/>
                <a:cs typeface="Arial"/>
                <a:sym typeface="Arial"/>
              </a:rPr>
              <a:t>Programming language</a:t>
            </a:r>
            <a:endParaRPr b="1" sz="1300">
              <a:latin typeface="Arial"/>
              <a:ea typeface="Arial"/>
              <a:cs typeface="Arial"/>
              <a:sym typeface="Arial"/>
            </a:endParaRPr>
          </a:p>
          <a:p>
            <a:pPr indent="-311150" lvl="1" marL="914400" rtl="0" algn="l">
              <a:lnSpc>
                <a:spcPct val="115000"/>
              </a:lnSpc>
              <a:spcBef>
                <a:spcPts val="1000"/>
              </a:spcBef>
              <a:spcAft>
                <a:spcPts val="0"/>
              </a:spcAft>
              <a:buSzPts val="1300"/>
              <a:buFont typeface="Arial"/>
              <a:buChar char="○"/>
            </a:pPr>
            <a:r>
              <a:rPr lang="en" sz="1300">
                <a:latin typeface="Arial"/>
                <a:ea typeface="Arial"/>
                <a:cs typeface="Arial"/>
                <a:sym typeface="Arial"/>
              </a:rPr>
              <a:t>Python 3.11</a:t>
            </a:r>
            <a:endParaRPr sz="1300">
              <a:latin typeface="Arial"/>
              <a:ea typeface="Arial"/>
              <a:cs typeface="Arial"/>
              <a:sym typeface="Arial"/>
            </a:endParaRPr>
          </a:p>
          <a:p>
            <a:pPr indent="0" lvl="0" marL="0" rtl="0" algn="l">
              <a:lnSpc>
                <a:spcPct val="115000"/>
              </a:lnSpc>
              <a:spcBef>
                <a:spcPts val="0"/>
              </a:spcBef>
              <a:spcAft>
                <a:spcPts val="0"/>
              </a:spcAft>
              <a:buNone/>
            </a:pPr>
            <a:r>
              <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b="1" lang="en" sz="1300">
                <a:latin typeface="Arial"/>
                <a:ea typeface="Arial"/>
                <a:cs typeface="Arial"/>
                <a:sym typeface="Arial"/>
              </a:rPr>
              <a:t>Python packages</a:t>
            </a:r>
            <a:endParaRPr b="1" sz="1300">
              <a:latin typeface="Arial"/>
              <a:ea typeface="Arial"/>
              <a:cs typeface="Arial"/>
              <a:sym typeface="Arial"/>
            </a:endParaRPr>
          </a:p>
          <a:p>
            <a:pPr indent="-311150" lvl="1" marL="914400" marR="0" rtl="0" algn="l">
              <a:lnSpc>
                <a:spcPct val="115000"/>
              </a:lnSpc>
              <a:spcBef>
                <a:spcPts val="0"/>
              </a:spcBef>
              <a:spcAft>
                <a:spcPts val="0"/>
              </a:spcAft>
              <a:buSzPts val="1300"/>
              <a:buFont typeface="Arial"/>
              <a:buChar char="○"/>
            </a:pPr>
            <a:r>
              <a:rPr lang="en" sz="1300">
                <a:latin typeface="Arial"/>
                <a:ea typeface="Arial"/>
                <a:cs typeface="Arial"/>
                <a:sym typeface="Arial"/>
              </a:rPr>
              <a:t>pandas==1.5.3</a:t>
            </a:r>
            <a:endParaRPr sz="1300">
              <a:latin typeface="Arial"/>
              <a:ea typeface="Arial"/>
              <a:cs typeface="Arial"/>
              <a:sym typeface="Arial"/>
            </a:endParaRPr>
          </a:p>
          <a:p>
            <a:pPr indent="-311150" lvl="1" marL="914400" marR="0" rtl="0" algn="l">
              <a:lnSpc>
                <a:spcPct val="115000"/>
              </a:lnSpc>
              <a:spcBef>
                <a:spcPts val="0"/>
              </a:spcBef>
              <a:spcAft>
                <a:spcPts val="0"/>
              </a:spcAft>
              <a:buSzPts val="1300"/>
              <a:buFont typeface="Arial"/>
              <a:buChar char="○"/>
            </a:pPr>
            <a:r>
              <a:rPr lang="en" sz="1300">
                <a:latin typeface="Arial"/>
                <a:ea typeface="Arial"/>
                <a:cs typeface="Arial"/>
                <a:sym typeface="Arial"/>
              </a:rPr>
              <a:t>scikit-learn</a:t>
            </a:r>
            <a:endParaRPr sz="1300">
              <a:latin typeface="Arial"/>
              <a:ea typeface="Arial"/>
              <a:cs typeface="Arial"/>
              <a:sym typeface="Arial"/>
            </a:endParaRPr>
          </a:p>
          <a:p>
            <a:pPr indent="-311150" lvl="1" marL="914400" marR="0" rtl="0" algn="l">
              <a:lnSpc>
                <a:spcPct val="115000"/>
              </a:lnSpc>
              <a:spcBef>
                <a:spcPts val="0"/>
              </a:spcBef>
              <a:spcAft>
                <a:spcPts val="0"/>
              </a:spcAft>
              <a:buSzPts val="1300"/>
              <a:buFont typeface="Arial"/>
              <a:buChar char="○"/>
            </a:pPr>
            <a:r>
              <a:rPr lang="en" sz="1300">
                <a:latin typeface="Arial"/>
                <a:ea typeface="Arial"/>
                <a:cs typeface="Arial"/>
                <a:sym typeface="Arial"/>
              </a:rPr>
              <a:t>matplotlib</a:t>
            </a:r>
            <a:endParaRPr sz="1300">
              <a:latin typeface="Arial"/>
              <a:ea typeface="Arial"/>
              <a:cs typeface="Arial"/>
              <a:sym typeface="Arial"/>
            </a:endParaRPr>
          </a:p>
          <a:p>
            <a:pPr indent="-311150" lvl="1" marL="914400" marR="0" rtl="0" algn="l">
              <a:lnSpc>
                <a:spcPct val="115000"/>
              </a:lnSpc>
              <a:spcBef>
                <a:spcPts val="0"/>
              </a:spcBef>
              <a:spcAft>
                <a:spcPts val="0"/>
              </a:spcAft>
              <a:buSzPts val="1300"/>
              <a:buFont typeface="Arial"/>
              <a:buChar char="○"/>
            </a:pPr>
            <a:r>
              <a:rPr lang="en" sz="1300">
                <a:latin typeface="Arial"/>
                <a:ea typeface="Arial"/>
                <a:cs typeface="Arial"/>
                <a:sym typeface="Arial"/>
              </a:rPr>
              <a:t>seaborn</a:t>
            </a:r>
            <a:endParaRPr sz="1300">
              <a:latin typeface="Arial"/>
              <a:ea typeface="Arial"/>
              <a:cs typeface="Arial"/>
              <a:sym typeface="Arial"/>
            </a:endParaRPr>
          </a:p>
          <a:p>
            <a:pPr indent="-311150" lvl="1" marL="914400" marR="0" rtl="0" algn="l">
              <a:lnSpc>
                <a:spcPct val="115000"/>
              </a:lnSpc>
              <a:spcBef>
                <a:spcPts val="0"/>
              </a:spcBef>
              <a:spcAft>
                <a:spcPts val="0"/>
              </a:spcAft>
              <a:buSzPts val="1300"/>
              <a:buFont typeface="Arial"/>
              <a:buChar char="○"/>
            </a:pPr>
            <a:r>
              <a:rPr lang="en" sz="1300">
                <a:latin typeface="Arial"/>
                <a:ea typeface="Arial"/>
                <a:cs typeface="Arial"/>
                <a:sym typeface="Arial"/>
              </a:rPr>
              <a:t>plotly</a:t>
            </a:r>
            <a:endParaRPr sz="1300">
              <a:latin typeface="Arial"/>
              <a:ea typeface="Arial"/>
              <a:cs typeface="Arial"/>
              <a:sym typeface="Arial"/>
            </a:endParaRPr>
          </a:p>
          <a:p>
            <a:pPr indent="-311150" lvl="1" marL="914400" marR="0" rtl="0" algn="l">
              <a:lnSpc>
                <a:spcPct val="115000"/>
              </a:lnSpc>
              <a:spcBef>
                <a:spcPts val="0"/>
              </a:spcBef>
              <a:spcAft>
                <a:spcPts val="0"/>
              </a:spcAft>
              <a:buSzPts val="1300"/>
              <a:buFont typeface="Arial"/>
              <a:buChar char="○"/>
            </a:pPr>
            <a:r>
              <a:rPr lang="en" sz="1300">
                <a:latin typeface="Arial"/>
                <a:ea typeface="Arial"/>
                <a:cs typeface="Arial"/>
                <a:sym typeface="Arial"/>
              </a:rPr>
              <a:t>nbformat</a:t>
            </a:r>
            <a:endParaRPr sz="1300">
              <a:latin typeface="Arial"/>
              <a:ea typeface="Arial"/>
              <a:cs typeface="Arial"/>
              <a:sym typeface="Arial"/>
            </a:endParaRPr>
          </a:p>
          <a:p>
            <a:pPr indent="-311150" lvl="1" marL="914400" marR="0" rtl="0" algn="l">
              <a:lnSpc>
                <a:spcPct val="115000"/>
              </a:lnSpc>
              <a:spcBef>
                <a:spcPts val="0"/>
              </a:spcBef>
              <a:spcAft>
                <a:spcPts val="0"/>
              </a:spcAft>
              <a:buSzPts val="1300"/>
              <a:buFont typeface="Arial"/>
              <a:buChar char="○"/>
            </a:pPr>
            <a:r>
              <a:rPr lang="en" sz="1300">
                <a:latin typeface="Arial"/>
                <a:ea typeface="Arial"/>
                <a:cs typeface="Arial"/>
                <a:sym typeface="Arial"/>
              </a:rPr>
              <a:t>Xgboost</a:t>
            </a:r>
            <a:endParaRPr sz="13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1979700" y="194275"/>
            <a:ext cx="4347900" cy="4254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3200"/>
              <a:t>Conclusion</a:t>
            </a:r>
            <a:endParaRPr sz="3200"/>
          </a:p>
        </p:txBody>
      </p:sp>
      <p:sp>
        <p:nvSpPr>
          <p:cNvPr id="94" name="Google Shape;94;p17"/>
          <p:cNvSpPr txBox="1"/>
          <p:nvPr>
            <p:ph idx="1" type="body"/>
          </p:nvPr>
        </p:nvSpPr>
        <p:spPr>
          <a:xfrm>
            <a:off x="1076550" y="1023475"/>
            <a:ext cx="6990900" cy="27741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b="1" lang="en" sz="1300">
                <a:latin typeface="Arial"/>
                <a:ea typeface="Arial"/>
                <a:cs typeface="Arial"/>
                <a:sym typeface="Arial"/>
              </a:rPr>
              <a:t>After comparing Linear Regression, Random Forest Regressor, and XGBoost, XGBoost (with learning_rate 0.5, max_depth=6) emerges as the preferred model for predicting business performance based on the provided dataset.</a:t>
            </a:r>
            <a:endParaRPr b="1" sz="1300">
              <a:latin typeface="Arial"/>
              <a:ea typeface="Arial"/>
              <a:cs typeface="Arial"/>
              <a:sym typeface="Arial"/>
            </a:endParaRPr>
          </a:p>
          <a:p>
            <a:pPr indent="0" lvl="0" marL="0" marR="0" rtl="0" algn="l">
              <a:lnSpc>
                <a:spcPct val="115000"/>
              </a:lnSpc>
              <a:spcBef>
                <a:spcPts val="1000"/>
              </a:spcBef>
              <a:spcAft>
                <a:spcPts val="0"/>
              </a:spcAft>
              <a:buNone/>
            </a:pPr>
            <a:r>
              <a:t/>
            </a:r>
            <a:endParaRPr b="1" sz="1300">
              <a:solidFill>
                <a:srgbClr val="178D7D"/>
              </a:solidFill>
              <a:latin typeface="Arial"/>
              <a:ea typeface="Arial"/>
              <a:cs typeface="Arial"/>
              <a:sym typeface="Arial"/>
            </a:endParaRPr>
          </a:p>
          <a:p>
            <a:pPr indent="0" lvl="0" marL="0" marR="0" rtl="0" algn="l">
              <a:lnSpc>
                <a:spcPct val="115000"/>
              </a:lnSpc>
              <a:spcBef>
                <a:spcPts val="1000"/>
              </a:spcBef>
              <a:spcAft>
                <a:spcPts val="0"/>
              </a:spcAft>
              <a:buNone/>
            </a:pPr>
            <a:r>
              <a:rPr b="1" lang="en" sz="1300">
                <a:solidFill>
                  <a:srgbClr val="178D7D"/>
                </a:solidFill>
                <a:latin typeface="Arial"/>
                <a:ea typeface="Arial"/>
                <a:cs typeface="Arial"/>
                <a:sym typeface="Arial"/>
              </a:rPr>
              <a:t>Reasons for Choosing XGBoost as final model</a:t>
            </a:r>
            <a:endParaRPr b="1" sz="1300">
              <a:solidFill>
                <a:srgbClr val="178D7D"/>
              </a:solidFill>
              <a:latin typeface="Arial"/>
              <a:ea typeface="Arial"/>
              <a:cs typeface="Arial"/>
              <a:sym typeface="Arial"/>
            </a:endParaRPr>
          </a:p>
          <a:p>
            <a:pPr indent="-311150" lvl="0" marL="457200" marR="0" rtl="0" algn="l">
              <a:lnSpc>
                <a:spcPct val="115000"/>
              </a:lnSpc>
              <a:spcBef>
                <a:spcPts val="1000"/>
              </a:spcBef>
              <a:spcAft>
                <a:spcPts val="0"/>
              </a:spcAft>
              <a:buSzPts val="1300"/>
              <a:buFont typeface="Arial"/>
              <a:buChar char="●"/>
            </a:pPr>
            <a:r>
              <a:rPr b="1" lang="en" sz="1300">
                <a:latin typeface="Arial"/>
                <a:ea typeface="Arial"/>
                <a:cs typeface="Arial"/>
                <a:sym typeface="Arial"/>
              </a:rPr>
              <a:t>Outperformed in predictive accuracy</a:t>
            </a:r>
            <a:endParaRPr b="1" sz="1300">
              <a:latin typeface="Arial"/>
              <a:ea typeface="Arial"/>
              <a:cs typeface="Arial"/>
              <a:sym typeface="Arial"/>
            </a:endParaRPr>
          </a:p>
          <a:p>
            <a:pPr indent="-311150" lvl="0" marL="457200" marR="0" rtl="0" algn="l">
              <a:lnSpc>
                <a:spcPct val="115000"/>
              </a:lnSpc>
              <a:spcBef>
                <a:spcPts val="1000"/>
              </a:spcBef>
              <a:spcAft>
                <a:spcPts val="0"/>
              </a:spcAft>
              <a:buSzPts val="1300"/>
              <a:buFont typeface="Arial"/>
              <a:buChar char="●"/>
            </a:pPr>
            <a:r>
              <a:rPr b="1" lang="en" sz="1300">
                <a:latin typeface="Arial"/>
                <a:ea typeface="Arial"/>
                <a:cs typeface="Arial"/>
                <a:sym typeface="Arial"/>
              </a:rPr>
              <a:t>Robust compared to other models</a:t>
            </a:r>
            <a:endParaRPr b="1" sz="1300">
              <a:latin typeface="Arial"/>
              <a:ea typeface="Arial"/>
              <a:cs typeface="Arial"/>
              <a:sym typeface="Arial"/>
            </a:endParaRPr>
          </a:p>
          <a:p>
            <a:pPr indent="-311150" lvl="0" marL="457200" marR="0" rtl="0" algn="l">
              <a:lnSpc>
                <a:spcPct val="115000"/>
              </a:lnSpc>
              <a:spcBef>
                <a:spcPts val="1000"/>
              </a:spcBef>
              <a:spcAft>
                <a:spcPts val="1000"/>
              </a:spcAft>
              <a:buSzPts val="1300"/>
              <a:buFont typeface="Arial"/>
              <a:buChar char="●"/>
            </a:pPr>
            <a:r>
              <a:rPr b="1" lang="en" sz="1300">
                <a:latin typeface="Arial"/>
                <a:ea typeface="Arial"/>
                <a:cs typeface="Arial"/>
                <a:sym typeface="Arial"/>
              </a:rPr>
              <a:t>Optimized the model performance on hyperparameters</a:t>
            </a:r>
            <a:endParaRPr b="1" sz="13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idx="1" type="body"/>
          </p:nvPr>
        </p:nvSpPr>
        <p:spPr>
          <a:xfrm>
            <a:off x="1076550" y="1222275"/>
            <a:ext cx="6990900" cy="23559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rgbClr val="333333"/>
              </a:buClr>
              <a:buSzPts val="1300"/>
              <a:buFont typeface="Arial"/>
              <a:buChar char="●"/>
            </a:pPr>
            <a:r>
              <a:rPr b="1" lang="en" sz="1300" u="sng">
                <a:solidFill>
                  <a:srgbClr val="333333"/>
                </a:solidFill>
                <a:latin typeface="Arial"/>
                <a:ea typeface="Arial"/>
                <a:cs typeface="Arial"/>
                <a:sym typeface="Arial"/>
                <a:hlinkClick r:id="rId3">
                  <a:extLst>
                    <a:ext uri="{A12FA001-AC4F-418D-AE19-62706E023703}">
                      <ahyp:hlinkClr val="tx"/>
                    </a:ext>
                  </a:extLst>
                </a:hlinkClick>
              </a:rPr>
              <a:t>https://scikit-learn.org/stable/auto_examples/tree/plot_tree_regression.html</a:t>
            </a:r>
            <a:r>
              <a:rPr b="1" lang="en" sz="1300">
                <a:solidFill>
                  <a:srgbClr val="333333"/>
                </a:solidFill>
                <a:latin typeface="Arial"/>
                <a:ea typeface="Arial"/>
                <a:cs typeface="Arial"/>
                <a:sym typeface="Arial"/>
              </a:rPr>
              <a:t> </a:t>
            </a:r>
            <a:endParaRPr b="1" sz="1300">
              <a:solidFill>
                <a:srgbClr val="333333"/>
              </a:solidFill>
              <a:latin typeface="Arial"/>
              <a:ea typeface="Arial"/>
              <a:cs typeface="Arial"/>
              <a:sym typeface="Arial"/>
            </a:endParaRPr>
          </a:p>
          <a:p>
            <a:pPr indent="-311150" lvl="0" marL="457200" marR="0" rtl="0" algn="l">
              <a:lnSpc>
                <a:spcPct val="115000"/>
              </a:lnSpc>
              <a:spcBef>
                <a:spcPts val="1000"/>
              </a:spcBef>
              <a:spcAft>
                <a:spcPts val="0"/>
              </a:spcAft>
              <a:buClr>
                <a:srgbClr val="333333"/>
              </a:buClr>
              <a:buSzPts val="1300"/>
              <a:buFont typeface="Arial"/>
              <a:buChar char="●"/>
            </a:pPr>
            <a:r>
              <a:rPr b="1" lang="en" sz="1300" u="sng">
                <a:solidFill>
                  <a:srgbClr val="333333"/>
                </a:solidFill>
                <a:latin typeface="Arial"/>
                <a:ea typeface="Arial"/>
                <a:cs typeface="Arial"/>
                <a:sym typeface="Arial"/>
                <a:hlinkClick r:id="rId4">
                  <a:extLst>
                    <a:ext uri="{A12FA001-AC4F-418D-AE19-62706E023703}">
                      <ahyp:hlinkClr val="tx"/>
                    </a:ext>
                  </a:extLst>
                </a:hlinkClick>
              </a:rPr>
              <a:t>https://scikit-learn.org/stable/auto_examples/ensemble/plot_gradient_boosting_regression.html</a:t>
            </a:r>
            <a:r>
              <a:rPr b="1" lang="en" sz="1300">
                <a:solidFill>
                  <a:srgbClr val="333333"/>
                </a:solidFill>
                <a:latin typeface="Arial"/>
                <a:ea typeface="Arial"/>
                <a:cs typeface="Arial"/>
                <a:sym typeface="Arial"/>
              </a:rPr>
              <a:t> </a:t>
            </a:r>
            <a:endParaRPr b="1" sz="1300">
              <a:solidFill>
                <a:srgbClr val="333333"/>
              </a:solidFill>
              <a:latin typeface="Arial"/>
              <a:ea typeface="Arial"/>
              <a:cs typeface="Arial"/>
              <a:sym typeface="Arial"/>
            </a:endParaRPr>
          </a:p>
          <a:p>
            <a:pPr indent="-311150" lvl="0" marL="457200" marR="0" rtl="0" algn="l">
              <a:lnSpc>
                <a:spcPct val="115000"/>
              </a:lnSpc>
              <a:spcBef>
                <a:spcPts val="1000"/>
              </a:spcBef>
              <a:spcAft>
                <a:spcPts val="0"/>
              </a:spcAft>
              <a:buClr>
                <a:srgbClr val="333333"/>
              </a:buClr>
              <a:buSzPts val="1300"/>
              <a:buFont typeface="Arial"/>
              <a:buChar char="●"/>
            </a:pPr>
            <a:r>
              <a:rPr b="1" lang="en" sz="1300" u="sng">
                <a:solidFill>
                  <a:srgbClr val="333333"/>
                </a:solidFill>
                <a:latin typeface="Arial"/>
                <a:ea typeface="Arial"/>
                <a:cs typeface="Arial"/>
                <a:sym typeface="Arial"/>
                <a:hlinkClick r:id="rId5">
                  <a:extLst>
                    <a:ext uri="{A12FA001-AC4F-418D-AE19-62706E023703}">
                      <ahyp:hlinkClr val="tx"/>
                    </a:ext>
                  </a:extLst>
                </a:hlinkClick>
              </a:rPr>
              <a:t>https://scikit-learn.org/stable/auto_examples/ensemble/plot_gradient_boosting_regression.html</a:t>
            </a:r>
            <a:r>
              <a:rPr b="1" lang="en" sz="1300">
                <a:solidFill>
                  <a:srgbClr val="333333"/>
                </a:solidFill>
                <a:latin typeface="Arial"/>
                <a:ea typeface="Arial"/>
                <a:cs typeface="Arial"/>
                <a:sym typeface="Arial"/>
              </a:rPr>
              <a:t> </a:t>
            </a:r>
            <a:endParaRPr b="1" sz="1300">
              <a:solidFill>
                <a:srgbClr val="333333"/>
              </a:solidFill>
              <a:latin typeface="Arial"/>
              <a:ea typeface="Arial"/>
              <a:cs typeface="Arial"/>
              <a:sym typeface="Arial"/>
            </a:endParaRPr>
          </a:p>
          <a:p>
            <a:pPr indent="-311150" lvl="0" marL="457200" marR="0" rtl="0" algn="l">
              <a:lnSpc>
                <a:spcPct val="115000"/>
              </a:lnSpc>
              <a:spcBef>
                <a:spcPts val="1000"/>
              </a:spcBef>
              <a:spcAft>
                <a:spcPts val="0"/>
              </a:spcAft>
              <a:buClr>
                <a:srgbClr val="333333"/>
              </a:buClr>
              <a:buSzPts val="1300"/>
              <a:buFont typeface="Arial"/>
              <a:buChar char="●"/>
            </a:pPr>
            <a:r>
              <a:rPr b="1" lang="en" sz="1300" u="sng">
                <a:solidFill>
                  <a:srgbClr val="333333"/>
                </a:solidFill>
                <a:latin typeface="Arial"/>
                <a:ea typeface="Arial"/>
                <a:cs typeface="Arial"/>
                <a:sym typeface="Arial"/>
                <a:hlinkClick r:id="rId6">
                  <a:extLst>
                    <a:ext uri="{A12FA001-AC4F-418D-AE19-62706E023703}">
                      <ahyp:hlinkClr val="tx"/>
                    </a:ext>
                  </a:extLst>
                </a:hlinkClick>
              </a:rPr>
              <a:t>https://xgboost.readthedocs.io/en/stable/parameter.html</a:t>
            </a:r>
            <a:r>
              <a:rPr b="1" lang="en" sz="1300">
                <a:solidFill>
                  <a:srgbClr val="333333"/>
                </a:solidFill>
                <a:latin typeface="Arial"/>
                <a:ea typeface="Arial"/>
                <a:cs typeface="Arial"/>
                <a:sym typeface="Arial"/>
              </a:rPr>
              <a:t> </a:t>
            </a:r>
            <a:endParaRPr b="1" sz="1300">
              <a:solidFill>
                <a:srgbClr val="333333"/>
              </a:solidFill>
              <a:latin typeface="Arial"/>
              <a:ea typeface="Arial"/>
              <a:cs typeface="Arial"/>
              <a:sym typeface="Arial"/>
            </a:endParaRPr>
          </a:p>
          <a:p>
            <a:pPr indent="-311150" lvl="0" marL="457200" marR="0" rtl="0" algn="l">
              <a:lnSpc>
                <a:spcPct val="115000"/>
              </a:lnSpc>
              <a:spcBef>
                <a:spcPts val="1000"/>
              </a:spcBef>
              <a:spcAft>
                <a:spcPts val="1000"/>
              </a:spcAft>
              <a:buClr>
                <a:srgbClr val="333333"/>
              </a:buClr>
              <a:buSzPts val="1300"/>
              <a:buFont typeface="Arial"/>
              <a:buChar char="●"/>
            </a:pPr>
            <a:r>
              <a:rPr b="1" lang="en" sz="1300" u="sng">
                <a:solidFill>
                  <a:srgbClr val="333333"/>
                </a:solidFill>
                <a:latin typeface="Arial"/>
                <a:ea typeface="Arial"/>
                <a:cs typeface="Arial"/>
                <a:sym typeface="Arial"/>
                <a:hlinkClick r:id="rId7">
                  <a:extLst>
                    <a:ext uri="{A12FA001-AC4F-418D-AE19-62706E023703}">
                      <ahyp:hlinkClr val="tx"/>
                    </a:ext>
                  </a:extLst>
                </a:hlinkClick>
              </a:rPr>
              <a:t>https://www.geeksforgeeks.org/xgboost-for-regression/</a:t>
            </a:r>
            <a:r>
              <a:rPr b="1" lang="en" sz="1300">
                <a:solidFill>
                  <a:srgbClr val="333333"/>
                </a:solidFill>
                <a:latin typeface="Arial"/>
                <a:ea typeface="Arial"/>
                <a:cs typeface="Arial"/>
                <a:sym typeface="Arial"/>
              </a:rPr>
              <a:t> </a:t>
            </a:r>
            <a:endParaRPr b="1" sz="1400" u="sng">
              <a:solidFill>
                <a:srgbClr val="333333"/>
              </a:solidFill>
              <a:highlight>
                <a:schemeClr val="lt1"/>
              </a:highlight>
              <a:latin typeface="Arial"/>
              <a:ea typeface="Arial"/>
              <a:cs typeface="Arial"/>
              <a:sym typeface="Arial"/>
            </a:endParaRPr>
          </a:p>
        </p:txBody>
      </p:sp>
      <p:sp>
        <p:nvSpPr>
          <p:cNvPr id="100" name="Google Shape;100;p18"/>
          <p:cNvSpPr txBox="1"/>
          <p:nvPr>
            <p:ph type="title"/>
          </p:nvPr>
        </p:nvSpPr>
        <p:spPr>
          <a:xfrm>
            <a:off x="1979700" y="194275"/>
            <a:ext cx="4347900" cy="4254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3200"/>
              <a:t>References</a:t>
            </a:r>
            <a:endParaRPr sz="3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