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Kulachat Serif Bold" charset="1" panose="00000000000000000000"/>
      <p:regular r:id="rId17"/>
    </p:embeddedFont>
    <p:embeddedFont>
      <p:font typeface="Kulachat Serif Semi-Bold" charset="1" panose="00000000000000000000"/>
      <p:regular r:id="rId18"/>
    </p:embeddedFont>
    <p:embeddedFont>
      <p:font typeface="Angella White" charset="1" panose="02000503000000020003"/>
      <p:regular r:id="rId19"/>
    </p:embeddedFont>
    <p:embeddedFont>
      <p:font typeface="Kulachat Serif"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20.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4365004" y="5143500"/>
            <a:ext cx="3616776" cy="7883980"/>
          </a:xfrm>
          <a:custGeom>
            <a:avLst/>
            <a:gdLst/>
            <a:ahLst/>
            <a:cxnLst/>
            <a:rect r="r" b="b" t="t" l="l"/>
            <a:pathLst>
              <a:path h="7883980" w="3616776">
                <a:moveTo>
                  <a:pt x="0" y="0"/>
                </a:moveTo>
                <a:lnTo>
                  <a:pt x="3616775" y="0"/>
                </a:lnTo>
                <a:lnTo>
                  <a:pt x="3616775" y="7883980"/>
                </a:lnTo>
                <a:lnTo>
                  <a:pt x="0" y="7883980"/>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800000">
            <a:off x="12176714" y="-1555083"/>
            <a:ext cx="7015142" cy="5679421"/>
            <a:chOff x="0" y="0"/>
            <a:chExt cx="9353523" cy="7572561"/>
          </a:xfrm>
        </p:grpSpPr>
        <p:sp>
          <p:nvSpPr>
            <p:cNvPr name="Freeform 4" id="4"/>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7" id="7"/>
          <p:cNvSpPr txBox="true"/>
          <p:nvPr/>
        </p:nvSpPr>
        <p:spPr>
          <a:xfrm rot="0">
            <a:off x="612441" y="2334273"/>
            <a:ext cx="17675559" cy="3399154"/>
          </a:xfrm>
          <a:prstGeom prst="rect">
            <a:avLst/>
          </a:prstGeom>
        </p:spPr>
        <p:txBody>
          <a:bodyPr anchor="t" rtlCol="false" tIns="0" lIns="0" bIns="0" rIns="0">
            <a:spAutoFit/>
          </a:bodyPr>
          <a:lstStyle/>
          <a:p>
            <a:pPr algn="ctr">
              <a:lnSpc>
                <a:spcPts val="13720"/>
              </a:lnSpc>
            </a:pPr>
            <a:r>
              <a:rPr lang="en-US" sz="9800" b="true">
                <a:solidFill>
                  <a:srgbClr val="726151"/>
                </a:solidFill>
                <a:latin typeface="Kulachat Serif Bold"/>
                <a:ea typeface="Kulachat Serif Bold"/>
                <a:cs typeface="Kulachat Serif Bold"/>
                <a:sym typeface="Kulachat Serif Bold"/>
              </a:rPr>
              <a:t>k8 cluster failure issue prediction using xgboost</a:t>
            </a:r>
          </a:p>
        </p:txBody>
      </p:sp>
      <p:grpSp>
        <p:nvGrpSpPr>
          <p:cNvPr name="Group 8" id="8"/>
          <p:cNvGrpSpPr/>
          <p:nvPr/>
        </p:nvGrpSpPr>
        <p:grpSpPr>
          <a:xfrm rot="0">
            <a:off x="-2798279" y="5674528"/>
            <a:ext cx="8768578" cy="8753056"/>
            <a:chOff x="0" y="0"/>
            <a:chExt cx="11691438" cy="11670742"/>
          </a:xfrm>
        </p:grpSpPr>
        <p:sp>
          <p:nvSpPr>
            <p:cNvPr name="Freeform 9" id="9"/>
            <p:cNvSpPr/>
            <p:nvPr/>
          </p:nvSpPr>
          <p:spPr>
            <a:xfrm flipH="false" flipV="false" rot="-7023068">
              <a:off x="1516426" y="1482334"/>
              <a:ext cx="8658586" cy="8706074"/>
            </a:xfrm>
            <a:custGeom>
              <a:avLst/>
              <a:gdLst/>
              <a:ahLst/>
              <a:cxnLst/>
              <a:rect r="r" b="b" t="t" l="l"/>
              <a:pathLst>
                <a:path h="8706074" w="8658586">
                  <a:moveTo>
                    <a:pt x="0" y="0"/>
                  </a:moveTo>
                  <a:lnTo>
                    <a:pt x="8658586" y="0"/>
                  </a:lnTo>
                  <a:lnTo>
                    <a:pt x="8658586" y="8706074"/>
                  </a:lnTo>
                  <a:lnTo>
                    <a:pt x="0" y="870607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31629">
              <a:off x="1990850" y="1230761"/>
              <a:ext cx="6267189" cy="2199214"/>
            </a:xfrm>
            <a:custGeom>
              <a:avLst/>
              <a:gdLst/>
              <a:ahLst/>
              <a:cxnLst/>
              <a:rect r="r" b="b" t="t" l="l"/>
              <a:pathLst>
                <a:path h="2199214" w="6267189">
                  <a:moveTo>
                    <a:pt x="0" y="0"/>
                  </a:moveTo>
                  <a:lnTo>
                    <a:pt x="6267189" y="0"/>
                  </a:lnTo>
                  <a:lnTo>
                    <a:pt x="6267189" y="2199213"/>
                  </a:lnTo>
                  <a:lnTo>
                    <a:pt x="0" y="21992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true" rot="2909932">
              <a:off x="4832926" y="180598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TextBox 12" id="12"/>
          <p:cNvSpPr txBox="true"/>
          <p:nvPr/>
        </p:nvSpPr>
        <p:spPr>
          <a:xfrm rot="0">
            <a:off x="4611415" y="5826669"/>
            <a:ext cx="8762478" cy="3258820"/>
          </a:xfrm>
          <a:prstGeom prst="rect">
            <a:avLst/>
          </a:prstGeom>
        </p:spPr>
        <p:txBody>
          <a:bodyPr anchor="t" rtlCol="false" tIns="0" lIns="0" bIns="0" rIns="0">
            <a:spAutoFit/>
          </a:bodyPr>
          <a:lstStyle/>
          <a:p>
            <a:pPr algn="ctr">
              <a:lnSpc>
                <a:spcPts val="5179"/>
              </a:lnSpc>
            </a:pPr>
            <a:r>
              <a:rPr lang="en-US" sz="3699" b="true">
                <a:solidFill>
                  <a:srgbClr val="726151"/>
                </a:solidFill>
                <a:latin typeface="Kulachat Serif Semi-Bold"/>
                <a:ea typeface="Kulachat Serif Semi-Bold"/>
                <a:cs typeface="Kulachat Serif Semi-Bold"/>
                <a:sym typeface="Kulachat Serif Semi-Bold"/>
              </a:rPr>
              <a:t>Done By </a:t>
            </a:r>
          </a:p>
          <a:p>
            <a:pPr algn="ctr">
              <a:lnSpc>
                <a:spcPts val="5179"/>
              </a:lnSpc>
            </a:pPr>
            <a:r>
              <a:rPr lang="en-US" sz="3699" b="true">
                <a:solidFill>
                  <a:srgbClr val="726151"/>
                </a:solidFill>
                <a:latin typeface="Kulachat Serif Semi-Bold"/>
                <a:ea typeface="Kulachat Serif Semi-Bold"/>
                <a:cs typeface="Kulachat Serif Semi-Bold"/>
                <a:sym typeface="Kulachat Serif Semi-Bold"/>
              </a:rPr>
              <a:t>Ashritha Arunkumar</a:t>
            </a:r>
          </a:p>
          <a:p>
            <a:pPr algn="ctr">
              <a:lnSpc>
                <a:spcPts val="5179"/>
              </a:lnSpc>
            </a:pPr>
            <a:r>
              <a:rPr lang="en-US" sz="3699" b="true">
                <a:solidFill>
                  <a:srgbClr val="726151"/>
                </a:solidFill>
                <a:latin typeface="Kulachat Serif Semi-Bold"/>
                <a:ea typeface="Kulachat Serif Semi-Bold"/>
                <a:cs typeface="Kulachat Serif Semi-Bold"/>
                <a:sym typeface="Kulachat Serif Semi-Bold"/>
              </a:rPr>
              <a:t>B Dhivya</a:t>
            </a:r>
          </a:p>
          <a:p>
            <a:pPr algn="ctr">
              <a:lnSpc>
                <a:spcPts val="5179"/>
              </a:lnSpc>
            </a:pPr>
            <a:r>
              <a:rPr lang="en-US" sz="3699" b="true">
                <a:solidFill>
                  <a:srgbClr val="726151"/>
                </a:solidFill>
                <a:latin typeface="Kulachat Serif Semi-Bold"/>
                <a:ea typeface="Kulachat Serif Semi-Bold"/>
                <a:cs typeface="Kulachat Serif Semi-Bold"/>
                <a:sym typeface="Kulachat Serif Semi-Bold"/>
              </a:rPr>
              <a:t>Manasvini V</a:t>
            </a:r>
          </a:p>
          <a:p>
            <a:pPr algn="ctr">
              <a:lnSpc>
                <a:spcPts val="5179"/>
              </a:lnSpc>
            </a:pPr>
            <a:r>
              <a:rPr lang="en-US" sz="3699" b="true">
                <a:solidFill>
                  <a:srgbClr val="726151"/>
                </a:solidFill>
                <a:latin typeface="Kulachat Serif Semi-Bold"/>
                <a:ea typeface="Kulachat Serif Semi-Bold"/>
                <a:cs typeface="Kulachat Serif Semi-Bold"/>
                <a:sym typeface="Kulachat Serif Semi-Bold"/>
              </a:rPr>
              <a:t>Pranati Biswal</a:t>
            </a:r>
          </a:p>
        </p:txBody>
      </p:sp>
      <p:sp>
        <p:nvSpPr>
          <p:cNvPr name="Freeform 13" id="13"/>
          <p:cNvSpPr/>
          <p:nvPr/>
        </p:nvSpPr>
        <p:spPr>
          <a:xfrm flipH="true" flipV="false" rot="1363955">
            <a:off x="-1407618" y="-242438"/>
            <a:ext cx="3637262" cy="7928637"/>
          </a:xfrm>
          <a:custGeom>
            <a:avLst/>
            <a:gdLst/>
            <a:ahLst/>
            <a:cxnLst/>
            <a:rect r="r" b="b" t="t" l="l"/>
            <a:pathLst>
              <a:path h="7928637" w="3637262">
                <a:moveTo>
                  <a:pt x="3637262" y="0"/>
                </a:moveTo>
                <a:lnTo>
                  <a:pt x="0" y="0"/>
                </a:lnTo>
                <a:lnTo>
                  <a:pt x="0" y="7928637"/>
                </a:lnTo>
                <a:lnTo>
                  <a:pt x="3637262" y="7928637"/>
                </a:lnTo>
                <a:lnTo>
                  <a:pt x="3637262"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600156" y="3487816"/>
            <a:ext cx="13087689" cy="5230495"/>
          </a:xfrm>
          <a:prstGeom prst="rect">
            <a:avLst/>
          </a:prstGeom>
        </p:spPr>
        <p:txBody>
          <a:bodyPr anchor="t" rtlCol="false" tIns="0" lIns="0" bIns="0" rIns="0">
            <a:spAutoFit/>
          </a:bodyPr>
          <a:lstStyle/>
          <a:p>
            <a:pPr algn="ctr">
              <a:lnSpc>
                <a:spcPts val="5179"/>
              </a:lnSpc>
            </a:pPr>
            <a:r>
              <a:rPr lang="en-US" sz="3699">
                <a:solidFill>
                  <a:srgbClr val="726151"/>
                </a:solidFill>
                <a:latin typeface="Kulachat Serif"/>
                <a:ea typeface="Kulachat Serif"/>
                <a:cs typeface="Kulachat Serif"/>
                <a:sym typeface="Kulachat Serif"/>
              </a:rPr>
              <a:t>This project used XGBoost (99% accuracy) to predict six Kubernetes failures, outperforming LightGBM. Techniques like feature engineering, SMOTE, and model tuning improved accuracy, enabling proactive issue resolution and reducing downtime.</a:t>
            </a:r>
          </a:p>
          <a:p>
            <a:pPr algn="ctr">
              <a:lnSpc>
                <a:spcPts val="5179"/>
              </a:lnSpc>
            </a:pPr>
          </a:p>
          <a:p>
            <a:pPr algn="ctr">
              <a:lnSpc>
                <a:spcPts val="5179"/>
              </a:lnSpc>
            </a:pPr>
            <a:r>
              <a:rPr lang="en-US" sz="3699">
                <a:solidFill>
                  <a:srgbClr val="726151"/>
                </a:solidFill>
                <a:latin typeface="Kulachat Serif"/>
                <a:ea typeface="Kulachat Serif"/>
                <a:cs typeface="Kulachat Serif"/>
                <a:sym typeface="Kulachat Serif"/>
              </a:rPr>
              <a:t>Future improvements include real-time integration, automated remediation, and cloud deployment, enhancing AI-driven Kubernetes monitoring for greater reliability and efficiency.</a:t>
            </a:r>
          </a:p>
        </p:txBody>
      </p:sp>
      <p:sp>
        <p:nvSpPr>
          <p:cNvPr name="TextBox 3" id="3"/>
          <p:cNvSpPr txBox="true"/>
          <p:nvPr/>
        </p:nvSpPr>
        <p:spPr>
          <a:xfrm rot="0">
            <a:off x="6175821" y="657225"/>
            <a:ext cx="5936359"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Conclusion</a:t>
            </a:r>
          </a:p>
        </p:txBody>
      </p:sp>
      <p:sp>
        <p:nvSpPr>
          <p:cNvPr name="Freeform 4" id="4"/>
          <p:cNvSpPr/>
          <p:nvPr/>
        </p:nvSpPr>
        <p:spPr>
          <a:xfrm flipH="false" flipV="false" rot="-1279815">
            <a:off x="16479612" y="1697"/>
            <a:ext cx="3616776" cy="7883980"/>
          </a:xfrm>
          <a:custGeom>
            <a:avLst/>
            <a:gdLst/>
            <a:ahLst/>
            <a:cxnLst/>
            <a:rect r="r" b="b" t="t" l="l"/>
            <a:pathLst>
              <a:path h="7883980" w="3616776">
                <a:moveTo>
                  <a:pt x="0" y="0"/>
                </a:moveTo>
                <a:lnTo>
                  <a:pt x="3616776" y="0"/>
                </a:lnTo>
                <a:lnTo>
                  <a:pt x="3616776" y="7883980"/>
                </a:lnTo>
                <a:lnTo>
                  <a:pt x="0" y="7883980"/>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014169" y="6326281"/>
            <a:ext cx="6493940" cy="6529555"/>
          </a:xfrm>
          <a:custGeom>
            <a:avLst/>
            <a:gdLst/>
            <a:ahLst/>
            <a:cxnLst/>
            <a:rect r="r" b="b" t="t" l="l"/>
            <a:pathLst>
              <a:path h="6529555" w="6493940">
                <a:moveTo>
                  <a:pt x="0" y="0"/>
                </a:moveTo>
                <a:lnTo>
                  <a:pt x="6493939" y="0"/>
                </a:lnTo>
                <a:lnTo>
                  <a:pt x="6493939" y="6529555"/>
                </a:lnTo>
                <a:lnTo>
                  <a:pt x="0" y="6529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368370">
            <a:off x="-636901" y="4079291"/>
            <a:ext cx="2689927" cy="1649410"/>
          </a:xfrm>
          <a:custGeom>
            <a:avLst/>
            <a:gdLst/>
            <a:ahLst/>
            <a:cxnLst/>
            <a:rect r="r" b="b" t="t" l="l"/>
            <a:pathLst>
              <a:path h="1649410" w="2689927">
                <a:moveTo>
                  <a:pt x="0" y="0"/>
                </a:moveTo>
                <a:lnTo>
                  <a:pt x="2689928" y="0"/>
                </a:lnTo>
                <a:lnTo>
                  <a:pt x="2689928" y="1649410"/>
                </a:lnTo>
                <a:lnTo>
                  <a:pt x="0" y="1649410"/>
                </a:lnTo>
                <a:lnTo>
                  <a:pt x="0" y="0"/>
                </a:lnTo>
                <a:close/>
              </a:path>
            </a:pathLst>
          </a:custGeom>
          <a:blipFill>
            <a:blip r:embed="rId6">
              <a:extLst>
                <a:ext uri="{96DAC541-7B7A-43D3-8B79-37D633B846F1}">
                  <asvg:svgBlip xmlns:asvg="http://schemas.microsoft.com/office/drawing/2016/SVG/main" r:embed="rId7"/>
                </a:ext>
              </a:extLst>
            </a:blip>
            <a:stretch>
              <a:fillRect l="-74740" t="0" r="0" b="0"/>
            </a:stretch>
          </a:blipFill>
        </p:spPr>
      </p:sp>
      <p:sp>
        <p:nvSpPr>
          <p:cNvPr name="Freeform 7" id="7"/>
          <p:cNvSpPr/>
          <p:nvPr/>
        </p:nvSpPr>
        <p:spPr>
          <a:xfrm flipH="false" flipV="true" rot="8309932">
            <a:off x="7582" y="6646127"/>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true" flipV="false" rot="0">
            <a:off x="-779688" y="5143500"/>
            <a:ext cx="3616776" cy="7883980"/>
          </a:xfrm>
          <a:custGeom>
            <a:avLst/>
            <a:gdLst/>
            <a:ahLst/>
            <a:cxnLst/>
            <a:rect r="r" b="b" t="t" l="l"/>
            <a:pathLst>
              <a:path h="7883980" w="3616776">
                <a:moveTo>
                  <a:pt x="3616776" y="0"/>
                </a:moveTo>
                <a:lnTo>
                  <a:pt x="0" y="0"/>
                </a:lnTo>
                <a:lnTo>
                  <a:pt x="0" y="7883980"/>
                </a:lnTo>
                <a:lnTo>
                  <a:pt x="3616776" y="7883980"/>
                </a:lnTo>
                <a:lnTo>
                  <a:pt x="3616776"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039486" y="-1321993"/>
            <a:ext cx="5114585" cy="5142635"/>
          </a:xfrm>
          <a:custGeom>
            <a:avLst/>
            <a:gdLst/>
            <a:ahLst/>
            <a:cxnLst/>
            <a:rect r="r" b="b" t="t" l="l"/>
            <a:pathLst>
              <a:path h="5142635" w="5114585">
                <a:moveTo>
                  <a:pt x="0" y="0"/>
                </a:moveTo>
                <a:lnTo>
                  <a:pt x="5114585" y="0"/>
                </a:lnTo>
                <a:lnTo>
                  <a:pt x="5114585" y="5142635"/>
                </a:lnTo>
                <a:lnTo>
                  <a:pt x="0" y="51426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10800000">
            <a:off x="753760" y="-1555083"/>
            <a:ext cx="2450438" cy="4185866"/>
          </a:xfrm>
          <a:custGeom>
            <a:avLst/>
            <a:gdLst/>
            <a:ahLst/>
            <a:cxnLst/>
            <a:rect r="r" b="b" t="t" l="l"/>
            <a:pathLst>
              <a:path h="4185866" w="2450438">
                <a:moveTo>
                  <a:pt x="0" y="4185865"/>
                </a:moveTo>
                <a:lnTo>
                  <a:pt x="2450438" y="4185865"/>
                </a:lnTo>
                <a:lnTo>
                  <a:pt x="2450438" y="0"/>
                </a:lnTo>
                <a:lnTo>
                  <a:pt x="0" y="0"/>
                </a:lnTo>
                <a:lnTo>
                  <a:pt x="0" y="4185865"/>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9955212">
            <a:off x="3204198" y="532540"/>
            <a:ext cx="2909455" cy="1433568"/>
          </a:xfrm>
          <a:custGeom>
            <a:avLst/>
            <a:gdLst/>
            <a:ahLst/>
            <a:cxnLst/>
            <a:rect r="r" b="b" t="t" l="l"/>
            <a:pathLst>
              <a:path h="1433568" w="2909455">
                <a:moveTo>
                  <a:pt x="0" y="0"/>
                </a:moveTo>
                <a:lnTo>
                  <a:pt x="2909454" y="0"/>
                </a:lnTo>
                <a:lnTo>
                  <a:pt x="2909454" y="1433568"/>
                </a:lnTo>
                <a:lnTo>
                  <a:pt x="0" y="14335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3869895" y="6157860"/>
            <a:ext cx="6493940" cy="6529555"/>
          </a:xfrm>
          <a:custGeom>
            <a:avLst/>
            <a:gdLst/>
            <a:ahLst/>
            <a:cxnLst/>
            <a:rect r="r" b="b" t="t" l="l"/>
            <a:pathLst>
              <a:path h="6529555" w="6493940">
                <a:moveTo>
                  <a:pt x="0" y="0"/>
                </a:moveTo>
                <a:lnTo>
                  <a:pt x="6493939" y="0"/>
                </a:lnTo>
                <a:lnTo>
                  <a:pt x="6493939" y="6529555"/>
                </a:lnTo>
                <a:lnTo>
                  <a:pt x="0" y="6529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31629">
            <a:off x="14076378" y="6833542"/>
            <a:ext cx="4700392" cy="1649410"/>
          </a:xfrm>
          <a:custGeom>
            <a:avLst/>
            <a:gdLst/>
            <a:ahLst/>
            <a:cxnLst/>
            <a:rect r="r" b="b" t="t" l="l"/>
            <a:pathLst>
              <a:path h="1649410" w="4700392">
                <a:moveTo>
                  <a:pt x="0" y="0"/>
                </a:moveTo>
                <a:lnTo>
                  <a:pt x="4700392" y="0"/>
                </a:lnTo>
                <a:lnTo>
                  <a:pt x="4700392" y="1649411"/>
                </a:lnTo>
                <a:lnTo>
                  <a:pt x="0" y="16494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true" rot="2909932">
            <a:off x="16777063" y="7194684"/>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277720">
            <a:off x="16398988" y="-143677"/>
            <a:ext cx="3637262" cy="7928637"/>
          </a:xfrm>
          <a:custGeom>
            <a:avLst/>
            <a:gdLst/>
            <a:ahLst/>
            <a:cxnLst/>
            <a:rect r="r" b="b" t="t" l="l"/>
            <a:pathLst>
              <a:path h="7928637" w="3637262">
                <a:moveTo>
                  <a:pt x="0" y="0"/>
                </a:moveTo>
                <a:lnTo>
                  <a:pt x="3637262" y="0"/>
                </a:lnTo>
                <a:lnTo>
                  <a:pt x="3637262" y="7928637"/>
                </a:lnTo>
                <a:lnTo>
                  <a:pt x="0" y="7928637"/>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977197" y="2865578"/>
            <a:ext cx="14333605" cy="3301999"/>
          </a:xfrm>
          <a:prstGeom prst="rect">
            <a:avLst/>
          </a:prstGeom>
        </p:spPr>
        <p:txBody>
          <a:bodyPr anchor="t" rtlCol="false" tIns="0" lIns="0" bIns="0" rIns="0">
            <a:spAutoFit/>
          </a:bodyPr>
          <a:lstStyle/>
          <a:p>
            <a:pPr algn="ctr">
              <a:lnSpc>
                <a:spcPts val="25900"/>
              </a:lnSpc>
            </a:pPr>
            <a:r>
              <a:rPr lang="en-US" sz="18500">
                <a:solidFill>
                  <a:srgbClr val="726151"/>
                </a:solidFill>
                <a:latin typeface="Angella White"/>
                <a:ea typeface="Angella White"/>
                <a:cs typeface="Angella White"/>
                <a:sym typeface="Angella White"/>
              </a:rPr>
              <a:t>Thank You So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657615" y="1466862"/>
            <a:ext cx="5936359" cy="2501899"/>
          </a:xfrm>
          <a:prstGeom prst="rect">
            <a:avLst/>
          </a:prstGeom>
        </p:spPr>
        <p:txBody>
          <a:bodyPr anchor="t" rtlCol="false" tIns="0" lIns="0" bIns="0" rIns="0">
            <a:spAutoFit/>
          </a:bodyPr>
          <a:lstStyle/>
          <a:p>
            <a:pPr algn="l">
              <a:lnSpc>
                <a:spcPts val="19600"/>
              </a:lnSpc>
            </a:pPr>
            <a:r>
              <a:rPr lang="en-US" sz="14000">
                <a:solidFill>
                  <a:srgbClr val="726151"/>
                </a:solidFill>
                <a:latin typeface="Angella White"/>
                <a:ea typeface="Angella White"/>
                <a:cs typeface="Angella White"/>
                <a:sym typeface="Angella White"/>
              </a:rPr>
              <a:t>Overview</a:t>
            </a:r>
          </a:p>
        </p:txBody>
      </p:sp>
      <p:sp>
        <p:nvSpPr>
          <p:cNvPr name="Freeform 3" id="3"/>
          <p:cNvSpPr/>
          <p:nvPr/>
        </p:nvSpPr>
        <p:spPr>
          <a:xfrm flipH="false" flipV="false" rot="-10057392">
            <a:off x="14012330" y="6199221"/>
            <a:ext cx="6493940" cy="6529555"/>
          </a:xfrm>
          <a:custGeom>
            <a:avLst/>
            <a:gdLst/>
            <a:ahLst/>
            <a:cxnLst/>
            <a:rect r="r" b="b" t="t" l="l"/>
            <a:pathLst>
              <a:path h="6529555" w="6493940">
                <a:moveTo>
                  <a:pt x="0" y="0"/>
                </a:moveTo>
                <a:lnTo>
                  <a:pt x="6493940" y="0"/>
                </a:lnTo>
                <a:lnTo>
                  <a:pt x="6493940" y="6529555"/>
                </a:lnTo>
                <a:lnTo>
                  <a:pt x="0" y="6529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4065954">
            <a:off x="12535028" y="7387601"/>
            <a:ext cx="4700392" cy="1649410"/>
          </a:xfrm>
          <a:custGeom>
            <a:avLst/>
            <a:gdLst/>
            <a:ahLst/>
            <a:cxnLst/>
            <a:rect r="r" b="b" t="t" l="l"/>
            <a:pathLst>
              <a:path h="1649410" w="4700392">
                <a:moveTo>
                  <a:pt x="0" y="0"/>
                </a:moveTo>
                <a:lnTo>
                  <a:pt x="4700392" y="0"/>
                </a:lnTo>
                <a:lnTo>
                  <a:pt x="4700392" y="1649411"/>
                </a:lnTo>
                <a:lnTo>
                  <a:pt x="0" y="16494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124391">
            <a:off x="15612139" y="6421325"/>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845437" y="4180703"/>
            <a:ext cx="4599934" cy="2921890"/>
          </a:xfrm>
          <a:prstGeom prst="rect">
            <a:avLst/>
          </a:prstGeom>
        </p:spPr>
        <p:txBody>
          <a:bodyPr anchor="t" rtlCol="false" tIns="0" lIns="0" bIns="0" rIns="0">
            <a:spAutoFit/>
          </a:bodyPr>
          <a:lstStyle/>
          <a:p>
            <a:pPr algn="l" marL="798826" indent="-399413" lvl="1">
              <a:lnSpc>
                <a:spcPts val="5882"/>
              </a:lnSpc>
              <a:buFont typeface="Arial"/>
              <a:buChar char="•"/>
            </a:pPr>
            <a:r>
              <a:rPr lang="en-US" sz="3699">
                <a:solidFill>
                  <a:srgbClr val="726151"/>
                </a:solidFill>
                <a:latin typeface="Kulachat Serif"/>
                <a:ea typeface="Kulachat Serif"/>
                <a:cs typeface="Kulachat Serif"/>
                <a:sym typeface="Kulachat Serif"/>
              </a:rPr>
              <a:t>Introduction</a:t>
            </a:r>
          </a:p>
          <a:p>
            <a:pPr algn="l" marL="798826" indent="-399413" lvl="1">
              <a:lnSpc>
                <a:spcPts val="5882"/>
              </a:lnSpc>
              <a:buFont typeface="Arial"/>
              <a:buChar char="•"/>
            </a:pPr>
            <a:r>
              <a:rPr lang="en-US" sz="3699">
                <a:solidFill>
                  <a:srgbClr val="726151"/>
                </a:solidFill>
                <a:latin typeface="Kulachat Serif"/>
                <a:ea typeface="Kulachat Serif"/>
                <a:cs typeface="Kulachat Serif"/>
                <a:sym typeface="Kulachat Serif"/>
              </a:rPr>
              <a:t>Problem</a:t>
            </a:r>
          </a:p>
          <a:p>
            <a:pPr algn="l" marL="798826" indent="-399413" lvl="1">
              <a:lnSpc>
                <a:spcPts val="5882"/>
              </a:lnSpc>
              <a:buFont typeface="Arial"/>
              <a:buChar char="•"/>
            </a:pPr>
            <a:r>
              <a:rPr lang="en-US" sz="3699">
                <a:solidFill>
                  <a:srgbClr val="726151"/>
                </a:solidFill>
                <a:latin typeface="Kulachat Serif"/>
                <a:ea typeface="Kulachat Serif"/>
                <a:cs typeface="Kulachat Serif"/>
                <a:sym typeface="Kulachat Serif"/>
              </a:rPr>
              <a:t>Dataset &amp; Data Preprocessing</a:t>
            </a:r>
          </a:p>
        </p:txBody>
      </p:sp>
      <p:sp>
        <p:nvSpPr>
          <p:cNvPr name="Freeform 7" id="7"/>
          <p:cNvSpPr/>
          <p:nvPr/>
        </p:nvSpPr>
        <p:spPr>
          <a:xfrm flipH="true" flipV="false" rot="1363955">
            <a:off x="-1407618" y="-242438"/>
            <a:ext cx="3637262" cy="7928637"/>
          </a:xfrm>
          <a:custGeom>
            <a:avLst/>
            <a:gdLst/>
            <a:ahLst/>
            <a:cxnLst/>
            <a:rect r="r" b="b" t="t" l="l"/>
            <a:pathLst>
              <a:path h="7928637" w="3637262">
                <a:moveTo>
                  <a:pt x="3637262" y="0"/>
                </a:moveTo>
                <a:lnTo>
                  <a:pt x="0" y="0"/>
                </a:lnTo>
                <a:lnTo>
                  <a:pt x="0" y="7928637"/>
                </a:lnTo>
                <a:lnTo>
                  <a:pt x="3637262" y="7928637"/>
                </a:lnTo>
                <a:lnTo>
                  <a:pt x="3637262"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115985" y="4180703"/>
            <a:ext cx="4599934" cy="3664840"/>
          </a:xfrm>
          <a:prstGeom prst="rect">
            <a:avLst/>
          </a:prstGeom>
        </p:spPr>
        <p:txBody>
          <a:bodyPr anchor="t" rtlCol="false" tIns="0" lIns="0" bIns="0" rIns="0">
            <a:spAutoFit/>
          </a:bodyPr>
          <a:lstStyle/>
          <a:p>
            <a:pPr algn="l" marL="798826" indent="-399413" lvl="1">
              <a:lnSpc>
                <a:spcPts val="5882"/>
              </a:lnSpc>
              <a:buFont typeface="Arial"/>
              <a:buChar char="•"/>
            </a:pPr>
            <a:r>
              <a:rPr lang="en-US" sz="3699">
                <a:solidFill>
                  <a:srgbClr val="726151"/>
                </a:solidFill>
                <a:latin typeface="Kulachat Serif"/>
                <a:ea typeface="Kulachat Serif"/>
                <a:cs typeface="Kulachat Serif"/>
                <a:sym typeface="Kulachat Serif"/>
              </a:rPr>
              <a:t>Model Selection – LightGBM vs. XGBoost</a:t>
            </a:r>
          </a:p>
          <a:p>
            <a:pPr algn="l" marL="798826" indent="-399413" lvl="1">
              <a:lnSpc>
                <a:spcPts val="5882"/>
              </a:lnSpc>
              <a:buFont typeface="Arial"/>
              <a:buChar char="•"/>
            </a:pPr>
            <a:r>
              <a:rPr lang="en-US" sz="3699">
                <a:solidFill>
                  <a:srgbClr val="726151"/>
                </a:solidFill>
                <a:latin typeface="Kulachat Serif"/>
                <a:ea typeface="Kulachat Serif"/>
                <a:cs typeface="Kulachat Serif"/>
                <a:sym typeface="Kulachat Serif"/>
              </a:rPr>
              <a:t>Results</a:t>
            </a:r>
          </a:p>
          <a:p>
            <a:pPr algn="l" marL="798826" indent="-399413" lvl="1">
              <a:lnSpc>
                <a:spcPts val="5882"/>
              </a:lnSpc>
              <a:buFont typeface="Arial"/>
              <a:buChar char="•"/>
            </a:pPr>
            <a:r>
              <a:rPr lang="en-US" sz="3699">
                <a:solidFill>
                  <a:srgbClr val="726151"/>
                </a:solidFill>
                <a:latin typeface="Kulachat Serif"/>
                <a:ea typeface="Kulachat Serif"/>
                <a:cs typeface="Kulachat Serif"/>
                <a:sym typeface="Kulachat Serif"/>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6175821" y="657225"/>
            <a:ext cx="5936359"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Introduction</a:t>
            </a:r>
          </a:p>
        </p:txBody>
      </p:sp>
      <p:sp>
        <p:nvSpPr>
          <p:cNvPr name="TextBox 3" id="3"/>
          <p:cNvSpPr txBox="true"/>
          <p:nvPr/>
        </p:nvSpPr>
        <p:spPr>
          <a:xfrm rot="0">
            <a:off x="3328187" y="3370580"/>
            <a:ext cx="11631626" cy="5230495"/>
          </a:xfrm>
          <a:prstGeom prst="rect">
            <a:avLst/>
          </a:prstGeom>
        </p:spPr>
        <p:txBody>
          <a:bodyPr anchor="t" rtlCol="false" tIns="0" lIns="0" bIns="0" rIns="0">
            <a:spAutoFit/>
          </a:bodyPr>
          <a:lstStyle/>
          <a:p>
            <a:pPr algn="ctr">
              <a:lnSpc>
                <a:spcPts val="5179"/>
              </a:lnSpc>
            </a:pPr>
            <a:r>
              <a:rPr lang="en-US" sz="3699">
                <a:solidFill>
                  <a:srgbClr val="726151"/>
                </a:solidFill>
                <a:latin typeface="Kulachat Serif"/>
                <a:ea typeface="Kulachat Serif"/>
                <a:cs typeface="Kulachat Serif"/>
                <a:sym typeface="Kulachat Serif"/>
              </a:rPr>
              <a:t>Kubernetes clusters face various operational challenges, such as node failures, resource exhaustion, network disruptions, and pod evictions. Identifying these issues early helps in proactive management, reducing downtime and improving system stability.</a:t>
            </a:r>
          </a:p>
          <a:p>
            <a:pPr algn="ctr">
              <a:lnSpc>
                <a:spcPts val="5179"/>
              </a:lnSpc>
            </a:pPr>
          </a:p>
          <a:p>
            <a:pPr algn="ctr">
              <a:lnSpc>
                <a:spcPts val="5179"/>
              </a:lnSpc>
            </a:pPr>
            <a:r>
              <a:rPr lang="en-US" sz="3699">
                <a:solidFill>
                  <a:srgbClr val="726151"/>
                </a:solidFill>
                <a:latin typeface="Kulachat Serif"/>
                <a:ea typeface="Kulachat Serif"/>
                <a:cs typeface="Kulachat Serif"/>
                <a:sym typeface="Kulachat Serif"/>
              </a:rPr>
              <a:t>This project leverages Machine Learning (ML) models, to classify six types of cloud issues based on system metrics</a:t>
            </a:r>
          </a:p>
        </p:txBody>
      </p:sp>
      <p:grpSp>
        <p:nvGrpSpPr>
          <p:cNvPr name="Group 4" id="4"/>
          <p:cNvGrpSpPr/>
          <p:nvPr/>
        </p:nvGrpSpPr>
        <p:grpSpPr>
          <a:xfrm rot="-10800000">
            <a:off x="12176714" y="-1555083"/>
            <a:ext cx="7015142" cy="5679421"/>
            <a:chOff x="0" y="0"/>
            <a:chExt cx="9353523" cy="7572561"/>
          </a:xfrm>
        </p:grpSpPr>
        <p:sp>
          <p:nvSpPr>
            <p:cNvPr name="Freeform 5" id="5"/>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8" id="8"/>
          <p:cNvSpPr/>
          <p:nvPr/>
        </p:nvSpPr>
        <p:spPr>
          <a:xfrm flipH="true" flipV="false" rot="0">
            <a:off x="0" y="5143500"/>
            <a:ext cx="3616776" cy="7883980"/>
          </a:xfrm>
          <a:custGeom>
            <a:avLst/>
            <a:gdLst/>
            <a:ahLst/>
            <a:cxnLst/>
            <a:rect r="r" b="b" t="t" l="l"/>
            <a:pathLst>
              <a:path h="7883980" w="3616776">
                <a:moveTo>
                  <a:pt x="3616776" y="0"/>
                </a:moveTo>
                <a:lnTo>
                  <a:pt x="0" y="0"/>
                </a:lnTo>
                <a:lnTo>
                  <a:pt x="0" y="7883980"/>
                </a:lnTo>
                <a:lnTo>
                  <a:pt x="3616776" y="7883980"/>
                </a:lnTo>
                <a:lnTo>
                  <a:pt x="3616776"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279815">
            <a:off x="16479612" y="1697"/>
            <a:ext cx="3616776" cy="7883980"/>
          </a:xfrm>
          <a:custGeom>
            <a:avLst/>
            <a:gdLst/>
            <a:ahLst/>
            <a:cxnLst/>
            <a:rect r="r" b="b" t="t" l="l"/>
            <a:pathLst>
              <a:path h="7883980" w="3616776">
                <a:moveTo>
                  <a:pt x="0" y="0"/>
                </a:moveTo>
                <a:lnTo>
                  <a:pt x="3616776" y="0"/>
                </a:lnTo>
                <a:lnTo>
                  <a:pt x="3616776" y="7883980"/>
                </a:lnTo>
                <a:lnTo>
                  <a:pt x="0" y="7883980"/>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14169" y="6326281"/>
            <a:ext cx="6493940" cy="6529555"/>
          </a:xfrm>
          <a:custGeom>
            <a:avLst/>
            <a:gdLst/>
            <a:ahLst/>
            <a:cxnLst/>
            <a:rect r="r" b="b" t="t" l="l"/>
            <a:pathLst>
              <a:path h="6529555" w="6493940">
                <a:moveTo>
                  <a:pt x="0" y="0"/>
                </a:moveTo>
                <a:lnTo>
                  <a:pt x="6493939" y="0"/>
                </a:lnTo>
                <a:lnTo>
                  <a:pt x="6493939" y="6529555"/>
                </a:lnTo>
                <a:lnTo>
                  <a:pt x="0" y="6529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368370">
            <a:off x="-636901" y="4079291"/>
            <a:ext cx="2689927" cy="1649410"/>
          </a:xfrm>
          <a:custGeom>
            <a:avLst/>
            <a:gdLst/>
            <a:ahLst/>
            <a:cxnLst/>
            <a:rect r="r" b="b" t="t" l="l"/>
            <a:pathLst>
              <a:path h="1649410" w="2689927">
                <a:moveTo>
                  <a:pt x="0" y="0"/>
                </a:moveTo>
                <a:lnTo>
                  <a:pt x="2689928" y="0"/>
                </a:lnTo>
                <a:lnTo>
                  <a:pt x="2689928" y="1649410"/>
                </a:lnTo>
                <a:lnTo>
                  <a:pt x="0" y="1649410"/>
                </a:lnTo>
                <a:lnTo>
                  <a:pt x="0" y="0"/>
                </a:lnTo>
                <a:close/>
              </a:path>
            </a:pathLst>
          </a:custGeom>
          <a:blipFill>
            <a:blip r:embed="rId6">
              <a:extLst>
                <a:ext uri="{96DAC541-7B7A-43D3-8B79-37D633B846F1}">
                  <asvg:svgBlip xmlns:asvg="http://schemas.microsoft.com/office/drawing/2016/SVG/main" r:embed="rId7"/>
                </a:ext>
              </a:extLst>
            </a:blip>
            <a:stretch>
              <a:fillRect l="-74740" t="0" r="0" b="0"/>
            </a:stretch>
          </a:blipFill>
        </p:spPr>
      </p:sp>
      <p:sp>
        <p:nvSpPr>
          <p:cNvPr name="Freeform 5" id="5"/>
          <p:cNvSpPr/>
          <p:nvPr/>
        </p:nvSpPr>
        <p:spPr>
          <a:xfrm flipH="false" flipV="true" rot="8309932">
            <a:off x="7582" y="6646127"/>
            <a:ext cx="2450438" cy="4185866"/>
          </a:xfrm>
          <a:custGeom>
            <a:avLst/>
            <a:gdLst/>
            <a:ahLst/>
            <a:cxnLst/>
            <a:rect r="r" b="b" t="t" l="l"/>
            <a:pathLst>
              <a:path h="4185866" w="2450438">
                <a:moveTo>
                  <a:pt x="0" y="4185866"/>
                </a:moveTo>
                <a:lnTo>
                  <a:pt x="2450438" y="4185866"/>
                </a:lnTo>
                <a:lnTo>
                  <a:pt x="2450438" y="0"/>
                </a:lnTo>
                <a:lnTo>
                  <a:pt x="0" y="0"/>
                </a:lnTo>
                <a:lnTo>
                  <a:pt x="0" y="4185866"/>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6175821" y="657225"/>
            <a:ext cx="5936359"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Problem</a:t>
            </a:r>
          </a:p>
        </p:txBody>
      </p:sp>
      <p:sp>
        <p:nvSpPr>
          <p:cNvPr name="Freeform 7" id="7"/>
          <p:cNvSpPr/>
          <p:nvPr/>
        </p:nvSpPr>
        <p:spPr>
          <a:xfrm flipH="false" flipV="false" rot="0">
            <a:off x="0" y="3291430"/>
            <a:ext cx="5608156" cy="3034850"/>
          </a:xfrm>
          <a:custGeom>
            <a:avLst/>
            <a:gdLst/>
            <a:ahLst/>
            <a:cxnLst/>
            <a:rect r="r" b="b" t="t" l="l"/>
            <a:pathLst>
              <a:path h="3034850" w="5608156">
                <a:moveTo>
                  <a:pt x="0" y="0"/>
                </a:moveTo>
                <a:lnTo>
                  <a:pt x="5608156" y="0"/>
                </a:lnTo>
                <a:lnTo>
                  <a:pt x="5608156" y="3034851"/>
                </a:lnTo>
                <a:lnTo>
                  <a:pt x="0" y="3034851"/>
                </a:lnTo>
                <a:lnTo>
                  <a:pt x="0" y="0"/>
                </a:lnTo>
                <a:close/>
              </a:path>
            </a:pathLst>
          </a:custGeom>
          <a:blipFill>
            <a:blip r:embed="rId10">
              <a:extLst>
                <a:ext uri="{96DAC541-7B7A-43D3-8B79-37D633B846F1}">
                  <asvg:svgBlip xmlns:asvg="http://schemas.microsoft.com/office/drawing/2016/SVG/main" r:embed="rId11"/>
                </a:ext>
              </a:extLst>
            </a:blip>
            <a:stretch>
              <a:fillRect l="0" t="0" r="0" b="-84119"/>
            </a:stretch>
          </a:blipFill>
        </p:spPr>
      </p:sp>
      <p:sp>
        <p:nvSpPr>
          <p:cNvPr name="TextBox 8" id="8"/>
          <p:cNvSpPr txBox="true"/>
          <p:nvPr/>
        </p:nvSpPr>
        <p:spPr>
          <a:xfrm rot="0">
            <a:off x="771320" y="5086350"/>
            <a:ext cx="4593697" cy="1099820"/>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Detect when nodes/pods are likely to crash.</a:t>
            </a:r>
          </a:p>
        </p:txBody>
      </p:sp>
      <p:sp>
        <p:nvSpPr>
          <p:cNvPr name="TextBox 9" id="9"/>
          <p:cNvSpPr txBox="true"/>
          <p:nvPr/>
        </p:nvSpPr>
        <p:spPr>
          <a:xfrm rot="0">
            <a:off x="243139" y="4175293"/>
            <a:ext cx="5121877"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Node or Pod Failures </a:t>
            </a:r>
          </a:p>
        </p:txBody>
      </p:sp>
      <p:sp>
        <p:nvSpPr>
          <p:cNvPr name="Freeform 10" id="10"/>
          <p:cNvSpPr/>
          <p:nvPr/>
        </p:nvSpPr>
        <p:spPr>
          <a:xfrm flipH="false" flipV="false" rot="0">
            <a:off x="6339922" y="3324850"/>
            <a:ext cx="5608156" cy="3034850"/>
          </a:xfrm>
          <a:custGeom>
            <a:avLst/>
            <a:gdLst/>
            <a:ahLst/>
            <a:cxnLst/>
            <a:rect r="r" b="b" t="t" l="l"/>
            <a:pathLst>
              <a:path h="3034850" w="5608156">
                <a:moveTo>
                  <a:pt x="0" y="0"/>
                </a:moveTo>
                <a:lnTo>
                  <a:pt x="5608156" y="0"/>
                </a:lnTo>
                <a:lnTo>
                  <a:pt x="5608156" y="3034851"/>
                </a:lnTo>
                <a:lnTo>
                  <a:pt x="0" y="3034851"/>
                </a:lnTo>
                <a:lnTo>
                  <a:pt x="0" y="0"/>
                </a:lnTo>
                <a:close/>
              </a:path>
            </a:pathLst>
          </a:custGeom>
          <a:blipFill>
            <a:blip r:embed="rId10">
              <a:extLst>
                <a:ext uri="{96DAC541-7B7A-43D3-8B79-37D633B846F1}">
                  <asvg:svgBlip xmlns:asvg="http://schemas.microsoft.com/office/drawing/2016/SVG/main" r:embed="rId11"/>
                </a:ext>
              </a:extLst>
            </a:blip>
            <a:stretch>
              <a:fillRect l="0" t="0" r="0" b="-84119"/>
            </a:stretch>
          </a:blipFill>
        </p:spPr>
      </p:sp>
      <p:sp>
        <p:nvSpPr>
          <p:cNvPr name="Freeform 11" id="11"/>
          <p:cNvSpPr/>
          <p:nvPr/>
        </p:nvSpPr>
        <p:spPr>
          <a:xfrm flipH="false" flipV="false" rot="0">
            <a:off x="12397929" y="3291430"/>
            <a:ext cx="5608156" cy="3034850"/>
          </a:xfrm>
          <a:custGeom>
            <a:avLst/>
            <a:gdLst/>
            <a:ahLst/>
            <a:cxnLst/>
            <a:rect r="r" b="b" t="t" l="l"/>
            <a:pathLst>
              <a:path h="3034850" w="5608156">
                <a:moveTo>
                  <a:pt x="0" y="0"/>
                </a:moveTo>
                <a:lnTo>
                  <a:pt x="5608157" y="0"/>
                </a:lnTo>
                <a:lnTo>
                  <a:pt x="5608157" y="3034851"/>
                </a:lnTo>
                <a:lnTo>
                  <a:pt x="0" y="3034851"/>
                </a:lnTo>
                <a:lnTo>
                  <a:pt x="0" y="0"/>
                </a:lnTo>
                <a:close/>
              </a:path>
            </a:pathLst>
          </a:custGeom>
          <a:blipFill>
            <a:blip r:embed="rId10">
              <a:extLst>
                <a:ext uri="{96DAC541-7B7A-43D3-8B79-37D633B846F1}">
                  <asvg:svgBlip xmlns:asvg="http://schemas.microsoft.com/office/drawing/2016/SVG/main" r:embed="rId11"/>
                </a:ext>
              </a:extLst>
            </a:blip>
            <a:stretch>
              <a:fillRect l="0" t="0" r="0" b="-84119"/>
            </a:stretch>
          </a:blipFill>
        </p:spPr>
      </p:sp>
      <p:sp>
        <p:nvSpPr>
          <p:cNvPr name="Freeform 12" id="12"/>
          <p:cNvSpPr/>
          <p:nvPr/>
        </p:nvSpPr>
        <p:spPr>
          <a:xfrm flipH="false" flipV="false" rot="0">
            <a:off x="0" y="6775540"/>
            <a:ext cx="5608156" cy="3034850"/>
          </a:xfrm>
          <a:custGeom>
            <a:avLst/>
            <a:gdLst/>
            <a:ahLst/>
            <a:cxnLst/>
            <a:rect r="r" b="b" t="t" l="l"/>
            <a:pathLst>
              <a:path h="3034850" w="5608156">
                <a:moveTo>
                  <a:pt x="0" y="0"/>
                </a:moveTo>
                <a:lnTo>
                  <a:pt x="5608156" y="0"/>
                </a:lnTo>
                <a:lnTo>
                  <a:pt x="5608156" y="3034851"/>
                </a:lnTo>
                <a:lnTo>
                  <a:pt x="0" y="3034851"/>
                </a:lnTo>
                <a:lnTo>
                  <a:pt x="0" y="0"/>
                </a:lnTo>
                <a:close/>
              </a:path>
            </a:pathLst>
          </a:custGeom>
          <a:blipFill>
            <a:blip r:embed="rId10">
              <a:extLst>
                <a:ext uri="{96DAC541-7B7A-43D3-8B79-37D633B846F1}">
                  <asvg:svgBlip xmlns:asvg="http://schemas.microsoft.com/office/drawing/2016/SVG/main" r:embed="rId11"/>
                </a:ext>
              </a:extLst>
            </a:blip>
            <a:stretch>
              <a:fillRect l="0" t="0" r="0" b="-84119"/>
            </a:stretch>
          </a:blipFill>
        </p:spPr>
      </p:sp>
      <p:sp>
        <p:nvSpPr>
          <p:cNvPr name="Freeform 13" id="13"/>
          <p:cNvSpPr/>
          <p:nvPr/>
        </p:nvSpPr>
        <p:spPr>
          <a:xfrm flipH="false" flipV="false" rot="0">
            <a:off x="6339922" y="6775540"/>
            <a:ext cx="5608156" cy="3034850"/>
          </a:xfrm>
          <a:custGeom>
            <a:avLst/>
            <a:gdLst/>
            <a:ahLst/>
            <a:cxnLst/>
            <a:rect r="r" b="b" t="t" l="l"/>
            <a:pathLst>
              <a:path h="3034850" w="5608156">
                <a:moveTo>
                  <a:pt x="0" y="0"/>
                </a:moveTo>
                <a:lnTo>
                  <a:pt x="5608156" y="0"/>
                </a:lnTo>
                <a:lnTo>
                  <a:pt x="5608156" y="3034851"/>
                </a:lnTo>
                <a:lnTo>
                  <a:pt x="0" y="3034851"/>
                </a:lnTo>
                <a:lnTo>
                  <a:pt x="0" y="0"/>
                </a:lnTo>
                <a:close/>
              </a:path>
            </a:pathLst>
          </a:custGeom>
          <a:blipFill>
            <a:blip r:embed="rId10">
              <a:extLst>
                <a:ext uri="{96DAC541-7B7A-43D3-8B79-37D633B846F1}">
                  <asvg:svgBlip xmlns:asvg="http://schemas.microsoft.com/office/drawing/2016/SVG/main" r:embed="rId11"/>
                </a:ext>
              </a:extLst>
            </a:blip>
            <a:stretch>
              <a:fillRect l="0" t="0" r="0" b="-84119"/>
            </a:stretch>
          </a:blipFill>
        </p:spPr>
      </p:sp>
      <p:sp>
        <p:nvSpPr>
          <p:cNvPr name="Freeform 14" id="14"/>
          <p:cNvSpPr/>
          <p:nvPr/>
        </p:nvSpPr>
        <p:spPr>
          <a:xfrm flipH="false" flipV="false" rot="0">
            <a:off x="12397929" y="6756011"/>
            <a:ext cx="5608156" cy="3034850"/>
          </a:xfrm>
          <a:custGeom>
            <a:avLst/>
            <a:gdLst/>
            <a:ahLst/>
            <a:cxnLst/>
            <a:rect r="r" b="b" t="t" l="l"/>
            <a:pathLst>
              <a:path h="3034850" w="5608156">
                <a:moveTo>
                  <a:pt x="0" y="0"/>
                </a:moveTo>
                <a:lnTo>
                  <a:pt x="5608157" y="0"/>
                </a:lnTo>
                <a:lnTo>
                  <a:pt x="5608157" y="3034851"/>
                </a:lnTo>
                <a:lnTo>
                  <a:pt x="0" y="3034851"/>
                </a:lnTo>
                <a:lnTo>
                  <a:pt x="0" y="0"/>
                </a:lnTo>
                <a:close/>
              </a:path>
            </a:pathLst>
          </a:custGeom>
          <a:blipFill>
            <a:blip r:embed="rId10">
              <a:extLst>
                <a:ext uri="{96DAC541-7B7A-43D3-8B79-37D633B846F1}">
                  <asvg:svgBlip xmlns:asvg="http://schemas.microsoft.com/office/drawing/2016/SVG/main" r:embed="rId11"/>
                </a:ext>
              </a:extLst>
            </a:blip>
            <a:stretch>
              <a:fillRect l="0" t="0" r="0" b="-84119"/>
            </a:stretch>
          </a:blipFill>
        </p:spPr>
      </p:sp>
      <p:sp>
        <p:nvSpPr>
          <p:cNvPr name="TextBox 15" id="15"/>
          <p:cNvSpPr txBox="true"/>
          <p:nvPr/>
        </p:nvSpPr>
        <p:spPr>
          <a:xfrm rot="0">
            <a:off x="6583061" y="4175293"/>
            <a:ext cx="5121877"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Bold"/>
                <a:ea typeface="Kulachat Serif Bold"/>
                <a:cs typeface="Kulachat Serif Bold"/>
                <a:sym typeface="Kulachat Serif Bold"/>
              </a:rPr>
              <a:t>Resource Exhaustion</a:t>
            </a:r>
          </a:p>
        </p:txBody>
      </p:sp>
      <p:sp>
        <p:nvSpPr>
          <p:cNvPr name="TextBox 16" id="16"/>
          <p:cNvSpPr txBox="true"/>
          <p:nvPr/>
        </p:nvSpPr>
        <p:spPr>
          <a:xfrm rot="0">
            <a:off x="12608678" y="4175293"/>
            <a:ext cx="5121877"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Bold"/>
                <a:ea typeface="Kulachat Serif Bold"/>
                <a:cs typeface="Kulachat Serif Bold"/>
                <a:sym typeface="Kulachat Serif Bold"/>
              </a:rPr>
              <a:t>Network Issues</a:t>
            </a:r>
          </a:p>
        </p:txBody>
      </p:sp>
      <p:sp>
        <p:nvSpPr>
          <p:cNvPr name="TextBox 17" id="17"/>
          <p:cNvSpPr txBox="true"/>
          <p:nvPr/>
        </p:nvSpPr>
        <p:spPr>
          <a:xfrm rot="0">
            <a:off x="243139" y="7663045"/>
            <a:ext cx="5121877"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Bold"/>
                <a:ea typeface="Kulachat Serif Bold"/>
                <a:cs typeface="Kulachat Serif Bold"/>
                <a:sym typeface="Kulachat Serif Bold"/>
              </a:rPr>
              <a:t>Service Disruptions</a:t>
            </a:r>
          </a:p>
        </p:txBody>
      </p:sp>
      <p:sp>
        <p:nvSpPr>
          <p:cNvPr name="TextBox 18" id="18"/>
          <p:cNvSpPr txBox="true"/>
          <p:nvPr/>
        </p:nvSpPr>
        <p:spPr>
          <a:xfrm rot="0">
            <a:off x="6583061" y="7663045"/>
            <a:ext cx="5121877"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Bold"/>
                <a:ea typeface="Kulachat Serif Bold"/>
                <a:cs typeface="Kulachat Serif Bold"/>
                <a:sym typeface="Kulachat Serif Bold"/>
              </a:rPr>
              <a:t>Pod Evictions</a:t>
            </a:r>
          </a:p>
        </p:txBody>
      </p:sp>
      <p:sp>
        <p:nvSpPr>
          <p:cNvPr name="TextBox 19" id="19"/>
          <p:cNvSpPr txBox="true"/>
          <p:nvPr/>
        </p:nvSpPr>
        <p:spPr>
          <a:xfrm rot="0">
            <a:off x="12681503" y="7663045"/>
            <a:ext cx="5121877"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Bold"/>
                <a:ea typeface="Kulachat Serif Bold"/>
                <a:cs typeface="Kulachat Serif Bold"/>
                <a:sym typeface="Kulachat Serif Bold"/>
              </a:rPr>
              <a:t>Slow Response Times</a:t>
            </a:r>
          </a:p>
        </p:txBody>
      </p:sp>
      <p:sp>
        <p:nvSpPr>
          <p:cNvPr name="TextBox 20" id="20"/>
          <p:cNvSpPr txBox="true"/>
          <p:nvPr/>
        </p:nvSpPr>
        <p:spPr>
          <a:xfrm rot="0">
            <a:off x="7111242" y="5226461"/>
            <a:ext cx="4593697" cy="1099820"/>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Predict CPU, memory, or disk running out.</a:t>
            </a:r>
          </a:p>
        </p:txBody>
      </p:sp>
      <p:sp>
        <p:nvSpPr>
          <p:cNvPr name="TextBox 21" id="21"/>
          <p:cNvSpPr txBox="true"/>
          <p:nvPr/>
        </p:nvSpPr>
        <p:spPr>
          <a:xfrm rot="0">
            <a:off x="12922983" y="5086350"/>
            <a:ext cx="4593697" cy="1099820"/>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Identify failures, packet loss, or high latency.</a:t>
            </a:r>
          </a:p>
        </p:txBody>
      </p:sp>
      <p:sp>
        <p:nvSpPr>
          <p:cNvPr name="TextBox 22" id="22"/>
          <p:cNvSpPr txBox="true"/>
          <p:nvPr/>
        </p:nvSpPr>
        <p:spPr>
          <a:xfrm rot="0">
            <a:off x="771320" y="8710571"/>
            <a:ext cx="4593697" cy="1099820"/>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Detect anomalies in logs indicating failures.</a:t>
            </a:r>
          </a:p>
        </p:txBody>
      </p:sp>
      <p:sp>
        <p:nvSpPr>
          <p:cNvPr name="TextBox 23" id="23"/>
          <p:cNvSpPr txBox="true"/>
          <p:nvPr/>
        </p:nvSpPr>
        <p:spPr>
          <a:xfrm rot="0">
            <a:off x="7111242" y="8712066"/>
            <a:ext cx="4593697" cy="1099820"/>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Predict pod evictions due to resource pressure.</a:t>
            </a:r>
          </a:p>
        </p:txBody>
      </p:sp>
      <p:sp>
        <p:nvSpPr>
          <p:cNvPr name="TextBox 24" id="24"/>
          <p:cNvSpPr txBox="true"/>
          <p:nvPr/>
        </p:nvSpPr>
        <p:spPr>
          <a:xfrm rot="0">
            <a:off x="12922983" y="8710571"/>
            <a:ext cx="4593697" cy="1099820"/>
          </a:xfrm>
          <a:prstGeom prst="rect">
            <a:avLst/>
          </a:prstGeom>
        </p:spPr>
        <p:txBody>
          <a:bodyPr anchor="t" rtlCol="false" tIns="0" lIns="0" bIns="0" rIns="0">
            <a:spAutoFit/>
          </a:bodyPr>
          <a:lstStyle/>
          <a:p>
            <a:pPr algn="l">
              <a:lnSpc>
                <a:spcPts val="4479"/>
              </a:lnSpc>
            </a:pPr>
            <a:r>
              <a:rPr lang="en-US" sz="3199">
                <a:solidFill>
                  <a:srgbClr val="726151"/>
                </a:solidFill>
                <a:latin typeface="Kulachat Serif"/>
                <a:ea typeface="Kulachat Serif"/>
                <a:cs typeface="Kulachat Serif"/>
                <a:sym typeface="Kulachat Serif"/>
              </a:rPr>
              <a:t>Identify high latency caused by contention.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10057392">
            <a:off x="14012330" y="6199221"/>
            <a:ext cx="6493940" cy="6529555"/>
          </a:xfrm>
          <a:custGeom>
            <a:avLst/>
            <a:gdLst/>
            <a:ahLst/>
            <a:cxnLst/>
            <a:rect r="r" b="b" t="t" l="l"/>
            <a:pathLst>
              <a:path h="6529555" w="6493940">
                <a:moveTo>
                  <a:pt x="0" y="0"/>
                </a:moveTo>
                <a:lnTo>
                  <a:pt x="6493940" y="0"/>
                </a:lnTo>
                <a:lnTo>
                  <a:pt x="6493940" y="6529555"/>
                </a:lnTo>
                <a:lnTo>
                  <a:pt x="0" y="65295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259919">
            <a:off x="15709405" y="3868840"/>
            <a:ext cx="4700392" cy="1649410"/>
          </a:xfrm>
          <a:custGeom>
            <a:avLst/>
            <a:gdLst/>
            <a:ahLst/>
            <a:cxnLst/>
            <a:rect r="r" b="b" t="t" l="l"/>
            <a:pathLst>
              <a:path h="1649410" w="4700392">
                <a:moveTo>
                  <a:pt x="0" y="0"/>
                </a:moveTo>
                <a:lnTo>
                  <a:pt x="4700392" y="0"/>
                </a:lnTo>
                <a:lnTo>
                  <a:pt x="4700392" y="1649410"/>
                </a:lnTo>
                <a:lnTo>
                  <a:pt x="0" y="1649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9801328">
            <a:off x="17062781" y="7165367"/>
            <a:ext cx="2450438" cy="4185866"/>
          </a:xfrm>
          <a:custGeom>
            <a:avLst/>
            <a:gdLst/>
            <a:ahLst/>
            <a:cxnLst/>
            <a:rect r="r" b="b" t="t" l="l"/>
            <a:pathLst>
              <a:path h="4185866" w="2450438">
                <a:moveTo>
                  <a:pt x="0" y="0"/>
                </a:moveTo>
                <a:lnTo>
                  <a:pt x="2450438" y="0"/>
                </a:lnTo>
                <a:lnTo>
                  <a:pt x="2450438" y="4185866"/>
                </a:lnTo>
                <a:lnTo>
                  <a:pt x="0" y="41858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1741598">
            <a:off x="-1504725" y="-1565846"/>
            <a:ext cx="3350281" cy="7303064"/>
          </a:xfrm>
          <a:custGeom>
            <a:avLst/>
            <a:gdLst/>
            <a:ahLst/>
            <a:cxnLst/>
            <a:rect r="r" b="b" t="t" l="l"/>
            <a:pathLst>
              <a:path h="7303064" w="3350281">
                <a:moveTo>
                  <a:pt x="3350281" y="0"/>
                </a:moveTo>
                <a:lnTo>
                  <a:pt x="0" y="0"/>
                </a:lnTo>
                <a:lnTo>
                  <a:pt x="0" y="7303064"/>
                </a:lnTo>
                <a:lnTo>
                  <a:pt x="3350281" y="7303064"/>
                </a:lnTo>
                <a:lnTo>
                  <a:pt x="3350281"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360004" y="2606675"/>
            <a:ext cx="4605026" cy="4800600"/>
          </a:xfrm>
          <a:prstGeom prst="rect">
            <a:avLst/>
          </a:prstGeom>
        </p:spPr>
        <p:txBody>
          <a:bodyPr anchor="t" rtlCol="false" tIns="0" lIns="0" bIns="0" rIns="0">
            <a:spAutoFit/>
          </a:bodyPr>
          <a:lstStyle/>
          <a:p>
            <a:pPr algn="ctr">
              <a:lnSpc>
                <a:spcPts val="12599"/>
              </a:lnSpc>
            </a:pPr>
            <a:r>
              <a:rPr lang="en-US" sz="9000">
                <a:solidFill>
                  <a:srgbClr val="726151"/>
                </a:solidFill>
                <a:latin typeface="Angella White"/>
                <a:ea typeface="Angella White"/>
                <a:cs typeface="Angella White"/>
                <a:sym typeface="Angella White"/>
              </a:rPr>
              <a:t>Dataset &amp; Data Preprocessing</a:t>
            </a:r>
          </a:p>
        </p:txBody>
      </p:sp>
      <p:sp>
        <p:nvSpPr>
          <p:cNvPr name="Freeform 7" id="7"/>
          <p:cNvSpPr/>
          <p:nvPr/>
        </p:nvSpPr>
        <p:spPr>
          <a:xfrm flipH="false" flipV="false" rot="0">
            <a:off x="6526917" y="1028700"/>
            <a:ext cx="4129818" cy="4114800"/>
          </a:xfrm>
          <a:custGeom>
            <a:avLst/>
            <a:gdLst/>
            <a:ahLst/>
            <a:cxnLst/>
            <a:rect r="r" b="b" t="t" l="l"/>
            <a:pathLst>
              <a:path h="4114800" w="4129818">
                <a:moveTo>
                  <a:pt x="0" y="0"/>
                </a:moveTo>
                <a:lnTo>
                  <a:pt x="4129818" y="0"/>
                </a:lnTo>
                <a:lnTo>
                  <a:pt x="412981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6526917" y="5394325"/>
            <a:ext cx="4129818" cy="4114800"/>
          </a:xfrm>
          <a:custGeom>
            <a:avLst/>
            <a:gdLst/>
            <a:ahLst/>
            <a:cxnLst/>
            <a:rect r="r" b="b" t="t" l="l"/>
            <a:pathLst>
              <a:path h="4114800" w="4129818">
                <a:moveTo>
                  <a:pt x="0" y="0"/>
                </a:moveTo>
                <a:lnTo>
                  <a:pt x="4129818" y="0"/>
                </a:lnTo>
                <a:lnTo>
                  <a:pt x="412981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1980187" y="1028700"/>
            <a:ext cx="4129818" cy="4114800"/>
          </a:xfrm>
          <a:custGeom>
            <a:avLst/>
            <a:gdLst/>
            <a:ahLst/>
            <a:cxnLst/>
            <a:rect r="r" b="b" t="t" l="l"/>
            <a:pathLst>
              <a:path h="4114800" w="4129818">
                <a:moveTo>
                  <a:pt x="0" y="0"/>
                </a:moveTo>
                <a:lnTo>
                  <a:pt x="4129817" y="0"/>
                </a:lnTo>
                <a:lnTo>
                  <a:pt x="412981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980187" y="5394325"/>
            <a:ext cx="4129818" cy="4114800"/>
          </a:xfrm>
          <a:custGeom>
            <a:avLst/>
            <a:gdLst/>
            <a:ahLst/>
            <a:cxnLst/>
            <a:rect r="r" b="b" t="t" l="l"/>
            <a:pathLst>
              <a:path h="4114800" w="4129818">
                <a:moveTo>
                  <a:pt x="0" y="0"/>
                </a:moveTo>
                <a:lnTo>
                  <a:pt x="4129817" y="0"/>
                </a:lnTo>
                <a:lnTo>
                  <a:pt x="412981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6919819" y="1211580"/>
            <a:ext cx="2787419" cy="3178175"/>
          </a:xfrm>
          <a:prstGeom prst="rect">
            <a:avLst/>
          </a:prstGeom>
        </p:spPr>
        <p:txBody>
          <a:bodyPr anchor="t" rtlCol="false" tIns="0" lIns="0" bIns="0" rIns="0">
            <a:spAutoFit/>
          </a:bodyPr>
          <a:lstStyle/>
          <a:p>
            <a:pPr algn="ctr">
              <a:lnSpc>
                <a:spcPts val="2800"/>
              </a:lnSpc>
            </a:pPr>
            <a:r>
              <a:rPr lang="en-US" sz="2000">
                <a:solidFill>
                  <a:srgbClr val="726151"/>
                </a:solidFill>
                <a:latin typeface="Angella White"/>
                <a:ea typeface="Angella White"/>
                <a:cs typeface="Angella White"/>
                <a:sym typeface="Angella White"/>
              </a:rPr>
              <a:t>Dataset:</a:t>
            </a:r>
          </a:p>
          <a:p>
            <a:pPr algn="l" marL="431801" indent="-215900" lvl="1">
              <a:lnSpc>
                <a:spcPts val="2800"/>
              </a:lnSpc>
              <a:buFont typeface="Arial"/>
              <a:buChar char="•"/>
            </a:pPr>
            <a:r>
              <a:rPr lang="en-US" b="true" sz="2000">
                <a:solidFill>
                  <a:srgbClr val="726151"/>
                </a:solidFill>
                <a:latin typeface="Kulachat Serif Bold"/>
                <a:ea typeface="Kulachat Serif Bold"/>
                <a:cs typeface="Kulachat Serif Bold"/>
                <a:sym typeface="Kulachat Serif Bold"/>
              </a:rPr>
              <a:t>Synthetic data</a:t>
            </a:r>
            <a:r>
              <a:rPr lang="en-US" sz="2000">
                <a:solidFill>
                  <a:srgbClr val="726151"/>
                </a:solidFill>
                <a:latin typeface="Kulachat Serif"/>
                <a:ea typeface="Kulachat Serif"/>
                <a:cs typeface="Kulachat Serif"/>
                <a:sym typeface="Kulachat Serif"/>
              </a:rPr>
              <a:t> generated for training and testing.  </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Covers key </a:t>
            </a:r>
            <a:r>
              <a:rPr lang="en-US" b="true" sz="2000">
                <a:solidFill>
                  <a:srgbClr val="726151"/>
                </a:solidFill>
                <a:latin typeface="Kulachat Serif Bold"/>
                <a:ea typeface="Kulachat Serif Bold"/>
                <a:cs typeface="Kulachat Serif Bold"/>
                <a:sym typeface="Kulachat Serif Bold"/>
              </a:rPr>
              <a:t>Kubernetes infrastructure metrics</a:t>
            </a:r>
            <a:r>
              <a:rPr lang="en-US" sz="2000">
                <a:solidFill>
                  <a:srgbClr val="726151"/>
                </a:solidFill>
                <a:latin typeface="Kulachat Serif"/>
                <a:ea typeface="Kulachat Serif"/>
                <a:cs typeface="Kulachat Serif"/>
                <a:sym typeface="Kulachat Serif"/>
              </a:rPr>
              <a:t> to simulate real-world failures</a:t>
            </a:r>
          </a:p>
        </p:txBody>
      </p:sp>
      <p:sp>
        <p:nvSpPr>
          <p:cNvPr name="TextBox 12" id="12"/>
          <p:cNvSpPr txBox="true"/>
          <p:nvPr/>
        </p:nvSpPr>
        <p:spPr>
          <a:xfrm rot="0">
            <a:off x="6711334" y="5587807"/>
            <a:ext cx="3760984" cy="3145155"/>
          </a:xfrm>
          <a:prstGeom prst="rect">
            <a:avLst/>
          </a:prstGeom>
        </p:spPr>
        <p:txBody>
          <a:bodyPr anchor="t" rtlCol="false" tIns="0" lIns="0" bIns="0" rIns="0">
            <a:spAutoFit/>
          </a:bodyPr>
          <a:lstStyle/>
          <a:p>
            <a:pPr algn="ctr">
              <a:lnSpc>
                <a:spcPts val="2520"/>
              </a:lnSpc>
            </a:pPr>
            <a:r>
              <a:rPr lang="en-US" sz="1800">
                <a:solidFill>
                  <a:srgbClr val="726151"/>
                </a:solidFill>
                <a:latin typeface="Angella White"/>
                <a:ea typeface="Angella White"/>
                <a:cs typeface="Angella White"/>
                <a:sym typeface="Angella White"/>
              </a:rPr>
              <a:t>Data Preprocessing Steps:</a:t>
            </a:r>
          </a:p>
          <a:p>
            <a:pPr algn="l" marL="388620" indent="-194310" lvl="1">
              <a:lnSpc>
                <a:spcPts val="2520"/>
              </a:lnSpc>
              <a:buFont typeface="Arial"/>
              <a:buChar char="•"/>
            </a:pPr>
            <a:r>
              <a:rPr lang="en-US" b="true" sz="1800">
                <a:solidFill>
                  <a:srgbClr val="726151"/>
                </a:solidFill>
                <a:latin typeface="Kulachat Serif Bold"/>
                <a:ea typeface="Kulachat Serif Bold"/>
                <a:cs typeface="Kulachat Serif Bold"/>
                <a:sym typeface="Kulachat Serif Bold"/>
              </a:rPr>
              <a:t>One-Hot Encoding:</a:t>
            </a:r>
            <a:r>
              <a:rPr lang="en-US" sz="1800">
                <a:solidFill>
                  <a:srgbClr val="726151"/>
                </a:solidFill>
                <a:latin typeface="Kulachat Serif"/>
                <a:ea typeface="Kulachat Serif"/>
                <a:cs typeface="Kulachat Serif"/>
                <a:sym typeface="Kulachat Serif"/>
              </a:rPr>
              <a:t> Converts categorical variables into numerical format.  </a:t>
            </a:r>
          </a:p>
          <a:p>
            <a:pPr algn="l" marL="388620" indent="-194310" lvl="1">
              <a:lnSpc>
                <a:spcPts val="2520"/>
              </a:lnSpc>
              <a:buFont typeface="Arial"/>
              <a:buChar char="•"/>
            </a:pPr>
            <a:r>
              <a:rPr lang="en-US" b="true" sz="1800">
                <a:solidFill>
                  <a:srgbClr val="726151"/>
                </a:solidFill>
                <a:latin typeface="Kulachat Serif Bold"/>
                <a:ea typeface="Kulachat Serif Bold"/>
                <a:cs typeface="Kulachat Serif Bold"/>
                <a:sym typeface="Kulachat Serif Bold"/>
              </a:rPr>
              <a:t>Feature Scaling: </a:t>
            </a:r>
            <a:r>
              <a:rPr lang="en-US" sz="1800">
                <a:solidFill>
                  <a:srgbClr val="726151"/>
                </a:solidFill>
                <a:latin typeface="Kulachat Serif"/>
                <a:ea typeface="Kulachat Serif"/>
                <a:cs typeface="Kulachat Serif"/>
                <a:sym typeface="Kulachat Serif"/>
              </a:rPr>
              <a:t>Used StandardScaler to normalize feature distributions.  </a:t>
            </a:r>
          </a:p>
          <a:p>
            <a:pPr algn="l" marL="388620" indent="-194310" lvl="1">
              <a:lnSpc>
                <a:spcPts val="2520"/>
              </a:lnSpc>
              <a:buFont typeface="Arial"/>
              <a:buChar char="•"/>
            </a:pPr>
            <a:r>
              <a:rPr lang="en-US" b="true" sz="1800">
                <a:solidFill>
                  <a:srgbClr val="726151"/>
                </a:solidFill>
                <a:latin typeface="Kulachat Serif Bold"/>
                <a:ea typeface="Kulachat Serif Bold"/>
                <a:cs typeface="Kulachat Serif Bold"/>
                <a:sym typeface="Kulachat Serif Bold"/>
              </a:rPr>
              <a:t>Class Balancing: </a:t>
            </a:r>
            <a:r>
              <a:rPr lang="en-US" sz="1800">
                <a:solidFill>
                  <a:srgbClr val="726151"/>
                </a:solidFill>
                <a:latin typeface="Kulachat Serif"/>
                <a:ea typeface="Kulachat Serif"/>
                <a:cs typeface="Kulachat Serif"/>
                <a:sym typeface="Kulachat Serif"/>
              </a:rPr>
              <a:t>Applied SMOTE (Synthetic Minority Over-sampling Technique) to handle imbalance.  </a:t>
            </a:r>
          </a:p>
        </p:txBody>
      </p:sp>
      <p:sp>
        <p:nvSpPr>
          <p:cNvPr name="TextBox 13" id="13"/>
          <p:cNvSpPr txBox="true"/>
          <p:nvPr/>
        </p:nvSpPr>
        <p:spPr>
          <a:xfrm rot="0">
            <a:off x="12651386" y="1211580"/>
            <a:ext cx="2787419" cy="3190240"/>
          </a:xfrm>
          <a:prstGeom prst="rect">
            <a:avLst/>
          </a:prstGeom>
        </p:spPr>
        <p:txBody>
          <a:bodyPr anchor="t" rtlCol="false" tIns="0" lIns="0" bIns="0" rIns="0">
            <a:spAutoFit/>
          </a:bodyPr>
          <a:lstStyle/>
          <a:p>
            <a:pPr algn="ctr">
              <a:lnSpc>
                <a:spcPts val="2800"/>
              </a:lnSpc>
            </a:pPr>
            <a:r>
              <a:rPr lang="en-US" sz="2000">
                <a:solidFill>
                  <a:srgbClr val="726151"/>
                </a:solidFill>
                <a:latin typeface="Angella White"/>
                <a:ea typeface="Angella White"/>
                <a:cs typeface="Angella White"/>
                <a:sym typeface="Angella White"/>
              </a:rPr>
              <a:t>Features Included:**  </a:t>
            </a:r>
          </a:p>
          <a:p>
            <a:pPr algn="l" marL="388620" indent="-194310" lvl="1">
              <a:lnSpc>
                <a:spcPts val="2520"/>
              </a:lnSpc>
              <a:buFont typeface="Arial"/>
              <a:buChar char="•"/>
            </a:pPr>
            <a:r>
              <a:rPr lang="en-US" b="true" sz="1800">
                <a:solidFill>
                  <a:srgbClr val="726151"/>
                </a:solidFill>
                <a:latin typeface="Kulachat Serif Bold"/>
                <a:ea typeface="Kulachat Serif Bold"/>
                <a:cs typeface="Kulachat Serif Bold"/>
                <a:sym typeface="Kulachat Serif Bold"/>
              </a:rPr>
              <a:t>System Metrics:</a:t>
            </a:r>
            <a:r>
              <a:rPr lang="en-US" sz="1800">
                <a:solidFill>
                  <a:srgbClr val="726151"/>
                </a:solidFill>
                <a:latin typeface="Kulachat Serif"/>
                <a:ea typeface="Kulachat Serif"/>
                <a:cs typeface="Kulachat Serif"/>
                <a:sym typeface="Kulachat Serif"/>
              </a:rPr>
              <a:t> CPU usage, memory consumption, disk usage.  </a:t>
            </a:r>
          </a:p>
          <a:p>
            <a:pPr algn="l" marL="388620" indent="-194310" lvl="1">
              <a:lnSpc>
                <a:spcPts val="2520"/>
              </a:lnSpc>
              <a:buFont typeface="Arial"/>
              <a:buChar char="•"/>
            </a:pPr>
            <a:r>
              <a:rPr lang="en-US" b="true" sz="1800">
                <a:solidFill>
                  <a:srgbClr val="726151"/>
                </a:solidFill>
                <a:latin typeface="Kulachat Serif Bold"/>
                <a:ea typeface="Kulachat Serif Bold"/>
                <a:cs typeface="Kulachat Serif Bold"/>
                <a:sym typeface="Kulachat Serif Bold"/>
              </a:rPr>
              <a:t>Network Metrics:</a:t>
            </a:r>
            <a:r>
              <a:rPr lang="en-US" sz="1800">
                <a:solidFill>
                  <a:srgbClr val="726151"/>
                </a:solidFill>
                <a:latin typeface="Kulachat Serif"/>
                <a:ea typeface="Kulachat Serif"/>
                <a:cs typeface="Kulachat Serif"/>
                <a:sym typeface="Kulachat Serif"/>
              </a:rPr>
              <a:t> Latency, packet loss, connectivity status.  </a:t>
            </a:r>
          </a:p>
          <a:p>
            <a:pPr algn="l" marL="388620" indent="-194310" lvl="1">
              <a:lnSpc>
                <a:spcPts val="2520"/>
              </a:lnSpc>
              <a:buFont typeface="Arial"/>
              <a:buChar char="•"/>
            </a:pPr>
            <a:r>
              <a:rPr lang="en-US" b="true" sz="1800">
                <a:solidFill>
                  <a:srgbClr val="726151"/>
                </a:solidFill>
                <a:latin typeface="Kulachat Serif Bold"/>
                <a:ea typeface="Kulachat Serif Bold"/>
                <a:cs typeface="Kulachat Serif Bold"/>
                <a:sym typeface="Kulachat Serif Bold"/>
              </a:rPr>
              <a:t>Logs &amp; Events: </a:t>
            </a:r>
            <a:r>
              <a:rPr lang="en-US" sz="1800">
                <a:solidFill>
                  <a:srgbClr val="726151"/>
                </a:solidFill>
                <a:latin typeface="Kulachat Serif"/>
                <a:ea typeface="Kulachat Serif"/>
                <a:cs typeface="Kulachat Serif"/>
                <a:sym typeface="Kulachat Serif"/>
              </a:rPr>
              <a:t>System logs, pod status, failure events.</a:t>
            </a:r>
          </a:p>
        </p:txBody>
      </p:sp>
      <p:sp>
        <p:nvSpPr>
          <p:cNvPr name="TextBox 14" id="14"/>
          <p:cNvSpPr txBox="true"/>
          <p:nvPr/>
        </p:nvSpPr>
        <p:spPr>
          <a:xfrm rot="0">
            <a:off x="12651386" y="6043737"/>
            <a:ext cx="2787419" cy="1768475"/>
          </a:xfrm>
          <a:prstGeom prst="rect">
            <a:avLst/>
          </a:prstGeom>
        </p:spPr>
        <p:txBody>
          <a:bodyPr anchor="t" rtlCol="false" tIns="0" lIns="0" bIns="0" rIns="0">
            <a:spAutoFit/>
          </a:bodyPr>
          <a:lstStyle/>
          <a:p>
            <a:pPr algn="ctr">
              <a:lnSpc>
                <a:spcPts val="2800"/>
              </a:lnSpc>
            </a:pPr>
            <a:r>
              <a:rPr lang="en-US" sz="2000">
                <a:solidFill>
                  <a:srgbClr val="726151"/>
                </a:solidFill>
                <a:latin typeface="Angella White"/>
                <a:ea typeface="Angella White"/>
                <a:cs typeface="Angella White"/>
                <a:sym typeface="Angella White"/>
              </a:rPr>
              <a:t>Outcome:</a:t>
            </a:r>
          </a:p>
          <a:p>
            <a:pPr algn="l" marL="0" indent="0" lvl="1">
              <a:lnSpc>
                <a:spcPts val="2800"/>
              </a:lnSpc>
              <a:spcBef>
                <a:spcPct val="0"/>
              </a:spcBef>
            </a:pPr>
            <a:r>
              <a:rPr lang="en-US" sz="2000">
                <a:solidFill>
                  <a:srgbClr val="726151"/>
                </a:solidFill>
                <a:latin typeface="Kulachat Serif"/>
                <a:ea typeface="Kulachat Serif"/>
                <a:cs typeface="Kulachat Serif"/>
                <a:sym typeface="Kulachat Serif"/>
              </a:rPr>
              <a:t>Improved model performance by ensuring well-processed and balanced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2521384" y="4745086"/>
            <a:ext cx="5917837" cy="4592128"/>
          </a:xfrm>
          <a:custGeom>
            <a:avLst/>
            <a:gdLst/>
            <a:ahLst/>
            <a:cxnLst/>
            <a:rect r="r" b="b" t="t" l="l"/>
            <a:pathLst>
              <a:path h="4592128" w="5917837">
                <a:moveTo>
                  <a:pt x="0" y="0"/>
                </a:moveTo>
                <a:lnTo>
                  <a:pt x="5917837" y="0"/>
                </a:lnTo>
                <a:lnTo>
                  <a:pt x="5917837" y="4592128"/>
                </a:lnTo>
                <a:lnTo>
                  <a:pt x="0" y="4592128"/>
                </a:lnTo>
                <a:lnTo>
                  <a:pt x="0" y="0"/>
                </a:lnTo>
                <a:close/>
              </a:path>
            </a:pathLst>
          </a:custGeom>
          <a:blipFill>
            <a:blip r:embed="rId2">
              <a:extLst>
                <a:ext uri="{96DAC541-7B7A-43D3-8B79-37D633B846F1}">
                  <asvg:svgBlip xmlns:asvg="http://schemas.microsoft.com/office/drawing/2016/SVG/main" r:embed="rId3"/>
                </a:ext>
              </a:extLst>
            </a:blip>
            <a:stretch>
              <a:fillRect l="-38197" t="-43864" r="0" b="-32610"/>
            </a:stretch>
          </a:blipFill>
        </p:spPr>
      </p:sp>
      <p:sp>
        <p:nvSpPr>
          <p:cNvPr name="Freeform 3" id="3"/>
          <p:cNvSpPr/>
          <p:nvPr/>
        </p:nvSpPr>
        <p:spPr>
          <a:xfrm flipH="true" flipV="false" rot="-1279815">
            <a:off x="161758" y="6695130"/>
            <a:ext cx="3616776" cy="7883980"/>
          </a:xfrm>
          <a:custGeom>
            <a:avLst/>
            <a:gdLst/>
            <a:ahLst/>
            <a:cxnLst/>
            <a:rect r="r" b="b" t="t" l="l"/>
            <a:pathLst>
              <a:path h="7883980" w="3616776">
                <a:moveTo>
                  <a:pt x="3616775" y="0"/>
                </a:moveTo>
                <a:lnTo>
                  <a:pt x="0" y="0"/>
                </a:lnTo>
                <a:lnTo>
                  <a:pt x="0" y="7883979"/>
                </a:lnTo>
                <a:lnTo>
                  <a:pt x="3616775" y="7883979"/>
                </a:lnTo>
                <a:lnTo>
                  <a:pt x="3616775" y="0"/>
                </a:lnTo>
                <a:close/>
              </a:path>
            </a:pathLst>
          </a:custGeom>
          <a:blipFill>
            <a:blip r:embed="rId4">
              <a:alphaModFix amt="7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21384" y="3375351"/>
            <a:ext cx="5917837" cy="1369735"/>
          </a:xfrm>
          <a:custGeom>
            <a:avLst/>
            <a:gdLst/>
            <a:ahLst/>
            <a:cxnLst/>
            <a:rect r="r" b="b" t="t" l="l"/>
            <a:pathLst>
              <a:path h="1369735" w="5917837">
                <a:moveTo>
                  <a:pt x="0" y="0"/>
                </a:moveTo>
                <a:lnTo>
                  <a:pt x="5917837" y="0"/>
                </a:lnTo>
                <a:lnTo>
                  <a:pt x="5917837" y="1369735"/>
                </a:lnTo>
                <a:lnTo>
                  <a:pt x="0" y="1369735"/>
                </a:lnTo>
                <a:lnTo>
                  <a:pt x="0" y="0"/>
                </a:lnTo>
                <a:close/>
              </a:path>
            </a:pathLst>
          </a:custGeom>
          <a:blipFill>
            <a:blip r:embed="rId2">
              <a:extLst>
                <a:ext uri="{96DAC541-7B7A-43D3-8B79-37D633B846F1}">
                  <asvg:svgBlip xmlns:asvg="http://schemas.microsoft.com/office/drawing/2016/SVG/main" r:embed="rId3"/>
                </a:ext>
              </a:extLst>
            </a:blip>
            <a:stretch>
              <a:fillRect l="0" t="0" r="0" b="-328114"/>
            </a:stretch>
          </a:blipFill>
        </p:spPr>
      </p:sp>
      <p:grpSp>
        <p:nvGrpSpPr>
          <p:cNvPr name="Group 5" id="5"/>
          <p:cNvGrpSpPr/>
          <p:nvPr/>
        </p:nvGrpSpPr>
        <p:grpSpPr>
          <a:xfrm rot="-10800000">
            <a:off x="13455204" y="-2469401"/>
            <a:ext cx="6493940" cy="9480485"/>
            <a:chOff x="0" y="0"/>
            <a:chExt cx="8658586" cy="12640647"/>
          </a:xfrm>
        </p:grpSpPr>
        <p:sp>
          <p:nvSpPr>
            <p:cNvPr name="Freeform 6" id="6"/>
            <p:cNvSpPr/>
            <p:nvPr/>
          </p:nvSpPr>
          <p:spPr>
            <a:xfrm flipH="false" flipV="false" rot="0">
              <a:off x="0" y="3934573"/>
              <a:ext cx="8658586" cy="8706074"/>
            </a:xfrm>
            <a:custGeom>
              <a:avLst/>
              <a:gdLst/>
              <a:ahLst/>
              <a:cxnLst/>
              <a:rect r="r" b="b" t="t" l="l"/>
              <a:pathLst>
                <a:path h="8706074" w="8658586">
                  <a:moveTo>
                    <a:pt x="0" y="0"/>
                  </a:moveTo>
                  <a:lnTo>
                    <a:pt x="8658586" y="0"/>
                  </a:lnTo>
                  <a:lnTo>
                    <a:pt x="8658586" y="8706074"/>
                  </a:lnTo>
                  <a:lnTo>
                    <a:pt x="0" y="87060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368370">
              <a:off x="1836358" y="938586"/>
              <a:ext cx="3586570" cy="2199214"/>
            </a:xfrm>
            <a:custGeom>
              <a:avLst/>
              <a:gdLst/>
              <a:ahLst/>
              <a:cxnLst/>
              <a:rect r="r" b="b" t="t" l="l"/>
              <a:pathLst>
                <a:path h="2199214" w="3586570">
                  <a:moveTo>
                    <a:pt x="0" y="0"/>
                  </a:moveTo>
                  <a:lnTo>
                    <a:pt x="3586570" y="0"/>
                  </a:lnTo>
                  <a:lnTo>
                    <a:pt x="3586570" y="2199214"/>
                  </a:lnTo>
                  <a:lnTo>
                    <a:pt x="0" y="2199214"/>
                  </a:lnTo>
                  <a:lnTo>
                    <a:pt x="0" y="0"/>
                  </a:lnTo>
                  <a:close/>
                </a:path>
              </a:pathLst>
            </a:custGeom>
            <a:blipFill>
              <a:blip r:embed="rId8">
                <a:extLst>
                  <a:ext uri="{96DAC541-7B7A-43D3-8B79-37D633B846F1}">
                    <asvg:svgBlip xmlns:asvg="http://schemas.microsoft.com/office/drawing/2016/SVG/main" r:embed="rId9"/>
                  </a:ext>
                </a:extLst>
              </a:blip>
              <a:stretch>
                <a:fillRect l="-74740" t="0" r="0" b="0"/>
              </a:stretch>
            </a:blipFill>
          </p:spPr>
        </p:sp>
        <p:sp>
          <p:nvSpPr>
            <p:cNvPr name="Freeform 8" id="8"/>
            <p:cNvSpPr/>
            <p:nvPr/>
          </p:nvSpPr>
          <p:spPr>
            <a:xfrm flipH="false" flipV="true" rot="8309932">
              <a:off x="2695668" y="4361035"/>
              <a:ext cx="3267251" cy="5581154"/>
            </a:xfrm>
            <a:custGeom>
              <a:avLst/>
              <a:gdLst/>
              <a:ahLst/>
              <a:cxnLst/>
              <a:rect r="r" b="b" t="t" l="l"/>
              <a:pathLst>
                <a:path h="5581154" w="3267251">
                  <a:moveTo>
                    <a:pt x="0" y="5581155"/>
                  </a:moveTo>
                  <a:lnTo>
                    <a:pt x="3267250" y="5581155"/>
                  </a:lnTo>
                  <a:lnTo>
                    <a:pt x="3267250" y="0"/>
                  </a:lnTo>
                  <a:lnTo>
                    <a:pt x="0" y="0"/>
                  </a:lnTo>
                  <a:lnTo>
                    <a:pt x="0" y="5581155"/>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TextBox 9" id="9"/>
          <p:cNvSpPr txBox="true"/>
          <p:nvPr/>
        </p:nvSpPr>
        <p:spPr>
          <a:xfrm rot="0">
            <a:off x="-3268139" y="861776"/>
            <a:ext cx="24824278" cy="1409066"/>
          </a:xfrm>
          <a:prstGeom prst="rect">
            <a:avLst/>
          </a:prstGeom>
        </p:spPr>
        <p:txBody>
          <a:bodyPr anchor="t" rtlCol="false" tIns="0" lIns="0" bIns="0" rIns="0">
            <a:spAutoFit/>
          </a:bodyPr>
          <a:lstStyle/>
          <a:p>
            <a:pPr algn="ctr">
              <a:lnSpc>
                <a:spcPts val="11059"/>
              </a:lnSpc>
            </a:pPr>
            <a:r>
              <a:rPr lang="en-US" sz="7899">
                <a:solidFill>
                  <a:srgbClr val="726151"/>
                </a:solidFill>
                <a:latin typeface="Angella White"/>
                <a:ea typeface="Angella White"/>
                <a:cs typeface="Angella White"/>
                <a:sym typeface="Angella White"/>
              </a:rPr>
              <a:t>Model Selection – LightGBM vs. XGBoost</a:t>
            </a:r>
          </a:p>
        </p:txBody>
      </p:sp>
      <p:sp>
        <p:nvSpPr>
          <p:cNvPr name="TextBox 10" id="10"/>
          <p:cNvSpPr txBox="true"/>
          <p:nvPr/>
        </p:nvSpPr>
        <p:spPr>
          <a:xfrm rot="0">
            <a:off x="3473346" y="4706986"/>
            <a:ext cx="4013914" cy="3863975"/>
          </a:xfrm>
          <a:prstGeom prst="rect">
            <a:avLst/>
          </a:prstGeom>
        </p:spPr>
        <p:txBody>
          <a:bodyPr anchor="t" rtlCol="false" tIns="0" lIns="0" bIns="0" rIns="0">
            <a:spAutoFit/>
          </a:bodyPr>
          <a:lstStyle/>
          <a:p>
            <a:pPr algn="ctr">
              <a:lnSpc>
                <a:spcPts val="2800"/>
              </a:lnSpc>
            </a:pPr>
            <a:r>
              <a:rPr lang="en-US" sz="2000" b="true">
                <a:solidFill>
                  <a:srgbClr val="726151"/>
                </a:solidFill>
                <a:latin typeface="Kulachat Serif Bold"/>
                <a:ea typeface="Kulachat Serif Bold"/>
                <a:cs typeface="Kulachat Serif Bold"/>
                <a:sym typeface="Kulachat Serif Bold"/>
              </a:rPr>
              <a:t>Pros</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Faster training on large datasets due to leaf-wise tree growth.</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Handles categorical features efficiently.  </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L</a:t>
            </a:r>
            <a:r>
              <a:rPr lang="en-US" sz="2000">
                <a:solidFill>
                  <a:srgbClr val="726151"/>
                </a:solidFill>
                <a:latin typeface="Kulachat Serif"/>
                <a:ea typeface="Kulachat Serif"/>
                <a:cs typeface="Kulachat Serif"/>
                <a:sym typeface="Kulachat Serif"/>
              </a:rPr>
              <a:t>ower memory consumption, making it suitable for large-scale cloud environments.  </a:t>
            </a:r>
          </a:p>
          <a:p>
            <a:pPr algn="ctr">
              <a:lnSpc>
                <a:spcPts val="2800"/>
              </a:lnSpc>
            </a:pPr>
            <a:r>
              <a:rPr lang="en-US" sz="2000" b="true">
                <a:solidFill>
                  <a:srgbClr val="726151"/>
                </a:solidFill>
                <a:latin typeface="Kulachat Serif Bold"/>
                <a:ea typeface="Kulachat Serif Bold"/>
                <a:cs typeface="Kulachat Serif Bold"/>
                <a:sym typeface="Kulachat Serif Bold"/>
              </a:rPr>
              <a:t>Cons</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C</a:t>
            </a:r>
            <a:r>
              <a:rPr lang="en-US" sz="2000">
                <a:solidFill>
                  <a:srgbClr val="726151"/>
                </a:solidFill>
                <a:latin typeface="Kulachat Serif"/>
                <a:ea typeface="Kulachat Serif"/>
                <a:cs typeface="Kulachat Serif"/>
                <a:sym typeface="Kulachat Serif"/>
              </a:rPr>
              <a:t>an overfit small datasets. </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Less interpretable than XGBoost</a:t>
            </a:r>
          </a:p>
        </p:txBody>
      </p:sp>
      <p:sp>
        <p:nvSpPr>
          <p:cNvPr name="TextBox 11" id="11"/>
          <p:cNvSpPr txBox="true"/>
          <p:nvPr/>
        </p:nvSpPr>
        <p:spPr>
          <a:xfrm rot="0">
            <a:off x="4290035" y="3838912"/>
            <a:ext cx="2380535"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LightGBM</a:t>
            </a:r>
          </a:p>
        </p:txBody>
      </p:sp>
      <p:sp>
        <p:nvSpPr>
          <p:cNvPr name="Freeform 12" id="12"/>
          <p:cNvSpPr/>
          <p:nvPr/>
        </p:nvSpPr>
        <p:spPr>
          <a:xfrm flipH="false" flipV="false" rot="0">
            <a:off x="10243376" y="3375351"/>
            <a:ext cx="5917837" cy="1369735"/>
          </a:xfrm>
          <a:custGeom>
            <a:avLst/>
            <a:gdLst/>
            <a:ahLst/>
            <a:cxnLst/>
            <a:rect r="r" b="b" t="t" l="l"/>
            <a:pathLst>
              <a:path h="1369735" w="5917837">
                <a:moveTo>
                  <a:pt x="0" y="0"/>
                </a:moveTo>
                <a:lnTo>
                  <a:pt x="5917837" y="0"/>
                </a:lnTo>
                <a:lnTo>
                  <a:pt x="5917837" y="1369735"/>
                </a:lnTo>
                <a:lnTo>
                  <a:pt x="0" y="1369735"/>
                </a:lnTo>
                <a:lnTo>
                  <a:pt x="0" y="0"/>
                </a:lnTo>
                <a:close/>
              </a:path>
            </a:pathLst>
          </a:custGeom>
          <a:blipFill>
            <a:blip r:embed="rId2">
              <a:extLst>
                <a:ext uri="{96DAC541-7B7A-43D3-8B79-37D633B846F1}">
                  <asvg:svgBlip xmlns:asvg="http://schemas.microsoft.com/office/drawing/2016/SVG/main" r:embed="rId3"/>
                </a:ext>
              </a:extLst>
            </a:blip>
            <a:stretch>
              <a:fillRect l="0" t="0" r="0" b="-328114"/>
            </a:stretch>
          </a:blipFill>
        </p:spPr>
      </p:sp>
      <p:sp>
        <p:nvSpPr>
          <p:cNvPr name="TextBox 13" id="13"/>
          <p:cNvSpPr txBox="true"/>
          <p:nvPr/>
        </p:nvSpPr>
        <p:spPr>
          <a:xfrm rot="0">
            <a:off x="12012027" y="3838912"/>
            <a:ext cx="2380535" cy="629920"/>
          </a:xfrm>
          <a:prstGeom prst="rect">
            <a:avLst/>
          </a:prstGeom>
        </p:spPr>
        <p:txBody>
          <a:bodyPr anchor="t" rtlCol="false" tIns="0" lIns="0" bIns="0" rIns="0">
            <a:spAutoFit/>
          </a:bodyPr>
          <a:lstStyle/>
          <a:p>
            <a:pPr algn="ctr">
              <a:lnSpc>
                <a:spcPts val="5179"/>
              </a:lnSpc>
            </a:pPr>
            <a:r>
              <a:rPr lang="en-US" b="true" sz="3699">
                <a:solidFill>
                  <a:srgbClr val="726151"/>
                </a:solidFill>
                <a:latin typeface="Kulachat Serif Semi-Bold"/>
                <a:ea typeface="Kulachat Serif Semi-Bold"/>
                <a:cs typeface="Kulachat Serif Semi-Bold"/>
                <a:sym typeface="Kulachat Serif Semi-Bold"/>
              </a:rPr>
              <a:t>XGBoost</a:t>
            </a:r>
          </a:p>
        </p:txBody>
      </p:sp>
      <p:sp>
        <p:nvSpPr>
          <p:cNvPr name="Freeform 14" id="14"/>
          <p:cNvSpPr/>
          <p:nvPr/>
        </p:nvSpPr>
        <p:spPr>
          <a:xfrm flipH="false" flipV="false" rot="0">
            <a:off x="10243376" y="4745086"/>
            <a:ext cx="5716253" cy="4596320"/>
          </a:xfrm>
          <a:custGeom>
            <a:avLst/>
            <a:gdLst/>
            <a:ahLst/>
            <a:cxnLst/>
            <a:rect r="r" b="b" t="t" l="l"/>
            <a:pathLst>
              <a:path h="4596320" w="5716253">
                <a:moveTo>
                  <a:pt x="0" y="0"/>
                </a:moveTo>
                <a:lnTo>
                  <a:pt x="5716253" y="0"/>
                </a:lnTo>
                <a:lnTo>
                  <a:pt x="5716253" y="4596320"/>
                </a:lnTo>
                <a:lnTo>
                  <a:pt x="0" y="4596320"/>
                </a:lnTo>
                <a:lnTo>
                  <a:pt x="0" y="0"/>
                </a:lnTo>
                <a:close/>
              </a:path>
            </a:pathLst>
          </a:custGeom>
          <a:blipFill>
            <a:blip r:embed="rId2">
              <a:extLst>
                <a:ext uri="{96DAC541-7B7A-43D3-8B79-37D633B846F1}">
                  <asvg:svgBlip xmlns:asvg="http://schemas.microsoft.com/office/drawing/2016/SVG/main" r:embed="rId3"/>
                </a:ext>
              </a:extLst>
            </a:blip>
            <a:stretch>
              <a:fillRect l="-36190" t="-39412" r="-1312" b="-30040"/>
            </a:stretch>
          </a:blipFill>
        </p:spPr>
      </p:sp>
      <p:sp>
        <p:nvSpPr>
          <p:cNvPr name="TextBox 15" id="15"/>
          <p:cNvSpPr txBox="true"/>
          <p:nvPr/>
        </p:nvSpPr>
        <p:spPr>
          <a:xfrm rot="0">
            <a:off x="11094545" y="4706986"/>
            <a:ext cx="4013914" cy="3863975"/>
          </a:xfrm>
          <a:prstGeom prst="rect">
            <a:avLst/>
          </a:prstGeom>
        </p:spPr>
        <p:txBody>
          <a:bodyPr anchor="t" rtlCol="false" tIns="0" lIns="0" bIns="0" rIns="0">
            <a:spAutoFit/>
          </a:bodyPr>
          <a:lstStyle/>
          <a:p>
            <a:pPr algn="ctr">
              <a:lnSpc>
                <a:spcPts val="2800"/>
              </a:lnSpc>
            </a:pPr>
            <a:r>
              <a:rPr lang="en-US" sz="2000" b="true">
                <a:solidFill>
                  <a:srgbClr val="726151"/>
                </a:solidFill>
                <a:latin typeface="Kulachat Serif Bold"/>
                <a:ea typeface="Kulachat Serif Bold"/>
                <a:cs typeface="Kulachat Serif Bold"/>
                <a:sym typeface="Kulachat Serif Bold"/>
              </a:rPr>
              <a:t>Pros</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High accuracy with robust regularization techniques.  </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H</a:t>
            </a:r>
            <a:r>
              <a:rPr lang="en-US" sz="2000">
                <a:solidFill>
                  <a:srgbClr val="726151"/>
                </a:solidFill>
                <a:latin typeface="Kulachat Serif"/>
                <a:ea typeface="Kulachat Serif"/>
                <a:cs typeface="Kulachat Serif"/>
                <a:sym typeface="Kulachat Serif"/>
              </a:rPr>
              <a:t>andles missing values and imbalanced data effectively.  </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Well-optimized and widely used in ML competitions.</a:t>
            </a:r>
          </a:p>
          <a:p>
            <a:pPr algn="ctr">
              <a:lnSpc>
                <a:spcPts val="2800"/>
              </a:lnSpc>
            </a:pPr>
            <a:r>
              <a:rPr lang="en-US" sz="2000" b="true">
                <a:solidFill>
                  <a:srgbClr val="726151"/>
                </a:solidFill>
                <a:latin typeface="Kulachat Serif Bold"/>
                <a:ea typeface="Kulachat Serif Bold"/>
                <a:cs typeface="Kulachat Serif Bold"/>
                <a:sym typeface="Kulachat Serif Bold"/>
              </a:rPr>
              <a:t>Cons</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Sl</a:t>
            </a:r>
            <a:r>
              <a:rPr lang="en-US" sz="2000">
                <a:solidFill>
                  <a:srgbClr val="726151"/>
                </a:solidFill>
                <a:latin typeface="Kulachat Serif"/>
                <a:ea typeface="Kulachat Serif"/>
                <a:cs typeface="Kulachat Serif"/>
                <a:sym typeface="Kulachat Serif"/>
              </a:rPr>
              <a:t>ower than LightGBM for large datasets.</a:t>
            </a:r>
          </a:p>
          <a:p>
            <a:pPr algn="l" marL="431801" indent="-215900" lvl="1">
              <a:lnSpc>
                <a:spcPts val="2800"/>
              </a:lnSpc>
              <a:buFont typeface="Arial"/>
              <a:buChar char="•"/>
            </a:pPr>
            <a:r>
              <a:rPr lang="en-US" sz="2000">
                <a:solidFill>
                  <a:srgbClr val="726151"/>
                </a:solidFill>
                <a:latin typeface="Kulachat Serif"/>
                <a:ea typeface="Kulachat Serif"/>
                <a:cs typeface="Kulachat Serif"/>
                <a:sym typeface="Kulachat Serif"/>
              </a:rPr>
              <a:t>Higher memory usage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5400000">
            <a:off x="13751729" y="4621158"/>
            <a:ext cx="7015142" cy="5679421"/>
            <a:chOff x="0" y="0"/>
            <a:chExt cx="9353523" cy="7572561"/>
          </a:xfrm>
        </p:grpSpPr>
        <p:sp>
          <p:nvSpPr>
            <p:cNvPr name="Freeform 3" id="3"/>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true" flipV="false" rot="0">
            <a:off x="-1808388" y="292931"/>
            <a:ext cx="3616776" cy="7883980"/>
          </a:xfrm>
          <a:custGeom>
            <a:avLst/>
            <a:gdLst/>
            <a:ahLst/>
            <a:cxnLst/>
            <a:rect r="r" b="b" t="t" l="l"/>
            <a:pathLst>
              <a:path h="7883980" w="3616776">
                <a:moveTo>
                  <a:pt x="3616776" y="0"/>
                </a:moveTo>
                <a:lnTo>
                  <a:pt x="0" y="0"/>
                </a:lnTo>
                <a:lnTo>
                  <a:pt x="0" y="7883979"/>
                </a:lnTo>
                <a:lnTo>
                  <a:pt x="3616776" y="7883979"/>
                </a:lnTo>
                <a:lnTo>
                  <a:pt x="3616776"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452652" y="3443632"/>
            <a:ext cx="6011916" cy="1254608"/>
          </a:xfrm>
          <a:custGeom>
            <a:avLst/>
            <a:gdLst/>
            <a:ahLst/>
            <a:cxnLst/>
            <a:rect r="r" b="b" t="t" l="l"/>
            <a:pathLst>
              <a:path h="1254608" w="6011916">
                <a:moveTo>
                  <a:pt x="0" y="0"/>
                </a:moveTo>
                <a:lnTo>
                  <a:pt x="6011915" y="0"/>
                </a:lnTo>
                <a:lnTo>
                  <a:pt x="6011915" y="1254609"/>
                </a:lnTo>
                <a:lnTo>
                  <a:pt x="0" y="1254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283363" y="4983991"/>
            <a:ext cx="11301259" cy="4767695"/>
          </a:xfrm>
          <a:custGeom>
            <a:avLst/>
            <a:gdLst/>
            <a:ahLst/>
            <a:cxnLst/>
            <a:rect r="r" b="b" t="t" l="l"/>
            <a:pathLst>
              <a:path h="4767695" w="11301259">
                <a:moveTo>
                  <a:pt x="0" y="0"/>
                </a:moveTo>
                <a:lnTo>
                  <a:pt x="11301258" y="0"/>
                </a:lnTo>
                <a:lnTo>
                  <a:pt x="11301258" y="4767694"/>
                </a:lnTo>
                <a:lnTo>
                  <a:pt x="0" y="4767694"/>
                </a:lnTo>
                <a:lnTo>
                  <a:pt x="0" y="0"/>
                </a:lnTo>
                <a:close/>
              </a:path>
            </a:pathLst>
          </a:custGeom>
          <a:blipFill>
            <a:blip r:embed="rId12"/>
            <a:stretch>
              <a:fillRect l="0" t="-26519" r="0" b="0"/>
            </a:stretch>
          </a:blipFill>
        </p:spPr>
      </p:sp>
      <p:sp>
        <p:nvSpPr>
          <p:cNvPr name="TextBox 9" id="9"/>
          <p:cNvSpPr txBox="true"/>
          <p:nvPr/>
        </p:nvSpPr>
        <p:spPr>
          <a:xfrm rot="0">
            <a:off x="5307578" y="657225"/>
            <a:ext cx="7672844"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Results </a:t>
            </a:r>
          </a:p>
        </p:txBody>
      </p:sp>
      <p:sp>
        <p:nvSpPr>
          <p:cNvPr name="TextBox 10" id="10"/>
          <p:cNvSpPr txBox="true"/>
          <p:nvPr/>
        </p:nvSpPr>
        <p:spPr>
          <a:xfrm rot="0">
            <a:off x="3610460" y="3769699"/>
            <a:ext cx="6323532" cy="629920"/>
          </a:xfrm>
          <a:prstGeom prst="rect">
            <a:avLst/>
          </a:prstGeom>
        </p:spPr>
        <p:txBody>
          <a:bodyPr anchor="t" rtlCol="false" tIns="0" lIns="0" bIns="0" rIns="0">
            <a:spAutoFit/>
          </a:bodyPr>
          <a:lstStyle/>
          <a:p>
            <a:pPr algn="l" marL="798826" indent="-399413" lvl="1">
              <a:lnSpc>
                <a:spcPts val="5179"/>
              </a:lnSpc>
              <a:buFont typeface="Arial"/>
              <a:buChar char="•"/>
            </a:pPr>
            <a:r>
              <a:rPr lang="en-US" b="true" sz="3699">
                <a:solidFill>
                  <a:srgbClr val="726151"/>
                </a:solidFill>
                <a:latin typeface="Kulachat Serif Semi-Bold"/>
                <a:ea typeface="Kulachat Serif Semi-Bold"/>
                <a:cs typeface="Kulachat Serif Semi-Bold"/>
                <a:sym typeface="Kulachat Serif Semi-Bold"/>
              </a:rPr>
              <a:t>LightGBM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5400000">
            <a:off x="13751729" y="4621158"/>
            <a:ext cx="7015142" cy="5679421"/>
            <a:chOff x="0" y="0"/>
            <a:chExt cx="9353523" cy="7572561"/>
          </a:xfrm>
        </p:grpSpPr>
        <p:sp>
          <p:nvSpPr>
            <p:cNvPr name="Freeform 3" id="3"/>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true" flipV="false" rot="0">
            <a:off x="-1808388" y="292931"/>
            <a:ext cx="3616776" cy="7883980"/>
          </a:xfrm>
          <a:custGeom>
            <a:avLst/>
            <a:gdLst/>
            <a:ahLst/>
            <a:cxnLst/>
            <a:rect r="r" b="b" t="t" l="l"/>
            <a:pathLst>
              <a:path h="7883980" w="3616776">
                <a:moveTo>
                  <a:pt x="3616776" y="0"/>
                </a:moveTo>
                <a:lnTo>
                  <a:pt x="0" y="0"/>
                </a:lnTo>
                <a:lnTo>
                  <a:pt x="0" y="7883979"/>
                </a:lnTo>
                <a:lnTo>
                  <a:pt x="3616776" y="7883979"/>
                </a:lnTo>
                <a:lnTo>
                  <a:pt x="3616776"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452652" y="3443632"/>
            <a:ext cx="6011916" cy="1254608"/>
          </a:xfrm>
          <a:custGeom>
            <a:avLst/>
            <a:gdLst/>
            <a:ahLst/>
            <a:cxnLst/>
            <a:rect r="r" b="b" t="t" l="l"/>
            <a:pathLst>
              <a:path h="1254608" w="6011916">
                <a:moveTo>
                  <a:pt x="0" y="0"/>
                </a:moveTo>
                <a:lnTo>
                  <a:pt x="6011915" y="0"/>
                </a:lnTo>
                <a:lnTo>
                  <a:pt x="6011915" y="1254609"/>
                </a:lnTo>
                <a:lnTo>
                  <a:pt x="0" y="1254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4509851" y="4983991"/>
            <a:ext cx="10848282" cy="4504024"/>
          </a:xfrm>
          <a:custGeom>
            <a:avLst/>
            <a:gdLst/>
            <a:ahLst/>
            <a:cxnLst/>
            <a:rect r="r" b="b" t="t" l="l"/>
            <a:pathLst>
              <a:path h="4504024" w="10848282">
                <a:moveTo>
                  <a:pt x="0" y="0"/>
                </a:moveTo>
                <a:lnTo>
                  <a:pt x="10848282" y="0"/>
                </a:lnTo>
                <a:lnTo>
                  <a:pt x="10848282" y="4504024"/>
                </a:lnTo>
                <a:lnTo>
                  <a:pt x="0" y="4504024"/>
                </a:lnTo>
                <a:lnTo>
                  <a:pt x="0" y="0"/>
                </a:lnTo>
                <a:close/>
              </a:path>
            </a:pathLst>
          </a:custGeom>
          <a:blipFill>
            <a:blip r:embed="rId12"/>
            <a:stretch>
              <a:fillRect l="0" t="-25593" r="-606" b="0"/>
            </a:stretch>
          </a:blipFill>
        </p:spPr>
      </p:sp>
      <p:sp>
        <p:nvSpPr>
          <p:cNvPr name="TextBox 9" id="9"/>
          <p:cNvSpPr txBox="true"/>
          <p:nvPr/>
        </p:nvSpPr>
        <p:spPr>
          <a:xfrm rot="0">
            <a:off x="5307578" y="657225"/>
            <a:ext cx="7672844"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Results </a:t>
            </a:r>
          </a:p>
        </p:txBody>
      </p:sp>
      <p:sp>
        <p:nvSpPr>
          <p:cNvPr name="TextBox 10" id="10"/>
          <p:cNvSpPr txBox="true"/>
          <p:nvPr/>
        </p:nvSpPr>
        <p:spPr>
          <a:xfrm rot="0">
            <a:off x="3610460" y="3769699"/>
            <a:ext cx="6323532" cy="629920"/>
          </a:xfrm>
          <a:prstGeom prst="rect">
            <a:avLst/>
          </a:prstGeom>
        </p:spPr>
        <p:txBody>
          <a:bodyPr anchor="t" rtlCol="false" tIns="0" lIns="0" bIns="0" rIns="0">
            <a:spAutoFit/>
          </a:bodyPr>
          <a:lstStyle/>
          <a:p>
            <a:pPr algn="l" marL="798826" indent="-399413" lvl="1">
              <a:lnSpc>
                <a:spcPts val="5179"/>
              </a:lnSpc>
              <a:buFont typeface="Arial"/>
              <a:buChar char="•"/>
            </a:pPr>
            <a:r>
              <a:rPr lang="en-US" b="true" sz="3699">
                <a:solidFill>
                  <a:srgbClr val="726151"/>
                </a:solidFill>
                <a:latin typeface="Kulachat Serif Semi-Bold"/>
                <a:ea typeface="Kulachat Serif Semi-Bold"/>
                <a:cs typeface="Kulachat Serif Semi-Bold"/>
                <a:sym typeface="Kulachat Serif Semi-Bold"/>
              </a:rPr>
              <a:t>XGBoost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5400000">
            <a:off x="13751729" y="4621158"/>
            <a:ext cx="7015142" cy="5679421"/>
            <a:chOff x="0" y="0"/>
            <a:chExt cx="9353523" cy="7572561"/>
          </a:xfrm>
        </p:grpSpPr>
        <p:sp>
          <p:nvSpPr>
            <p:cNvPr name="Freeform 3" id="3"/>
            <p:cNvSpPr/>
            <p:nvPr/>
          </p:nvSpPr>
          <p:spPr>
            <a:xfrm flipH="false" flipV="false" rot="0">
              <a:off x="0" y="0"/>
              <a:ext cx="6819446" cy="6856847"/>
            </a:xfrm>
            <a:custGeom>
              <a:avLst/>
              <a:gdLst/>
              <a:ahLst/>
              <a:cxnLst/>
              <a:rect r="r" b="b" t="t" l="l"/>
              <a:pathLst>
                <a:path h="6856847" w="6819446">
                  <a:moveTo>
                    <a:pt x="0" y="0"/>
                  </a:moveTo>
                  <a:lnTo>
                    <a:pt x="6819446" y="0"/>
                  </a:lnTo>
                  <a:lnTo>
                    <a:pt x="6819446" y="6856847"/>
                  </a:lnTo>
                  <a:lnTo>
                    <a:pt x="0" y="68568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776098" y="1991407"/>
              <a:ext cx="3267251" cy="5581154"/>
            </a:xfrm>
            <a:custGeom>
              <a:avLst/>
              <a:gdLst/>
              <a:ahLst/>
              <a:cxnLst/>
              <a:rect r="r" b="b" t="t" l="l"/>
              <a:pathLst>
                <a:path h="5581154" w="3267251">
                  <a:moveTo>
                    <a:pt x="0" y="5581154"/>
                  </a:moveTo>
                  <a:lnTo>
                    <a:pt x="3267251" y="5581154"/>
                  </a:lnTo>
                  <a:lnTo>
                    <a:pt x="3267251" y="0"/>
                  </a:lnTo>
                  <a:lnTo>
                    <a:pt x="0" y="0"/>
                  </a:lnTo>
                  <a:lnTo>
                    <a:pt x="0" y="55811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74250" y="2308489"/>
              <a:ext cx="3879273" cy="1911423"/>
            </a:xfrm>
            <a:custGeom>
              <a:avLst/>
              <a:gdLst/>
              <a:ahLst/>
              <a:cxnLst/>
              <a:rect r="r" b="b" t="t" l="l"/>
              <a:pathLst>
                <a:path h="1911423" w="3879273">
                  <a:moveTo>
                    <a:pt x="0" y="0"/>
                  </a:moveTo>
                  <a:lnTo>
                    <a:pt x="3879273" y="0"/>
                  </a:lnTo>
                  <a:lnTo>
                    <a:pt x="3879273" y="1911424"/>
                  </a:lnTo>
                  <a:lnTo>
                    <a:pt x="0" y="19114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true" flipV="false" rot="0">
            <a:off x="-1808388" y="292931"/>
            <a:ext cx="3616776" cy="7883980"/>
          </a:xfrm>
          <a:custGeom>
            <a:avLst/>
            <a:gdLst/>
            <a:ahLst/>
            <a:cxnLst/>
            <a:rect r="r" b="b" t="t" l="l"/>
            <a:pathLst>
              <a:path h="7883980" w="3616776">
                <a:moveTo>
                  <a:pt x="3616776" y="0"/>
                </a:moveTo>
                <a:lnTo>
                  <a:pt x="0" y="0"/>
                </a:lnTo>
                <a:lnTo>
                  <a:pt x="0" y="7883979"/>
                </a:lnTo>
                <a:lnTo>
                  <a:pt x="3616776" y="7883979"/>
                </a:lnTo>
                <a:lnTo>
                  <a:pt x="3616776" y="0"/>
                </a:lnTo>
                <a:close/>
              </a:path>
            </a:pathLst>
          </a:custGeom>
          <a:blipFill>
            <a:blip r:embed="rId8">
              <a:alphaModFix amt="75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452652" y="3443632"/>
            <a:ext cx="6011916" cy="1254608"/>
          </a:xfrm>
          <a:custGeom>
            <a:avLst/>
            <a:gdLst/>
            <a:ahLst/>
            <a:cxnLst/>
            <a:rect r="r" b="b" t="t" l="l"/>
            <a:pathLst>
              <a:path h="1254608" w="6011916">
                <a:moveTo>
                  <a:pt x="0" y="0"/>
                </a:moveTo>
                <a:lnTo>
                  <a:pt x="6011915" y="0"/>
                </a:lnTo>
                <a:lnTo>
                  <a:pt x="6011915" y="1254609"/>
                </a:lnTo>
                <a:lnTo>
                  <a:pt x="0" y="12546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5307578" y="657225"/>
            <a:ext cx="7672844" cy="2501899"/>
          </a:xfrm>
          <a:prstGeom prst="rect">
            <a:avLst/>
          </a:prstGeom>
        </p:spPr>
        <p:txBody>
          <a:bodyPr anchor="t" rtlCol="false" tIns="0" lIns="0" bIns="0" rIns="0">
            <a:spAutoFit/>
          </a:bodyPr>
          <a:lstStyle/>
          <a:p>
            <a:pPr algn="ctr">
              <a:lnSpc>
                <a:spcPts val="19600"/>
              </a:lnSpc>
            </a:pPr>
            <a:r>
              <a:rPr lang="en-US" sz="14000">
                <a:solidFill>
                  <a:srgbClr val="726151"/>
                </a:solidFill>
                <a:latin typeface="Angella White"/>
                <a:ea typeface="Angella White"/>
                <a:cs typeface="Angella White"/>
                <a:sym typeface="Angella White"/>
              </a:rPr>
              <a:t>Results </a:t>
            </a:r>
          </a:p>
        </p:txBody>
      </p:sp>
      <p:sp>
        <p:nvSpPr>
          <p:cNvPr name="TextBox 9" id="9"/>
          <p:cNvSpPr txBox="true"/>
          <p:nvPr/>
        </p:nvSpPr>
        <p:spPr>
          <a:xfrm rot="0">
            <a:off x="3610460" y="3769699"/>
            <a:ext cx="6323532" cy="629920"/>
          </a:xfrm>
          <a:prstGeom prst="rect">
            <a:avLst/>
          </a:prstGeom>
        </p:spPr>
        <p:txBody>
          <a:bodyPr anchor="t" rtlCol="false" tIns="0" lIns="0" bIns="0" rIns="0">
            <a:spAutoFit/>
          </a:bodyPr>
          <a:lstStyle/>
          <a:p>
            <a:pPr algn="l">
              <a:lnSpc>
                <a:spcPts val="5179"/>
              </a:lnSpc>
            </a:pPr>
            <a:r>
              <a:rPr lang="en-US" sz="3699" b="true">
                <a:solidFill>
                  <a:srgbClr val="726151"/>
                </a:solidFill>
                <a:latin typeface="Kulachat Serif Semi-Bold"/>
                <a:ea typeface="Kulachat Serif Semi-Bold"/>
                <a:cs typeface="Kulachat Serif Semi-Bold"/>
                <a:sym typeface="Kulachat Serif Semi-Bold"/>
              </a:rPr>
              <a:t>Conclusion</a:t>
            </a:r>
          </a:p>
        </p:txBody>
      </p:sp>
      <p:sp>
        <p:nvSpPr>
          <p:cNvPr name="TextBox 10" id="10"/>
          <p:cNvSpPr txBox="true"/>
          <p:nvPr/>
        </p:nvSpPr>
        <p:spPr>
          <a:xfrm rot="0">
            <a:off x="3390148" y="5307841"/>
            <a:ext cx="13087689" cy="2601595"/>
          </a:xfrm>
          <a:prstGeom prst="rect">
            <a:avLst/>
          </a:prstGeom>
        </p:spPr>
        <p:txBody>
          <a:bodyPr anchor="t" rtlCol="false" tIns="0" lIns="0" bIns="0" rIns="0">
            <a:spAutoFit/>
          </a:bodyPr>
          <a:lstStyle/>
          <a:p>
            <a:pPr algn="l" marL="798826" indent="-399413" lvl="1">
              <a:lnSpc>
                <a:spcPts val="5179"/>
              </a:lnSpc>
              <a:buFont typeface="Arial"/>
              <a:buChar char="•"/>
            </a:pPr>
            <a:r>
              <a:rPr lang="en-US" sz="3699">
                <a:solidFill>
                  <a:srgbClr val="726151"/>
                </a:solidFill>
                <a:latin typeface="Kulachat Serif"/>
                <a:ea typeface="Kulachat Serif"/>
                <a:cs typeface="Kulachat Serif"/>
                <a:sym typeface="Kulachat Serif"/>
              </a:rPr>
              <a:t>XGBoost outperformed LightGBM with higher accuracy (99%) and better recall for rare failure events.  </a:t>
            </a:r>
          </a:p>
          <a:p>
            <a:pPr algn="l" marL="798826" indent="-399413" lvl="1">
              <a:lnSpc>
                <a:spcPts val="5179"/>
              </a:lnSpc>
              <a:buFont typeface="Arial"/>
              <a:buChar char="•"/>
            </a:pPr>
            <a:r>
              <a:rPr lang="en-US" sz="3699">
                <a:solidFill>
                  <a:srgbClr val="726151"/>
                </a:solidFill>
                <a:latin typeface="Kulachat Serif"/>
                <a:ea typeface="Kulachat Serif"/>
                <a:cs typeface="Kulachat Serif"/>
                <a:sym typeface="Kulachat Serif"/>
              </a:rPr>
              <a:t>The model ensures better reliability in Kubernetes failure prediction.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DAGidwoE6Ao</dc:identifier>
  <dcterms:modified xsi:type="dcterms:W3CDTF">2011-08-01T06:04:30Z</dcterms:modified>
  <cp:revision>1</cp:revision>
  <dc:title>Beige Aesthetic Neutral Thesis Defense Presentation</dc:title>
</cp:coreProperties>
</file>