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Kulachat Serif Bold" panose="00000000000000000000" charset="1"/>
      <p:regular r:id="rId14"/>
    </p:embeddedFont>
    <p:embeddedFont>
      <p:font typeface="Kulachat Serif Semi-Bold" panose="00000000000000000000" charset="1"/>
      <p:regular r:id="rId15"/>
    </p:embeddedFont>
    <p:embeddedFont>
      <p:font typeface="Angella White" panose="02000503000000020003" charset="1"/>
      <p:regular r:id="rId16"/>
    </p:embeddedFont>
    <p:embeddedFont>
      <p:font typeface="Kulachat Serif" panose="00000000000000000000" charset="1"/>
      <p:regular r:id="rId17"/>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75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5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5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5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sp>
        <p:nvSpPr>
          <p:cNvPr id="104869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9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97"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698" name="Footer Placeholder 4"/>
          <p:cNvSpPr>
            <a:spLocks noGrp="1"/>
          </p:cNvSpPr>
          <p:nvPr>
            <p:ph type="ftr" sz="quarter" idx="11"/>
          </p:nvPr>
        </p:nvSpPr>
        <p:spPr/>
        <p:txBody>
          <a:bodyPr/>
          <a:p>
            <a:endParaRPr lang="en-US"/>
          </a:p>
        </p:txBody>
      </p:sp>
      <p:sp>
        <p:nvSpPr>
          <p:cNvPr id="104869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720" name="Title 1"/>
          <p:cNvSpPr>
            <a:spLocks noGrp="1"/>
          </p:cNvSpPr>
          <p:nvPr>
            <p:ph type="title"/>
          </p:nvPr>
        </p:nvSpPr>
        <p:spPr/>
        <p:txBody>
          <a:bodyPr/>
          <a:p>
            <a:r>
              <a:rPr lang="en-US" smtClean="0"/>
              <a:t>Click to edit Master title style</a:t>
            </a:r>
            <a:endParaRPr lang="en-US"/>
          </a:p>
        </p:txBody>
      </p:sp>
      <p:sp>
        <p:nvSpPr>
          <p:cNvPr id="104872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2"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23" name="Footer Placeholder 4"/>
          <p:cNvSpPr>
            <a:spLocks noGrp="1"/>
          </p:cNvSpPr>
          <p:nvPr>
            <p:ph type="ftr" sz="quarter" idx="11"/>
          </p:nvPr>
        </p:nvSpPr>
        <p:spPr/>
        <p:txBody>
          <a:bodyPr/>
          <a:p>
            <a:endParaRPr lang="en-US"/>
          </a:p>
        </p:txBody>
      </p:sp>
      <p:sp>
        <p:nvSpPr>
          <p:cNvPr id="104872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70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0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709" name="Title 1"/>
          <p:cNvSpPr>
            <a:spLocks noGrp="1"/>
          </p:cNvSpPr>
          <p:nvPr>
            <p:ph type="title"/>
          </p:nvPr>
        </p:nvSpPr>
        <p:spPr/>
        <p:txBody>
          <a:bodyPr/>
          <a:p>
            <a:r>
              <a:rPr lang="en-US" smtClean="0"/>
              <a:t>Click to edit Master title style</a:t>
            </a:r>
            <a:endParaRPr lang="en-US"/>
          </a:p>
        </p:txBody>
      </p:sp>
      <p:sp>
        <p:nvSpPr>
          <p:cNvPr id="104871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12" name="Footer Placeholder 4"/>
          <p:cNvSpPr>
            <a:spLocks noGrp="1"/>
          </p:cNvSpPr>
          <p:nvPr>
            <p:ph type="ftr" sz="quarter" idx="11"/>
          </p:nvPr>
        </p:nvSpPr>
        <p:spPr/>
        <p:txBody>
          <a:bodyPr/>
          <a:p>
            <a:endParaRPr lang="en-US"/>
          </a:p>
        </p:txBody>
      </p:sp>
      <p:sp>
        <p:nvSpPr>
          <p:cNvPr id="104871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72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2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27"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28" name="Footer Placeholder 4"/>
          <p:cNvSpPr>
            <a:spLocks noGrp="1"/>
          </p:cNvSpPr>
          <p:nvPr>
            <p:ph type="ftr" sz="quarter" idx="11"/>
          </p:nvPr>
        </p:nvSpPr>
        <p:spPr/>
        <p:txBody>
          <a:bodyPr/>
          <a:p>
            <a:endParaRPr lang="en-US"/>
          </a:p>
        </p:txBody>
      </p:sp>
      <p:sp>
        <p:nvSpPr>
          <p:cNvPr id="104872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730" name="Title 1"/>
          <p:cNvSpPr>
            <a:spLocks noGrp="1"/>
          </p:cNvSpPr>
          <p:nvPr>
            <p:ph type="title"/>
          </p:nvPr>
        </p:nvSpPr>
        <p:spPr/>
        <p:txBody>
          <a:bodyPr/>
          <a:p>
            <a:r>
              <a:rPr lang="en-US" smtClean="0"/>
              <a:t>Click to edit Master title style</a:t>
            </a:r>
            <a:endParaRPr lang="en-US"/>
          </a:p>
        </p:txBody>
      </p:sp>
      <p:sp>
        <p:nvSpPr>
          <p:cNvPr id="104873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3"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34" name="Footer Placeholder 5"/>
          <p:cNvSpPr>
            <a:spLocks noGrp="1"/>
          </p:cNvSpPr>
          <p:nvPr>
            <p:ph type="ftr" sz="quarter" idx="11"/>
          </p:nvPr>
        </p:nvSpPr>
        <p:spPr/>
        <p:txBody>
          <a:bodyPr/>
          <a:p>
            <a:endParaRPr lang="en-US"/>
          </a:p>
        </p:txBody>
      </p:sp>
      <p:sp>
        <p:nvSpPr>
          <p:cNvPr id="104873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736" name="Title 1"/>
          <p:cNvSpPr>
            <a:spLocks noGrp="1"/>
          </p:cNvSpPr>
          <p:nvPr>
            <p:ph type="title"/>
          </p:nvPr>
        </p:nvSpPr>
        <p:spPr/>
        <p:txBody>
          <a:bodyPr/>
          <a:p>
            <a:r>
              <a:rPr lang="en-US" smtClean="0"/>
              <a:t>Click to edit Master title style</a:t>
            </a:r>
            <a:endParaRPr lang="en-US"/>
          </a:p>
        </p:txBody>
      </p:sp>
      <p:sp>
        <p:nvSpPr>
          <p:cNvPr id="104873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4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1"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700" name="Title 1"/>
          <p:cNvSpPr>
            <a:spLocks noGrp="1"/>
          </p:cNvSpPr>
          <p:nvPr>
            <p:ph type="title"/>
          </p:nvPr>
        </p:nvSpPr>
        <p:spPr/>
        <p:txBody>
          <a:bodyPr/>
          <a:p>
            <a:r>
              <a:rPr lang="en-US" smtClean="0"/>
              <a:t>Click to edit Master title style</a:t>
            </a:r>
            <a:endParaRPr lang="en-US"/>
          </a:p>
        </p:txBody>
      </p:sp>
      <p:sp>
        <p:nvSpPr>
          <p:cNvPr id="1048701"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02" name="Footer Placeholder 3"/>
          <p:cNvSpPr>
            <a:spLocks noGrp="1"/>
          </p:cNvSpPr>
          <p:nvPr>
            <p:ph type="ftr" sz="quarter" idx="11"/>
          </p:nvPr>
        </p:nvSpPr>
        <p:spPr/>
        <p:txBody>
          <a:bodyPr/>
          <a:p>
            <a:endParaRPr lang="en-US"/>
          </a:p>
        </p:txBody>
      </p:sp>
      <p:sp>
        <p:nvSpPr>
          <p:cNvPr id="104870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74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4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4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48" name="Footer Placeholder 5"/>
          <p:cNvSpPr>
            <a:spLocks noGrp="1"/>
          </p:cNvSpPr>
          <p:nvPr>
            <p:ph type="ftr" sz="quarter" idx="11"/>
          </p:nvPr>
        </p:nvSpPr>
        <p:spPr/>
        <p:txBody>
          <a:bodyPr/>
          <a:p>
            <a:endParaRPr lang="en-US"/>
          </a:p>
        </p:txBody>
      </p:sp>
      <p:sp>
        <p:nvSpPr>
          <p:cNvPr id="104874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71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1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1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1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18" name="Footer Placeholder 5"/>
          <p:cNvSpPr>
            <a:spLocks noGrp="1"/>
          </p:cNvSpPr>
          <p:nvPr>
            <p:ph type="ftr" sz="quarter" idx="11"/>
          </p:nvPr>
        </p:nvSpPr>
        <p:spPr/>
        <p:txBody>
          <a:bodyPr/>
          <a:p>
            <a:endParaRPr lang="en-US"/>
          </a:p>
        </p:txBody>
      </p:sp>
      <p:sp>
        <p:nvSpPr>
          <p:cNvPr id="104871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jpeg"/><Relationship Id="rId7"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1.jpeg"/><Relationship Id="rId7"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24" name=""/>
        <p:cNvGrpSpPr/>
        <p:nvPr/>
      </p:nvGrpSpPr>
      <p:grpSpPr>
        <a:xfrm>
          <a:off x="0" y="0"/>
          <a:ext cx="0" cy="0"/>
          <a:chOff x="0" y="0"/>
          <a:chExt cx="0" cy="0"/>
        </a:xfrm>
      </p:grpSpPr>
      <p:sp>
        <p:nvSpPr>
          <p:cNvPr id="1048584" name="Freeform 2"/>
          <p:cNvSpPr/>
          <p:nvPr/>
        </p:nvSpPr>
        <p:spPr>
          <a:xfrm rot="0" flipH="0" flipV="0">
            <a:off x="14365004" y="5143500"/>
            <a:ext cx="3616776" cy="7883980"/>
          </a:xfrm>
          <a:custGeom>
            <a:avLst/>
            <a:ahLst/>
            <a:rect l="l" t="t" r="r" b="b"/>
            <a:pathLst>
              <a:path w="3616776" h="7883980">
                <a:moveTo>
                  <a:pt x="0" y="0"/>
                </a:moveTo>
                <a:lnTo>
                  <a:pt x="3616775" y="0"/>
                </a:lnTo>
                <a:lnTo>
                  <a:pt x="3616775" y="7883980"/>
                </a:lnTo>
                <a:lnTo>
                  <a:pt x="0" y="7883980"/>
                </a:lnTo>
                <a:lnTo>
                  <a:pt x="0" y="0"/>
                </a:lnTo>
                <a:close/>
              </a:path>
            </a:pathLst>
          </a:custGeom>
          <a:blipFill>
            <a:blip xmlns:r="http://schemas.openxmlformats.org/officeDocument/2006/relationships" r:embed="rId1">
              <a:alphaModFix amt="75000"/>
            </a:blip>
            <a:stretch>
              <a:fillRect l="0" t="0" r="0" b="0"/>
            </a:stretch>
          </a:blipFill>
        </p:spPr>
      </p:sp>
      <p:grpSp>
        <p:nvGrpSpPr>
          <p:cNvPr id="25" name="Group 3"/>
          <p:cNvGrpSpPr/>
          <p:nvPr/>
        </p:nvGrpSpPr>
        <p:grpSpPr>
          <a:xfrm rot="-10800000">
            <a:off x="12176714" y="-1555083"/>
            <a:ext cx="7015142" cy="5679421"/>
            <a:chOff x="0" y="0"/>
            <a:chExt cx="9353523" cy="7572561"/>
          </a:xfrm>
        </p:grpSpPr>
        <p:sp>
          <p:nvSpPr>
            <p:cNvPr id="1048585" name="Freeform 4"/>
            <p:cNvSpPr/>
            <p:nvPr/>
          </p:nvSpPr>
          <p:spPr>
            <a:xfrm rot="0" flipH="0" flipV="0">
              <a:off x="0" y="0"/>
              <a:ext cx="6819446" cy="6856847"/>
            </a:xfrm>
            <a:custGeom>
              <a:avLst/>
              <a:ahLst/>
              <a:rect l="l" t="t" r="r" b="b"/>
              <a:pathLst>
                <a:path w="6819446" h="6856847">
                  <a:moveTo>
                    <a:pt x="0" y="0"/>
                  </a:moveTo>
                  <a:lnTo>
                    <a:pt x="6819446" y="0"/>
                  </a:lnTo>
                  <a:lnTo>
                    <a:pt x="6819446" y="6856847"/>
                  </a:lnTo>
                  <a:lnTo>
                    <a:pt x="0" y="6856847"/>
                  </a:lnTo>
                  <a:lnTo>
                    <a:pt x="0" y="0"/>
                  </a:lnTo>
                  <a:close/>
                </a:path>
              </a:pathLst>
            </a:custGeom>
            <a:blipFill>
              <a:blip xmlns:r="http://schemas.openxmlformats.org/officeDocument/2006/relationships" r:embed="rId2"/>
              <a:stretch>
                <a:fillRect l="0" t="0" r="0" b="0"/>
              </a:stretch>
            </a:blipFill>
          </p:spPr>
        </p:sp>
        <p:sp>
          <p:nvSpPr>
            <p:cNvPr id="1048586" name="Freeform 5"/>
            <p:cNvSpPr/>
            <p:nvPr/>
          </p:nvSpPr>
          <p:spPr>
            <a:xfrm rot="0" flipH="0" flipV="1">
              <a:off x="1776098" y="199140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3"/>
              <a:stretch>
                <a:fillRect l="0" t="0" r="0" b="0"/>
              </a:stretch>
            </a:blipFill>
          </p:spPr>
        </p:sp>
        <p:sp>
          <p:nvSpPr>
            <p:cNvPr id="1048587" name="Freeform 6"/>
            <p:cNvSpPr/>
            <p:nvPr/>
          </p:nvSpPr>
          <p:spPr>
            <a:xfrm rot="0" flipH="0" flipV="0">
              <a:off x="5474250" y="2308489"/>
              <a:ext cx="3879273" cy="1911423"/>
            </a:xfrm>
            <a:custGeom>
              <a:avLst/>
              <a:ahLst/>
              <a:rect l="l" t="t" r="r" b="b"/>
              <a:pathLst>
                <a:path w="3879273" h="1911423">
                  <a:moveTo>
                    <a:pt x="0" y="0"/>
                  </a:moveTo>
                  <a:lnTo>
                    <a:pt x="3879273" y="0"/>
                  </a:lnTo>
                  <a:lnTo>
                    <a:pt x="3879273" y="1911424"/>
                  </a:lnTo>
                  <a:lnTo>
                    <a:pt x="0" y="1911424"/>
                  </a:lnTo>
                  <a:lnTo>
                    <a:pt x="0" y="0"/>
                  </a:lnTo>
                  <a:close/>
                </a:path>
              </a:pathLst>
            </a:custGeom>
            <a:blipFill>
              <a:blip xmlns:r="http://schemas.openxmlformats.org/officeDocument/2006/relationships" r:embed="rId4"/>
              <a:stretch>
                <a:fillRect l="0" t="0" r="0" b="0"/>
              </a:stretch>
            </a:blipFill>
          </p:spPr>
        </p:sp>
      </p:grpSp>
      <p:sp>
        <p:nvSpPr>
          <p:cNvPr id="1048588" name="TextBox 7"/>
          <p:cNvSpPr txBox="1"/>
          <p:nvPr/>
        </p:nvSpPr>
        <p:spPr>
          <a:xfrm rot="0">
            <a:off x="612441" y="2334273"/>
            <a:ext cx="17675559" cy="3484879"/>
          </a:xfrm>
          <a:prstGeom prst="rect"/>
        </p:spPr>
        <p:txBody>
          <a:bodyPr anchor="t" bIns="0" lIns="0" rIns="0" rtlCol="0" tIns="0">
            <a:spAutoFit/>
          </a:bodyPr>
          <a:p>
            <a:pPr algn="ctr">
              <a:lnSpc>
                <a:spcPts val="13720"/>
              </a:lnSpc>
            </a:pPr>
            <a:r>
              <a:rPr b="1" sz="9800" lang="en-US">
                <a:solidFill>
                  <a:srgbClr val="726151"/>
                </a:solidFill>
                <a:latin typeface="Kulachat Serif Bold"/>
                <a:ea typeface="Kulachat Serif Bold"/>
                <a:cs typeface="Kulachat Serif Bold"/>
                <a:sym typeface="Kulachat Serif Bold"/>
              </a:rPr>
              <a:t>k8 cluster failure issue prediction using xgboost</a:t>
            </a:r>
          </a:p>
        </p:txBody>
      </p:sp>
      <p:grpSp>
        <p:nvGrpSpPr>
          <p:cNvPr id="26" name="Group 8"/>
          <p:cNvGrpSpPr/>
          <p:nvPr/>
        </p:nvGrpSpPr>
        <p:grpSpPr>
          <a:xfrm rot="0">
            <a:off x="-2798279" y="5674528"/>
            <a:ext cx="8768578" cy="8753056"/>
            <a:chOff x="0" y="0"/>
            <a:chExt cx="11691438" cy="11670742"/>
          </a:xfrm>
        </p:grpSpPr>
        <p:sp>
          <p:nvSpPr>
            <p:cNvPr id="1048589" name="Freeform 9"/>
            <p:cNvSpPr/>
            <p:nvPr/>
          </p:nvSpPr>
          <p:spPr>
            <a:xfrm rot="-7023068" flipH="0" flipV="0">
              <a:off x="1516426" y="1482334"/>
              <a:ext cx="8658586" cy="8706074"/>
            </a:xfrm>
            <a:custGeom>
              <a:avLst/>
              <a:ahLst/>
              <a:rect l="l" t="t" r="r" b="b"/>
              <a:pathLst>
                <a:path w="8658586" h="8706074">
                  <a:moveTo>
                    <a:pt x="0" y="0"/>
                  </a:moveTo>
                  <a:lnTo>
                    <a:pt x="8658586" y="0"/>
                  </a:lnTo>
                  <a:lnTo>
                    <a:pt x="8658586" y="8706074"/>
                  </a:lnTo>
                  <a:lnTo>
                    <a:pt x="0" y="8706074"/>
                  </a:lnTo>
                  <a:lnTo>
                    <a:pt x="0" y="0"/>
                  </a:lnTo>
                  <a:close/>
                </a:path>
              </a:pathLst>
            </a:custGeom>
            <a:blipFill>
              <a:blip xmlns:r="http://schemas.openxmlformats.org/officeDocument/2006/relationships" r:embed="rId2"/>
              <a:stretch>
                <a:fillRect l="0" t="0" r="0" b="0"/>
              </a:stretch>
            </a:blipFill>
          </p:spPr>
        </p:sp>
        <p:sp>
          <p:nvSpPr>
            <p:cNvPr id="1048590" name="Freeform 10"/>
            <p:cNvSpPr/>
            <p:nvPr/>
          </p:nvSpPr>
          <p:spPr>
            <a:xfrm rot="-1031629" flipH="0" flipV="0">
              <a:off x="1990850" y="1230761"/>
              <a:ext cx="6267189" cy="2199214"/>
            </a:xfrm>
            <a:custGeom>
              <a:avLst/>
              <a:ahLst/>
              <a:rect l="l" t="t" r="r" b="b"/>
              <a:pathLst>
                <a:path w="6267189" h="2199214">
                  <a:moveTo>
                    <a:pt x="0" y="0"/>
                  </a:moveTo>
                  <a:lnTo>
                    <a:pt x="6267189" y="0"/>
                  </a:lnTo>
                  <a:lnTo>
                    <a:pt x="6267189" y="2199213"/>
                  </a:lnTo>
                  <a:lnTo>
                    <a:pt x="0" y="2199213"/>
                  </a:lnTo>
                  <a:lnTo>
                    <a:pt x="0" y="0"/>
                  </a:lnTo>
                  <a:close/>
                </a:path>
              </a:pathLst>
            </a:custGeom>
            <a:blipFill>
              <a:blip xmlns:r="http://schemas.openxmlformats.org/officeDocument/2006/relationships" r:embed="rId5"/>
              <a:stretch>
                <a:fillRect l="0" t="0" r="0" b="0"/>
              </a:stretch>
            </a:blipFill>
          </p:spPr>
        </p:sp>
        <p:sp>
          <p:nvSpPr>
            <p:cNvPr id="1048591" name="Freeform 11"/>
            <p:cNvSpPr/>
            <p:nvPr/>
          </p:nvSpPr>
          <p:spPr>
            <a:xfrm rot="2909932" flipH="0" flipV="1">
              <a:off x="4832926" y="180598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3"/>
              <a:stretch>
                <a:fillRect l="0" t="0" r="0" b="0"/>
              </a:stretch>
            </a:blipFill>
          </p:spPr>
        </p:sp>
      </p:grpSp>
      <p:sp>
        <p:nvSpPr>
          <p:cNvPr id="1048592" name="TextBox 12"/>
          <p:cNvSpPr txBox="1"/>
          <p:nvPr/>
        </p:nvSpPr>
        <p:spPr>
          <a:xfrm rot="0">
            <a:off x="4611415" y="5826669"/>
            <a:ext cx="8762478" cy="3288665"/>
          </a:xfrm>
          <a:prstGeom prst="rect"/>
        </p:spPr>
        <p:txBody>
          <a:bodyPr anchor="t" bIns="0" lIns="0" rIns="0" rtlCol="0" tIns="0">
            <a:spAutoFit/>
          </a:bodyPr>
          <a:p>
            <a:pPr algn="ctr">
              <a:lnSpc>
                <a:spcPts val="5179"/>
              </a:lnSpc>
            </a:pPr>
            <a:r>
              <a:rPr b="1" sz="3699" lang="en-US">
                <a:solidFill>
                  <a:srgbClr val="726151"/>
                </a:solidFill>
                <a:latin typeface="Kulachat Serif Semi-Bold"/>
                <a:ea typeface="Kulachat Serif Semi-Bold"/>
                <a:cs typeface="Kulachat Serif Semi-Bold"/>
                <a:sym typeface="Kulachat Serif Semi-Bold"/>
              </a:rPr>
              <a:t>Done By </a:t>
            </a:r>
          </a:p>
          <a:p>
            <a:pPr algn="ctr">
              <a:lnSpc>
                <a:spcPts val="5179"/>
              </a:lnSpc>
            </a:pPr>
            <a:r>
              <a:rPr b="1" sz="3699" lang="en-US">
                <a:solidFill>
                  <a:srgbClr val="726151"/>
                </a:solidFill>
                <a:latin typeface="Kulachat Serif Semi-Bold"/>
                <a:ea typeface="Kulachat Serif Semi-Bold"/>
                <a:cs typeface="Kulachat Serif Semi-Bold"/>
                <a:sym typeface="Kulachat Serif Semi-Bold"/>
              </a:rPr>
              <a:t>Ashritha Arunkumar</a:t>
            </a:r>
          </a:p>
          <a:p>
            <a:pPr algn="ctr">
              <a:lnSpc>
                <a:spcPts val="5179"/>
              </a:lnSpc>
            </a:pPr>
            <a:r>
              <a:rPr b="1" sz="3699" lang="en-US">
                <a:solidFill>
                  <a:srgbClr val="726151"/>
                </a:solidFill>
                <a:latin typeface="Kulachat Serif Semi-Bold"/>
                <a:ea typeface="Kulachat Serif Semi-Bold"/>
                <a:cs typeface="Kulachat Serif Semi-Bold"/>
                <a:sym typeface="Kulachat Serif Semi-Bold"/>
              </a:rPr>
              <a:t>B Dhivya</a:t>
            </a:r>
          </a:p>
          <a:p>
            <a:pPr algn="ctr">
              <a:lnSpc>
                <a:spcPts val="5179"/>
              </a:lnSpc>
            </a:pPr>
            <a:r>
              <a:rPr b="1" sz="3699" lang="en-US">
                <a:solidFill>
                  <a:srgbClr val="726151"/>
                </a:solidFill>
                <a:latin typeface="Kulachat Serif Semi-Bold"/>
                <a:ea typeface="Kulachat Serif Semi-Bold"/>
                <a:cs typeface="Kulachat Serif Semi-Bold"/>
                <a:sym typeface="Kulachat Serif Semi-Bold"/>
              </a:rPr>
              <a:t>Manasvini V</a:t>
            </a:r>
          </a:p>
          <a:p>
            <a:pPr algn="ctr">
              <a:lnSpc>
                <a:spcPts val="5179"/>
              </a:lnSpc>
            </a:pPr>
            <a:r>
              <a:rPr b="1" sz="3699" lang="en-US">
                <a:solidFill>
                  <a:srgbClr val="726151"/>
                </a:solidFill>
                <a:latin typeface="Kulachat Serif Semi-Bold"/>
                <a:ea typeface="Kulachat Serif Semi-Bold"/>
                <a:cs typeface="Kulachat Serif Semi-Bold"/>
                <a:sym typeface="Kulachat Serif Semi-Bold"/>
              </a:rPr>
              <a:t>Pranati Biswal</a:t>
            </a:r>
          </a:p>
        </p:txBody>
      </p:sp>
      <p:sp>
        <p:nvSpPr>
          <p:cNvPr id="1048593" name="Freeform 13"/>
          <p:cNvSpPr/>
          <p:nvPr/>
        </p:nvSpPr>
        <p:spPr>
          <a:xfrm rot="1363955" flipH="1" flipV="0">
            <a:off x="-1407618" y="-242438"/>
            <a:ext cx="3637262" cy="7928637"/>
          </a:xfrm>
          <a:custGeom>
            <a:avLst/>
            <a:ahLst/>
            <a:rect l="l" t="t" r="r" b="b"/>
            <a:pathLst>
              <a:path w="3637262" h="7928637">
                <a:moveTo>
                  <a:pt x="3637262" y="0"/>
                </a:moveTo>
                <a:lnTo>
                  <a:pt x="0" y="0"/>
                </a:lnTo>
                <a:lnTo>
                  <a:pt x="0" y="7928637"/>
                </a:lnTo>
                <a:lnTo>
                  <a:pt x="3637262" y="7928637"/>
                </a:lnTo>
                <a:lnTo>
                  <a:pt x="3637262" y="0"/>
                </a:lnTo>
                <a:close/>
              </a:path>
            </a:pathLst>
          </a:custGeom>
          <a:blipFill>
            <a:blip xmlns:r="http://schemas.openxmlformats.org/officeDocument/2006/relationships" r:embed="rId1">
              <a:alphaModFix amt="75000"/>
            </a:blip>
            <a:stretch>
              <a:fillRect l="0" t="0" r="0" b="0"/>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41" name=""/>
        <p:cNvGrpSpPr/>
        <p:nvPr/>
      </p:nvGrpSpPr>
      <p:grpSpPr>
        <a:xfrm>
          <a:off x="0" y="0"/>
          <a:ext cx="0" cy="0"/>
          <a:chOff x="0" y="0"/>
          <a:chExt cx="0" cy="0"/>
        </a:xfrm>
      </p:grpSpPr>
      <p:sp>
        <p:nvSpPr>
          <p:cNvPr id="1048680" name="TextBox 2"/>
          <p:cNvSpPr txBox="1"/>
          <p:nvPr/>
        </p:nvSpPr>
        <p:spPr>
          <a:xfrm rot="0">
            <a:off x="2600156" y="3487816"/>
            <a:ext cx="13087689" cy="5261864"/>
          </a:xfrm>
          <a:prstGeom prst="rect"/>
        </p:spPr>
        <p:txBody>
          <a:bodyPr anchor="t" bIns="0" lIns="0" rIns="0" rtlCol="0" tIns="0">
            <a:spAutoFit/>
          </a:bodyPr>
          <a:p>
            <a:pPr algn="ctr">
              <a:lnSpc>
                <a:spcPts val="5179"/>
              </a:lnSpc>
            </a:pPr>
            <a:r>
              <a:rPr sz="3699" lang="en-US">
                <a:solidFill>
                  <a:srgbClr val="726151"/>
                </a:solidFill>
                <a:latin typeface="Kulachat Serif"/>
                <a:ea typeface="Kulachat Serif"/>
                <a:cs typeface="Kulachat Serif"/>
                <a:sym typeface="Kulachat Serif"/>
              </a:rPr>
              <a:t>This project used XGBoost (99% accuracy) to predict six Kubernetes failures, outperforming LightGBM. Techniques like feature engineering, SMOTE, and model tuning improved accuracy, enabling proactive issue resolution and reducing downtime.</a:t>
            </a:r>
          </a:p>
          <a:p>
            <a:pPr algn="ctr">
              <a:lnSpc>
                <a:spcPts val="5179"/>
              </a:lnSpc>
            </a:pPr>
          </a:p>
          <a:p>
            <a:pPr algn="ctr">
              <a:lnSpc>
                <a:spcPts val="5179"/>
              </a:lnSpc>
            </a:pPr>
            <a:r>
              <a:rPr sz="3699" lang="en-US">
                <a:solidFill>
                  <a:srgbClr val="726151"/>
                </a:solidFill>
                <a:latin typeface="Kulachat Serif"/>
                <a:ea typeface="Kulachat Serif"/>
                <a:cs typeface="Kulachat Serif"/>
                <a:sym typeface="Kulachat Serif"/>
              </a:rPr>
              <a:t>Future improvements include real-time integration, automated remediation, and cloud deployment, enhancing AI-driven Kubernetes monitoring for greater reliability and efficiency.</a:t>
            </a:r>
          </a:p>
        </p:txBody>
      </p:sp>
      <p:sp>
        <p:nvSpPr>
          <p:cNvPr id="1048681" name="TextBox 3"/>
          <p:cNvSpPr txBox="1"/>
          <p:nvPr/>
        </p:nvSpPr>
        <p:spPr>
          <a:xfrm rot="0">
            <a:off x="5021997" y="886151"/>
            <a:ext cx="7700649" cy="2489200"/>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Conclusion</a:t>
            </a:r>
          </a:p>
        </p:txBody>
      </p:sp>
      <p:sp>
        <p:nvSpPr>
          <p:cNvPr id="1048682" name="Freeform 4"/>
          <p:cNvSpPr/>
          <p:nvPr/>
        </p:nvSpPr>
        <p:spPr>
          <a:xfrm rot="-1279815" flipH="0" flipV="0">
            <a:off x="16479612" y="1697"/>
            <a:ext cx="3616776" cy="7883980"/>
          </a:xfrm>
          <a:custGeom>
            <a:avLst/>
            <a:ahLst/>
            <a:rect l="l" t="t" r="r" b="b"/>
            <a:pathLst>
              <a:path w="3616776" h="7883980">
                <a:moveTo>
                  <a:pt x="0" y="0"/>
                </a:moveTo>
                <a:lnTo>
                  <a:pt x="3616776" y="0"/>
                </a:lnTo>
                <a:lnTo>
                  <a:pt x="3616776" y="7883980"/>
                </a:lnTo>
                <a:lnTo>
                  <a:pt x="0" y="7883980"/>
                </a:lnTo>
                <a:lnTo>
                  <a:pt x="0" y="0"/>
                </a:lnTo>
                <a:close/>
              </a:path>
            </a:pathLst>
          </a:custGeom>
          <a:blipFill>
            <a:blip xmlns:r="http://schemas.openxmlformats.org/officeDocument/2006/relationships" r:embed="rId1">
              <a:alphaModFix amt="75000"/>
            </a:blip>
            <a:stretch>
              <a:fillRect l="0" t="0" r="0" b="0"/>
            </a:stretch>
          </a:blipFill>
        </p:spPr>
      </p:sp>
      <p:sp>
        <p:nvSpPr>
          <p:cNvPr id="1048683" name="Freeform 5"/>
          <p:cNvSpPr/>
          <p:nvPr/>
        </p:nvSpPr>
        <p:spPr>
          <a:xfrm rot="0" flipH="0" flipV="0">
            <a:off x="-2014169" y="6326281"/>
            <a:ext cx="6493940" cy="6529555"/>
          </a:xfrm>
          <a:custGeom>
            <a:avLst/>
            <a:ahLst/>
            <a:rect l="l" t="t" r="r" b="b"/>
            <a:pathLst>
              <a:path w="6493940" h="6529555">
                <a:moveTo>
                  <a:pt x="0" y="0"/>
                </a:moveTo>
                <a:lnTo>
                  <a:pt x="6493939" y="0"/>
                </a:lnTo>
                <a:lnTo>
                  <a:pt x="6493939" y="6529555"/>
                </a:lnTo>
                <a:lnTo>
                  <a:pt x="0" y="6529555"/>
                </a:lnTo>
                <a:lnTo>
                  <a:pt x="0" y="0"/>
                </a:lnTo>
                <a:close/>
              </a:path>
            </a:pathLst>
          </a:custGeom>
          <a:blipFill>
            <a:blip xmlns:r="http://schemas.openxmlformats.org/officeDocument/2006/relationships" r:embed="rId2"/>
            <a:stretch>
              <a:fillRect l="0" t="0" r="0" b="0"/>
            </a:stretch>
          </a:blipFill>
        </p:spPr>
      </p:sp>
      <p:sp>
        <p:nvSpPr>
          <p:cNvPr id="1048684" name="Freeform 6"/>
          <p:cNvSpPr/>
          <p:nvPr/>
        </p:nvSpPr>
        <p:spPr>
          <a:xfrm rot="4368370" flipH="0" flipV="0">
            <a:off x="-636901" y="4079291"/>
            <a:ext cx="2689927" cy="1649410"/>
          </a:xfrm>
          <a:custGeom>
            <a:avLst/>
            <a:ahLst/>
            <a:rect l="l" t="t" r="r" b="b"/>
            <a:pathLst>
              <a:path w="2689927" h="1649410">
                <a:moveTo>
                  <a:pt x="0" y="0"/>
                </a:moveTo>
                <a:lnTo>
                  <a:pt x="2689928" y="0"/>
                </a:lnTo>
                <a:lnTo>
                  <a:pt x="2689928" y="1649410"/>
                </a:lnTo>
                <a:lnTo>
                  <a:pt x="0" y="1649410"/>
                </a:lnTo>
                <a:lnTo>
                  <a:pt x="0" y="0"/>
                </a:lnTo>
                <a:close/>
              </a:path>
            </a:pathLst>
          </a:custGeom>
          <a:blipFill>
            <a:blip xmlns:r="http://schemas.openxmlformats.org/officeDocument/2006/relationships" r:embed="rId3"/>
            <a:stretch>
              <a:fillRect l="-74740" t="0" r="0" b="0"/>
            </a:stretch>
          </a:blipFill>
        </p:spPr>
      </p:sp>
      <p:sp>
        <p:nvSpPr>
          <p:cNvPr id="1048685" name="Freeform 7"/>
          <p:cNvSpPr/>
          <p:nvPr/>
        </p:nvSpPr>
        <p:spPr>
          <a:xfrm rot="8309932" flipH="0" flipV="1">
            <a:off x="7582" y="6646127"/>
            <a:ext cx="2450438" cy="4185866"/>
          </a:xfrm>
          <a:custGeom>
            <a:avLst/>
            <a:ahLst/>
            <a:rect l="l" t="t" r="r" b="b"/>
            <a:pathLst>
              <a:path w="2450438" h="4185866">
                <a:moveTo>
                  <a:pt x="0" y="4185866"/>
                </a:moveTo>
                <a:lnTo>
                  <a:pt x="2450438" y="4185866"/>
                </a:lnTo>
                <a:lnTo>
                  <a:pt x="2450438" y="0"/>
                </a:lnTo>
                <a:lnTo>
                  <a:pt x="0" y="0"/>
                </a:lnTo>
                <a:lnTo>
                  <a:pt x="0" y="4185866"/>
                </a:lnTo>
                <a:close/>
              </a:path>
            </a:pathLst>
          </a:custGeom>
          <a:blipFill>
            <a:blip xmlns:r="http://schemas.openxmlformats.org/officeDocument/2006/relationships" r:embed="rId4"/>
            <a:stretch>
              <a:fillRect l="0" t="0" r="0" b="0"/>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42" name=""/>
        <p:cNvGrpSpPr/>
        <p:nvPr/>
      </p:nvGrpSpPr>
      <p:grpSpPr>
        <a:xfrm>
          <a:off x="0" y="0"/>
          <a:ext cx="0" cy="0"/>
          <a:chOff x="0" y="0"/>
          <a:chExt cx="0" cy="0"/>
        </a:xfrm>
      </p:grpSpPr>
      <p:sp>
        <p:nvSpPr>
          <p:cNvPr id="1048686" name="Freeform 2"/>
          <p:cNvSpPr/>
          <p:nvPr/>
        </p:nvSpPr>
        <p:spPr>
          <a:xfrm rot="0" flipH="1" flipV="0">
            <a:off x="-779688" y="5143500"/>
            <a:ext cx="3616776" cy="7883980"/>
          </a:xfrm>
          <a:custGeom>
            <a:avLst/>
            <a:ahLst/>
            <a:rect l="l" t="t" r="r" b="b"/>
            <a:pathLst>
              <a:path w="3616776" h="7883980">
                <a:moveTo>
                  <a:pt x="3616776" y="0"/>
                </a:moveTo>
                <a:lnTo>
                  <a:pt x="0" y="0"/>
                </a:lnTo>
                <a:lnTo>
                  <a:pt x="0" y="7883980"/>
                </a:lnTo>
                <a:lnTo>
                  <a:pt x="3616776" y="7883980"/>
                </a:lnTo>
                <a:lnTo>
                  <a:pt x="3616776" y="0"/>
                </a:lnTo>
                <a:close/>
              </a:path>
            </a:pathLst>
          </a:custGeom>
          <a:blipFill>
            <a:blip xmlns:r="http://schemas.openxmlformats.org/officeDocument/2006/relationships" r:embed="rId1">
              <a:alphaModFix amt="75000"/>
            </a:blip>
            <a:stretch>
              <a:fillRect l="0" t="0" r="0" b="0"/>
            </a:stretch>
          </a:blipFill>
        </p:spPr>
      </p:sp>
      <p:sp>
        <p:nvSpPr>
          <p:cNvPr id="1048687" name="Freeform 3"/>
          <p:cNvSpPr/>
          <p:nvPr/>
        </p:nvSpPr>
        <p:spPr>
          <a:xfrm rot="-10800000" flipH="0" flipV="0">
            <a:off x="-1039486" y="-1321993"/>
            <a:ext cx="5114585" cy="5142635"/>
          </a:xfrm>
          <a:custGeom>
            <a:avLst/>
            <a:ahLst/>
            <a:rect l="l" t="t" r="r" b="b"/>
            <a:pathLst>
              <a:path w="5114585" h="5142635">
                <a:moveTo>
                  <a:pt x="0" y="0"/>
                </a:moveTo>
                <a:lnTo>
                  <a:pt x="5114585" y="0"/>
                </a:lnTo>
                <a:lnTo>
                  <a:pt x="5114585" y="5142635"/>
                </a:lnTo>
                <a:lnTo>
                  <a:pt x="0" y="5142635"/>
                </a:lnTo>
                <a:lnTo>
                  <a:pt x="0" y="0"/>
                </a:lnTo>
                <a:close/>
              </a:path>
            </a:pathLst>
          </a:custGeom>
          <a:blipFill>
            <a:blip xmlns:r="http://schemas.openxmlformats.org/officeDocument/2006/relationships" r:embed="rId2"/>
            <a:stretch>
              <a:fillRect l="0" t="0" r="0" b="0"/>
            </a:stretch>
          </a:blipFill>
        </p:spPr>
      </p:sp>
      <p:sp>
        <p:nvSpPr>
          <p:cNvPr id="1048688" name="Freeform 4"/>
          <p:cNvSpPr/>
          <p:nvPr/>
        </p:nvSpPr>
        <p:spPr>
          <a:xfrm rot="-10800000" flipH="0" flipV="1">
            <a:off x="753760" y="-1555083"/>
            <a:ext cx="2450438" cy="4185866"/>
          </a:xfrm>
          <a:custGeom>
            <a:avLst/>
            <a:ahLst/>
            <a:rect l="l" t="t" r="r" b="b"/>
            <a:pathLst>
              <a:path w="2450438" h="4185866">
                <a:moveTo>
                  <a:pt x="0" y="4185865"/>
                </a:moveTo>
                <a:lnTo>
                  <a:pt x="2450438" y="4185865"/>
                </a:lnTo>
                <a:lnTo>
                  <a:pt x="2450438" y="0"/>
                </a:lnTo>
                <a:lnTo>
                  <a:pt x="0" y="0"/>
                </a:lnTo>
                <a:lnTo>
                  <a:pt x="0" y="4185865"/>
                </a:lnTo>
                <a:close/>
              </a:path>
            </a:pathLst>
          </a:custGeom>
          <a:blipFill>
            <a:blip xmlns:r="http://schemas.openxmlformats.org/officeDocument/2006/relationships" r:embed="rId3"/>
            <a:stretch>
              <a:fillRect l="0" t="0" r="0" b="0"/>
            </a:stretch>
          </a:blipFill>
        </p:spPr>
      </p:sp>
      <p:sp>
        <p:nvSpPr>
          <p:cNvPr id="1048689" name="Freeform 5"/>
          <p:cNvSpPr/>
          <p:nvPr/>
        </p:nvSpPr>
        <p:spPr>
          <a:xfrm rot="-9955212" flipH="0" flipV="0">
            <a:off x="3204198" y="532540"/>
            <a:ext cx="2909455" cy="1433568"/>
          </a:xfrm>
          <a:custGeom>
            <a:avLst/>
            <a:ahLst/>
            <a:rect l="l" t="t" r="r" b="b"/>
            <a:pathLst>
              <a:path w="2909455" h="1433568">
                <a:moveTo>
                  <a:pt x="0" y="0"/>
                </a:moveTo>
                <a:lnTo>
                  <a:pt x="2909454" y="0"/>
                </a:lnTo>
                <a:lnTo>
                  <a:pt x="2909454" y="1433568"/>
                </a:lnTo>
                <a:lnTo>
                  <a:pt x="0" y="1433568"/>
                </a:lnTo>
                <a:lnTo>
                  <a:pt x="0" y="0"/>
                </a:lnTo>
                <a:close/>
              </a:path>
            </a:pathLst>
          </a:custGeom>
          <a:blipFill>
            <a:blip xmlns:r="http://schemas.openxmlformats.org/officeDocument/2006/relationships" r:embed="rId4"/>
            <a:stretch>
              <a:fillRect l="0" t="0" r="0" b="0"/>
            </a:stretch>
          </a:blipFill>
        </p:spPr>
      </p:sp>
      <p:sp>
        <p:nvSpPr>
          <p:cNvPr id="1048690" name="Freeform 6"/>
          <p:cNvSpPr/>
          <p:nvPr/>
        </p:nvSpPr>
        <p:spPr>
          <a:xfrm rot="-5400000" flipH="0" flipV="0">
            <a:off x="13869895" y="6157860"/>
            <a:ext cx="6493940" cy="6529555"/>
          </a:xfrm>
          <a:custGeom>
            <a:avLst/>
            <a:ahLst/>
            <a:rect l="l" t="t" r="r" b="b"/>
            <a:pathLst>
              <a:path w="6493940" h="6529555">
                <a:moveTo>
                  <a:pt x="0" y="0"/>
                </a:moveTo>
                <a:lnTo>
                  <a:pt x="6493939" y="0"/>
                </a:lnTo>
                <a:lnTo>
                  <a:pt x="6493939" y="6529555"/>
                </a:lnTo>
                <a:lnTo>
                  <a:pt x="0" y="6529555"/>
                </a:lnTo>
                <a:lnTo>
                  <a:pt x="0" y="0"/>
                </a:lnTo>
                <a:close/>
              </a:path>
            </a:pathLst>
          </a:custGeom>
          <a:blipFill>
            <a:blip xmlns:r="http://schemas.openxmlformats.org/officeDocument/2006/relationships" r:embed="rId2"/>
            <a:stretch>
              <a:fillRect l="0" t="0" r="0" b="0"/>
            </a:stretch>
          </a:blipFill>
        </p:spPr>
      </p:sp>
      <p:sp>
        <p:nvSpPr>
          <p:cNvPr id="1048691" name="Freeform 7"/>
          <p:cNvSpPr/>
          <p:nvPr/>
        </p:nvSpPr>
        <p:spPr>
          <a:xfrm rot="-1031629" flipH="0" flipV="0">
            <a:off x="14076378" y="6833542"/>
            <a:ext cx="4700392" cy="1649410"/>
          </a:xfrm>
          <a:custGeom>
            <a:avLst/>
            <a:ahLst/>
            <a:rect l="l" t="t" r="r" b="b"/>
            <a:pathLst>
              <a:path w="4700392" h="1649410">
                <a:moveTo>
                  <a:pt x="0" y="0"/>
                </a:moveTo>
                <a:lnTo>
                  <a:pt x="4700392" y="0"/>
                </a:lnTo>
                <a:lnTo>
                  <a:pt x="4700392" y="1649411"/>
                </a:lnTo>
                <a:lnTo>
                  <a:pt x="0" y="1649411"/>
                </a:lnTo>
                <a:lnTo>
                  <a:pt x="0" y="0"/>
                </a:lnTo>
                <a:close/>
              </a:path>
            </a:pathLst>
          </a:custGeom>
          <a:blipFill>
            <a:blip xmlns:r="http://schemas.openxmlformats.org/officeDocument/2006/relationships" r:embed="rId5"/>
            <a:stretch>
              <a:fillRect l="0" t="0" r="0" b="0"/>
            </a:stretch>
          </a:blipFill>
        </p:spPr>
      </p:sp>
      <p:sp>
        <p:nvSpPr>
          <p:cNvPr id="1048692" name="Freeform 8"/>
          <p:cNvSpPr/>
          <p:nvPr/>
        </p:nvSpPr>
        <p:spPr>
          <a:xfrm rot="2909932" flipH="0" flipV="1">
            <a:off x="16777063" y="7194684"/>
            <a:ext cx="2450438" cy="4185866"/>
          </a:xfrm>
          <a:custGeom>
            <a:avLst/>
            <a:ahLst/>
            <a:rect l="l" t="t" r="r" b="b"/>
            <a:pathLst>
              <a:path w="2450438" h="4185866">
                <a:moveTo>
                  <a:pt x="0" y="4185866"/>
                </a:moveTo>
                <a:lnTo>
                  <a:pt x="2450438" y="4185866"/>
                </a:lnTo>
                <a:lnTo>
                  <a:pt x="2450438" y="0"/>
                </a:lnTo>
                <a:lnTo>
                  <a:pt x="0" y="0"/>
                </a:lnTo>
                <a:lnTo>
                  <a:pt x="0" y="4185866"/>
                </a:lnTo>
                <a:close/>
              </a:path>
            </a:pathLst>
          </a:custGeom>
          <a:blipFill>
            <a:blip xmlns:r="http://schemas.openxmlformats.org/officeDocument/2006/relationships" r:embed="rId3"/>
            <a:stretch>
              <a:fillRect l="0" t="0" r="0" b="0"/>
            </a:stretch>
          </a:blipFill>
        </p:spPr>
      </p:sp>
      <p:sp>
        <p:nvSpPr>
          <p:cNvPr id="1048693" name="Freeform 9"/>
          <p:cNvSpPr/>
          <p:nvPr/>
        </p:nvSpPr>
        <p:spPr>
          <a:xfrm rot="-1277720" flipH="0" flipV="0">
            <a:off x="16398988" y="-143677"/>
            <a:ext cx="3637262" cy="7928637"/>
          </a:xfrm>
          <a:custGeom>
            <a:avLst/>
            <a:ahLst/>
            <a:rect l="l" t="t" r="r" b="b"/>
            <a:pathLst>
              <a:path w="3637262" h="7928637">
                <a:moveTo>
                  <a:pt x="0" y="0"/>
                </a:moveTo>
                <a:lnTo>
                  <a:pt x="3637262" y="0"/>
                </a:lnTo>
                <a:lnTo>
                  <a:pt x="3637262" y="7928637"/>
                </a:lnTo>
                <a:lnTo>
                  <a:pt x="0" y="7928637"/>
                </a:lnTo>
                <a:lnTo>
                  <a:pt x="0" y="0"/>
                </a:lnTo>
                <a:close/>
              </a:path>
            </a:pathLst>
          </a:custGeom>
          <a:blipFill>
            <a:blip xmlns:r="http://schemas.openxmlformats.org/officeDocument/2006/relationships" r:embed="rId1">
              <a:alphaModFix amt="75000"/>
            </a:blip>
            <a:stretch>
              <a:fillRect l="0" t="0" r="0" b="0"/>
            </a:stretch>
          </a:blipFill>
        </p:spPr>
      </p:sp>
      <p:sp>
        <p:nvSpPr>
          <p:cNvPr id="1048694" name="TextBox 10"/>
          <p:cNvSpPr txBox="1"/>
          <p:nvPr/>
        </p:nvSpPr>
        <p:spPr>
          <a:xfrm rot="0">
            <a:off x="2092969" y="1596162"/>
            <a:ext cx="14333605" cy="6578599"/>
          </a:xfrm>
          <a:prstGeom prst="rect"/>
        </p:spPr>
        <p:txBody>
          <a:bodyPr anchor="t" bIns="0" lIns="0" rIns="0" rtlCol="0" tIns="0">
            <a:spAutoFit/>
          </a:bodyPr>
          <a:p>
            <a:pPr algn="ctr">
              <a:lnSpc>
                <a:spcPts val="25900"/>
              </a:lnSpc>
            </a:pPr>
            <a:r>
              <a:rPr sz="18500" lang="en-US">
                <a:solidFill>
                  <a:srgbClr val="726151"/>
                </a:solidFill>
                <a:latin typeface="Angella White"/>
                <a:ea typeface="Angella White"/>
                <a:cs typeface="Angella White"/>
                <a:sym typeface="Angella White"/>
              </a:rPr>
              <a:t>Thank You So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28" name=""/>
        <p:cNvGrpSpPr/>
        <p:nvPr/>
      </p:nvGrpSpPr>
      <p:grpSpPr>
        <a:xfrm>
          <a:off x="0" y="0"/>
          <a:ext cx="0" cy="0"/>
          <a:chOff x="0" y="0"/>
          <a:chExt cx="0" cy="0"/>
        </a:xfrm>
      </p:grpSpPr>
      <p:sp>
        <p:nvSpPr>
          <p:cNvPr id="1048594" name="TextBox 2"/>
          <p:cNvSpPr txBox="1"/>
          <p:nvPr/>
        </p:nvSpPr>
        <p:spPr>
          <a:xfrm rot="0">
            <a:off x="2657615" y="1466862"/>
            <a:ext cx="5936359" cy="2501899"/>
          </a:xfrm>
          <a:prstGeom prst="rect"/>
        </p:spPr>
        <p:txBody>
          <a:bodyPr anchor="t" bIns="0" lIns="0" rIns="0" rtlCol="0" tIns="0">
            <a:spAutoFit/>
          </a:bodyPr>
          <a:p>
            <a:pPr algn="l">
              <a:lnSpc>
                <a:spcPts val="19600"/>
              </a:lnSpc>
            </a:pPr>
            <a:r>
              <a:rPr sz="14000" lang="en-US">
                <a:solidFill>
                  <a:srgbClr val="726151"/>
                </a:solidFill>
                <a:latin typeface="Angella White"/>
                <a:ea typeface="Angella White"/>
                <a:cs typeface="Angella White"/>
                <a:sym typeface="Angella White"/>
              </a:rPr>
              <a:t>Overview</a:t>
            </a:r>
          </a:p>
        </p:txBody>
      </p:sp>
      <p:sp>
        <p:nvSpPr>
          <p:cNvPr id="1048595" name="Freeform 3"/>
          <p:cNvSpPr/>
          <p:nvPr/>
        </p:nvSpPr>
        <p:spPr>
          <a:xfrm rot="-10057392" flipH="0" flipV="0">
            <a:off x="14012330" y="6199221"/>
            <a:ext cx="6493940" cy="6529555"/>
          </a:xfrm>
          <a:custGeom>
            <a:avLst/>
            <a:ahLst/>
            <a:rect l="l" t="t" r="r" b="b"/>
            <a:pathLst>
              <a:path w="6493940" h="6529555">
                <a:moveTo>
                  <a:pt x="0" y="0"/>
                </a:moveTo>
                <a:lnTo>
                  <a:pt x="6493940" y="0"/>
                </a:lnTo>
                <a:lnTo>
                  <a:pt x="6493940" y="6529555"/>
                </a:lnTo>
                <a:lnTo>
                  <a:pt x="0" y="6529555"/>
                </a:lnTo>
                <a:lnTo>
                  <a:pt x="0" y="0"/>
                </a:lnTo>
                <a:close/>
              </a:path>
            </a:pathLst>
          </a:custGeom>
          <a:blipFill>
            <a:blip xmlns:r="http://schemas.openxmlformats.org/officeDocument/2006/relationships" r:embed="rId1"/>
            <a:stretch>
              <a:fillRect l="0" t="0" r="0" b="0"/>
            </a:stretch>
          </a:blipFill>
        </p:spPr>
      </p:sp>
      <p:sp>
        <p:nvSpPr>
          <p:cNvPr id="1048596" name="Freeform 4"/>
          <p:cNvSpPr/>
          <p:nvPr/>
        </p:nvSpPr>
        <p:spPr>
          <a:xfrm rot="-4065954" flipH="0" flipV="0">
            <a:off x="12535028" y="7387601"/>
            <a:ext cx="4700392" cy="1649410"/>
          </a:xfrm>
          <a:custGeom>
            <a:avLst/>
            <a:ahLst/>
            <a:rect l="l" t="t" r="r" b="b"/>
            <a:pathLst>
              <a:path w="4700392" h="1649410">
                <a:moveTo>
                  <a:pt x="0" y="0"/>
                </a:moveTo>
                <a:lnTo>
                  <a:pt x="4700392" y="0"/>
                </a:lnTo>
                <a:lnTo>
                  <a:pt x="4700392" y="1649411"/>
                </a:lnTo>
                <a:lnTo>
                  <a:pt x="0" y="1649411"/>
                </a:lnTo>
                <a:lnTo>
                  <a:pt x="0" y="0"/>
                </a:lnTo>
                <a:close/>
              </a:path>
            </a:pathLst>
          </a:custGeom>
          <a:blipFill>
            <a:blip xmlns:r="http://schemas.openxmlformats.org/officeDocument/2006/relationships" r:embed="rId2"/>
            <a:stretch>
              <a:fillRect l="0" t="0" r="0" b="0"/>
            </a:stretch>
          </a:blipFill>
        </p:spPr>
      </p:sp>
      <p:sp>
        <p:nvSpPr>
          <p:cNvPr id="1048597" name="Freeform 5"/>
          <p:cNvSpPr/>
          <p:nvPr/>
        </p:nvSpPr>
        <p:spPr>
          <a:xfrm rot="-124391" flipH="0" flipV="1">
            <a:off x="15612139" y="6421325"/>
            <a:ext cx="2450438" cy="4185866"/>
          </a:xfrm>
          <a:custGeom>
            <a:avLst/>
            <a:ahLst/>
            <a:rect l="l" t="t" r="r" b="b"/>
            <a:pathLst>
              <a:path w="2450438" h="4185866">
                <a:moveTo>
                  <a:pt x="0" y="4185866"/>
                </a:moveTo>
                <a:lnTo>
                  <a:pt x="2450438" y="4185866"/>
                </a:lnTo>
                <a:lnTo>
                  <a:pt x="2450438" y="0"/>
                </a:lnTo>
                <a:lnTo>
                  <a:pt x="0" y="0"/>
                </a:lnTo>
                <a:lnTo>
                  <a:pt x="0" y="4185866"/>
                </a:lnTo>
                <a:close/>
              </a:path>
            </a:pathLst>
          </a:custGeom>
          <a:blipFill>
            <a:blip xmlns:r="http://schemas.openxmlformats.org/officeDocument/2006/relationships" r:embed="rId3"/>
            <a:stretch>
              <a:fillRect l="0" t="0" r="0" b="0"/>
            </a:stretch>
          </a:blipFill>
        </p:spPr>
      </p:sp>
      <p:sp>
        <p:nvSpPr>
          <p:cNvPr id="1048598" name="TextBox 6"/>
          <p:cNvSpPr txBox="1"/>
          <p:nvPr/>
        </p:nvSpPr>
        <p:spPr>
          <a:xfrm rot="0">
            <a:off x="2845437" y="4180703"/>
            <a:ext cx="4599934" cy="2988056"/>
          </a:xfrm>
          <a:prstGeom prst="rect"/>
        </p:spPr>
        <p:txBody>
          <a:bodyPr anchor="t" bIns="0" lIns="0" rIns="0" rtlCol="0" tIns="0">
            <a:spAutoFit/>
          </a:bodyPr>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Introduction</a:t>
            </a:r>
          </a:p>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Problem</a:t>
            </a:r>
          </a:p>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Dataset &amp; Data Preprocessing</a:t>
            </a:r>
          </a:p>
        </p:txBody>
      </p:sp>
      <p:sp>
        <p:nvSpPr>
          <p:cNvPr id="1048599" name="Freeform 7"/>
          <p:cNvSpPr/>
          <p:nvPr/>
        </p:nvSpPr>
        <p:spPr>
          <a:xfrm rot="1363955" flipH="1" flipV="0">
            <a:off x="-1407618" y="-242438"/>
            <a:ext cx="3637262" cy="7928637"/>
          </a:xfrm>
          <a:custGeom>
            <a:avLst/>
            <a:ahLst/>
            <a:rect l="l" t="t" r="r" b="b"/>
            <a:pathLst>
              <a:path w="3637262" h="7928637">
                <a:moveTo>
                  <a:pt x="3637262" y="0"/>
                </a:moveTo>
                <a:lnTo>
                  <a:pt x="0" y="0"/>
                </a:lnTo>
                <a:lnTo>
                  <a:pt x="0" y="7928637"/>
                </a:lnTo>
                <a:lnTo>
                  <a:pt x="3637262" y="7928637"/>
                </a:lnTo>
                <a:lnTo>
                  <a:pt x="3637262" y="0"/>
                </a:lnTo>
                <a:close/>
              </a:path>
            </a:pathLst>
          </a:custGeom>
          <a:blipFill>
            <a:blip xmlns:r="http://schemas.openxmlformats.org/officeDocument/2006/relationships" r:embed="rId4">
              <a:alphaModFix amt="75000"/>
            </a:blip>
            <a:stretch>
              <a:fillRect l="0" t="0" r="0" b="0"/>
            </a:stretch>
          </a:blipFill>
        </p:spPr>
      </p:sp>
      <p:sp>
        <p:nvSpPr>
          <p:cNvPr id="1048600" name="TextBox 8"/>
          <p:cNvSpPr txBox="1"/>
          <p:nvPr/>
        </p:nvSpPr>
        <p:spPr>
          <a:xfrm rot="0">
            <a:off x="9115985" y="4180703"/>
            <a:ext cx="4599934" cy="2988057"/>
          </a:xfrm>
          <a:prstGeom prst="rect"/>
        </p:spPr>
        <p:txBody>
          <a:bodyPr anchor="t" bIns="0" lIns="0" rIns="0" rtlCol="0" tIns="0">
            <a:spAutoFit/>
          </a:bodyPr>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Model Selection – LightGBM vs. XGBoost</a:t>
            </a:r>
          </a:p>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Results</a:t>
            </a:r>
          </a:p>
          <a:p>
            <a:pPr algn="l" indent="-399413" lvl="1" marL="798826">
              <a:lnSpc>
                <a:spcPts val="5882"/>
              </a:lnSpc>
              <a:buFont typeface="Arial"/>
              <a:buChar char="•"/>
            </a:pPr>
            <a:r>
              <a:rPr sz="3699" lang="en-US">
                <a:solidFill>
                  <a:srgbClr val="726151"/>
                </a:solidFill>
                <a:latin typeface="Kulachat Serif"/>
                <a:ea typeface="Kulachat Serif"/>
                <a:cs typeface="Kulachat Serif"/>
                <a:sym typeface="Kulachat Serif"/>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29" name=""/>
        <p:cNvGrpSpPr/>
        <p:nvPr/>
      </p:nvGrpSpPr>
      <p:grpSpPr>
        <a:xfrm>
          <a:off x="0" y="0"/>
          <a:ext cx="0" cy="0"/>
          <a:chOff x="0" y="0"/>
          <a:chExt cx="0" cy="0"/>
        </a:xfrm>
      </p:grpSpPr>
      <p:sp>
        <p:nvSpPr>
          <p:cNvPr id="1048601" name="TextBox 2"/>
          <p:cNvSpPr txBox="1"/>
          <p:nvPr/>
        </p:nvSpPr>
        <p:spPr>
          <a:xfrm rot="0">
            <a:off x="4402479" y="881380"/>
            <a:ext cx="9228962" cy="2489200"/>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Introduction</a:t>
            </a:r>
          </a:p>
        </p:txBody>
      </p:sp>
      <p:sp>
        <p:nvSpPr>
          <p:cNvPr id="1048602" name="TextBox 3"/>
          <p:cNvSpPr txBox="1"/>
          <p:nvPr/>
        </p:nvSpPr>
        <p:spPr>
          <a:xfrm rot="0">
            <a:off x="3328187" y="3370580"/>
            <a:ext cx="11631626" cy="4604132"/>
          </a:xfrm>
          <a:prstGeom prst="rect"/>
        </p:spPr>
        <p:txBody>
          <a:bodyPr anchor="t" bIns="0" lIns="0" rIns="0" rtlCol="0" tIns="0">
            <a:spAutoFit/>
          </a:bodyPr>
          <a:p>
            <a:pPr algn="ctr">
              <a:lnSpc>
                <a:spcPts val="5179"/>
              </a:lnSpc>
            </a:pPr>
            <a:r>
              <a:rPr sz="3699" lang="en-US">
                <a:solidFill>
                  <a:srgbClr val="726151"/>
                </a:solidFill>
                <a:latin typeface="Kulachat Serif"/>
                <a:ea typeface="Kulachat Serif"/>
                <a:cs typeface="Kulachat Serif"/>
                <a:sym typeface="Kulachat Serif"/>
              </a:rPr>
              <a:t>Kubernetes clusters face various operational challenges, such as node failures, resource exhaustion, network disruptions, and pod evictions. Identifying these issues early helps in proactive management, reducing downtime and improving system stability.</a:t>
            </a:r>
          </a:p>
          <a:p>
            <a:pPr algn="ctr">
              <a:lnSpc>
                <a:spcPts val="5179"/>
              </a:lnSpc>
            </a:pPr>
          </a:p>
          <a:p>
            <a:pPr algn="ctr">
              <a:lnSpc>
                <a:spcPts val="5179"/>
              </a:lnSpc>
            </a:pPr>
            <a:r>
              <a:rPr sz="3699" lang="en-US">
                <a:solidFill>
                  <a:srgbClr val="726151"/>
                </a:solidFill>
                <a:latin typeface="Kulachat Serif"/>
                <a:ea typeface="Kulachat Serif"/>
                <a:cs typeface="Kulachat Serif"/>
                <a:sym typeface="Kulachat Serif"/>
              </a:rPr>
              <a:t>This project leverages Machine Learning (ML) models, to classify six types of cloud issues based on system metrics</a:t>
            </a:r>
          </a:p>
        </p:txBody>
      </p:sp>
      <p:grpSp>
        <p:nvGrpSpPr>
          <p:cNvPr id="30" name="Group 4"/>
          <p:cNvGrpSpPr/>
          <p:nvPr/>
        </p:nvGrpSpPr>
        <p:grpSpPr>
          <a:xfrm rot="-10800000">
            <a:off x="12176714" y="-1555083"/>
            <a:ext cx="7015142" cy="5679421"/>
            <a:chOff x="0" y="0"/>
            <a:chExt cx="9353523" cy="7572561"/>
          </a:xfrm>
        </p:grpSpPr>
        <p:sp>
          <p:nvSpPr>
            <p:cNvPr id="1048603" name="Freeform 5"/>
            <p:cNvSpPr/>
            <p:nvPr/>
          </p:nvSpPr>
          <p:spPr>
            <a:xfrm rot="0" flipH="0" flipV="0">
              <a:off x="0" y="0"/>
              <a:ext cx="6819446" cy="6856847"/>
            </a:xfrm>
            <a:custGeom>
              <a:avLst/>
              <a:ahLst/>
              <a:rect l="l" t="t" r="r" b="b"/>
              <a:pathLst>
                <a:path w="6819446" h="6856847">
                  <a:moveTo>
                    <a:pt x="0" y="0"/>
                  </a:moveTo>
                  <a:lnTo>
                    <a:pt x="6819446" y="0"/>
                  </a:lnTo>
                  <a:lnTo>
                    <a:pt x="6819446" y="6856847"/>
                  </a:lnTo>
                  <a:lnTo>
                    <a:pt x="0" y="6856847"/>
                  </a:lnTo>
                  <a:lnTo>
                    <a:pt x="0" y="0"/>
                  </a:lnTo>
                  <a:close/>
                </a:path>
              </a:pathLst>
            </a:custGeom>
            <a:blipFill>
              <a:blip xmlns:r="http://schemas.openxmlformats.org/officeDocument/2006/relationships" r:embed="rId1"/>
              <a:stretch>
                <a:fillRect l="0" t="0" r="0" b="0"/>
              </a:stretch>
            </a:blipFill>
          </p:spPr>
        </p:sp>
        <p:sp>
          <p:nvSpPr>
            <p:cNvPr id="1048604" name="Freeform 6"/>
            <p:cNvSpPr/>
            <p:nvPr/>
          </p:nvSpPr>
          <p:spPr>
            <a:xfrm rot="0" flipH="0" flipV="1">
              <a:off x="1776098" y="199140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2"/>
              <a:stretch>
                <a:fillRect l="0" t="0" r="0" b="0"/>
              </a:stretch>
            </a:blipFill>
          </p:spPr>
        </p:sp>
        <p:sp>
          <p:nvSpPr>
            <p:cNvPr id="1048605" name="Freeform 7"/>
            <p:cNvSpPr/>
            <p:nvPr/>
          </p:nvSpPr>
          <p:spPr>
            <a:xfrm rot="0" flipH="0" flipV="0">
              <a:off x="5474250" y="2308489"/>
              <a:ext cx="3879273" cy="1911423"/>
            </a:xfrm>
            <a:custGeom>
              <a:avLst/>
              <a:ahLst/>
              <a:rect l="l" t="t" r="r" b="b"/>
              <a:pathLst>
                <a:path w="3879273" h="1911423">
                  <a:moveTo>
                    <a:pt x="0" y="0"/>
                  </a:moveTo>
                  <a:lnTo>
                    <a:pt x="3879273" y="0"/>
                  </a:lnTo>
                  <a:lnTo>
                    <a:pt x="3879273" y="1911424"/>
                  </a:lnTo>
                  <a:lnTo>
                    <a:pt x="0" y="1911424"/>
                  </a:lnTo>
                  <a:lnTo>
                    <a:pt x="0" y="0"/>
                  </a:lnTo>
                  <a:close/>
                </a:path>
              </a:pathLst>
            </a:custGeom>
            <a:blipFill>
              <a:blip xmlns:r="http://schemas.openxmlformats.org/officeDocument/2006/relationships" r:embed="rId3"/>
              <a:stretch>
                <a:fillRect l="0" t="0" r="0" b="0"/>
              </a:stretch>
            </a:blipFill>
          </p:spPr>
        </p:sp>
      </p:grpSp>
      <p:sp>
        <p:nvSpPr>
          <p:cNvPr id="1048606" name="Freeform 8"/>
          <p:cNvSpPr/>
          <p:nvPr/>
        </p:nvSpPr>
        <p:spPr>
          <a:xfrm rot="0" flipH="1" flipV="0">
            <a:off x="0" y="5143500"/>
            <a:ext cx="3616776" cy="7883980"/>
          </a:xfrm>
          <a:custGeom>
            <a:avLst/>
            <a:ahLst/>
            <a:rect l="l" t="t" r="r" b="b"/>
            <a:pathLst>
              <a:path w="3616776" h="7883980">
                <a:moveTo>
                  <a:pt x="3616776" y="0"/>
                </a:moveTo>
                <a:lnTo>
                  <a:pt x="0" y="0"/>
                </a:lnTo>
                <a:lnTo>
                  <a:pt x="0" y="7883980"/>
                </a:lnTo>
                <a:lnTo>
                  <a:pt x="3616776" y="7883980"/>
                </a:lnTo>
                <a:lnTo>
                  <a:pt x="3616776" y="0"/>
                </a:lnTo>
                <a:close/>
              </a:path>
            </a:pathLst>
          </a:custGeom>
          <a:blipFill>
            <a:blip xmlns:r="http://schemas.openxmlformats.org/officeDocument/2006/relationships" r:embed="rId4">
              <a:alphaModFix amt="75000"/>
            </a:blip>
            <a:stretch>
              <a:fillRect l="0" t="0" r="0" b="0"/>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1" name=""/>
        <p:cNvGrpSpPr/>
        <p:nvPr/>
      </p:nvGrpSpPr>
      <p:grpSpPr>
        <a:xfrm>
          <a:off x="0" y="0"/>
          <a:ext cx="0" cy="0"/>
          <a:chOff x="0" y="0"/>
          <a:chExt cx="0" cy="0"/>
        </a:xfrm>
      </p:grpSpPr>
      <p:sp>
        <p:nvSpPr>
          <p:cNvPr id="1048607" name="Freeform 2"/>
          <p:cNvSpPr/>
          <p:nvPr/>
        </p:nvSpPr>
        <p:spPr>
          <a:xfrm rot="-1279815" flipH="0" flipV="0">
            <a:off x="16479612" y="1697"/>
            <a:ext cx="3616776" cy="7883980"/>
          </a:xfrm>
          <a:custGeom>
            <a:avLst/>
            <a:ahLst/>
            <a:rect l="l" t="t" r="r" b="b"/>
            <a:pathLst>
              <a:path w="3616776" h="7883980">
                <a:moveTo>
                  <a:pt x="0" y="0"/>
                </a:moveTo>
                <a:lnTo>
                  <a:pt x="3616776" y="0"/>
                </a:lnTo>
                <a:lnTo>
                  <a:pt x="3616776" y="7883980"/>
                </a:lnTo>
                <a:lnTo>
                  <a:pt x="0" y="7883980"/>
                </a:lnTo>
                <a:lnTo>
                  <a:pt x="0" y="0"/>
                </a:lnTo>
                <a:close/>
              </a:path>
            </a:pathLst>
          </a:custGeom>
          <a:blipFill>
            <a:blip xmlns:r="http://schemas.openxmlformats.org/officeDocument/2006/relationships" r:embed="rId1">
              <a:alphaModFix amt="75000"/>
            </a:blip>
            <a:stretch>
              <a:fillRect l="0" t="0" r="0" b="0"/>
            </a:stretch>
          </a:blipFill>
        </p:spPr>
      </p:sp>
      <p:sp>
        <p:nvSpPr>
          <p:cNvPr id="1048608" name="Freeform 3"/>
          <p:cNvSpPr/>
          <p:nvPr/>
        </p:nvSpPr>
        <p:spPr>
          <a:xfrm rot="0" flipH="0" flipV="0">
            <a:off x="-2014169" y="6326281"/>
            <a:ext cx="6493940" cy="6529555"/>
          </a:xfrm>
          <a:custGeom>
            <a:avLst/>
            <a:ahLst/>
            <a:rect l="l" t="t" r="r" b="b"/>
            <a:pathLst>
              <a:path w="6493940" h="6529555">
                <a:moveTo>
                  <a:pt x="0" y="0"/>
                </a:moveTo>
                <a:lnTo>
                  <a:pt x="6493939" y="0"/>
                </a:lnTo>
                <a:lnTo>
                  <a:pt x="6493939" y="6529555"/>
                </a:lnTo>
                <a:lnTo>
                  <a:pt x="0" y="6529555"/>
                </a:lnTo>
                <a:lnTo>
                  <a:pt x="0" y="0"/>
                </a:lnTo>
                <a:close/>
              </a:path>
            </a:pathLst>
          </a:custGeom>
          <a:blipFill>
            <a:blip xmlns:r="http://schemas.openxmlformats.org/officeDocument/2006/relationships" r:embed="rId2"/>
            <a:stretch>
              <a:fillRect l="0" t="0" r="0" b="0"/>
            </a:stretch>
          </a:blipFill>
        </p:spPr>
      </p:sp>
      <p:sp>
        <p:nvSpPr>
          <p:cNvPr id="1048609" name="Freeform 4"/>
          <p:cNvSpPr/>
          <p:nvPr/>
        </p:nvSpPr>
        <p:spPr>
          <a:xfrm rot="4368370" flipH="0" flipV="0">
            <a:off x="-636901" y="4079291"/>
            <a:ext cx="2689927" cy="1649410"/>
          </a:xfrm>
          <a:custGeom>
            <a:avLst/>
            <a:ahLst/>
            <a:rect l="l" t="t" r="r" b="b"/>
            <a:pathLst>
              <a:path w="2689927" h="1649410">
                <a:moveTo>
                  <a:pt x="0" y="0"/>
                </a:moveTo>
                <a:lnTo>
                  <a:pt x="2689928" y="0"/>
                </a:lnTo>
                <a:lnTo>
                  <a:pt x="2689928" y="1649410"/>
                </a:lnTo>
                <a:lnTo>
                  <a:pt x="0" y="1649410"/>
                </a:lnTo>
                <a:lnTo>
                  <a:pt x="0" y="0"/>
                </a:lnTo>
                <a:close/>
              </a:path>
            </a:pathLst>
          </a:custGeom>
          <a:blipFill>
            <a:blip xmlns:r="http://schemas.openxmlformats.org/officeDocument/2006/relationships" r:embed="rId3"/>
            <a:stretch>
              <a:fillRect l="-74740" t="0" r="0" b="0"/>
            </a:stretch>
          </a:blipFill>
        </p:spPr>
      </p:sp>
      <p:sp>
        <p:nvSpPr>
          <p:cNvPr id="1048610" name="Freeform 5"/>
          <p:cNvSpPr/>
          <p:nvPr/>
        </p:nvSpPr>
        <p:spPr>
          <a:xfrm rot="8309932" flipH="0" flipV="1">
            <a:off x="7582" y="6646127"/>
            <a:ext cx="2450438" cy="4185866"/>
          </a:xfrm>
          <a:custGeom>
            <a:avLst/>
            <a:ahLst/>
            <a:rect l="l" t="t" r="r" b="b"/>
            <a:pathLst>
              <a:path w="2450438" h="4185866">
                <a:moveTo>
                  <a:pt x="0" y="4185866"/>
                </a:moveTo>
                <a:lnTo>
                  <a:pt x="2450438" y="4185866"/>
                </a:lnTo>
                <a:lnTo>
                  <a:pt x="2450438" y="0"/>
                </a:lnTo>
                <a:lnTo>
                  <a:pt x="0" y="0"/>
                </a:lnTo>
                <a:lnTo>
                  <a:pt x="0" y="4185866"/>
                </a:lnTo>
                <a:close/>
              </a:path>
            </a:pathLst>
          </a:custGeom>
          <a:blipFill>
            <a:blip xmlns:r="http://schemas.openxmlformats.org/officeDocument/2006/relationships" r:embed="rId4"/>
            <a:stretch>
              <a:fillRect l="0" t="0" r="0" b="0"/>
            </a:stretch>
          </a:blipFill>
        </p:spPr>
      </p:sp>
      <p:sp>
        <p:nvSpPr>
          <p:cNvPr id="1048611" name="TextBox 6"/>
          <p:cNvSpPr txBox="1"/>
          <p:nvPr/>
        </p:nvSpPr>
        <p:spPr>
          <a:xfrm rot="0">
            <a:off x="6175821" y="657225"/>
            <a:ext cx="5936359" cy="2501899"/>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Problem</a:t>
            </a:r>
          </a:p>
        </p:txBody>
      </p:sp>
      <p:sp>
        <p:nvSpPr>
          <p:cNvPr id="1048612" name="Freeform 7"/>
          <p:cNvSpPr/>
          <p:nvPr/>
        </p:nvSpPr>
        <p:spPr>
          <a:xfrm rot="0" flipH="0" flipV="0">
            <a:off x="0" y="3291430"/>
            <a:ext cx="5608156" cy="3034850"/>
          </a:xfrm>
          <a:custGeom>
            <a:avLst/>
            <a:ahLst/>
            <a:rect l="l" t="t" r="r" b="b"/>
            <a:pathLst>
              <a:path w="5608156" h="3034850">
                <a:moveTo>
                  <a:pt x="0" y="0"/>
                </a:moveTo>
                <a:lnTo>
                  <a:pt x="5608156" y="0"/>
                </a:lnTo>
                <a:lnTo>
                  <a:pt x="5608156"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13" name="TextBox 8"/>
          <p:cNvSpPr txBox="1"/>
          <p:nvPr/>
        </p:nvSpPr>
        <p:spPr>
          <a:xfrm rot="0">
            <a:off x="771320" y="5086350"/>
            <a:ext cx="4593697" cy="1137666"/>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Detect when nodes/pods are likely to crash.</a:t>
            </a:r>
          </a:p>
        </p:txBody>
      </p:sp>
      <p:sp>
        <p:nvSpPr>
          <p:cNvPr id="1048614" name="TextBox 9"/>
          <p:cNvSpPr txBox="1"/>
          <p:nvPr/>
        </p:nvSpPr>
        <p:spPr>
          <a:xfrm rot="0">
            <a:off x="243139" y="4175293"/>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Semi-Bold"/>
                <a:ea typeface="Kulachat Serif Semi-Bold"/>
                <a:cs typeface="Kulachat Serif Semi-Bold"/>
                <a:sym typeface="Kulachat Serif Semi-Bold"/>
              </a:rPr>
              <a:t>Node or Pod Failures </a:t>
            </a:r>
          </a:p>
        </p:txBody>
      </p:sp>
      <p:sp>
        <p:nvSpPr>
          <p:cNvPr id="1048615" name="Freeform 10"/>
          <p:cNvSpPr/>
          <p:nvPr/>
        </p:nvSpPr>
        <p:spPr>
          <a:xfrm rot="0" flipH="0" flipV="0">
            <a:off x="6339922" y="3324850"/>
            <a:ext cx="5608156" cy="3034850"/>
          </a:xfrm>
          <a:custGeom>
            <a:avLst/>
            <a:ahLst/>
            <a:rect l="l" t="t" r="r" b="b"/>
            <a:pathLst>
              <a:path w="5608156" h="3034850">
                <a:moveTo>
                  <a:pt x="0" y="0"/>
                </a:moveTo>
                <a:lnTo>
                  <a:pt x="5608156" y="0"/>
                </a:lnTo>
                <a:lnTo>
                  <a:pt x="5608156"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16" name="Freeform 11"/>
          <p:cNvSpPr/>
          <p:nvPr/>
        </p:nvSpPr>
        <p:spPr>
          <a:xfrm rot="0" flipH="0" flipV="0">
            <a:off x="12397929" y="3291430"/>
            <a:ext cx="5608156" cy="3034850"/>
          </a:xfrm>
          <a:custGeom>
            <a:avLst/>
            <a:ahLst/>
            <a:rect l="l" t="t" r="r" b="b"/>
            <a:pathLst>
              <a:path w="5608156" h="3034850">
                <a:moveTo>
                  <a:pt x="0" y="0"/>
                </a:moveTo>
                <a:lnTo>
                  <a:pt x="5608157" y="0"/>
                </a:lnTo>
                <a:lnTo>
                  <a:pt x="5608157"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17" name="Freeform 12"/>
          <p:cNvSpPr/>
          <p:nvPr/>
        </p:nvSpPr>
        <p:spPr>
          <a:xfrm rot="0" flipH="0" flipV="0">
            <a:off x="0" y="6775540"/>
            <a:ext cx="5608156" cy="3034850"/>
          </a:xfrm>
          <a:custGeom>
            <a:avLst/>
            <a:ahLst/>
            <a:rect l="l" t="t" r="r" b="b"/>
            <a:pathLst>
              <a:path w="5608156" h="3034850">
                <a:moveTo>
                  <a:pt x="0" y="0"/>
                </a:moveTo>
                <a:lnTo>
                  <a:pt x="5608156" y="0"/>
                </a:lnTo>
                <a:lnTo>
                  <a:pt x="5608156"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18" name="Freeform 13"/>
          <p:cNvSpPr/>
          <p:nvPr/>
        </p:nvSpPr>
        <p:spPr>
          <a:xfrm rot="0" flipH="0" flipV="0">
            <a:off x="6339922" y="6775540"/>
            <a:ext cx="5608156" cy="3034850"/>
          </a:xfrm>
          <a:custGeom>
            <a:avLst/>
            <a:ahLst/>
            <a:rect l="l" t="t" r="r" b="b"/>
            <a:pathLst>
              <a:path w="5608156" h="3034850">
                <a:moveTo>
                  <a:pt x="0" y="0"/>
                </a:moveTo>
                <a:lnTo>
                  <a:pt x="5608156" y="0"/>
                </a:lnTo>
                <a:lnTo>
                  <a:pt x="5608156"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19" name="Freeform 14"/>
          <p:cNvSpPr/>
          <p:nvPr/>
        </p:nvSpPr>
        <p:spPr>
          <a:xfrm rot="0" flipH="0" flipV="0">
            <a:off x="12397929" y="6756011"/>
            <a:ext cx="5608156" cy="3034850"/>
          </a:xfrm>
          <a:custGeom>
            <a:avLst/>
            <a:ahLst/>
            <a:rect l="l" t="t" r="r" b="b"/>
            <a:pathLst>
              <a:path w="5608156" h="3034850">
                <a:moveTo>
                  <a:pt x="0" y="0"/>
                </a:moveTo>
                <a:lnTo>
                  <a:pt x="5608157" y="0"/>
                </a:lnTo>
                <a:lnTo>
                  <a:pt x="5608157" y="3034851"/>
                </a:lnTo>
                <a:lnTo>
                  <a:pt x="0" y="3034851"/>
                </a:lnTo>
                <a:lnTo>
                  <a:pt x="0" y="0"/>
                </a:lnTo>
                <a:close/>
              </a:path>
            </a:pathLst>
          </a:custGeom>
          <a:blipFill>
            <a:blip xmlns:r="http://schemas.openxmlformats.org/officeDocument/2006/relationships" r:embed="rId5"/>
            <a:stretch>
              <a:fillRect l="0" t="0" r="0" b="-84119"/>
            </a:stretch>
          </a:blipFill>
        </p:spPr>
      </p:sp>
      <p:sp>
        <p:nvSpPr>
          <p:cNvPr id="1048620" name="TextBox 15"/>
          <p:cNvSpPr txBox="1"/>
          <p:nvPr/>
        </p:nvSpPr>
        <p:spPr>
          <a:xfrm rot="0">
            <a:off x="6583061" y="4175293"/>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Bold"/>
                <a:ea typeface="Kulachat Serif Bold"/>
                <a:cs typeface="Kulachat Serif Bold"/>
                <a:sym typeface="Kulachat Serif Bold"/>
              </a:rPr>
              <a:t>Resource Exhaustion</a:t>
            </a:r>
          </a:p>
        </p:txBody>
      </p:sp>
      <p:sp>
        <p:nvSpPr>
          <p:cNvPr id="1048621" name="TextBox 16"/>
          <p:cNvSpPr txBox="1"/>
          <p:nvPr/>
        </p:nvSpPr>
        <p:spPr>
          <a:xfrm rot="0">
            <a:off x="12608678" y="4175293"/>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Bold"/>
                <a:ea typeface="Kulachat Serif Bold"/>
                <a:cs typeface="Kulachat Serif Bold"/>
                <a:sym typeface="Kulachat Serif Bold"/>
              </a:rPr>
              <a:t>Network Issues</a:t>
            </a:r>
          </a:p>
        </p:txBody>
      </p:sp>
      <p:sp>
        <p:nvSpPr>
          <p:cNvPr id="1048622" name="TextBox 17"/>
          <p:cNvSpPr txBox="1"/>
          <p:nvPr/>
        </p:nvSpPr>
        <p:spPr>
          <a:xfrm rot="0">
            <a:off x="243139" y="7663045"/>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Bold"/>
                <a:ea typeface="Kulachat Serif Bold"/>
                <a:cs typeface="Kulachat Serif Bold"/>
                <a:sym typeface="Kulachat Serif Bold"/>
              </a:rPr>
              <a:t>Service Disruptions</a:t>
            </a:r>
          </a:p>
        </p:txBody>
      </p:sp>
      <p:sp>
        <p:nvSpPr>
          <p:cNvPr id="1048623" name="TextBox 18"/>
          <p:cNvSpPr txBox="1"/>
          <p:nvPr/>
        </p:nvSpPr>
        <p:spPr>
          <a:xfrm rot="0">
            <a:off x="6583061" y="7663045"/>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Bold"/>
                <a:ea typeface="Kulachat Serif Bold"/>
                <a:cs typeface="Kulachat Serif Bold"/>
                <a:sym typeface="Kulachat Serif Bold"/>
              </a:rPr>
              <a:t>Pod Evictions</a:t>
            </a:r>
          </a:p>
        </p:txBody>
      </p:sp>
      <p:sp>
        <p:nvSpPr>
          <p:cNvPr id="1048624" name="TextBox 19"/>
          <p:cNvSpPr txBox="1"/>
          <p:nvPr/>
        </p:nvSpPr>
        <p:spPr>
          <a:xfrm rot="0">
            <a:off x="12681503" y="7663045"/>
            <a:ext cx="5121877" cy="657732"/>
          </a:xfrm>
          <a:prstGeom prst="rect"/>
        </p:spPr>
        <p:txBody>
          <a:bodyPr anchor="t" bIns="0" lIns="0" rIns="0" rtlCol="0" tIns="0">
            <a:spAutoFit/>
          </a:bodyPr>
          <a:p>
            <a:pPr algn="ctr">
              <a:lnSpc>
                <a:spcPts val="5179"/>
              </a:lnSpc>
            </a:pPr>
            <a:r>
              <a:rPr b="1" sz="3699" lang="en-US">
                <a:solidFill>
                  <a:srgbClr val="726151"/>
                </a:solidFill>
                <a:latin typeface="Kulachat Serif Bold"/>
                <a:ea typeface="Kulachat Serif Bold"/>
                <a:cs typeface="Kulachat Serif Bold"/>
                <a:sym typeface="Kulachat Serif Bold"/>
              </a:rPr>
              <a:t>Slow Response Times</a:t>
            </a:r>
          </a:p>
        </p:txBody>
      </p:sp>
      <p:sp>
        <p:nvSpPr>
          <p:cNvPr id="1048625" name="TextBox 20"/>
          <p:cNvSpPr txBox="1"/>
          <p:nvPr/>
        </p:nvSpPr>
        <p:spPr>
          <a:xfrm rot="0">
            <a:off x="7111242" y="5226461"/>
            <a:ext cx="4593697" cy="1137666"/>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Predict CPU, memory, or disk running out.</a:t>
            </a:r>
          </a:p>
        </p:txBody>
      </p:sp>
      <p:sp>
        <p:nvSpPr>
          <p:cNvPr id="1048626" name="TextBox 21"/>
          <p:cNvSpPr txBox="1"/>
          <p:nvPr/>
        </p:nvSpPr>
        <p:spPr>
          <a:xfrm rot="0">
            <a:off x="12922983" y="5086350"/>
            <a:ext cx="4593697" cy="1137666"/>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Identify failures, packet loss, or high latency.</a:t>
            </a:r>
          </a:p>
        </p:txBody>
      </p:sp>
      <p:sp>
        <p:nvSpPr>
          <p:cNvPr id="1048627" name="TextBox 22"/>
          <p:cNvSpPr txBox="1"/>
          <p:nvPr/>
        </p:nvSpPr>
        <p:spPr>
          <a:xfrm rot="0">
            <a:off x="771320" y="8710571"/>
            <a:ext cx="4593697" cy="1137665"/>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Detect anomalies in logs indicating failures.</a:t>
            </a:r>
          </a:p>
        </p:txBody>
      </p:sp>
      <p:sp>
        <p:nvSpPr>
          <p:cNvPr id="1048628" name="TextBox 23"/>
          <p:cNvSpPr txBox="1"/>
          <p:nvPr/>
        </p:nvSpPr>
        <p:spPr>
          <a:xfrm rot="0">
            <a:off x="7111242" y="8712066"/>
            <a:ext cx="4593697" cy="1137665"/>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Predict pod evictions due to resource pressure.</a:t>
            </a:r>
          </a:p>
        </p:txBody>
      </p:sp>
      <p:sp>
        <p:nvSpPr>
          <p:cNvPr id="1048629" name="TextBox 24"/>
          <p:cNvSpPr txBox="1"/>
          <p:nvPr/>
        </p:nvSpPr>
        <p:spPr>
          <a:xfrm rot="0">
            <a:off x="12922983" y="8710571"/>
            <a:ext cx="4593697" cy="1137665"/>
          </a:xfrm>
          <a:prstGeom prst="rect"/>
        </p:spPr>
        <p:txBody>
          <a:bodyPr anchor="t" bIns="0" lIns="0" rIns="0" rtlCol="0" tIns="0">
            <a:spAutoFit/>
          </a:bodyPr>
          <a:p>
            <a:pPr algn="l">
              <a:lnSpc>
                <a:spcPts val="4479"/>
              </a:lnSpc>
            </a:pPr>
            <a:r>
              <a:rPr sz="3199" lang="en-US">
                <a:solidFill>
                  <a:srgbClr val="726151"/>
                </a:solidFill>
                <a:latin typeface="Kulachat Serif"/>
                <a:ea typeface="Kulachat Serif"/>
                <a:cs typeface="Kulachat Serif"/>
                <a:sym typeface="Kulachat Serif"/>
              </a:rPr>
              <a:t>Identify high latency caused by contention.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2" name=""/>
        <p:cNvGrpSpPr/>
        <p:nvPr/>
      </p:nvGrpSpPr>
      <p:grpSpPr>
        <a:xfrm>
          <a:off x="0" y="0"/>
          <a:ext cx="0" cy="0"/>
          <a:chOff x="0" y="0"/>
          <a:chExt cx="0" cy="0"/>
        </a:xfrm>
      </p:grpSpPr>
      <p:sp>
        <p:nvSpPr>
          <p:cNvPr id="1048630" name="Freeform 2"/>
          <p:cNvSpPr/>
          <p:nvPr/>
        </p:nvSpPr>
        <p:spPr>
          <a:xfrm rot="-10057392" flipH="0" flipV="0">
            <a:off x="14012330" y="6199221"/>
            <a:ext cx="6493940" cy="6529555"/>
          </a:xfrm>
          <a:custGeom>
            <a:avLst/>
            <a:ahLst/>
            <a:rect l="l" t="t" r="r" b="b"/>
            <a:pathLst>
              <a:path w="6493940" h="6529555">
                <a:moveTo>
                  <a:pt x="0" y="0"/>
                </a:moveTo>
                <a:lnTo>
                  <a:pt x="6493940" y="0"/>
                </a:lnTo>
                <a:lnTo>
                  <a:pt x="6493940" y="6529555"/>
                </a:lnTo>
                <a:lnTo>
                  <a:pt x="0" y="6529555"/>
                </a:lnTo>
                <a:lnTo>
                  <a:pt x="0" y="0"/>
                </a:lnTo>
                <a:close/>
              </a:path>
            </a:pathLst>
          </a:custGeom>
          <a:blipFill>
            <a:blip xmlns:r="http://schemas.openxmlformats.org/officeDocument/2006/relationships" r:embed="rId1"/>
            <a:stretch>
              <a:fillRect l="0" t="0" r="0" b="0"/>
            </a:stretch>
          </a:blipFill>
        </p:spPr>
      </p:sp>
      <p:sp>
        <p:nvSpPr>
          <p:cNvPr id="1048631" name="Freeform 3"/>
          <p:cNvSpPr/>
          <p:nvPr/>
        </p:nvSpPr>
        <p:spPr>
          <a:xfrm rot="-4259919" flipH="0" flipV="0">
            <a:off x="15709405" y="3868840"/>
            <a:ext cx="4700392" cy="1649410"/>
          </a:xfrm>
          <a:custGeom>
            <a:avLst/>
            <a:ahLst/>
            <a:rect l="l" t="t" r="r" b="b"/>
            <a:pathLst>
              <a:path w="4700392" h="1649410">
                <a:moveTo>
                  <a:pt x="0" y="0"/>
                </a:moveTo>
                <a:lnTo>
                  <a:pt x="4700392" y="0"/>
                </a:lnTo>
                <a:lnTo>
                  <a:pt x="4700392" y="1649410"/>
                </a:lnTo>
                <a:lnTo>
                  <a:pt x="0" y="1649410"/>
                </a:lnTo>
                <a:lnTo>
                  <a:pt x="0" y="0"/>
                </a:lnTo>
                <a:close/>
              </a:path>
            </a:pathLst>
          </a:custGeom>
          <a:blipFill>
            <a:blip xmlns:r="http://schemas.openxmlformats.org/officeDocument/2006/relationships" r:embed="rId2"/>
            <a:stretch>
              <a:fillRect l="0" t="0" r="0" b="0"/>
            </a:stretch>
          </a:blipFill>
        </p:spPr>
      </p:sp>
      <p:sp>
        <p:nvSpPr>
          <p:cNvPr id="1048632" name="Freeform 4"/>
          <p:cNvSpPr/>
          <p:nvPr/>
        </p:nvSpPr>
        <p:spPr>
          <a:xfrm rot="9801328" flipH="0" flipV="0">
            <a:off x="17062781" y="7165367"/>
            <a:ext cx="2450438" cy="4185866"/>
          </a:xfrm>
          <a:custGeom>
            <a:avLst/>
            <a:ahLst/>
            <a:rect l="l" t="t" r="r" b="b"/>
            <a:pathLst>
              <a:path w="2450438" h="4185866">
                <a:moveTo>
                  <a:pt x="0" y="0"/>
                </a:moveTo>
                <a:lnTo>
                  <a:pt x="2450438" y="0"/>
                </a:lnTo>
                <a:lnTo>
                  <a:pt x="2450438" y="4185866"/>
                </a:lnTo>
                <a:lnTo>
                  <a:pt x="0" y="4185866"/>
                </a:lnTo>
                <a:lnTo>
                  <a:pt x="0" y="0"/>
                </a:lnTo>
                <a:close/>
              </a:path>
            </a:pathLst>
          </a:custGeom>
          <a:blipFill>
            <a:blip xmlns:r="http://schemas.openxmlformats.org/officeDocument/2006/relationships" r:embed="rId3"/>
            <a:stretch>
              <a:fillRect l="0" t="0" r="0" b="0"/>
            </a:stretch>
          </a:blipFill>
        </p:spPr>
      </p:sp>
      <p:sp>
        <p:nvSpPr>
          <p:cNvPr id="1048633" name="Freeform 5"/>
          <p:cNvSpPr/>
          <p:nvPr/>
        </p:nvSpPr>
        <p:spPr>
          <a:xfrm rot="1741598" flipH="1" flipV="0">
            <a:off x="-1504725" y="-1565846"/>
            <a:ext cx="3350281" cy="7303064"/>
          </a:xfrm>
          <a:custGeom>
            <a:avLst/>
            <a:ahLst/>
            <a:rect l="l" t="t" r="r" b="b"/>
            <a:pathLst>
              <a:path w="3350281" h="7303064">
                <a:moveTo>
                  <a:pt x="3350281" y="0"/>
                </a:moveTo>
                <a:lnTo>
                  <a:pt x="0" y="0"/>
                </a:lnTo>
                <a:lnTo>
                  <a:pt x="0" y="7303064"/>
                </a:lnTo>
                <a:lnTo>
                  <a:pt x="3350281" y="7303064"/>
                </a:lnTo>
                <a:lnTo>
                  <a:pt x="3350281" y="0"/>
                </a:lnTo>
                <a:close/>
              </a:path>
            </a:pathLst>
          </a:custGeom>
          <a:blipFill>
            <a:blip xmlns:r="http://schemas.openxmlformats.org/officeDocument/2006/relationships" r:embed="rId4">
              <a:alphaModFix amt="75000"/>
            </a:blip>
            <a:stretch>
              <a:fillRect l="0" t="0" r="0" b="0"/>
            </a:stretch>
          </a:blipFill>
        </p:spPr>
      </p:sp>
      <p:sp>
        <p:nvSpPr>
          <p:cNvPr id="1048634" name="TextBox 6"/>
          <p:cNvSpPr txBox="1"/>
          <p:nvPr/>
        </p:nvSpPr>
        <p:spPr>
          <a:xfrm rot="0">
            <a:off x="458233" y="2651506"/>
            <a:ext cx="5897395" cy="4800219"/>
          </a:xfrm>
          <a:prstGeom prst="rect"/>
        </p:spPr>
        <p:txBody>
          <a:bodyPr anchor="t" bIns="0" lIns="0" rIns="0" rtlCol="0" tIns="0">
            <a:spAutoFit/>
          </a:bodyPr>
          <a:p>
            <a:pPr algn="ctr">
              <a:lnSpc>
                <a:spcPts val="12599"/>
              </a:lnSpc>
            </a:pPr>
            <a:r>
              <a:rPr sz="9000" lang="en-US">
                <a:solidFill>
                  <a:srgbClr val="726151"/>
                </a:solidFill>
                <a:latin typeface="Angella White"/>
                <a:ea typeface="Angella White"/>
                <a:cs typeface="Angella White"/>
                <a:sym typeface="Angella White"/>
              </a:rPr>
              <a:t>Dataset &amp; Data Preprocessing</a:t>
            </a:r>
          </a:p>
        </p:txBody>
      </p:sp>
      <p:sp>
        <p:nvSpPr>
          <p:cNvPr id="1048635" name="Freeform 7"/>
          <p:cNvSpPr/>
          <p:nvPr/>
        </p:nvSpPr>
        <p:spPr>
          <a:xfrm rot="0" flipH="0" flipV="0">
            <a:off x="6526917" y="1028700"/>
            <a:ext cx="4129818" cy="4114800"/>
          </a:xfrm>
          <a:custGeom>
            <a:avLst/>
            <a:ahLst/>
            <a:rect l="l" t="t" r="r" b="b"/>
            <a:pathLst>
              <a:path w="4129818" h="4114800">
                <a:moveTo>
                  <a:pt x="0" y="0"/>
                </a:moveTo>
                <a:lnTo>
                  <a:pt x="4129818" y="0"/>
                </a:lnTo>
                <a:lnTo>
                  <a:pt x="4129818" y="4114800"/>
                </a:lnTo>
                <a:lnTo>
                  <a:pt x="0" y="4114800"/>
                </a:lnTo>
                <a:lnTo>
                  <a:pt x="0" y="0"/>
                </a:lnTo>
                <a:close/>
              </a:path>
            </a:pathLst>
          </a:custGeom>
          <a:blipFill>
            <a:blip xmlns:r="http://schemas.openxmlformats.org/officeDocument/2006/relationships" r:embed="rId5"/>
            <a:stretch>
              <a:fillRect l="0" t="0" r="0" b="0"/>
            </a:stretch>
          </a:blipFill>
        </p:spPr>
      </p:sp>
      <p:sp>
        <p:nvSpPr>
          <p:cNvPr id="1048636" name="Freeform 8"/>
          <p:cNvSpPr/>
          <p:nvPr/>
        </p:nvSpPr>
        <p:spPr>
          <a:xfrm rot="0" flipH="0" flipV="0">
            <a:off x="6526917" y="5394325"/>
            <a:ext cx="4129818" cy="4114800"/>
          </a:xfrm>
          <a:custGeom>
            <a:avLst/>
            <a:ahLst/>
            <a:rect l="l" t="t" r="r" b="b"/>
            <a:pathLst>
              <a:path w="4129818" h="4114800">
                <a:moveTo>
                  <a:pt x="0" y="0"/>
                </a:moveTo>
                <a:lnTo>
                  <a:pt x="4129818" y="0"/>
                </a:lnTo>
                <a:lnTo>
                  <a:pt x="4129818" y="4114800"/>
                </a:lnTo>
                <a:lnTo>
                  <a:pt x="0" y="4114800"/>
                </a:lnTo>
                <a:lnTo>
                  <a:pt x="0" y="0"/>
                </a:lnTo>
                <a:close/>
              </a:path>
            </a:pathLst>
          </a:custGeom>
          <a:blipFill>
            <a:blip xmlns:r="http://schemas.openxmlformats.org/officeDocument/2006/relationships" r:embed="rId5"/>
            <a:stretch>
              <a:fillRect l="0" t="0" r="0" b="0"/>
            </a:stretch>
          </a:blipFill>
        </p:spPr>
      </p:sp>
      <p:sp>
        <p:nvSpPr>
          <p:cNvPr id="1048637" name="Freeform 9"/>
          <p:cNvSpPr/>
          <p:nvPr/>
        </p:nvSpPr>
        <p:spPr>
          <a:xfrm rot="0" flipH="0" flipV="0">
            <a:off x="11980187" y="1028700"/>
            <a:ext cx="4129818" cy="4114800"/>
          </a:xfrm>
          <a:custGeom>
            <a:avLst/>
            <a:ahLst/>
            <a:rect l="l" t="t" r="r" b="b"/>
            <a:pathLst>
              <a:path w="4129818" h="4114800">
                <a:moveTo>
                  <a:pt x="0" y="0"/>
                </a:moveTo>
                <a:lnTo>
                  <a:pt x="4129817" y="0"/>
                </a:lnTo>
                <a:lnTo>
                  <a:pt x="4129817" y="4114800"/>
                </a:lnTo>
                <a:lnTo>
                  <a:pt x="0" y="4114800"/>
                </a:lnTo>
                <a:lnTo>
                  <a:pt x="0" y="0"/>
                </a:lnTo>
                <a:close/>
              </a:path>
            </a:pathLst>
          </a:custGeom>
          <a:blipFill>
            <a:blip xmlns:r="http://schemas.openxmlformats.org/officeDocument/2006/relationships" r:embed="rId5"/>
            <a:stretch>
              <a:fillRect l="0" t="0" r="0" b="0"/>
            </a:stretch>
          </a:blipFill>
        </p:spPr>
      </p:sp>
      <p:sp>
        <p:nvSpPr>
          <p:cNvPr id="1048638" name="Freeform 10"/>
          <p:cNvSpPr/>
          <p:nvPr/>
        </p:nvSpPr>
        <p:spPr>
          <a:xfrm rot="0" flipH="0" flipV="0">
            <a:off x="11980187" y="5394325"/>
            <a:ext cx="4129818" cy="4114800"/>
          </a:xfrm>
          <a:custGeom>
            <a:avLst/>
            <a:ahLst/>
            <a:rect l="l" t="t" r="r" b="b"/>
            <a:pathLst>
              <a:path w="4129818" h="4114800">
                <a:moveTo>
                  <a:pt x="0" y="0"/>
                </a:moveTo>
                <a:lnTo>
                  <a:pt x="4129817" y="0"/>
                </a:lnTo>
                <a:lnTo>
                  <a:pt x="4129817" y="4114800"/>
                </a:lnTo>
                <a:lnTo>
                  <a:pt x="0" y="4114800"/>
                </a:lnTo>
                <a:lnTo>
                  <a:pt x="0" y="0"/>
                </a:lnTo>
                <a:close/>
              </a:path>
            </a:pathLst>
          </a:custGeom>
          <a:blipFill>
            <a:blip xmlns:r="http://schemas.openxmlformats.org/officeDocument/2006/relationships" r:embed="rId5"/>
            <a:stretch>
              <a:fillRect l="0" t="0" r="0" b="0"/>
            </a:stretch>
          </a:blipFill>
        </p:spPr>
      </p:sp>
      <p:sp>
        <p:nvSpPr>
          <p:cNvPr id="1048639" name="TextBox 11"/>
          <p:cNvSpPr txBox="1"/>
          <p:nvPr/>
        </p:nvSpPr>
        <p:spPr>
          <a:xfrm rot="0">
            <a:off x="6919819" y="1211580"/>
            <a:ext cx="2787419" cy="2489200"/>
          </a:xfrm>
          <a:prstGeom prst="rect"/>
        </p:spPr>
        <p:txBody>
          <a:bodyPr anchor="t" bIns="0" lIns="0" rIns="0" rtlCol="0" tIns="0">
            <a:spAutoFit/>
          </a:bodyPr>
          <a:p>
            <a:pPr algn="ctr">
              <a:lnSpc>
                <a:spcPts val="2800"/>
              </a:lnSpc>
            </a:pPr>
            <a:r>
              <a:rPr sz="2000" lang="en-US">
                <a:solidFill>
                  <a:srgbClr val="726151"/>
                </a:solidFill>
                <a:latin typeface="Angella White"/>
                <a:ea typeface="Angella White"/>
                <a:cs typeface="Angella White"/>
                <a:sym typeface="Angella White"/>
              </a:rPr>
              <a:t>Dataset:</a:t>
            </a:r>
          </a:p>
          <a:p>
            <a:pPr algn="l" indent="-215900" lvl="1" marL="431801">
              <a:lnSpc>
                <a:spcPts val="2800"/>
              </a:lnSpc>
              <a:buFont typeface="Arial"/>
              <a:buChar char="•"/>
            </a:pPr>
            <a:r>
              <a:rPr b="1" sz="2000" lang="en-US">
                <a:solidFill>
                  <a:srgbClr val="726151"/>
                </a:solidFill>
                <a:latin typeface="Kulachat Serif Bold"/>
                <a:ea typeface="Kulachat Serif Bold"/>
                <a:cs typeface="Kulachat Serif Bold"/>
                <a:sym typeface="Kulachat Serif Bold"/>
              </a:rPr>
              <a:t>Synthetic data</a:t>
            </a:r>
            <a:r>
              <a:rPr sz="2000" lang="en-US">
                <a:solidFill>
                  <a:srgbClr val="726151"/>
                </a:solidFill>
                <a:latin typeface="Kulachat Serif"/>
                <a:ea typeface="Kulachat Serif"/>
                <a:cs typeface="Kulachat Serif"/>
                <a:sym typeface="Kulachat Serif"/>
              </a:rPr>
              <a:t> generated for training and testing.  </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Covers key </a:t>
            </a:r>
            <a:r>
              <a:rPr b="1" sz="2000" lang="en-US">
                <a:solidFill>
                  <a:srgbClr val="726151"/>
                </a:solidFill>
                <a:latin typeface="Kulachat Serif Bold"/>
                <a:ea typeface="Kulachat Serif Bold"/>
                <a:cs typeface="Kulachat Serif Bold"/>
                <a:sym typeface="Kulachat Serif Bold"/>
              </a:rPr>
              <a:t>Kubernetes infrastructure metrics</a:t>
            </a:r>
            <a:r>
              <a:rPr sz="2000" lang="en-US">
                <a:solidFill>
                  <a:srgbClr val="726151"/>
                </a:solidFill>
                <a:latin typeface="Kulachat Serif"/>
                <a:ea typeface="Kulachat Serif"/>
                <a:cs typeface="Kulachat Serif"/>
                <a:sym typeface="Kulachat Serif"/>
              </a:rPr>
              <a:t> to simulate real-world failures</a:t>
            </a:r>
          </a:p>
        </p:txBody>
      </p:sp>
      <p:sp>
        <p:nvSpPr>
          <p:cNvPr id="1048640" name="TextBox 12"/>
          <p:cNvSpPr txBox="1"/>
          <p:nvPr/>
        </p:nvSpPr>
        <p:spPr>
          <a:xfrm rot="0">
            <a:off x="6711334" y="5587807"/>
            <a:ext cx="3760984" cy="2560320"/>
          </a:xfrm>
          <a:prstGeom prst="rect"/>
        </p:spPr>
        <p:txBody>
          <a:bodyPr anchor="t" bIns="0" lIns="0" rIns="0" rtlCol="0" tIns="0">
            <a:spAutoFit/>
          </a:bodyPr>
          <a:p>
            <a:pPr algn="ctr">
              <a:lnSpc>
                <a:spcPts val="2520"/>
              </a:lnSpc>
            </a:pPr>
            <a:r>
              <a:rPr sz="1800" lang="en-US">
                <a:solidFill>
                  <a:srgbClr val="726151"/>
                </a:solidFill>
                <a:latin typeface="Angella White"/>
                <a:ea typeface="Angella White"/>
                <a:cs typeface="Angella White"/>
                <a:sym typeface="Angella White"/>
              </a:rPr>
              <a:t>Data Preprocessing Steps:</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One-Hot Encoding:</a:t>
            </a:r>
            <a:r>
              <a:rPr sz="1800" lang="en-US">
                <a:solidFill>
                  <a:srgbClr val="726151"/>
                </a:solidFill>
                <a:latin typeface="Kulachat Serif"/>
                <a:ea typeface="Kulachat Serif"/>
                <a:cs typeface="Kulachat Serif"/>
                <a:sym typeface="Kulachat Serif"/>
              </a:rPr>
              <a:t> Converts categorical variables into numerical format.  </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Feature Scaling: </a:t>
            </a:r>
            <a:r>
              <a:rPr sz="1800" lang="en-US">
                <a:solidFill>
                  <a:srgbClr val="726151"/>
                </a:solidFill>
                <a:latin typeface="Kulachat Serif"/>
                <a:ea typeface="Kulachat Serif"/>
                <a:cs typeface="Kulachat Serif"/>
                <a:sym typeface="Kulachat Serif"/>
              </a:rPr>
              <a:t>Used StandardScaler to normalize feature distributions.  </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Class Balancing: </a:t>
            </a:r>
            <a:r>
              <a:rPr sz="1800" lang="en-US">
                <a:solidFill>
                  <a:srgbClr val="726151"/>
                </a:solidFill>
                <a:latin typeface="Kulachat Serif"/>
                <a:ea typeface="Kulachat Serif"/>
                <a:cs typeface="Kulachat Serif"/>
                <a:sym typeface="Kulachat Serif"/>
              </a:rPr>
              <a:t>Applied SMOTE (Synthetic Minority Over-sampling Technique) to handle imbalance.  </a:t>
            </a:r>
          </a:p>
        </p:txBody>
      </p:sp>
      <p:sp>
        <p:nvSpPr>
          <p:cNvPr id="1048641" name="TextBox 13"/>
          <p:cNvSpPr txBox="1"/>
          <p:nvPr/>
        </p:nvSpPr>
        <p:spPr>
          <a:xfrm rot="0">
            <a:off x="12651386" y="1211580"/>
            <a:ext cx="2787419" cy="2915920"/>
          </a:xfrm>
          <a:prstGeom prst="rect"/>
        </p:spPr>
        <p:txBody>
          <a:bodyPr anchor="t" bIns="0" lIns="0" rIns="0" rtlCol="0" tIns="0">
            <a:spAutoFit/>
          </a:bodyPr>
          <a:p>
            <a:pPr algn="ctr">
              <a:lnSpc>
                <a:spcPts val="2800"/>
              </a:lnSpc>
            </a:pPr>
            <a:r>
              <a:rPr sz="2000" lang="en-US">
                <a:solidFill>
                  <a:srgbClr val="726151"/>
                </a:solidFill>
                <a:latin typeface="Angella White"/>
                <a:ea typeface="Angella White"/>
                <a:cs typeface="Angella White"/>
                <a:sym typeface="Angella White"/>
              </a:rPr>
              <a:t>Features Included:**  </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System Metrics:</a:t>
            </a:r>
            <a:r>
              <a:rPr sz="1800" lang="en-US">
                <a:solidFill>
                  <a:srgbClr val="726151"/>
                </a:solidFill>
                <a:latin typeface="Kulachat Serif"/>
                <a:ea typeface="Kulachat Serif"/>
                <a:cs typeface="Kulachat Serif"/>
                <a:sym typeface="Kulachat Serif"/>
              </a:rPr>
              <a:t> CPU usage, memory consumption, disk usage.  </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Network Metrics:</a:t>
            </a:r>
            <a:r>
              <a:rPr sz="1800" lang="en-US">
                <a:solidFill>
                  <a:srgbClr val="726151"/>
                </a:solidFill>
                <a:latin typeface="Kulachat Serif"/>
                <a:ea typeface="Kulachat Serif"/>
                <a:cs typeface="Kulachat Serif"/>
                <a:sym typeface="Kulachat Serif"/>
              </a:rPr>
              <a:t> Latency, packet loss, connectivity status.  </a:t>
            </a:r>
          </a:p>
          <a:p>
            <a:pPr algn="l" indent="-194310" lvl="1" marL="388620">
              <a:lnSpc>
                <a:spcPts val="2520"/>
              </a:lnSpc>
              <a:buFont typeface="Arial"/>
              <a:buChar char="•"/>
            </a:pPr>
            <a:r>
              <a:rPr b="1" sz="1800" lang="en-US">
                <a:solidFill>
                  <a:srgbClr val="726151"/>
                </a:solidFill>
                <a:latin typeface="Kulachat Serif Bold"/>
                <a:ea typeface="Kulachat Serif Bold"/>
                <a:cs typeface="Kulachat Serif Bold"/>
                <a:sym typeface="Kulachat Serif Bold"/>
              </a:rPr>
              <a:t>Logs &amp; Events: </a:t>
            </a:r>
            <a:r>
              <a:rPr sz="1800" lang="en-US">
                <a:solidFill>
                  <a:srgbClr val="726151"/>
                </a:solidFill>
                <a:latin typeface="Kulachat Serif"/>
                <a:ea typeface="Kulachat Serif"/>
                <a:cs typeface="Kulachat Serif"/>
                <a:sym typeface="Kulachat Serif"/>
              </a:rPr>
              <a:t>System logs, pod status, failure events.</a:t>
            </a:r>
          </a:p>
        </p:txBody>
      </p:sp>
      <p:sp>
        <p:nvSpPr>
          <p:cNvPr id="1048642" name="TextBox 14"/>
          <p:cNvSpPr txBox="1"/>
          <p:nvPr/>
        </p:nvSpPr>
        <p:spPr>
          <a:xfrm rot="0">
            <a:off x="12651386" y="6043737"/>
            <a:ext cx="2787419" cy="1422400"/>
          </a:xfrm>
          <a:prstGeom prst="rect"/>
        </p:spPr>
        <p:txBody>
          <a:bodyPr anchor="t" bIns="0" lIns="0" rIns="0" rtlCol="0" tIns="0">
            <a:spAutoFit/>
          </a:bodyPr>
          <a:p>
            <a:pPr algn="ctr">
              <a:lnSpc>
                <a:spcPts val="2800"/>
              </a:lnSpc>
            </a:pPr>
            <a:r>
              <a:rPr sz="2000" lang="en-US">
                <a:solidFill>
                  <a:srgbClr val="726151"/>
                </a:solidFill>
                <a:latin typeface="Angella White"/>
                <a:ea typeface="Angella White"/>
                <a:cs typeface="Angella White"/>
                <a:sym typeface="Angella White"/>
              </a:rPr>
              <a:t>Outcome:</a:t>
            </a:r>
          </a:p>
          <a:p>
            <a:pPr algn="l" indent="0" lvl="1" marL="0">
              <a:lnSpc>
                <a:spcPts val="2800"/>
              </a:lnSpc>
              <a:spcBef>
                <a:spcPct val="0"/>
              </a:spcBef>
            </a:pPr>
            <a:r>
              <a:rPr sz="2000" lang="en-US">
                <a:solidFill>
                  <a:srgbClr val="726151"/>
                </a:solidFill>
                <a:latin typeface="Kulachat Serif"/>
                <a:ea typeface="Kulachat Serif"/>
                <a:cs typeface="Kulachat Serif"/>
                <a:sym typeface="Kulachat Serif"/>
              </a:rPr>
              <a:t>Improved model performance by ensuring well-processed and balanced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3" name=""/>
        <p:cNvGrpSpPr/>
        <p:nvPr/>
      </p:nvGrpSpPr>
      <p:grpSpPr>
        <a:xfrm>
          <a:off x="0" y="0"/>
          <a:ext cx="0" cy="0"/>
          <a:chOff x="0" y="0"/>
          <a:chExt cx="0" cy="0"/>
        </a:xfrm>
      </p:grpSpPr>
      <p:sp>
        <p:nvSpPr>
          <p:cNvPr id="1048643" name="Freeform 2"/>
          <p:cNvSpPr/>
          <p:nvPr/>
        </p:nvSpPr>
        <p:spPr>
          <a:xfrm rot="0" flipH="0" flipV="0">
            <a:off x="2521384" y="4745086"/>
            <a:ext cx="5917837" cy="4592128"/>
          </a:xfrm>
          <a:custGeom>
            <a:avLst/>
            <a:ahLst/>
            <a:rect l="l" t="t" r="r" b="b"/>
            <a:pathLst>
              <a:path w="5917837" h="4592128">
                <a:moveTo>
                  <a:pt x="0" y="0"/>
                </a:moveTo>
                <a:lnTo>
                  <a:pt x="5917837" y="0"/>
                </a:lnTo>
                <a:lnTo>
                  <a:pt x="5917837" y="4592128"/>
                </a:lnTo>
                <a:lnTo>
                  <a:pt x="0" y="4592128"/>
                </a:lnTo>
                <a:lnTo>
                  <a:pt x="0" y="0"/>
                </a:lnTo>
                <a:close/>
              </a:path>
            </a:pathLst>
          </a:custGeom>
          <a:blipFill>
            <a:blip xmlns:r="http://schemas.openxmlformats.org/officeDocument/2006/relationships" r:embed="rId1"/>
            <a:stretch>
              <a:fillRect l="-38197" t="-43864" r="0" b="-32610"/>
            </a:stretch>
          </a:blipFill>
        </p:spPr>
      </p:sp>
      <p:sp>
        <p:nvSpPr>
          <p:cNvPr id="1048644" name="Freeform 3"/>
          <p:cNvSpPr/>
          <p:nvPr/>
        </p:nvSpPr>
        <p:spPr>
          <a:xfrm rot="-1279815" flipH="1" flipV="0">
            <a:off x="161758" y="6695130"/>
            <a:ext cx="3616776" cy="7883980"/>
          </a:xfrm>
          <a:custGeom>
            <a:avLst/>
            <a:ahLst/>
            <a:rect l="l" t="t" r="r" b="b"/>
            <a:pathLst>
              <a:path w="3616776" h="7883980">
                <a:moveTo>
                  <a:pt x="3616775" y="0"/>
                </a:moveTo>
                <a:lnTo>
                  <a:pt x="0" y="0"/>
                </a:lnTo>
                <a:lnTo>
                  <a:pt x="0" y="7883979"/>
                </a:lnTo>
                <a:lnTo>
                  <a:pt x="3616775" y="7883979"/>
                </a:lnTo>
                <a:lnTo>
                  <a:pt x="3616775" y="0"/>
                </a:lnTo>
                <a:close/>
              </a:path>
            </a:pathLst>
          </a:custGeom>
          <a:blipFill>
            <a:blip xmlns:r="http://schemas.openxmlformats.org/officeDocument/2006/relationships" r:embed="rId2">
              <a:alphaModFix amt="75000"/>
            </a:blip>
            <a:stretch>
              <a:fillRect l="0" t="0" r="0" b="0"/>
            </a:stretch>
          </a:blipFill>
        </p:spPr>
      </p:sp>
      <p:sp>
        <p:nvSpPr>
          <p:cNvPr id="1048645" name="Freeform 4"/>
          <p:cNvSpPr/>
          <p:nvPr/>
        </p:nvSpPr>
        <p:spPr>
          <a:xfrm rot="0" flipH="0" flipV="0">
            <a:off x="2521384" y="3375351"/>
            <a:ext cx="5917837" cy="1369735"/>
          </a:xfrm>
          <a:custGeom>
            <a:avLst/>
            <a:ahLst/>
            <a:rect l="l" t="t" r="r" b="b"/>
            <a:pathLst>
              <a:path w="5917837" h="1369735">
                <a:moveTo>
                  <a:pt x="0" y="0"/>
                </a:moveTo>
                <a:lnTo>
                  <a:pt x="5917837" y="0"/>
                </a:lnTo>
                <a:lnTo>
                  <a:pt x="5917837" y="1369735"/>
                </a:lnTo>
                <a:lnTo>
                  <a:pt x="0" y="1369735"/>
                </a:lnTo>
                <a:lnTo>
                  <a:pt x="0" y="0"/>
                </a:lnTo>
                <a:close/>
              </a:path>
            </a:pathLst>
          </a:custGeom>
          <a:blipFill>
            <a:blip xmlns:r="http://schemas.openxmlformats.org/officeDocument/2006/relationships" r:embed="rId1"/>
            <a:stretch>
              <a:fillRect l="0" t="0" r="0" b="-328114"/>
            </a:stretch>
          </a:blipFill>
        </p:spPr>
      </p:sp>
      <p:grpSp>
        <p:nvGrpSpPr>
          <p:cNvPr id="34" name="Group 5"/>
          <p:cNvGrpSpPr/>
          <p:nvPr/>
        </p:nvGrpSpPr>
        <p:grpSpPr>
          <a:xfrm rot="-10800000">
            <a:off x="13455204" y="-2469401"/>
            <a:ext cx="6493940" cy="9480485"/>
            <a:chOff x="0" y="0"/>
            <a:chExt cx="8658586" cy="12640647"/>
          </a:xfrm>
        </p:grpSpPr>
        <p:sp>
          <p:nvSpPr>
            <p:cNvPr id="1048646" name="Freeform 6"/>
            <p:cNvSpPr/>
            <p:nvPr/>
          </p:nvSpPr>
          <p:spPr>
            <a:xfrm rot="0" flipH="0" flipV="0">
              <a:off x="0" y="3934573"/>
              <a:ext cx="8658586" cy="8706074"/>
            </a:xfrm>
            <a:custGeom>
              <a:avLst/>
              <a:ahLst/>
              <a:rect l="l" t="t" r="r" b="b"/>
              <a:pathLst>
                <a:path w="8658586" h="8706074">
                  <a:moveTo>
                    <a:pt x="0" y="0"/>
                  </a:moveTo>
                  <a:lnTo>
                    <a:pt x="8658586" y="0"/>
                  </a:lnTo>
                  <a:lnTo>
                    <a:pt x="8658586" y="8706074"/>
                  </a:lnTo>
                  <a:lnTo>
                    <a:pt x="0" y="8706074"/>
                  </a:lnTo>
                  <a:lnTo>
                    <a:pt x="0" y="0"/>
                  </a:lnTo>
                  <a:close/>
                </a:path>
              </a:pathLst>
            </a:custGeom>
            <a:blipFill>
              <a:blip xmlns:r="http://schemas.openxmlformats.org/officeDocument/2006/relationships" r:embed="rId3"/>
              <a:stretch>
                <a:fillRect l="0" t="0" r="0" b="0"/>
              </a:stretch>
            </a:blipFill>
          </p:spPr>
        </p:sp>
        <p:sp>
          <p:nvSpPr>
            <p:cNvPr id="1048647" name="Freeform 7"/>
            <p:cNvSpPr/>
            <p:nvPr/>
          </p:nvSpPr>
          <p:spPr>
            <a:xfrm rot="4368370" flipH="0" flipV="0">
              <a:off x="1836358" y="938586"/>
              <a:ext cx="3586570" cy="2199214"/>
            </a:xfrm>
            <a:custGeom>
              <a:avLst/>
              <a:ahLst/>
              <a:rect l="l" t="t" r="r" b="b"/>
              <a:pathLst>
                <a:path w="3586570" h="2199214">
                  <a:moveTo>
                    <a:pt x="0" y="0"/>
                  </a:moveTo>
                  <a:lnTo>
                    <a:pt x="3586570" y="0"/>
                  </a:lnTo>
                  <a:lnTo>
                    <a:pt x="3586570" y="2199214"/>
                  </a:lnTo>
                  <a:lnTo>
                    <a:pt x="0" y="2199214"/>
                  </a:lnTo>
                  <a:lnTo>
                    <a:pt x="0" y="0"/>
                  </a:lnTo>
                  <a:close/>
                </a:path>
              </a:pathLst>
            </a:custGeom>
            <a:blipFill>
              <a:blip xmlns:r="http://schemas.openxmlformats.org/officeDocument/2006/relationships" r:embed="rId4"/>
              <a:stretch>
                <a:fillRect l="-74740" t="0" r="0" b="0"/>
              </a:stretch>
            </a:blipFill>
          </p:spPr>
        </p:sp>
        <p:sp>
          <p:nvSpPr>
            <p:cNvPr id="1048648" name="Freeform 8"/>
            <p:cNvSpPr/>
            <p:nvPr/>
          </p:nvSpPr>
          <p:spPr>
            <a:xfrm rot="8309932" flipH="0" flipV="1">
              <a:off x="2695668" y="4361035"/>
              <a:ext cx="3267251" cy="5581154"/>
            </a:xfrm>
            <a:custGeom>
              <a:avLst/>
              <a:ahLst/>
              <a:rect l="l" t="t" r="r" b="b"/>
              <a:pathLst>
                <a:path w="3267251" h="5581154">
                  <a:moveTo>
                    <a:pt x="0" y="5581155"/>
                  </a:moveTo>
                  <a:lnTo>
                    <a:pt x="3267250" y="5581155"/>
                  </a:lnTo>
                  <a:lnTo>
                    <a:pt x="3267250" y="0"/>
                  </a:lnTo>
                  <a:lnTo>
                    <a:pt x="0" y="0"/>
                  </a:lnTo>
                  <a:lnTo>
                    <a:pt x="0" y="5581155"/>
                  </a:lnTo>
                  <a:close/>
                </a:path>
              </a:pathLst>
            </a:custGeom>
            <a:blipFill>
              <a:blip xmlns:r="http://schemas.openxmlformats.org/officeDocument/2006/relationships" r:embed="rId5"/>
              <a:stretch>
                <a:fillRect l="0" t="0" r="0" b="0"/>
              </a:stretch>
            </a:blipFill>
          </p:spPr>
        </p:sp>
      </p:grpSp>
      <p:sp>
        <p:nvSpPr>
          <p:cNvPr id="1048649" name="TextBox 9"/>
          <p:cNvSpPr txBox="1"/>
          <p:nvPr/>
        </p:nvSpPr>
        <p:spPr>
          <a:xfrm rot="0">
            <a:off x="-3268139" y="861776"/>
            <a:ext cx="24824278" cy="1409066"/>
          </a:xfrm>
          <a:prstGeom prst="rect"/>
        </p:spPr>
        <p:txBody>
          <a:bodyPr anchor="t" bIns="0" lIns="0" rIns="0" rtlCol="0" tIns="0">
            <a:spAutoFit/>
          </a:bodyPr>
          <a:p>
            <a:pPr algn="ctr">
              <a:lnSpc>
                <a:spcPts val="11059"/>
              </a:lnSpc>
            </a:pPr>
            <a:r>
              <a:rPr sz="7899" lang="en-US">
                <a:solidFill>
                  <a:srgbClr val="726151"/>
                </a:solidFill>
                <a:latin typeface="Angella White"/>
                <a:ea typeface="Angella White"/>
                <a:cs typeface="Angella White"/>
                <a:sym typeface="Angella White"/>
              </a:rPr>
              <a:t>Model Selection – LightGBM vs. XGBoost</a:t>
            </a:r>
          </a:p>
        </p:txBody>
      </p:sp>
      <p:sp>
        <p:nvSpPr>
          <p:cNvPr id="1048650" name="TextBox 10"/>
          <p:cNvSpPr txBox="1"/>
          <p:nvPr/>
        </p:nvSpPr>
        <p:spPr>
          <a:xfrm rot="0">
            <a:off x="3473346" y="4706986"/>
            <a:ext cx="4013914" cy="3911599"/>
          </a:xfrm>
          <a:prstGeom prst="rect"/>
        </p:spPr>
        <p:txBody>
          <a:bodyPr anchor="t" bIns="0" lIns="0" rIns="0" rtlCol="0" tIns="0">
            <a:spAutoFit/>
          </a:bodyPr>
          <a:p>
            <a:pPr algn="ctr">
              <a:lnSpc>
                <a:spcPts val="2800"/>
              </a:lnSpc>
            </a:pPr>
            <a:r>
              <a:rPr b="1" sz="2000" lang="en-US">
                <a:solidFill>
                  <a:srgbClr val="726151"/>
                </a:solidFill>
                <a:latin typeface="Kulachat Serif Bold"/>
                <a:ea typeface="Kulachat Serif Bold"/>
                <a:cs typeface="Kulachat Serif Bold"/>
                <a:sym typeface="Kulachat Serif Bold"/>
              </a:rPr>
              <a:t>Pros</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Faster training on large datasets due to leaf-wise tree growth.</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Handles categorical features efficiently.  </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L</a:t>
            </a:r>
            <a:r>
              <a:rPr sz="2000" lang="en-US">
                <a:solidFill>
                  <a:srgbClr val="726151"/>
                </a:solidFill>
                <a:latin typeface="Kulachat Serif"/>
                <a:ea typeface="Kulachat Serif"/>
                <a:cs typeface="Kulachat Serif"/>
                <a:sym typeface="Kulachat Serif"/>
              </a:rPr>
              <a:t>ower memory consumption, making it suitable for large-scale cloud environments.  </a:t>
            </a:r>
          </a:p>
          <a:p>
            <a:pPr algn="ctr">
              <a:lnSpc>
                <a:spcPts val="2800"/>
              </a:lnSpc>
            </a:pPr>
            <a:r>
              <a:rPr b="1" sz="2000" lang="en-US">
                <a:solidFill>
                  <a:srgbClr val="726151"/>
                </a:solidFill>
                <a:latin typeface="Kulachat Serif Bold"/>
                <a:ea typeface="Kulachat Serif Bold"/>
                <a:cs typeface="Kulachat Serif Bold"/>
                <a:sym typeface="Kulachat Serif Bold"/>
              </a:rPr>
              <a:t>Cons</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C</a:t>
            </a:r>
            <a:r>
              <a:rPr sz="2000" lang="en-US">
                <a:solidFill>
                  <a:srgbClr val="726151"/>
                </a:solidFill>
                <a:latin typeface="Kulachat Serif"/>
                <a:ea typeface="Kulachat Serif"/>
                <a:cs typeface="Kulachat Serif"/>
                <a:sym typeface="Kulachat Serif"/>
              </a:rPr>
              <a:t>an overfit small datasets. </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Less interpretable than XGBoost</a:t>
            </a:r>
          </a:p>
        </p:txBody>
      </p:sp>
      <p:sp>
        <p:nvSpPr>
          <p:cNvPr id="1048651" name="TextBox 11"/>
          <p:cNvSpPr txBox="1"/>
          <p:nvPr/>
        </p:nvSpPr>
        <p:spPr>
          <a:xfrm rot="0">
            <a:off x="4290035" y="3838912"/>
            <a:ext cx="2380535" cy="657733"/>
          </a:xfrm>
          <a:prstGeom prst="rect"/>
        </p:spPr>
        <p:txBody>
          <a:bodyPr anchor="t" bIns="0" lIns="0" rIns="0" rtlCol="0" tIns="0">
            <a:spAutoFit/>
          </a:bodyPr>
          <a:p>
            <a:pPr algn="ctr">
              <a:lnSpc>
                <a:spcPts val="5179"/>
              </a:lnSpc>
            </a:pPr>
            <a:r>
              <a:rPr b="1" sz="3699" lang="en-US">
                <a:solidFill>
                  <a:srgbClr val="726151"/>
                </a:solidFill>
                <a:latin typeface="Kulachat Serif Semi-Bold"/>
                <a:ea typeface="Kulachat Serif Semi-Bold"/>
                <a:cs typeface="Kulachat Serif Semi-Bold"/>
                <a:sym typeface="Kulachat Serif Semi-Bold"/>
              </a:rPr>
              <a:t>LightGBM</a:t>
            </a:r>
          </a:p>
        </p:txBody>
      </p:sp>
      <p:sp>
        <p:nvSpPr>
          <p:cNvPr id="1048652" name="Freeform 12"/>
          <p:cNvSpPr/>
          <p:nvPr/>
        </p:nvSpPr>
        <p:spPr>
          <a:xfrm rot="0" flipH="0" flipV="0">
            <a:off x="10243376" y="3375351"/>
            <a:ext cx="5917837" cy="1369735"/>
          </a:xfrm>
          <a:custGeom>
            <a:avLst/>
            <a:ahLst/>
            <a:rect l="l" t="t" r="r" b="b"/>
            <a:pathLst>
              <a:path w="5917837" h="1369735">
                <a:moveTo>
                  <a:pt x="0" y="0"/>
                </a:moveTo>
                <a:lnTo>
                  <a:pt x="5917837" y="0"/>
                </a:lnTo>
                <a:lnTo>
                  <a:pt x="5917837" y="1369735"/>
                </a:lnTo>
                <a:lnTo>
                  <a:pt x="0" y="1369735"/>
                </a:lnTo>
                <a:lnTo>
                  <a:pt x="0" y="0"/>
                </a:lnTo>
                <a:close/>
              </a:path>
            </a:pathLst>
          </a:custGeom>
          <a:blipFill>
            <a:blip xmlns:r="http://schemas.openxmlformats.org/officeDocument/2006/relationships" r:embed="rId1"/>
            <a:stretch>
              <a:fillRect l="0" t="0" r="0" b="-328114"/>
            </a:stretch>
          </a:blipFill>
        </p:spPr>
      </p:sp>
      <p:sp>
        <p:nvSpPr>
          <p:cNvPr id="1048653" name="TextBox 13"/>
          <p:cNvSpPr txBox="1"/>
          <p:nvPr/>
        </p:nvSpPr>
        <p:spPr>
          <a:xfrm rot="0">
            <a:off x="12012027" y="3838912"/>
            <a:ext cx="2380535" cy="657733"/>
          </a:xfrm>
          <a:prstGeom prst="rect"/>
        </p:spPr>
        <p:txBody>
          <a:bodyPr anchor="t" bIns="0" lIns="0" rIns="0" rtlCol="0" tIns="0">
            <a:spAutoFit/>
          </a:bodyPr>
          <a:p>
            <a:pPr algn="ctr">
              <a:lnSpc>
                <a:spcPts val="5179"/>
              </a:lnSpc>
            </a:pPr>
            <a:r>
              <a:rPr b="1" sz="3699" lang="en-US">
                <a:solidFill>
                  <a:srgbClr val="726151"/>
                </a:solidFill>
                <a:latin typeface="Kulachat Serif Semi-Bold"/>
                <a:ea typeface="Kulachat Serif Semi-Bold"/>
                <a:cs typeface="Kulachat Serif Semi-Bold"/>
                <a:sym typeface="Kulachat Serif Semi-Bold"/>
              </a:rPr>
              <a:t>XGBoost</a:t>
            </a:r>
          </a:p>
        </p:txBody>
      </p:sp>
      <p:sp>
        <p:nvSpPr>
          <p:cNvPr id="1048654" name="Freeform 14"/>
          <p:cNvSpPr/>
          <p:nvPr/>
        </p:nvSpPr>
        <p:spPr>
          <a:xfrm rot="0" flipH="0" flipV="0">
            <a:off x="10243376" y="4745086"/>
            <a:ext cx="5716253" cy="4596320"/>
          </a:xfrm>
          <a:custGeom>
            <a:avLst/>
            <a:ahLst/>
            <a:rect l="l" t="t" r="r" b="b"/>
            <a:pathLst>
              <a:path w="5716253" h="4596320">
                <a:moveTo>
                  <a:pt x="0" y="0"/>
                </a:moveTo>
                <a:lnTo>
                  <a:pt x="5716253" y="0"/>
                </a:lnTo>
                <a:lnTo>
                  <a:pt x="5716253" y="4596320"/>
                </a:lnTo>
                <a:lnTo>
                  <a:pt x="0" y="4596320"/>
                </a:lnTo>
                <a:lnTo>
                  <a:pt x="0" y="0"/>
                </a:lnTo>
                <a:close/>
              </a:path>
            </a:pathLst>
          </a:custGeom>
          <a:blipFill>
            <a:blip xmlns:r="http://schemas.openxmlformats.org/officeDocument/2006/relationships" r:embed="rId1"/>
            <a:stretch>
              <a:fillRect l="-36190" t="-39412" r="-1312" b="-30040"/>
            </a:stretch>
          </a:blipFill>
        </p:spPr>
      </p:sp>
      <p:sp>
        <p:nvSpPr>
          <p:cNvPr id="1048655" name="TextBox 15"/>
          <p:cNvSpPr txBox="1"/>
          <p:nvPr/>
        </p:nvSpPr>
        <p:spPr>
          <a:xfrm rot="0">
            <a:off x="11094545" y="4706986"/>
            <a:ext cx="4013914" cy="3911599"/>
          </a:xfrm>
          <a:prstGeom prst="rect"/>
        </p:spPr>
        <p:txBody>
          <a:bodyPr anchor="t" bIns="0" lIns="0" rIns="0" rtlCol="0" tIns="0">
            <a:spAutoFit/>
          </a:bodyPr>
          <a:p>
            <a:pPr algn="ctr">
              <a:lnSpc>
                <a:spcPts val="2800"/>
              </a:lnSpc>
            </a:pPr>
            <a:r>
              <a:rPr b="1" sz="2000" lang="en-US">
                <a:solidFill>
                  <a:srgbClr val="726151"/>
                </a:solidFill>
                <a:latin typeface="Kulachat Serif Bold"/>
                <a:ea typeface="Kulachat Serif Bold"/>
                <a:cs typeface="Kulachat Serif Bold"/>
                <a:sym typeface="Kulachat Serif Bold"/>
              </a:rPr>
              <a:t>Pros</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High accuracy with robust regularization techniques.  </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H</a:t>
            </a:r>
            <a:r>
              <a:rPr sz="2000" lang="en-US">
                <a:solidFill>
                  <a:srgbClr val="726151"/>
                </a:solidFill>
                <a:latin typeface="Kulachat Serif"/>
                <a:ea typeface="Kulachat Serif"/>
                <a:cs typeface="Kulachat Serif"/>
                <a:sym typeface="Kulachat Serif"/>
              </a:rPr>
              <a:t>andles missing values and imbalanced data effectively.  </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Well-optimized and widely used in ML competitions.</a:t>
            </a:r>
          </a:p>
          <a:p>
            <a:pPr algn="ctr">
              <a:lnSpc>
                <a:spcPts val="2800"/>
              </a:lnSpc>
            </a:pPr>
            <a:r>
              <a:rPr b="1" sz="2000" lang="en-US">
                <a:solidFill>
                  <a:srgbClr val="726151"/>
                </a:solidFill>
                <a:latin typeface="Kulachat Serif Bold"/>
                <a:ea typeface="Kulachat Serif Bold"/>
                <a:cs typeface="Kulachat Serif Bold"/>
                <a:sym typeface="Kulachat Serif Bold"/>
              </a:rPr>
              <a:t>Cons</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Sl</a:t>
            </a:r>
            <a:r>
              <a:rPr sz="2000" lang="en-US">
                <a:solidFill>
                  <a:srgbClr val="726151"/>
                </a:solidFill>
                <a:latin typeface="Kulachat Serif"/>
                <a:ea typeface="Kulachat Serif"/>
                <a:cs typeface="Kulachat Serif"/>
                <a:sym typeface="Kulachat Serif"/>
              </a:rPr>
              <a:t>ower than LightGBM for large datasets.</a:t>
            </a:r>
          </a:p>
          <a:p>
            <a:pPr algn="l" indent="-215900" lvl="1" marL="431801">
              <a:lnSpc>
                <a:spcPts val="2800"/>
              </a:lnSpc>
              <a:buFont typeface="Arial"/>
              <a:buChar char="•"/>
            </a:pPr>
            <a:r>
              <a:rPr sz="2000" lang="en-US">
                <a:solidFill>
                  <a:srgbClr val="726151"/>
                </a:solidFill>
                <a:latin typeface="Kulachat Serif"/>
                <a:ea typeface="Kulachat Serif"/>
                <a:cs typeface="Kulachat Serif"/>
                <a:sym typeface="Kulachat Serif"/>
              </a:rPr>
              <a:t>Higher memory usage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5" name=""/>
        <p:cNvGrpSpPr/>
        <p:nvPr/>
      </p:nvGrpSpPr>
      <p:grpSpPr>
        <a:xfrm>
          <a:off x="0" y="0"/>
          <a:ext cx="0" cy="0"/>
          <a:chOff x="0" y="0"/>
          <a:chExt cx="0" cy="0"/>
        </a:xfrm>
      </p:grpSpPr>
      <p:grpSp>
        <p:nvGrpSpPr>
          <p:cNvPr id="36" name="Group 2"/>
          <p:cNvGrpSpPr/>
          <p:nvPr/>
        </p:nvGrpSpPr>
        <p:grpSpPr>
          <a:xfrm rot="-5400000">
            <a:off x="13751729" y="4621158"/>
            <a:ext cx="7015142" cy="5679421"/>
            <a:chOff x="0" y="0"/>
            <a:chExt cx="9353523" cy="7572561"/>
          </a:xfrm>
        </p:grpSpPr>
        <p:sp>
          <p:nvSpPr>
            <p:cNvPr id="1048656" name="Freeform 3"/>
            <p:cNvSpPr/>
            <p:nvPr/>
          </p:nvSpPr>
          <p:spPr>
            <a:xfrm rot="0" flipH="0" flipV="0">
              <a:off x="0" y="0"/>
              <a:ext cx="6819446" cy="6856847"/>
            </a:xfrm>
            <a:custGeom>
              <a:avLst/>
              <a:ahLst/>
              <a:rect l="l" t="t" r="r" b="b"/>
              <a:pathLst>
                <a:path w="6819446" h="6856847">
                  <a:moveTo>
                    <a:pt x="0" y="0"/>
                  </a:moveTo>
                  <a:lnTo>
                    <a:pt x="6819446" y="0"/>
                  </a:lnTo>
                  <a:lnTo>
                    <a:pt x="6819446" y="6856847"/>
                  </a:lnTo>
                  <a:lnTo>
                    <a:pt x="0" y="6856847"/>
                  </a:lnTo>
                  <a:lnTo>
                    <a:pt x="0" y="0"/>
                  </a:lnTo>
                  <a:close/>
                </a:path>
              </a:pathLst>
            </a:custGeom>
            <a:blipFill>
              <a:blip xmlns:r="http://schemas.openxmlformats.org/officeDocument/2006/relationships" r:embed="rId1"/>
              <a:stretch>
                <a:fillRect l="0" t="0" r="0" b="0"/>
              </a:stretch>
            </a:blipFill>
          </p:spPr>
        </p:sp>
        <p:sp>
          <p:nvSpPr>
            <p:cNvPr id="1048657" name="Freeform 4"/>
            <p:cNvSpPr/>
            <p:nvPr/>
          </p:nvSpPr>
          <p:spPr>
            <a:xfrm rot="0" flipH="0" flipV="1">
              <a:off x="1776098" y="199140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2"/>
              <a:stretch>
                <a:fillRect l="0" t="0" r="0" b="0"/>
              </a:stretch>
            </a:blipFill>
          </p:spPr>
        </p:sp>
        <p:sp>
          <p:nvSpPr>
            <p:cNvPr id="1048658" name="Freeform 5"/>
            <p:cNvSpPr/>
            <p:nvPr/>
          </p:nvSpPr>
          <p:spPr>
            <a:xfrm rot="0" flipH="0" flipV="0">
              <a:off x="5474250" y="2308489"/>
              <a:ext cx="3879273" cy="1911423"/>
            </a:xfrm>
            <a:custGeom>
              <a:avLst/>
              <a:ahLst/>
              <a:rect l="l" t="t" r="r" b="b"/>
              <a:pathLst>
                <a:path w="3879273" h="1911423">
                  <a:moveTo>
                    <a:pt x="0" y="0"/>
                  </a:moveTo>
                  <a:lnTo>
                    <a:pt x="3879273" y="0"/>
                  </a:lnTo>
                  <a:lnTo>
                    <a:pt x="3879273" y="1911424"/>
                  </a:lnTo>
                  <a:lnTo>
                    <a:pt x="0" y="1911424"/>
                  </a:lnTo>
                  <a:lnTo>
                    <a:pt x="0" y="0"/>
                  </a:lnTo>
                  <a:close/>
                </a:path>
              </a:pathLst>
            </a:custGeom>
            <a:blipFill>
              <a:blip xmlns:r="http://schemas.openxmlformats.org/officeDocument/2006/relationships" r:embed="rId3"/>
              <a:stretch>
                <a:fillRect l="0" t="0" r="0" b="0"/>
              </a:stretch>
            </a:blipFill>
          </p:spPr>
        </p:sp>
      </p:grpSp>
      <p:sp>
        <p:nvSpPr>
          <p:cNvPr id="1048659" name="Freeform 6"/>
          <p:cNvSpPr/>
          <p:nvPr/>
        </p:nvSpPr>
        <p:spPr>
          <a:xfrm rot="0" flipH="1" flipV="0">
            <a:off x="-1808388" y="292931"/>
            <a:ext cx="3616776" cy="7883980"/>
          </a:xfrm>
          <a:custGeom>
            <a:avLst/>
            <a:ahLst/>
            <a:rect l="l" t="t" r="r" b="b"/>
            <a:pathLst>
              <a:path w="3616776" h="7883980">
                <a:moveTo>
                  <a:pt x="3616776" y="0"/>
                </a:moveTo>
                <a:lnTo>
                  <a:pt x="0" y="0"/>
                </a:lnTo>
                <a:lnTo>
                  <a:pt x="0" y="7883979"/>
                </a:lnTo>
                <a:lnTo>
                  <a:pt x="3616776" y="7883979"/>
                </a:lnTo>
                <a:lnTo>
                  <a:pt x="3616776" y="0"/>
                </a:lnTo>
                <a:close/>
              </a:path>
            </a:pathLst>
          </a:custGeom>
          <a:blipFill>
            <a:blip xmlns:r="http://schemas.openxmlformats.org/officeDocument/2006/relationships" r:embed="rId4">
              <a:alphaModFix amt="75000"/>
            </a:blip>
            <a:stretch>
              <a:fillRect l="0" t="0" r="0" b="0"/>
            </a:stretch>
          </a:blipFill>
        </p:spPr>
      </p:sp>
      <p:sp>
        <p:nvSpPr>
          <p:cNvPr id="1048660" name="Freeform 7"/>
          <p:cNvSpPr/>
          <p:nvPr/>
        </p:nvSpPr>
        <p:spPr>
          <a:xfrm rot="0" flipH="0" flipV="0">
            <a:off x="2452652" y="3443632"/>
            <a:ext cx="6011916" cy="1254608"/>
          </a:xfrm>
          <a:custGeom>
            <a:avLst/>
            <a:ahLst/>
            <a:rect l="l" t="t" r="r" b="b"/>
            <a:pathLst>
              <a:path w="6011916" h="1254608">
                <a:moveTo>
                  <a:pt x="0" y="0"/>
                </a:moveTo>
                <a:lnTo>
                  <a:pt x="6011915" y="0"/>
                </a:lnTo>
                <a:lnTo>
                  <a:pt x="6011915" y="1254609"/>
                </a:lnTo>
                <a:lnTo>
                  <a:pt x="0" y="1254609"/>
                </a:lnTo>
                <a:lnTo>
                  <a:pt x="0" y="0"/>
                </a:lnTo>
                <a:close/>
              </a:path>
            </a:pathLst>
          </a:custGeom>
          <a:blipFill>
            <a:blip xmlns:r="http://schemas.openxmlformats.org/officeDocument/2006/relationships" r:embed="rId5"/>
            <a:stretch>
              <a:fillRect l="0" t="0" r="0" b="0"/>
            </a:stretch>
          </a:blipFill>
        </p:spPr>
      </p:sp>
      <p:sp>
        <p:nvSpPr>
          <p:cNvPr id="1048661" name="Freeform 8"/>
          <p:cNvSpPr/>
          <p:nvPr/>
        </p:nvSpPr>
        <p:spPr>
          <a:xfrm rot="0" flipH="0" flipV="0">
            <a:off x="4283363" y="4983991"/>
            <a:ext cx="11301259" cy="4767695"/>
          </a:xfrm>
          <a:custGeom>
            <a:avLst/>
            <a:ahLst/>
            <a:rect l="l" t="t" r="r" b="b"/>
            <a:pathLst>
              <a:path w="11301259" h="4767695">
                <a:moveTo>
                  <a:pt x="0" y="0"/>
                </a:moveTo>
                <a:lnTo>
                  <a:pt x="11301258" y="0"/>
                </a:lnTo>
                <a:lnTo>
                  <a:pt x="11301258" y="4767694"/>
                </a:lnTo>
                <a:lnTo>
                  <a:pt x="0" y="4767694"/>
                </a:lnTo>
                <a:lnTo>
                  <a:pt x="0" y="0"/>
                </a:lnTo>
                <a:close/>
              </a:path>
            </a:pathLst>
          </a:custGeom>
          <a:blipFill>
            <a:blip xmlns:r="http://schemas.openxmlformats.org/officeDocument/2006/relationships" r:embed="rId6"/>
            <a:stretch>
              <a:fillRect l="0" t="-26519" r="0" b="0"/>
            </a:stretch>
          </a:blipFill>
        </p:spPr>
      </p:sp>
      <p:sp>
        <p:nvSpPr>
          <p:cNvPr id="1048662" name="TextBox 9"/>
          <p:cNvSpPr txBox="1"/>
          <p:nvPr/>
        </p:nvSpPr>
        <p:spPr>
          <a:xfrm rot="0">
            <a:off x="5307578" y="657225"/>
            <a:ext cx="7672844" cy="2501899"/>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Results </a:t>
            </a:r>
          </a:p>
        </p:txBody>
      </p:sp>
      <p:sp>
        <p:nvSpPr>
          <p:cNvPr id="1048663" name="TextBox 10"/>
          <p:cNvSpPr txBox="1"/>
          <p:nvPr/>
        </p:nvSpPr>
        <p:spPr>
          <a:xfrm rot="0">
            <a:off x="3610460" y="3769699"/>
            <a:ext cx="6323532" cy="657732"/>
          </a:xfrm>
          <a:prstGeom prst="rect"/>
        </p:spPr>
        <p:txBody>
          <a:bodyPr anchor="t" bIns="0" lIns="0" rIns="0" rtlCol="0" tIns="0">
            <a:spAutoFit/>
          </a:bodyPr>
          <a:p>
            <a:pPr algn="l" indent="-399413" lvl="1" marL="798826">
              <a:lnSpc>
                <a:spcPts val="5179"/>
              </a:lnSpc>
              <a:buFont typeface="Arial"/>
              <a:buChar char="•"/>
            </a:pPr>
            <a:r>
              <a:rPr b="1" sz="3699" lang="en-US">
                <a:solidFill>
                  <a:srgbClr val="726151"/>
                </a:solidFill>
                <a:latin typeface="Kulachat Serif Semi-Bold"/>
                <a:ea typeface="Kulachat Serif Semi-Bold"/>
                <a:cs typeface="Kulachat Serif Semi-Bold"/>
                <a:sym typeface="Kulachat Serif Semi-Bold"/>
              </a:rPr>
              <a:t>LightGBM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7" name=""/>
        <p:cNvGrpSpPr/>
        <p:nvPr/>
      </p:nvGrpSpPr>
      <p:grpSpPr>
        <a:xfrm>
          <a:off x="0" y="0"/>
          <a:ext cx="0" cy="0"/>
          <a:chOff x="0" y="0"/>
          <a:chExt cx="0" cy="0"/>
        </a:xfrm>
      </p:grpSpPr>
      <p:grpSp>
        <p:nvGrpSpPr>
          <p:cNvPr id="38" name="Group 2"/>
          <p:cNvGrpSpPr/>
          <p:nvPr/>
        </p:nvGrpSpPr>
        <p:grpSpPr>
          <a:xfrm rot="-5400000">
            <a:off x="13751729" y="4621158"/>
            <a:ext cx="7015142" cy="5679421"/>
            <a:chOff x="0" y="0"/>
            <a:chExt cx="9353523" cy="7572561"/>
          </a:xfrm>
        </p:grpSpPr>
        <p:sp>
          <p:nvSpPr>
            <p:cNvPr id="1048664" name="Freeform 3"/>
            <p:cNvSpPr/>
            <p:nvPr/>
          </p:nvSpPr>
          <p:spPr>
            <a:xfrm rot="0" flipH="0" flipV="0">
              <a:off x="0" y="0"/>
              <a:ext cx="6819446" cy="6856847"/>
            </a:xfrm>
            <a:custGeom>
              <a:avLst/>
              <a:ahLst/>
              <a:rect l="l" t="t" r="r" b="b"/>
              <a:pathLst>
                <a:path w="6819446" h="6856847">
                  <a:moveTo>
                    <a:pt x="0" y="0"/>
                  </a:moveTo>
                  <a:lnTo>
                    <a:pt x="6819446" y="0"/>
                  </a:lnTo>
                  <a:lnTo>
                    <a:pt x="6819446" y="6856847"/>
                  </a:lnTo>
                  <a:lnTo>
                    <a:pt x="0" y="6856847"/>
                  </a:lnTo>
                  <a:lnTo>
                    <a:pt x="0" y="0"/>
                  </a:lnTo>
                  <a:close/>
                </a:path>
              </a:pathLst>
            </a:custGeom>
            <a:blipFill>
              <a:blip xmlns:r="http://schemas.openxmlformats.org/officeDocument/2006/relationships" r:embed="rId1"/>
              <a:stretch>
                <a:fillRect l="0" t="0" r="0" b="0"/>
              </a:stretch>
            </a:blipFill>
          </p:spPr>
        </p:sp>
        <p:sp>
          <p:nvSpPr>
            <p:cNvPr id="1048665" name="Freeform 4"/>
            <p:cNvSpPr/>
            <p:nvPr/>
          </p:nvSpPr>
          <p:spPr>
            <a:xfrm rot="0" flipH="0" flipV="1">
              <a:off x="1776098" y="199140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2"/>
              <a:stretch>
                <a:fillRect l="0" t="0" r="0" b="0"/>
              </a:stretch>
            </a:blipFill>
          </p:spPr>
        </p:sp>
        <p:sp>
          <p:nvSpPr>
            <p:cNvPr id="1048666" name="Freeform 5"/>
            <p:cNvSpPr/>
            <p:nvPr/>
          </p:nvSpPr>
          <p:spPr>
            <a:xfrm rot="0" flipH="0" flipV="0">
              <a:off x="5474250" y="2308489"/>
              <a:ext cx="3879273" cy="1911423"/>
            </a:xfrm>
            <a:custGeom>
              <a:avLst/>
              <a:ahLst/>
              <a:rect l="l" t="t" r="r" b="b"/>
              <a:pathLst>
                <a:path w="3879273" h="1911423">
                  <a:moveTo>
                    <a:pt x="0" y="0"/>
                  </a:moveTo>
                  <a:lnTo>
                    <a:pt x="3879273" y="0"/>
                  </a:lnTo>
                  <a:lnTo>
                    <a:pt x="3879273" y="1911424"/>
                  </a:lnTo>
                  <a:lnTo>
                    <a:pt x="0" y="1911424"/>
                  </a:lnTo>
                  <a:lnTo>
                    <a:pt x="0" y="0"/>
                  </a:lnTo>
                  <a:close/>
                </a:path>
              </a:pathLst>
            </a:custGeom>
            <a:blipFill>
              <a:blip xmlns:r="http://schemas.openxmlformats.org/officeDocument/2006/relationships" r:embed="rId3"/>
              <a:stretch>
                <a:fillRect l="0" t="0" r="0" b="0"/>
              </a:stretch>
            </a:blipFill>
          </p:spPr>
        </p:sp>
      </p:grpSp>
      <p:sp>
        <p:nvSpPr>
          <p:cNvPr id="1048667" name="Freeform 6"/>
          <p:cNvSpPr/>
          <p:nvPr/>
        </p:nvSpPr>
        <p:spPr>
          <a:xfrm rot="0" flipH="1" flipV="0">
            <a:off x="-1808388" y="292931"/>
            <a:ext cx="3616776" cy="7883980"/>
          </a:xfrm>
          <a:custGeom>
            <a:avLst/>
            <a:ahLst/>
            <a:rect l="l" t="t" r="r" b="b"/>
            <a:pathLst>
              <a:path w="3616776" h="7883980">
                <a:moveTo>
                  <a:pt x="3616776" y="0"/>
                </a:moveTo>
                <a:lnTo>
                  <a:pt x="0" y="0"/>
                </a:lnTo>
                <a:lnTo>
                  <a:pt x="0" y="7883979"/>
                </a:lnTo>
                <a:lnTo>
                  <a:pt x="3616776" y="7883979"/>
                </a:lnTo>
                <a:lnTo>
                  <a:pt x="3616776" y="0"/>
                </a:lnTo>
                <a:close/>
              </a:path>
            </a:pathLst>
          </a:custGeom>
          <a:blipFill>
            <a:blip xmlns:r="http://schemas.openxmlformats.org/officeDocument/2006/relationships" r:embed="rId4">
              <a:alphaModFix amt="75000"/>
            </a:blip>
            <a:stretch>
              <a:fillRect l="0" t="0" r="0" b="0"/>
            </a:stretch>
          </a:blipFill>
        </p:spPr>
      </p:sp>
      <p:sp>
        <p:nvSpPr>
          <p:cNvPr id="1048668" name="Freeform 7"/>
          <p:cNvSpPr/>
          <p:nvPr/>
        </p:nvSpPr>
        <p:spPr>
          <a:xfrm rot="0" flipH="0" flipV="0">
            <a:off x="2452652" y="3443632"/>
            <a:ext cx="6011916" cy="1254608"/>
          </a:xfrm>
          <a:custGeom>
            <a:avLst/>
            <a:ahLst/>
            <a:rect l="l" t="t" r="r" b="b"/>
            <a:pathLst>
              <a:path w="6011916" h="1254608">
                <a:moveTo>
                  <a:pt x="0" y="0"/>
                </a:moveTo>
                <a:lnTo>
                  <a:pt x="6011915" y="0"/>
                </a:lnTo>
                <a:lnTo>
                  <a:pt x="6011915" y="1254609"/>
                </a:lnTo>
                <a:lnTo>
                  <a:pt x="0" y="1254609"/>
                </a:lnTo>
                <a:lnTo>
                  <a:pt x="0" y="0"/>
                </a:lnTo>
                <a:close/>
              </a:path>
            </a:pathLst>
          </a:custGeom>
          <a:blipFill>
            <a:blip xmlns:r="http://schemas.openxmlformats.org/officeDocument/2006/relationships" r:embed="rId5"/>
            <a:stretch>
              <a:fillRect l="0" t="0" r="0" b="0"/>
            </a:stretch>
          </a:blipFill>
        </p:spPr>
      </p:sp>
      <p:sp>
        <p:nvSpPr>
          <p:cNvPr id="1048669" name="Freeform 8"/>
          <p:cNvSpPr/>
          <p:nvPr/>
        </p:nvSpPr>
        <p:spPr>
          <a:xfrm rot="0" flipH="0" flipV="0">
            <a:off x="4509851" y="4983991"/>
            <a:ext cx="10848282" cy="4504024"/>
          </a:xfrm>
          <a:custGeom>
            <a:avLst/>
            <a:ahLst/>
            <a:rect l="l" t="t" r="r" b="b"/>
            <a:pathLst>
              <a:path w="10848282" h="4504024">
                <a:moveTo>
                  <a:pt x="0" y="0"/>
                </a:moveTo>
                <a:lnTo>
                  <a:pt x="10848282" y="0"/>
                </a:lnTo>
                <a:lnTo>
                  <a:pt x="10848282" y="4504024"/>
                </a:lnTo>
                <a:lnTo>
                  <a:pt x="0" y="4504024"/>
                </a:lnTo>
                <a:lnTo>
                  <a:pt x="0" y="0"/>
                </a:lnTo>
                <a:close/>
              </a:path>
            </a:pathLst>
          </a:custGeom>
          <a:blipFill>
            <a:blip xmlns:r="http://schemas.openxmlformats.org/officeDocument/2006/relationships" r:embed="rId6"/>
            <a:stretch>
              <a:fillRect l="0" t="-25593" r="-606" b="0"/>
            </a:stretch>
          </a:blipFill>
        </p:spPr>
      </p:sp>
      <p:sp>
        <p:nvSpPr>
          <p:cNvPr id="1048670" name="TextBox 9"/>
          <p:cNvSpPr txBox="1"/>
          <p:nvPr/>
        </p:nvSpPr>
        <p:spPr>
          <a:xfrm rot="0">
            <a:off x="5307578" y="657225"/>
            <a:ext cx="7672844" cy="2501899"/>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Results </a:t>
            </a:r>
          </a:p>
        </p:txBody>
      </p:sp>
      <p:sp>
        <p:nvSpPr>
          <p:cNvPr id="1048671" name="TextBox 10"/>
          <p:cNvSpPr txBox="1"/>
          <p:nvPr/>
        </p:nvSpPr>
        <p:spPr>
          <a:xfrm rot="0">
            <a:off x="3610460" y="3769699"/>
            <a:ext cx="6323532" cy="657732"/>
          </a:xfrm>
          <a:prstGeom prst="rect"/>
        </p:spPr>
        <p:txBody>
          <a:bodyPr anchor="t" bIns="0" lIns="0" rIns="0" rtlCol="0" tIns="0">
            <a:spAutoFit/>
          </a:bodyPr>
          <a:p>
            <a:pPr algn="l" indent="-399413" lvl="1" marL="798826">
              <a:lnSpc>
                <a:spcPts val="5179"/>
              </a:lnSpc>
              <a:buFont typeface="Arial"/>
              <a:buChar char="•"/>
            </a:pPr>
            <a:r>
              <a:rPr b="1" sz="3699" lang="en-US">
                <a:solidFill>
                  <a:srgbClr val="726151"/>
                </a:solidFill>
                <a:latin typeface="Kulachat Serif Semi-Bold"/>
                <a:ea typeface="Kulachat Serif Semi-Bold"/>
                <a:cs typeface="Kulachat Serif Semi-Bold"/>
                <a:sym typeface="Kulachat Serif Semi-Bold"/>
              </a:rPr>
              <a:t>XGBoost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p:bgPr>
    </p:bg>
    <p:spTree>
      <p:nvGrpSpPr>
        <p:cNvPr id="39" name=""/>
        <p:cNvGrpSpPr/>
        <p:nvPr/>
      </p:nvGrpSpPr>
      <p:grpSpPr>
        <a:xfrm>
          <a:off x="0" y="0"/>
          <a:ext cx="0" cy="0"/>
          <a:chOff x="0" y="0"/>
          <a:chExt cx="0" cy="0"/>
        </a:xfrm>
      </p:grpSpPr>
      <p:grpSp>
        <p:nvGrpSpPr>
          <p:cNvPr id="40" name="Group 2"/>
          <p:cNvGrpSpPr/>
          <p:nvPr/>
        </p:nvGrpSpPr>
        <p:grpSpPr>
          <a:xfrm rot="-5400000">
            <a:off x="13751729" y="4621158"/>
            <a:ext cx="7015142" cy="5679421"/>
            <a:chOff x="0" y="0"/>
            <a:chExt cx="9353523" cy="7572561"/>
          </a:xfrm>
        </p:grpSpPr>
        <p:sp>
          <p:nvSpPr>
            <p:cNvPr id="1048672" name="Freeform 3"/>
            <p:cNvSpPr/>
            <p:nvPr/>
          </p:nvSpPr>
          <p:spPr>
            <a:xfrm rot="0" flipH="0" flipV="0">
              <a:off x="0" y="0"/>
              <a:ext cx="6819446" cy="6856847"/>
            </a:xfrm>
            <a:custGeom>
              <a:avLst/>
              <a:ahLst/>
              <a:rect l="l" t="t" r="r" b="b"/>
              <a:pathLst>
                <a:path w="6819446" h="6856847">
                  <a:moveTo>
                    <a:pt x="0" y="0"/>
                  </a:moveTo>
                  <a:lnTo>
                    <a:pt x="6819446" y="0"/>
                  </a:lnTo>
                  <a:lnTo>
                    <a:pt x="6819446" y="6856847"/>
                  </a:lnTo>
                  <a:lnTo>
                    <a:pt x="0" y="6856847"/>
                  </a:lnTo>
                  <a:lnTo>
                    <a:pt x="0" y="0"/>
                  </a:lnTo>
                  <a:close/>
                </a:path>
              </a:pathLst>
            </a:custGeom>
            <a:blipFill>
              <a:blip xmlns:r="http://schemas.openxmlformats.org/officeDocument/2006/relationships" r:embed="rId1"/>
              <a:stretch>
                <a:fillRect l="0" t="0" r="0" b="0"/>
              </a:stretch>
            </a:blipFill>
          </p:spPr>
        </p:sp>
        <p:sp>
          <p:nvSpPr>
            <p:cNvPr id="1048673" name="Freeform 4"/>
            <p:cNvSpPr/>
            <p:nvPr/>
          </p:nvSpPr>
          <p:spPr>
            <a:xfrm rot="0" flipH="0" flipV="1">
              <a:off x="1776098" y="1991407"/>
              <a:ext cx="3267251" cy="5581154"/>
            </a:xfrm>
            <a:custGeom>
              <a:avLst/>
              <a:ahLst/>
              <a:rect l="l" t="t" r="r" b="b"/>
              <a:pathLst>
                <a:path w="3267251" h="5581154">
                  <a:moveTo>
                    <a:pt x="0" y="5581154"/>
                  </a:moveTo>
                  <a:lnTo>
                    <a:pt x="3267251" y="5581154"/>
                  </a:lnTo>
                  <a:lnTo>
                    <a:pt x="3267251" y="0"/>
                  </a:lnTo>
                  <a:lnTo>
                    <a:pt x="0" y="0"/>
                  </a:lnTo>
                  <a:lnTo>
                    <a:pt x="0" y="5581154"/>
                  </a:lnTo>
                  <a:close/>
                </a:path>
              </a:pathLst>
            </a:custGeom>
            <a:blipFill>
              <a:blip xmlns:r="http://schemas.openxmlformats.org/officeDocument/2006/relationships" r:embed="rId2"/>
              <a:stretch>
                <a:fillRect l="0" t="0" r="0" b="0"/>
              </a:stretch>
            </a:blipFill>
          </p:spPr>
        </p:sp>
        <p:sp>
          <p:nvSpPr>
            <p:cNvPr id="1048674" name="Freeform 5"/>
            <p:cNvSpPr/>
            <p:nvPr/>
          </p:nvSpPr>
          <p:spPr>
            <a:xfrm rot="0" flipH="0" flipV="0">
              <a:off x="5474250" y="2308489"/>
              <a:ext cx="3879273" cy="1911423"/>
            </a:xfrm>
            <a:custGeom>
              <a:avLst/>
              <a:ahLst/>
              <a:rect l="l" t="t" r="r" b="b"/>
              <a:pathLst>
                <a:path w="3879273" h="1911423">
                  <a:moveTo>
                    <a:pt x="0" y="0"/>
                  </a:moveTo>
                  <a:lnTo>
                    <a:pt x="3879273" y="0"/>
                  </a:lnTo>
                  <a:lnTo>
                    <a:pt x="3879273" y="1911424"/>
                  </a:lnTo>
                  <a:lnTo>
                    <a:pt x="0" y="1911424"/>
                  </a:lnTo>
                  <a:lnTo>
                    <a:pt x="0" y="0"/>
                  </a:lnTo>
                  <a:close/>
                </a:path>
              </a:pathLst>
            </a:custGeom>
            <a:blipFill>
              <a:blip xmlns:r="http://schemas.openxmlformats.org/officeDocument/2006/relationships" r:embed="rId3"/>
              <a:stretch>
                <a:fillRect l="0" t="0" r="0" b="0"/>
              </a:stretch>
            </a:blipFill>
          </p:spPr>
        </p:sp>
      </p:grpSp>
      <p:sp>
        <p:nvSpPr>
          <p:cNvPr id="1048675" name="Freeform 6"/>
          <p:cNvSpPr/>
          <p:nvPr/>
        </p:nvSpPr>
        <p:spPr>
          <a:xfrm rot="0" flipH="1" flipV="0">
            <a:off x="-1808388" y="292931"/>
            <a:ext cx="3616776" cy="7883980"/>
          </a:xfrm>
          <a:custGeom>
            <a:avLst/>
            <a:ahLst/>
            <a:rect l="l" t="t" r="r" b="b"/>
            <a:pathLst>
              <a:path w="3616776" h="7883980">
                <a:moveTo>
                  <a:pt x="3616776" y="0"/>
                </a:moveTo>
                <a:lnTo>
                  <a:pt x="0" y="0"/>
                </a:lnTo>
                <a:lnTo>
                  <a:pt x="0" y="7883979"/>
                </a:lnTo>
                <a:lnTo>
                  <a:pt x="3616776" y="7883979"/>
                </a:lnTo>
                <a:lnTo>
                  <a:pt x="3616776" y="0"/>
                </a:lnTo>
                <a:close/>
              </a:path>
            </a:pathLst>
          </a:custGeom>
          <a:blipFill>
            <a:blip xmlns:r="http://schemas.openxmlformats.org/officeDocument/2006/relationships" r:embed="rId4">
              <a:alphaModFix amt="75000"/>
            </a:blip>
            <a:stretch>
              <a:fillRect l="0" t="0" r="0" b="0"/>
            </a:stretch>
          </a:blipFill>
        </p:spPr>
      </p:sp>
      <p:sp>
        <p:nvSpPr>
          <p:cNvPr id="1048676" name="Freeform 7"/>
          <p:cNvSpPr/>
          <p:nvPr/>
        </p:nvSpPr>
        <p:spPr>
          <a:xfrm rot="0" flipH="0" flipV="0">
            <a:off x="2452652" y="3443632"/>
            <a:ext cx="6011916" cy="1254608"/>
          </a:xfrm>
          <a:custGeom>
            <a:avLst/>
            <a:ahLst/>
            <a:rect l="l" t="t" r="r" b="b"/>
            <a:pathLst>
              <a:path w="6011916" h="1254608">
                <a:moveTo>
                  <a:pt x="0" y="0"/>
                </a:moveTo>
                <a:lnTo>
                  <a:pt x="6011915" y="0"/>
                </a:lnTo>
                <a:lnTo>
                  <a:pt x="6011915" y="1254609"/>
                </a:lnTo>
                <a:lnTo>
                  <a:pt x="0" y="1254609"/>
                </a:lnTo>
                <a:lnTo>
                  <a:pt x="0" y="0"/>
                </a:lnTo>
                <a:close/>
              </a:path>
            </a:pathLst>
          </a:custGeom>
          <a:blipFill>
            <a:blip xmlns:r="http://schemas.openxmlformats.org/officeDocument/2006/relationships" r:embed="rId5"/>
            <a:stretch>
              <a:fillRect l="0" t="0" r="0" b="0"/>
            </a:stretch>
          </a:blipFill>
        </p:spPr>
      </p:sp>
      <p:sp>
        <p:nvSpPr>
          <p:cNvPr id="1048677" name="TextBox 8"/>
          <p:cNvSpPr txBox="1"/>
          <p:nvPr/>
        </p:nvSpPr>
        <p:spPr>
          <a:xfrm rot="0">
            <a:off x="5307578" y="657225"/>
            <a:ext cx="7672844" cy="2501899"/>
          </a:xfrm>
          <a:prstGeom prst="rect"/>
        </p:spPr>
        <p:txBody>
          <a:bodyPr anchor="t" bIns="0" lIns="0" rIns="0" rtlCol="0" tIns="0">
            <a:spAutoFit/>
          </a:bodyPr>
          <a:p>
            <a:pPr algn="ctr">
              <a:lnSpc>
                <a:spcPts val="19600"/>
              </a:lnSpc>
            </a:pPr>
            <a:r>
              <a:rPr sz="14000" lang="en-US">
                <a:solidFill>
                  <a:srgbClr val="726151"/>
                </a:solidFill>
                <a:latin typeface="Angella White"/>
                <a:ea typeface="Angella White"/>
                <a:cs typeface="Angella White"/>
                <a:sym typeface="Angella White"/>
              </a:rPr>
              <a:t>Results </a:t>
            </a:r>
          </a:p>
        </p:txBody>
      </p:sp>
      <p:sp>
        <p:nvSpPr>
          <p:cNvPr id="1048678" name="TextBox 9"/>
          <p:cNvSpPr txBox="1"/>
          <p:nvPr/>
        </p:nvSpPr>
        <p:spPr>
          <a:xfrm rot="0">
            <a:off x="3610460" y="3769699"/>
            <a:ext cx="6323532" cy="657732"/>
          </a:xfrm>
          <a:prstGeom prst="rect"/>
        </p:spPr>
        <p:txBody>
          <a:bodyPr anchor="t" bIns="0" lIns="0" rIns="0" rtlCol="0" tIns="0">
            <a:spAutoFit/>
          </a:bodyPr>
          <a:p>
            <a:pPr algn="l">
              <a:lnSpc>
                <a:spcPts val="5179"/>
              </a:lnSpc>
            </a:pPr>
            <a:r>
              <a:rPr b="1" sz="3699" lang="en-US">
                <a:solidFill>
                  <a:srgbClr val="726151"/>
                </a:solidFill>
                <a:latin typeface="Kulachat Serif Semi-Bold"/>
                <a:ea typeface="Kulachat Serif Semi-Bold"/>
                <a:cs typeface="Kulachat Serif Semi-Bold"/>
                <a:sym typeface="Kulachat Serif Semi-Bold"/>
              </a:rPr>
              <a:t>Conclusion</a:t>
            </a:r>
          </a:p>
        </p:txBody>
      </p:sp>
      <p:sp>
        <p:nvSpPr>
          <p:cNvPr id="1048679" name="TextBox 10"/>
          <p:cNvSpPr txBox="1"/>
          <p:nvPr/>
        </p:nvSpPr>
        <p:spPr>
          <a:xfrm rot="0">
            <a:off x="3390148" y="5307841"/>
            <a:ext cx="13087689" cy="1973200"/>
          </a:xfrm>
          <a:prstGeom prst="rect"/>
        </p:spPr>
        <p:txBody>
          <a:bodyPr anchor="t" bIns="0" lIns="0" rIns="0" rtlCol="0" tIns="0">
            <a:spAutoFit/>
          </a:bodyPr>
          <a:p>
            <a:pPr algn="l" indent="-399413" lvl="1" marL="798826">
              <a:lnSpc>
                <a:spcPts val="5179"/>
              </a:lnSpc>
              <a:buFont typeface="Arial"/>
              <a:buChar char="•"/>
            </a:pPr>
            <a:r>
              <a:rPr sz="3699" lang="en-US">
                <a:solidFill>
                  <a:srgbClr val="726151"/>
                </a:solidFill>
                <a:latin typeface="Kulachat Serif"/>
                <a:ea typeface="Kulachat Serif"/>
                <a:cs typeface="Kulachat Serif"/>
                <a:sym typeface="Kulachat Serif"/>
              </a:rPr>
              <a:t>XGBoost outperformed LightGBM with higher accuracy (99%) and better recall for rare failure events.  </a:t>
            </a:r>
          </a:p>
          <a:p>
            <a:pPr algn="l" indent="-399413" lvl="1" marL="798826">
              <a:lnSpc>
                <a:spcPts val="5179"/>
              </a:lnSpc>
              <a:buFont typeface="Arial"/>
              <a:buChar char="•"/>
            </a:pPr>
            <a:r>
              <a:rPr sz="3699" lang="en-US">
                <a:solidFill>
                  <a:srgbClr val="726151"/>
                </a:solidFill>
                <a:latin typeface="Kulachat Serif"/>
                <a:ea typeface="Kulachat Serif"/>
                <a:cs typeface="Kulachat Serif"/>
                <a:sym typeface="Kulachat Serif"/>
              </a:rPr>
              <a:t>The model ensures better reliability in Kubernetes failure prediction.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Beige Aesthetic Neutral Thesis Defense Presentation</dc:title>
  <dc:creator>CPH2467</dc:creator>
  <dcterms:created xsi:type="dcterms:W3CDTF">2006-08-15T13:00:00Z</dcterms:created>
  <dcterms:modified xsi:type="dcterms:W3CDTF">2025-03-22T17:02:47Z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012a70eb123540c5b1ab737fb1b5b59c</vt:lpwstr>
  </property>
</Properties>
</file>