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AD43-350E-407C-B730-7981240EC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954" y="221941"/>
            <a:ext cx="5282213" cy="1154098"/>
          </a:xfrm>
        </p:spPr>
        <p:txBody>
          <a:bodyPr>
            <a:noAutofit/>
          </a:bodyPr>
          <a:lstStyle/>
          <a:p>
            <a:r>
              <a:rPr lang="en-US" dirty="0">
                <a:latin typeface="Cinzel Black" panose="00000A00000000000000" pitchFamily="2" charset="0"/>
              </a:rPr>
              <a:t>IDS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856A7-C57B-4E5B-8E91-570CF6758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47566" y="1973224"/>
            <a:ext cx="10706469" cy="181088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2060"/>
                </a:solidFill>
                <a:latin typeface="Bowlby One SC" panose="02000505060000020004" pitchFamily="2" charset="0"/>
              </a:rPr>
              <a:t>Team Galactic stars: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E1D3A-1061-4893-8A02-431A11958A8D}"/>
              </a:ext>
            </a:extLst>
          </p:cNvPr>
          <p:cNvSpPr txBox="1"/>
          <p:nvPr/>
        </p:nvSpPr>
        <p:spPr>
          <a:xfrm>
            <a:off x="1811044" y="3194257"/>
            <a:ext cx="1018268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latin typeface="Bungee Inline" pitchFamily="2" charset="0"/>
            </a:endParaRPr>
          </a:p>
          <a:p>
            <a:endParaRPr lang="en-IN" sz="4000" dirty="0">
              <a:latin typeface="Bungee Inline" pitchFamily="2" charset="0"/>
            </a:endParaRPr>
          </a:p>
          <a:p>
            <a:r>
              <a:rPr lang="en-IN" sz="4000" dirty="0">
                <a:latin typeface="Bungee Inline" pitchFamily="2" charset="0"/>
              </a:rPr>
              <a:t>		</a:t>
            </a:r>
            <a:r>
              <a:rPr lang="en-IN" sz="4000" dirty="0" err="1">
                <a:solidFill>
                  <a:srgbClr val="FF0000"/>
                </a:solidFill>
                <a:latin typeface="Bungee Inline" pitchFamily="2" charset="0"/>
              </a:rPr>
              <a:t>Pruthvish</a:t>
            </a:r>
            <a:r>
              <a:rPr lang="en-IN" sz="4000" dirty="0">
                <a:solidFill>
                  <a:srgbClr val="FF0000"/>
                </a:solidFill>
                <a:latin typeface="Bungee Inline" pitchFamily="2" charset="0"/>
              </a:rPr>
              <a:t> E 		PES1201701629</a:t>
            </a:r>
          </a:p>
          <a:p>
            <a:r>
              <a:rPr lang="en-IN" sz="4000" dirty="0" err="1">
                <a:solidFill>
                  <a:srgbClr val="FF0000"/>
                </a:solidFill>
                <a:latin typeface="Bungee Inline" pitchFamily="2" charset="0"/>
              </a:rPr>
              <a:t>Ashrith</a:t>
            </a:r>
            <a:r>
              <a:rPr lang="en-IN" sz="4000" dirty="0">
                <a:solidFill>
                  <a:srgbClr val="FF0000"/>
                </a:solidFill>
                <a:latin typeface="Bungee Inline" pitchFamily="2" charset="0"/>
              </a:rPr>
              <a:t> Sridhar	PES1201700649</a:t>
            </a:r>
          </a:p>
          <a:p>
            <a:r>
              <a:rPr lang="en-IN" sz="4000" dirty="0">
                <a:solidFill>
                  <a:srgbClr val="FF0000"/>
                </a:solidFill>
                <a:latin typeface="Bungee Inline" pitchFamily="2" charset="0"/>
              </a:rPr>
              <a:t>		Vaibhav K T			PES1201700924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32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EEF32-6C73-4E42-ACBD-9614C56E5063}"/>
              </a:ext>
            </a:extLst>
          </p:cNvPr>
          <p:cNvSpPr txBox="1"/>
          <p:nvPr/>
        </p:nvSpPr>
        <p:spPr>
          <a:xfrm>
            <a:off x="355107" y="257452"/>
            <a:ext cx="10768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gette" panose="02000603070400060004" pitchFamily="2" charset="0"/>
              </a:rPr>
              <a:t> Hypothesis testing: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F5F53A-6CD5-448B-9FE0-B54148AB5CCB}"/>
              </a:ext>
            </a:extLst>
          </p:cNvPr>
          <p:cNvSpPr txBox="1"/>
          <p:nvPr/>
        </p:nvSpPr>
        <p:spPr>
          <a:xfrm>
            <a:off x="1970844" y="970344"/>
            <a:ext cx="92150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gette" panose="02000603070400060004" pitchFamily="2" charset="0"/>
              </a:rPr>
              <a:t>Two sided hypothesis test</a:t>
            </a:r>
          </a:p>
          <a:p>
            <a:endParaRPr lang="en-US" sz="2000" dirty="0">
              <a:latin typeface="Courgette" panose="02000603070400060004" pitchFamily="2" charset="0"/>
            </a:endParaRPr>
          </a:p>
          <a:p>
            <a:r>
              <a:rPr lang="en-US" altLang="en-US" sz="2000" dirty="0">
                <a:latin typeface="Bookman Old Style" panose="02050604050505020204" pitchFamily="18" charset="0"/>
                <a:cs typeface="Courier New" panose="02070309020205020404" pitchFamily="49" charset="0"/>
              </a:rPr>
              <a:t>	H0 : μ = 185.01467401969944 </a:t>
            </a:r>
          </a:p>
          <a:p>
            <a:r>
              <a:rPr lang="en-US" altLang="en-US" sz="2000" dirty="0">
                <a:latin typeface="Bookman Old Style" panose="02050604050505020204" pitchFamily="18" charset="0"/>
                <a:cs typeface="Courier New" panose="02070309020205020404" pitchFamily="49" charset="0"/>
              </a:rPr>
              <a:t>	H1 : μ != 185.01467401969944 </a:t>
            </a:r>
          </a:p>
          <a:p>
            <a:r>
              <a:rPr lang="en-US" altLang="en-US" sz="2000" dirty="0">
                <a:latin typeface="Bookman Old Style" panose="02050604050505020204" pitchFamily="18" charset="0"/>
                <a:cs typeface="Courier New" panose="02070309020205020404" pitchFamily="49" charset="0"/>
              </a:rPr>
              <a:t>	Alpha value is : 0.05 </a:t>
            </a:r>
          </a:p>
          <a:p>
            <a:r>
              <a:rPr lang="en-US" altLang="en-US" sz="2000" dirty="0">
                <a:latin typeface="Bookman Old Style" panose="02050604050505020204" pitchFamily="18" charset="0"/>
                <a:cs typeface="Courier New" panose="02070309020205020404" pitchFamily="49" charset="0"/>
              </a:rPr>
              <a:t>	Actual z value : 1.9599639845400545 	</a:t>
            </a:r>
          </a:p>
          <a:p>
            <a:r>
              <a:rPr lang="en-US" altLang="en-US" sz="2000" dirty="0">
                <a:latin typeface="Bookman Old Style" panose="02050604050505020204" pitchFamily="18" charset="0"/>
                <a:cs typeface="Courier New" panose="02070309020205020404" pitchFamily="49" charset="0"/>
              </a:rPr>
              <a:t>	Hypothesis z value : 2.1899914168152192 </a:t>
            </a:r>
          </a:p>
          <a:p>
            <a:r>
              <a:rPr lang="en-US" altLang="en-US" sz="2000" dirty="0">
                <a:latin typeface="Bookman Old Style" panose="02050604050505020204" pitchFamily="18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>
                <a:solidFill>
                  <a:srgbClr val="FFFF00"/>
                </a:solidFill>
                <a:latin typeface="Bookman Old Style" panose="02050604050505020204" pitchFamily="18" charset="0"/>
                <a:cs typeface="Courier New" panose="02070309020205020404" pitchFamily="49" charset="0"/>
              </a:rPr>
              <a:t>Reject NULL hypothesis</a:t>
            </a:r>
            <a:endParaRPr lang="en-US" sz="2400" b="1" dirty="0">
              <a:solidFill>
                <a:srgbClr val="FFFF00"/>
              </a:solidFill>
              <a:latin typeface="Courgette" panose="02000603070400060004" pitchFamily="2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97C915C-2538-466F-8A3D-0171FBCEB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96809-A2A3-4ED3-997F-00A1F8AB32EA}"/>
              </a:ext>
            </a:extLst>
          </p:cNvPr>
          <p:cNvSpPr txBox="1"/>
          <p:nvPr/>
        </p:nvSpPr>
        <p:spPr>
          <a:xfrm>
            <a:off x="1908699" y="3769004"/>
            <a:ext cx="921502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gette" panose="02000603070400060004" pitchFamily="2" charset="0"/>
              </a:rPr>
              <a:t>One sided hypothesis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ourgette" panose="02000603070400060004" pitchFamily="2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Courier New" panose="02070309020205020404" pitchFamily="49" charset="0"/>
              </a:rPr>
              <a:t>       </a:t>
            </a:r>
            <a:r>
              <a:rPr lang="en-US" altLang="en-US" sz="2000" dirty="0">
                <a:latin typeface="Bookman Old Style" panose="02050604050505020204" pitchFamily="18" charset="0"/>
                <a:cs typeface="Courier New" panose="02070309020205020404" pitchFamily="49" charset="0"/>
              </a:rPr>
              <a:t>H0 : μ &lt;= 18.540124941569278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Bookman Old Style" panose="02050604050505020204" pitchFamily="18" charset="0"/>
                <a:cs typeface="Courier New" panose="02070309020205020404" pitchFamily="49" charset="0"/>
              </a:rPr>
              <a:t>       H1 : μ &gt; 18.540124941569278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Bookman Old Style" panose="02050604050505020204" pitchFamily="18" charset="0"/>
                <a:cs typeface="Courier New" panose="02070309020205020404" pitchFamily="49" charset="0"/>
              </a:rPr>
              <a:t>       alpha value is : 0.05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Bookman Old Style" panose="02050604050505020204" pitchFamily="18" charset="0"/>
                <a:cs typeface="Courier New" panose="02070309020205020404" pitchFamily="49" charset="0"/>
              </a:rPr>
              <a:t>       actual z value : 1.6448536269514729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Bookman Old Style" panose="02050604050505020204" pitchFamily="18" charset="0"/>
                <a:cs typeface="Courier New" panose="02070309020205020404" pitchFamily="49" charset="0"/>
              </a:rPr>
              <a:t>       hypothesis z value : -0.9591187844229192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Bookman Old Style" panose="02050604050505020204" pitchFamily="18" charset="0"/>
                <a:cs typeface="Courier New" panose="02070309020205020404" pitchFamily="49" charset="0"/>
              </a:rPr>
              <a:t>       </a:t>
            </a:r>
            <a:r>
              <a:rPr lang="en-US" altLang="en-US" sz="2000" b="1" dirty="0">
                <a:solidFill>
                  <a:srgbClr val="FF0000"/>
                </a:solidFill>
                <a:latin typeface="Bookman Old Style" panose="02050604050505020204" pitchFamily="18" charset="0"/>
                <a:cs typeface="Courier New" panose="02070309020205020404" pitchFamily="49" charset="0"/>
              </a:rPr>
              <a:t>Failed to reject NULL hypothesis</a:t>
            </a:r>
            <a:r>
              <a:rPr lang="en-US" altLang="en-US" sz="1400" b="1" dirty="0">
                <a:solidFill>
                  <a:srgbClr val="FF0000"/>
                </a:solidFill>
              </a:rPr>
              <a:t> </a:t>
            </a:r>
            <a:endParaRPr lang="en-US" altLang="en-US" sz="4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AC07652-BA15-4A2D-B782-799CBB4C1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48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08DC1E-B309-4206-AD40-1E9D67B59BC2}"/>
              </a:ext>
            </a:extLst>
          </p:cNvPr>
          <p:cNvSpPr txBox="1"/>
          <p:nvPr/>
        </p:nvSpPr>
        <p:spPr>
          <a:xfrm>
            <a:off x="2317072" y="2551837"/>
            <a:ext cx="8913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00" dirty="0">
                <a:solidFill>
                  <a:srgbClr val="FFFF00"/>
                </a:solidFill>
                <a:latin typeface="Cabin Sketch" panose="020B05030502020200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3807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566B3D-52F8-4B0A-B560-EEA6C0A133F8}"/>
              </a:ext>
            </a:extLst>
          </p:cNvPr>
          <p:cNvSpPr txBox="1"/>
          <p:nvPr/>
        </p:nvSpPr>
        <p:spPr>
          <a:xfrm>
            <a:off x="230819" y="186430"/>
            <a:ext cx="6267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urgette" panose="02000603070400060004" pitchFamily="2" charset="0"/>
              </a:rPr>
              <a:t>Our dataset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E8D82-DBA9-46DB-AB98-BFF0F4FF6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1" y="984812"/>
            <a:ext cx="11543357" cy="25218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AFEB4F-9A2B-4B60-978D-1E9A557CC962}"/>
              </a:ext>
            </a:extLst>
          </p:cNvPr>
          <p:cNvSpPr txBox="1"/>
          <p:nvPr/>
        </p:nvSpPr>
        <p:spPr>
          <a:xfrm>
            <a:off x="3565863" y="3888419"/>
            <a:ext cx="5060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latin typeface="Courgette" panose="02000603070400060004" pitchFamily="2" charset="0"/>
              </a:rPr>
              <a:t>Dataset : Sloan Digital Sky Survey RD14</a:t>
            </a:r>
          </a:p>
          <a:p>
            <a:endParaRPr lang="en-US" dirty="0">
              <a:latin typeface="Courgette" panose="0200060307040006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gette" panose="02000603070400060004" pitchFamily="2" charset="0"/>
              </a:rPr>
              <a:t> Number of rows : 600</a:t>
            </a:r>
          </a:p>
          <a:p>
            <a:endParaRPr lang="en-US" dirty="0">
              <a:latin typeface="Courgette" panose="0200060307040006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gette" panose="02000603070400060004" pitchFamily="2" charset="0"/>
              </a:rPr>
              <a:t> Number of columns : 18</a:t>
            </a:r>
          </a:p>
          <a:p>
            <a:endParaRPr lang="en-US" dirty="0">
              <a:latin typeface="Courgette" panose="0200060307040006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gette" panose="02000603070400060004" pitchFamily="2" charset="0"/>
              </a:rPr>
              <a:t> Number of categorical features : 7 </a:t>
            </a:r>
          </a:p>
          <a:p>
            <a:endParaRPr lang="en-US" dirty="0">
              <a:latin typeface="Courgette" panose="0200060307040006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gette" panose="02000603070400060004" pitchFamily="2" charset="0"/>
              </a:rPr>
              <a:t> Number of numerical features : 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0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CFA3CC-23B9-4992-8F7B-854D646491E6}"/>
              </a:ext>
            </a:extLst>
          </p:cNvPr>
          <p:cNvSpPr txBox="1"/>
          <p:nvPr/>
        </p:nvSpPr>
        <p:spPr>
          <a:xfrm>
            <a:off x="319596" y="221942"/>
            <a:ext cx="42612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gette" panose="02000603070400060004" pitchFamily="2" charset="0"/>
              </a:rPr>
              <a:t>Data cleaning:</a:t>
            </a:r>
          </a:p>
          <a:p>
            <a:endParaRPr lang="en-US" sz="2400" dirty="0">
              <a:latin typeface="Courgette" panose="0200060307040006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743AE-E446-4E42-80A9-19632CB32E7B}"/>
              </a:ext>
            </a:extLst>
          </p:cNvPr>
          <p:cNvSpPr txBox="1"/>
          <p:nvPr/>
        </p:nvSpPr>
        <p:spPr>
          <a:xfrm>
            <a:off x="479394" y="1012054"/>
            <a:ext cx="998737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gette" panose="02000603070400060004" pitchFamily="2" charset="0"/>
              </a:rPr>
              <a:t>All the NAN values for categorical columns are replaced with its </a:t>
            </a:r>
            <a:r>
              <a:rPr lang="en-US" sz="2000" b="1" dirty="0">
                <a:solidFill>
                  <a:srgbClr val="00B0F0"/>
                </a:solidFill>
                <a:latin typeface="Courgette" panose="02000603070400060004" pitchFamily="2" charset="0"/>
              </a:rPr>
              <a:t>previous row value</a:t>
            </a:r>
            <a:r>
              <a:rPr lang="en-US" sz="2000" dirty="0">
                <a:latin typeface="Courgette" panose="02000603070400060004" pitchFamily="2" charset="0"/>
              </a:rPr>
              <a:t>, using the following code:</a:t>
            </a:r>
          </a:p>
          <a:p>
            <a:endParaRPr lang="en-US" dirty="0">
              <a:latin typeface="Courgette" panose="02000603070400060004" pitchFamily="2" charset="0"/>
            </a:endParaRPr>
          </a:p>
          <a:p>
            <a:r>
              <a:rPr lang="en-US" sz="2000" dirty="0">
                <a:latin typeface="Bookman Old Style" panose="02050604050505020204" pitchFamily="18" charset="0"/>
              </a:rPr>
              <a:t>	df['class'].</a:t>
            </a:r>
            <a:r>
              <a:rPr lang="en-US" sz="2000" dirty="0" err="1">
                <a:latin typeface="Bookman Old Style" panose="02050604050505020204" pitchFamily="18" charset="0"/>
              </a:rPr>
              <a:t>ffill</a:t>
            </a:r>
            <a:r>
              <a:rPr lang="en-US" sz="2000" dirty="0"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latin typeface="Bookman Old Style" panose="02050604050505020204" pitchFamily="18" charset="0"/>
              </a:rPr>
              <a:t>inplace</a:t>
            </a:r>
            <a:r>
              <a:rPr lang="en-US" sz="2000" dirty="0">
                <a:latin typeface="Bookman Old Style" panose="02050604050505020204" pitchFamily="18" charset="0"/>
              </a:rPr>
              <a:t>=True)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	df['run'].</a:t>
            </a:r>
            <a:r>
              <a:rPr lang="en-US" sz="2000" dirty="0" err="1">
                <a:latin typeface="Bookman Old Style" panose="02050604050505020204" pitchFamily="18" charset="0"/>
              </a:rPr>
              <a:t>ffill</a:t>
            </a:r>
            <a:r>
              <a:rPr lang="en-US" sz="2000" dirty="0"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latin typeface="Bookman Old Style" panose="02050604050505020204" pitchFamily="18" charset="0"/>
              </a:rPr>
              <a:t>inplace</a:t>
            </a:r>
            <a:r>
              <a:rPr lang="en-US" sz="2000" dirty="0">
                <a:latin typeface="Bookman Old Style" panose="02050604050505020204" pitchFamily="18" charset="0"/>
              </a:rPr>
              <a:t>=True)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	df['rerun'].</a:t>
            </a:r>
            <a:r>
              <a:rPr lang="en-US" sz="2000" dirty="0" err="1">
                <a:latin typeface="Bookman Old Style" panose="02050604050505020204" pitchFamily="18" charset="0"/>
              </a:rPr>
              <a:t>ffill</a:t>
            </a:r>
            <a:r>
              <a:rPr lang="en-US" sz="2000" dirty="0"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latin typeface="Bookman Old Style" panose="02050604050505020204" pitchFamily="18" charset="0"/>
              </a:rPr>
              <a:t>inplace</a:t>
            </a:r>
            <a:r>
              <a:rPr lang="en-US" sz="2000" dirty="0">
                <a:latin typeface="Bookman Old Style" panose="02050604050505020204" pitchFamily="18" charset="0"/>
              </a:rPr>
              <a:t>=True)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gette" panose="02000603070400060004" pitchFamily="2" charset="0"/>
              </a:rPr>
              <a:t>All the NAN’s for numeric columns  replaced with </a:t>
            </a:r>
            <a:r>
              <a:rPr lang="en-US" sz="2000" b="1" dirty="0">
                <a:solidFill>
                  <a:srgbClr val="FF0000"/>
                </a:solidFill>
                <a:latin typeface="Courgette" panose="02000603070400060004" pitchFamily="2" charset="0"/>
              </a:rPr>
              <a:t>average</a:t>
            </a:r>
            <a:r>
              <a:rPr lang="en-US" sz="2000" dirty="0">
                <a:latin typeface="Courgette" panose="02000603070400060004" pitchFamily="2" charset="0"/>
              </a:rPr>
              <a:t> of the column, with the following code: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ourgette" panose="02000603070400060004" pitchFamily="2" charset="0"/>
            </a:endParaRPr>
          </a:p>
          <a:p>
            <a:pPr lvl="1"/>
            <a:r>
              <a:rPr lang="en-US" sz="2000" dirty="0">
                <a:latin typeface="Bookman Old Style" panose="02050604050505020204" pitchFamily="18" charset="0"/>
              </a:rPr>
              <a:t>df['</a:t>
            </a:r>
            <a:r>
              <a:rPr lang="en-US" sz="2000" dirty="0" err="1">
                <a:latin typeface="Bookman Old Style" panose="02050604050505020204" pitchFamily="18" charset="0"/>
              </a:rPr>
              <a:t>i</a:t>
            </a:r>
            <a:r>
              <a:rPr lang="en-US" sz="2000" dirty="0">
                <a:latin typeface="Bookman Old Style" panose="02050604050505020204" pitchFamily="18" charset="0"/>
              </a:rPr>
              <a:t>'].</a:t>
            </a:r>
            <a:r>
              <a:rPr lang="en-US" sz="2000" dirty="0" err="1">
                <a:latin typeface="Bookman Old Style" panose="02050604050505020204" pitchFamily="18" charset="0"/>
              </a:rPr>
              <a:t>fillna</a:t>
            </a:r>
            <a:r>
              <a:rPr lang="en-US" sz="2000" dirty="0">
                <a:latin typeface="Bookman Old Style" panose="02050604050505020204" pitchFamily="18" charset="0"/>
              </a:rPr>
              <a:t>(df['</a:t>
            </a:r>
            <a:r>
              <a:rPr lang="en-US" sz="2000" dirty="0" err="1">
                <a:latin typeface="Bookman Old Style" panose="02050604050505020204" pitchFamily="18" charset="0"/>
              </a:rPr>
              <a:t>i</a:t>
            </a:r>
            <a:r>
              <a:rPr lang="en-US" sz="2000" dirty="0">
                <a:latin typeface="Bookman Old Style" panose="02050604050505020204" pitchFamily="18" charset="0"/>
              </a:rPr>
              <a:t>'].mean(),</a:t>
            </a:r>
            <a:r>
              <a:rPr lang="en-US" sz="2000" dirty="0" err="1">
                <a:latin typeface="Bookman Old Style" panose="02050604050505020204" pitchFamily="18" charset="0"/>
              </a:rPr>
              <a:t>inplace</a:t>
            </a:r>
            <a:r>
              <a:rPr lang="en-US" sz="2000" dirty="0">
                <a:latin typeface="Bookman Old Style" panose="02050604050505020204" pitchFamily="18" charset="0"/>
              </a:rPr>
              <a:t>=True)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2BE19-B1E0-4AFE-A2C6-17859EE8C0B8}"/>
              </a:ext>
            </a:extLst>
          </p:cNvPr>
          <p:cNvSpPr txBox="1"/>
          <p:nvPr/>
        </p:nvSpPr>
        <p:spPr>
          <a:xfrm>
            <a:off x="479394" y="4722920"/>
            <a:ext cx="1091953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gette" panose="02000603070400060004" pitchFamily="2" charset="0"/>
              </a:rPr>
              <a:t>By studying the data we observe that </a:t>
            </a:r>
            <a:r>
              <a:rPr lang="en-US" sz="2000" b="1" dirty="0" err="1">
                <a:solidFill>
                  <a:srgbClr val="FF0000"/>
                </a:solidFill>
                <a:latin typeface="Courgette" panose="02000603070400060004" pitchFamily="2" charset="0"/>
              </a:rPr>
              <a:t>objid</a:t>
            </a:r>
            <a:r>
              <a:rPr lang="en-US" sz="2000" dirty="0">
                <a:latin typeface="Courgette" panose="02000603070400060004" pitchFamily="2" charset="0"/>
              </a:rPr>
              <a:t> and </a:t>
            </a:r>
            <a:r>
              <a:rPr lang="en-US" sz="2000" b="1" dirty="0">
                <a:solidFill>
                  <a:srgbClr val="FF0000"/>
                </a:solidFill>
                <a:latin typeface="Courgette" panose="02000603070400060004" pitchFamily="2" charset="0"/>
              </a:rPr>
              <a:t>rerun</a:t>
            </a:r>
            <a:r>
              <a:rPr lang="en-US" sz="2000" dirty="0">
                <a:latin typeface="Courgette" panose="02000603070400060004" pitchFamily="2" charset="0"/>
              </a:rPr>
              <a:t> values are the same for every row so we will remove it for better data analysis, using the following 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urgette" panose="02000603070400060004" pitchFamily="2" charset="0"/>
            </a:endParaRPr>
          </a:p>
          <a:p>
            <a:r>
              <a:rPr lang="en-US" sz="2000" dirty="0">
                <a:latin typeface="Bookman Old Style" panose="02050604050505020204" pitchFamily="18" charset="0"/>
              </a:rPr>
              <a:t>	del df['</a:t>
            </a:r>
            <a:r>
              <a:rPr lang="en-US" sz="2000" dirty="0" err="1">
                <a:latin typeface="Bookman Old Style" panose="02050604050505020204" pitchFamily="18" charset="0"/>
              </a:rPr>
              <a:t>objid</a:t>
            </a:r>
            <a:r>
              <a:rPr lang="en-US" sz="2000" dirty="0">
                <a:latin typeface="Bookman Old Style" panose="02050604050505020204" pitchFamily="18" charset="0"/>
              </a:rPr>
              <a:t>’]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	del df['rerun']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8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8AAB35-FB03-4A0A-9D45-EAA98B6AE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93" y="1597723"/>
            <a:ext cx="9991414" cy="4243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E6A14B-81E9-4C44-84E0-433D07F15A7F}"/>
              </a:ext>
            </a:extLst>
          </p:cNvPr>
          <p:cNvSpPr txBox="1"/>
          <p:nvPr/>
        </p:nvSpPr>
        <p:spPr>
          <a:xfrm>
            <a:off x="543959" y="612560"/>
            <a:ext cx="9991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gette" panose="02000603070400060004" pitchFamily="2" charset="0"/>
              </a:rPr>
              <a:t>Our dataset after Data Cleaning process:</a:t>
            </a:r>
          </a:p>
        </p:txBody>
      </p:sp>
    </p:spTree>
    <p:extLst>
      <p:ext uri="{BB962C8B-B14F-4D97-AF65-F5344CB8AC3E}">
        <p14:creationId xmlns:p14="http://schemas.microsoft.com/office/powerpoint/2010/main" val="253718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6F874E-BDA1-4081-AA66-F3149FAB113A}"/>
              </a:ext>
            </a:extLst>
          </p:cNvPr>
          <p:cNvSpPr txBox="1"/>
          <p:nvPr/>
        </p:nvSpPr>
        <p:spPr>
          <a:xfrm>
            <a:off x="355107" y="248575"/>
            <a:ext cx="10679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gette" panose="02000603070400060004" pitchFamily="2" charset="0"/>
              </a:rPr>
              <a:t>Normalization and Standardization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FAD3D-C478-420E-AD98-C64262E7ED82}"/>
              </a:ext>
            </a:extLst>
          </p:cNvPr>
          <p:cNvSpPr txBox="1"/>
          <p:nvPr/>
        </p:nvSpPr>
        <p:spPr>
          <a:xfrm>
            <a:off x="355107" y="949911"/>
            <a:ext cx="11230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gette" panose="02000603070400060004" pitchFamily="2" charset="0"/>
              </a:rPr>
              <a:t>Normalizing only numeric features:</a:t>
            </a:r>
          </a:p>
          <a:p>
            <a:endParaRPr lang="en-US" sz="2000" dirty="0">
              <a:latin typeface="Courgette" panose="02000603070400060004" pitchFamily="2" charset="0"/>
            </a:endParaRPr>
          </a:p>
          <a:p>
            <a:r>
              <a:rPr lang="en-US" sz="2000" dirty="0" err="1">
                <a:latin typeface="Bookman Old Style" panose="02050604050505020204" pitchFamily="18" charset="0"/>
              </a:rPr>
              <a:t>cols_to_norm</a:t>
            </a:r>
            <a:r>
              <a:rPr lang="en-US" sz="2000" dirty="0">
                <a:latin typeface="Bookman Old Style" panose="02050604050505020204" pitchFamily="18" charset="0"/>
              </a:rPr>
              <a:t> = ['ra','</a:t>
            </a:r>
            <a:r>
              <a:rPr lang="en-US" sz="2000" dirty="0" err="1">
                <a:latin typeface="Bookman Old Style" panose="02050604050505020204" pitchFamily="18" charset="0"/>
              </a:rPr>
              <a:t>dec</a:t>
            </a:r>
            <a:r>
              <a:rPr lang="en-US" sz="2000" dirty="0">
                <a:latin typeface="Bookman Old Style" panose="02050604050505020204" pitchFamily="18" charset="0"/>
              </a:rPr>
              <a:t>','u','g','r','</a:t>
            </a:r>
            <a:r>
              <a:rPr lang="en-US" sz="2000" dirty="0" err="1">
                <a:latin typeface="Bookman Old Style" panose="02050604050505020204" pitchFamily="18" charset="0"/>
              </a:rPr>
              <a:t>i</a:t>
            </a:r>
            <a:r>
              <a:rPr lang="en-US" sz="2000" dirty="0">
                <a:latin typeface="Bookman Old Style" panose="02050604050505020204" pitchFamily="18" charset="0"/>
              </a:rPr>
              <a:t>','z','redshift','</a:t>
            </a:r>
            <a:r>
              <a:rPr lang="en-US" sz="2000" dirty="0" err="1">
                <a:latin typeface="Bookman Old Style" panose="02050604050505020204" pitchFamily="18" charset="0"/>
              </a:rPr>
              <a:t>mjd</a:t>
            </a:r>
            <a:r>
              <a:rPr lang="en-US" sz="2000" dirty="0">
                <a:latin typeface="Bookman Old Style" panose="02050604050505020204" pitchFamily="18" charset="0"/>
              </a:rPr>
              <a:t>']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df[</a:t>
            </a:r>
            <a:r>
              <a:rPr lang="en-US" sz="2000" dirty="0" err="1">
                <a:latin typeface="Bookman Old Style" panose="02050604050505020204" pitchFamily="18" charset="0"/>
              </a:rPr>
              <a:t>cols_to_norm</a:t>
            </a:r>
            <a:r>
              <a:rPr lang="en-US" sz="2000" dirty="0">
                <a:latin typeface="Bookman Old Style" panose="02050604050505020204" pitchFamily="18" charset="0"/>
              </a:rPr>
              <a:t>] = df[</a:t>
            </a:r>
            <a:r>
              <a:rPr lang="en-US" sz="2000" dirty="0" err="1">
                <a:latin typeface="Bookman Old Style" panose="02050604050505020204" pitchFamily="18" charset="0"/>
              </a:rPr>
              <a:t>cols_to_norm</a:t>
            </a:r>
            <a:r>
              <a:rPr lang="en-US" sz="2000" dirty="0">
                <a:latin typeface="Bookman Old Style" panose="02050604050505020204" pitchFamily="18" charset="0"/>
              </a:rPr>
              <a:t>].apply(lambda x: (x - </a:t>
            </a:r>
            <a:r>
              <a:rPr lang="en-US" sz="2000" dirty="0" err="1">
                <a:latin typeface="Bookman Old Style" panose="02050604050505020204" pitchFamily="18" charset="0"/>
              </a:rPr>
              <a:t>x.min</a:t>
            </a:r>
            <a:r>
              <a:rPr lang="en-US" sz="2000" dirty="0">
                <a:latin typeface="Bookman Old Style" panose="02050604050505020204" pitchFamily="18" charset="0"/>
              </a:rPr>
              <a:t>()) / (</a:t>
            </a:r>
            <a:r>
              <a:rPr lang="en-US" sz="2000" dirty="0" err="1">
                <a:latin typeface="Bookman Old Style" panose="02050604050505020204" pitchFamily="18" charset="0"/>
              </a:rPr>
              <a:t>x.max</a:t>
            </a:r>
            <a:r>
              <a:rPr lang="en-US" sz="2000" dirty="0">
                <a:latin typeface="Bookman Old Style" panose="02050604050505020204" pitchFamily="18" charset="0"/>
              </a:rPr>
              <a:t>() - </a:t>
            </a:r>
            <a:r>
              <a:rPr lang="en-US" sz="2000" dirty="0" err="1">
                <a:latin typeface="Bookman Old Style" panose="02050604050505020204" pitchFamily="18" charset="0"/>
              </a:rPr>
              <a:t>x.min</a:t>
            </a:r>
            <a:r>
              <a:rPr lang="en-US" sz="2000" dirty="0">
                <a:latin typeface="Bookman Old Style" panose="02050604050505020204" pitchFamily="18" charset="0"/>
              </a:rPr>
              <a:t>()))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23CBE-C468-4D08-BD97-0F0B666F21C6}"/>
              </a:ext>
            </a:extLst>
          </p:cNvPr>
          <p:cNvSpPr txBox="1"/>
          <p:nvPr/>
        </p:nvSpPr>
        <p:spPr>
          <a:xfrm>
            <a:off x="355107" y="2562879"/>
            <a:ext cx="9809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gette" panose="02000603070400060004" pitchFamily="2" charset="0"/>
              </a:rPr>
              <a:t>Dataset after normalization: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56AF96-7D26-4514-A4E4-982584A7E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21" y="3080553"/>
            <a:ext cx="9809824" cy="345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5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72ED89-93E5-4345-B596-580B5B3F1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51" y="496696"/>
            <a:ext cx="3772226" cy="2667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2876B1-E4EA-4A9C-A756-56BABE0A4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167" y="527178"/>
            <a:ext cx="3631292" cy="2659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FB6060-7701-4C64-A757-5B6FB0EDF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649" y="3923263"/>
            <a:ext cx="3985605" cy="2690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A3D611-D509-4496-91C7-1C9CDEB9D6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262" y="3839436"/>
            <a:ext cx="3772227" cy="27739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0A1DEA-2872-4FBA-B4FF-B8EA2EDE6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5305" y="496696"/>
            <a:ext cx="3631291" cy="269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8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2BA36-0C63-4D15-9443-A2E36CD33199}"/>
              </a:ext>
            </a:extLst>
          </p:cNvPr>
          <p:cNvSpPr txBox="1"/>
          <p:nvPr/>
        </p:nvSpPr>
        <p:spPr>
          <a:xfrm>
            <a:off x="386164" y="27808"/>
            <a:ext cx="3559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gette" panose="02000603070400060004" pitchFamily="2" charset="0"/>
              </a:rPr>
              <a:t>Graph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4BD532-3012-420D-83BD-9B64D2B6F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64" y="722980"/>
            <a:ext cx="3749365" cy="2469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6314A7-2C33-45F1-822E-73600B400049}"/>
              </a:ext>
            </a:extLst>
          </p:cNvPr>
          <p:cNvSpPr txBox="1"/>
          <p:nvPr/>
        </p:nvSpPr>
        <p:spPr>
          <a:xfrm>
            <a:off x="4234635" y="551030"/>
            <a:ext cx="74128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gette" panose="02000603070400060004" pitchFamily="2" charset="0"/>
              </a:rPr>
              <a:t>We see that </a:t>
            </a:r>
            <a:r>
              <a:rPr lang="en-US" sz="2000" b="1" dirty="0">
                <a:solidFill>
                  <a:srgbClr val="00B0F0"/>
                </a:solidFill>
                <a:latin typeface="Courgette" panose="02000603070400060004" pitchFamily="2" charset="0"/>
              </a:rPr>
              <a:t>Scatterplot</a:t>
            </a:r>
            <a:r>
              <a:rPr lang="en-US" sz="2000" dirty="0">
                <a:latin typeface="Courgette" panose="02000603070400060004" pitchFamily="2" charset="0"/>
              </a:rPr>
              <a:t> for infrared and 900nm response of the telescope are correlated as their plot is almost linear.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ourgette" panose="0200060307040006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gette" panose="02000603070400060004" pitchFamily="2" charset="0"/>
              </a:rPr>
              <a:t>This is clear as infrared wavelengths (700nm and above) and 900nm are almost near hence response of the telescope is almost the same.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78151C-9357-493A-B22F-89E32F5AD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582" y="2912985"/>
            <a:ext cx="4333347" cy="36637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42B4DD-32F4-40C7-AD15-7BE769A9B974}"/>
              </a:ext>
            </a:extLst>
          </p:cNvPr>
          <p:cNvSpPr txBox="1"/>
          <p:nvPr/>
        </p:nvSpPr>
        <p:spPr>
          <a:xfrm>
            <a:off x="1012053" y="4305669"/>
            <a:ext cx="55899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gette" panose="02000603070400060004" pitchFamily="2" charset="0"/>
              </a:rPr>
              <a:t>We can see from the </a:t>
            </a:r>
            <a:r>
              <a:rPr lang="en-US" sz="2000" b="1" dirty="0" err="1">
                <a:solidFill>
                  <a:srgbClr val="FF0000"/>
                </a:solidFill>
                <a:latin typeface="Courgette" panose="02000603070400060004" pitchFamily="2" charset="0"/>
              </a:rPr>
              <a:t>Piechart</a:t>
            </a:r>
            <a:r>
              <a:rPr lang="en-US" sz="2000" dirty="0">
                <a:latin typeface="Courgette" panose="02000603070400060004" pitchFamily="2" charset="0"/>
              </a:rPr>
              <a:t> that most of our dataset contains Stars .</a:t>
            </a:r>
          </a:p>
          <a:p>
            <a:endParaRPr lang="en-US" sz="2000" dirty="0">
              <a:latin typeface="Courgette" panose="0200060307040006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gette" panose="02000603070400060004" pitchFamily="2" charset="0"/>
              </a:rPr>
              <a:t>Very few, 7% of our dataset contains quasars which says that quasars are very rare whereas stars occur in abundance.</a:t>
            </a:r>
          </a:p>
        </p:txBody>
      </p:sp>
    </p:spTree>
    <p:extLst>
      <p:ext uri="{BB962C8B-B14F-4D97-AF65-F5344CB8AC3E}">
        <p14:creationId xmlns:p14="http://schemas.microsoft.com/office/powerpoint/2010/main" val="35543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4963B6E-B6FF-4AD6-B93C-89AF46195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74" y="297715"/>
            <a:ext cx="4515383" cy="2919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282D4C-DCB1-48F5-8402-94FC4702E6ED}"/>
              </a:ext>
            </a:extLst>
          </p:cNvPr>
          <p:cNvSpPr txBox="1"/>
          <p:nvPr/>
        </p:nvSpPr>
        <p:spPr>
          <a:xfrm>
            <a:off x="5743852" y="404842"/>
            <a:ext cx="55396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gette" panose="02000603070400060004" pitchFamily="2" charset="0"/>
              </a:rPr>
              <a:t>We see from the </a:t>
            </a:r>
            <a:r>
              <a:rPr lang="en-US" sz="2000" b="1" dirty="0">
                <a:solidFill>
                  <a:srgbClr val="FFFF00"/>
                </a:solidFill>
                <a:latin typeface="Courgette" panose="02000603070400060004" pitchFamily="2" charset="0"/>
              </a:rPr>
              <a:t>Scatterplot</a:t>
            </a:r>
            <a:r>
              <a:rPr lang="en-US" sz="2000" dirty="0">
                <a:latin typeface="Courgette" panose="02000603070400060004" pitchFamily="2" charset="0"/>
              </a:rPr>
              <a:t> that </a:t>
            </a:r>
            <a:r>
              <a:rPr lang="en-US" sz="2000" b="1" dirty="0">
                <a:solidFill>
                  <a:srgbClr val="FFFF00"/>
                </a:solidFill>
                <a:latin typeface="Courgette" panose="02000603070400060004" pitchFamily="2" charset="0"/>
              </a:rPr>
              <a:t>ra</a:t>
            </a:r>
            <a:r>
              <a:rPr lang="en-US" sz="2000" dirty="0">
                <a:latin typeface="Courgette" panose="02000603070400060004" pitchFamily="2" charset="0"/>
              </a:rPr>
              <a:t> and </a:t>
            </a:r>
            <a:r>
              <a:rPr lang="en-US" sz="2000" b="1" dirty="0" err="1">
                <a:solidFill>
                  <a:srgbClr val="FFFF00"/>
                </a:solidFill>
                <a:latin typeface="Courgette" panose="02000603070400060004" pitchFamily="2" charset="0"/>
              </a:rPr>
              <a:t>dec</a:t>
            </a:r>
            <a:r>
              <a:rPr lang="en-US" sz="2000" dirty="0">
                <a:latin typeface="Courgette" panose="02000603070400060004" pitchFamily="2" charset="0"/>
              </a:rPr>
              <a:t> are not correlated.</a:t>
            </a:r>
          </a:p>
          <a:p>
            <a:endParaRPr lang="en-US" sz="2000" dirty="0">
              <a:latin typeface="Courgette" panose="0200060307040006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gette" panose="02000603070400060004" pitchFamily="2" charset="0"/>
              </a:rPr>
              <a:t>This is obvious as the right ascension angle and declination angle do not depend on each other and </a:t>
            </a:r>
            <a:r>
              <a:rPr lang="en-US" sz="2000" dirty="0" err="1">
                <a:latin typeface="Courgette" panose="02000603070400060004" pitchFamily="2" charset="0"/>
              </a:rPr>
              <a:t>infact</a:t>
            </a:r>
            <a:r>
              <a:rPr lang="en-US" sz="2000" dirty="0">
                <a:latin typeface="Courgette" panose="02000603070400060004" pitchFamily="2" charset="0"/>
              </a:rPr>
              <a:t> ra is kept constant and </a:t>
            </a:r>
            <a:r>
              <a:rPr lang="en-US" sz="2000" dirty="0" err="1">
                <a:latin typeface="Courgette" panose="02000603070400060004" pitchFamily="2" charset="0"/>
              </a:rPr>
              <a:t>dec</a:t>
            </a:r>
            <a:r>
              <a:rPr lang="en-US" sz="2000" dirty="0">
                <a:latin typeface="Courgette" panose="02000603070400060004" pitchFamily="2" charset="0"/>
              </a:rPr>
              <a:t> is changed to various angle and vice versa.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70205-5AD5-48DA-AD01-801364A5A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775" y="3302739"/>
            <a:ext cx="5539667" cy="3348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9BA6BA-215B-41A0-A232-1247BFC26C20}"/>
              </a:ext>
            </a:extLst>
          </p:cNvPr>
          <p:cNvSpPr txBox="1"/>
          <p:nvPr/>
        </p:nvSpPr>
        <p:spPr>
          <a:xfrm>
            <a:off x="612558" y="4696287"/>
            <a:ext cx="4447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gette" panose="02000603070400060004" pitchFamily="2" charset="0"/>
              </a:rPr>
              <a:t>We can see by this </a:t>
            </a:r>
            <a:r>
              <a:rPr lang="en-US" sz="2000" b="1" dirty="0">
                <a:solidFill>
                  <a:srgbClr val="FF0000"/>
                </a:solidFill>
                <a:latin typeface="Courgette" panose="02000603070400060004" pitchFamily="2" charset="0"/>
              </a:rPr>
              <a:t>Bar graph </a:t>
            </a:r>
            <a:r>
              <a:rPr lang="en-US" sz="2000" dirty="0">
                <a:latin typeface="Courgette" panose="02000603070400060004" pitchFamily="2" charset="0"/>
              </a:rPr>
              <a:t>that camera scanline within the run is used maximum for 2.</a:t>
            </a:r>
          </a:p>
        </p:txBody>
      </p:sp>
    </p:spTree>
    <p:extLst>
      <p:ext uri="{BB962C8B-B14F-4D97-AF65-F5344CB8AC3E}">
        <p14:creationId xmlns:p14="http://schemas.microsoft.com/office/powerpoint/2010/main" val="121755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8B5DEA-0762-47D2-BFEE-AB94D942E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44" y="1329852"/>
            <a:ext cx="4571745" cy="4198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5DF1D-66E0-4C8F-8699-D19822EF570B}"/>
              </a:ext>
            </a:extLst>
          </p:cNvPr>
          <p:cNvSpPr txBox="1"/>
          <p:nvPr/>
        </p:nvSpPr>
        <p:spPr>
          <a:xfrm>
            <a:off x="744844" y="479394"/>
            <a:ext cx="4828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Courgette" panose="02000603070400060004" pitchFamily="2" charset="0"/>
              </a:rPr>
              <a:t>Box plot </a:t>
            </a:r>
            <a:r>
              <a:rPr lang="en-US" sz="3200" dirty="0">
                <a:latin typeface="Courgette" panose="02000603070400060004" pitchFamily="2" charset="0"/>
              </a:rPr>
              <a:t>of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7566B2-B73F-4588-8A63-EC0F238DB66B}"/>
              </a:ext>
            </a:extLst>
          </p:cNvPr>
          <p:cNvSpPr txBox="1"/>
          <p:nvPr/>
        </p:nvSpPr>
        <p:spPr>
          <a:xfrm>
            <a:off x="6096000" y="1951671"/>
            <a:ext cx="545088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ourgette" panose="02000603070400060004" pitchFamily="2" charset="0"/>
              </a:rPr>
              <a:t>We can see that the response of the telescope to red band ranges from 14.1 to 19.5 with median of 16.8 with some outliers in minimum as well as maximum end.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02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