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1" r:id="rId4"/>
    <p:sldId id="264" r:id="rId5"/>
    <p:sldId id="257" r:id="rId6"/>
    <p:sldId id="258" r:id="rId7"/>
    <p:sldId id="259" r:id="rId8"/>
    <p:sldId id="272" r:id="rId9"/>
    <p:sldId id="274" r:id="rId10"/>
    <p:sldId id="273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4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9B32-6F26-4D85-BBBC-BC857AAA90C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9573-A8EE-435A-A7E0-CD62CF39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74661"/>
            <a:ext cx="8229600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400" dirty="0">
                <a:latin typeface="Lemon/Milk" panose="020B0603050302020204" pitchFamily="34" charset="0"/>
              </a:rPr>
              <a:t>PERFORMANCE PREDICTION FOR PORTING ALGORITHMS AND APPLICATIONS TO ARCHITECTURES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826034"/>
            <a:ext cx="822960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emon/Milk" panose="020B0603050302020204" pitchFamily="34" charset="0"/>
              </a:rPr>
              <a:t>KARAN SAPRA, ASHRIT SHETTY &amp; Dr. Melissa smith</a:t>
            </a:r>
          </a:p>
        </p:txBody>
      </p:sp>
    </p:spTree>
    <p:extLst>
      <p:ext uri="{BB962C8B-B14F-4D97-AF65-F5344CB8AC3E}">
        <p14:creationId xmlns:p14="http://schemas.microsoft.com/office/powerpoint/2010/main" val="403338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1784" y="-105878"/>
            <a:ext cx="7886700" cy="1325563"/>
          </a:xfrm>
        </p:spPr>
        <p:txBody>
          <a:bodyPr/>
          <a:lstStyle/>
          <a:p>
            <a:r>
              <a:rPr lang="en-US" sz="4000" dirty="0">
                <a:latin typeface="Lemon/Milk" panose="020B0603050302020204" pitchFamily="34" charset="0"/>
              </a:rPr>
              <a:t>Quantitative results</a:t>
            </a:r>
            <a:endParaRPr lang="en-US" dirty="0">
              <a:latin typeface="Lemon/Milk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925" y="5380180"/>
            <a:ext cx="8233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Performance prediction for 10 different platform and conﬁgurations using </a:t>
            </a:r>
          </a:p>
          <a:p>
            <a:pPr algn="ctr"/>
            <a:r>
              <a:rPr lang="en-US" dirty="0">
                <a:latin typeface="Rockwell" panose="02060603020205020403" pitchFamily="18" charset="0"/>
              </a:rPr>
              <a:t>parallel implementation in OpenMP (Xeon Phi) and PAPI hardware counters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" r="8059"/>
          <a:stretch/>
        </p:blipFill>
        <p:spPr>
          <a:xfrm>
            <a:off x="86390" y="1219685"/>
            <a:ext cx="8830540" cy="41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1784" y="-105878"/>
            <a:ext cx="7886700" cy="1325563"/>
          </a:xfrm>
        </p:spPr>
        <p:txBody>
          <a:bodyPr/>
          <a:lstStyle/>
          <a:p>
            <a:r>
              <a:rPr lang="en-US" sz="4000" dirty="0">
                <a:latin typeface="Lemon/Milk" panose="020B0603050302020204" pitchFamily="34" charset="0"/>
              </a:rPr>
              <a:t>Qualitative results</a:t>
            </a:r>
            <a:endParaRPr lang="en-US" dirty="0">
              <a:latin typeface="Lemon/Milk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802" y="5380180"/>
            <a:ext cx="6031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Architecture and platform prediction using </a:t>
            </a:r>
          </a:p>
          <a:p>
            <a:pPr algn="ctr"/>
            <a:r>
              <a:rPr lang="en-US" dirty="0">
                <a:latin typeface="Rockwell" panose="02060603020205020403" pitchFamily="18" charset="0"/>
              </a:rPr>
              <a:t>serial implementation in C and PAPI hardware counters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1" b="810"/>
          <a:stretch/>
        </p:blipFill>
        <p:spPr>
          <a:xfrm>
            <a:off x="1485802" y="1170882"/>
            <a:ext cx="6037956" cy="42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6622" y="891881"/>
            <a:ext cx="8843687" cy="4974573"/>
            <a:chOff x="78537" y="1133183"/>
            <a:chExt cx="10058400" cy="56578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7" y="1133183"/>
              <a:ext cx="10058400" cy="5657850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443175" y="2041973"/>
              <a:ext cx="314150" cy="314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173644" y="2041973"/>
              <a:ext cx="314150" cy="314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904113" y="2041973"/>
              <a:ext cx="314150" cy="314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444582" y="1343035"/>
              <a:ext cx="314150" cy="314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9634472" y="1343035"/>
              <a:ext cx="314150" cy="314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8949438" y="4482808"/>
              <a:ext cx="314150" cy="314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32" name="Straight Connector 31"/>
            <p:cNvCxnSpPr>
              <a:stCxn id="26" idx="0"/>
            </p:cNvCxnSpPr>
            <p:nvPr/>
          </p:nvCxnSpPr>
          <p:spPr>
            <a:xfrm flipV="1">
              <a:off x="600250" y="1657185"/>
              <a:ext cx="0" cy="384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331879" y="1657185"/>
              <a:ext cx="0" cy="384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061188" y="1657185"/>
              <a:ext cx="0" cy="384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467525" y="1500110"/>
              <a:ext cx="0" cy="2210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61000" y="1506012"/>
              <a:ext cx="9761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658318" y="1500110"/>
              <a:ext cx="9761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973284" y="4639883"/>
              <a:ext cx="9761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8668018" y="1500110"/>
              <a:ext cx="0" cy="2210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4" y="-105878"/>
            <a:ext cx="7886700" cy="1325563"/>
          </a:xfrm>
        </p:spPr>
        <p:txBody>
          <a:bodyPr/>
          <a:lstStyle/>
          <a:p>
            <a:r>
              <a:rPr lang="en-US" sz="4000" dirty="0">
                <a:latin typeface="Lemon/Milk" panose="020B0603050302020204" pitchFamily="34" charset="0"/>
              </a:rPr>
              <a:t>Pacube</a:t>
            </a:r>
            <a:r>
              <a:rPr lang="en-US" dirty="0">
                <a:latin typeface="Lemon/Milk" panose="020B0603050302020204" pitchFamily="34" charset="0"/>
              </a:rPr>
              <a:t> gui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1196" y="5866454"/>
            <a:ext cx="8616675" cy="714665"/>
            <a:chOff x="14243" y="5866454"/>
            <a:chExt cx="8616675" cy="714665"/>
          </a:xfrm>
        </p:grpSpPr>
        <p:grpSp>
          <p:nvGrpSpPr>
            <p:cNvPr id="5" name="Group 4"/>
            <p:cNvGrpSpPr/>
            <p:nvPr/>
          </p:nvGrpSpPr>
          <p:grpSpPr>
            <a:xfrm>
              <a:off x="14243" y="5882487"/>
              <a:ext cx="1065028" cy="389012"/>
              <a:chOff x="10161494" y="1283178"/>
              <a:chExt cx="1516723" cy="55399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0161494" y="1348937"/>
                <a:ext cx="314150" cy="3141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4" name="TextBox 31"/>
              <p:cNvSpPr txBox="1"/>
              <p:nvPr/>
            </p:nvSpPr>
            <p:spPr>
              <a:xfrm>
                <a:off x="10475644" y="1283178"/>
                <a:ext cx="12025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This is where the </a:t>
                </a:r>
              </a:p>
              <a:p>
                <a:r>
                  <a:rPr lang="en-US" sz="1000" dirty="0"/>
                  <a:t>user enters his/her </a:t>
                </a:r>
              </a:p>
              <a:p>
                <a:r>
                  <a:rPr lang="en-US" sz="1000" dirty="0"/>
                  <a:t>code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392198" y="5866454"/>
              <a:ext cx="7238720" cy="714665"/>
              <a:chOff x="1329393" y="6062567"/>
              <a:chExt cx="7238720" cy="7146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29393" y="6076972"/>
                <a:ext cx="1111178" cy="389012"/>
                <a:chOff x="10161494" y="2114597"/>
                <a:chExt cx="1582446" cy="55399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0161494" y="2169779"/>
                  <a:ext cx="314150" cy="3141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2" name="TextBox 32"/>
                <p:cNvSpPr txBox="1"/>
                <p:nvPr/>
              </p:nvSpPr>
              <p:spPr>
                <a:xfrm>
                  <a:off x="10475644" y="2114597"/>
                  <a:ext cx="126829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/>
                    <a:t>The console can be </a:t>
                  </a:r>
                </a:p>
                <a:p>
                  <a:r>
                    <a:rPr lang="en-US" sz="1000" dirty="0"/>
                    <a:t>used to monitor </a:t>
                  </a:r>
                </a:p>
                <a:p>
                  <a:r>
                    <a:rPr lang="en-US" sz="1000" dirty="0"/>
                    <a:t>STDOUT and STDERR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2712045" y="6064043"/>
                <a:ext cx="1124685" cy="713189"/>
                <a:chOff x="10161494" y="2946016"/>
                <a:chExt cx="1601682" cy="1015663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0161494" y="3020923"/>
                  <a:ext cx="314150" cy="3141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0" name="TextBox 34"/>
                <p:cNvSpPr txBox="1"/>
                <p:nvPr/>
              </p:nvSpPr>
              <p:spPr>
                <a:xfrm>
                  <a:off x="10475644" y="2946016"/>
                  <a:ext cx="1287532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/>
                    <a:t>The Setup window is </a:t>
                  </a:r>
                </a:p>
                <a:p>
                  <a:r>
                    <a:rPr lang="en-US" sz="1000" dirty="0"/>
                    <a:t>used to select </a:t>
                  </a:r>
                </a:p>
                <a:p>
                  <a:r>
                    <a:rPr lang="en-US" sz="1000" dirty="0"/>
                    <a:t>programming model </a:t>
                  </a:r>
                </a:p>
                <a:p>
                  <a:r>
                    <a:rPr lang="en-US" sz="1000" dirty="0"/>
                    <a:t>and architecture for </a:t>
                  </a:r>
                </a:p>
                <a:p>
                  <a:r>
                    <a:rPr lang="en-US" sz="1000" dirty="0"/>
                    <a:t>the code written in </a:t>
                  </a:r>
                </a:p>
                <a:p>
                  <a:r>
                    <a:rPr lang="en-US" sz="1000" dirty="0"/>
                    <a:t>the editor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122237" y="6062567"/>
                <a:ext cx="1092042" cy="497071"/>
                <a:chOff x="10161494" y="4423766"/>
                <a:chExt cx="1555195" cy="707886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0161494" y="4482808"/>
                  <a:ext cx="314150" cy="3141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35"/>
                <p:cNvSpPr txBox="1"/>
                <p:nvPr/>
              </p:nvSpPr>
              <p:spPr>
                <a:xfrm>
                  <a:off x="10475644" y="4423766"/>
                  <a:ext cx="124104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/>
                    <a:t>This graph plots the </a:t>
                  </a:r>
                </a:p>
                <a:p>
                  <a:r>
                    <a:rPr lang="en-US" sz="1000" dirty="0"/>
                    <a:t>predicted run-time </a:t>
                  </a:r>
                </a:p>
                <a:p>
                  <a:r>
                    <a:rPr lang="en-US" sz="1000" dirty="0"/>
                    <a:t>for each supported </a:t>
                  </a:r>
                </a:p>
                <a:p>
                  <a:r>
                    <a:rPr lang="en-US" sz="1000" dirty="0"/>
                    <a:t>implementation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507313" y="6062567"/>
                <a:ext cx="1249246" cy="713189"/>
                <a:chOff x="10149215" y="4237615"/>
                <a:chExt cx="1779071" cy="1015663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0149215" y="4288999"/>
                  <a:ext cx="314150" cy="3141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16" name="TextBox 36"/>
                <p:cNvSpPr txBox="1"/>
                <p:nvPr/>
              </p:nvSpPr>
              <p:spPr>
                <a:xfrm>
                  <a:off x="10475644" y="4237615"/>
                  <a:ext cx="1452642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/>
                    <a:t>The platform prediction </a:t>
                  </a:r>
                </a:p>
                <a:p>
                  <a:r>
                    <a:rPr lang="en-US" sz="1000" dirty="0"/>
                    <a:t>graph showcases the </a:t>
                  </a:r>
                </a:p>
                <a:p>
                  <a:r>
                    <a:rPr lang="en-US" sz="1000" dirty="0"/>
                    <a:t>confidence with which </a:t>
                  </a:r>
                </a:p>
                <a:p>
                  <a:r>
                    <a:rPr lang="en-US" sz="1000" dirty="0"/>
                    <a:t>our model predicts </a:t>
                  </a:r>
                </a:p>
                <a:p>
                  <a:r>
                    <a:rPr lang="en-US" sz="1000" dirty="0"/>
                    <a:t>the right architecture </a:t>
                  </a:r>
                </a:p>
                <a:p>
                  <a:r>
                    <a:rPr lang="en-US" sz="1000" dirty="0"/>
                    <a:t>for the application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7114077" y="6062567"/>
                <a:ext cx="1454036" cy="605130"/>
                <a:chOff x="10198594" y="5751322"/>
                <a:chExt cx="2070714" cy="861774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10198594" y="5831867"/>
                  <a:ext cx="314150" cy="3141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14" name="TextBox 43"/>
                <p:cNvSpPr txBox="1"/>
                <p:nvPr/>
              </p:nvSpPr>
              <p:spPr>
                <a:xfrm>
                  <a:off x="10473624" y="5751322"/>
                  <a:ext cx="1795684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/>
                    <a:t>The Functional Breakdown </a:t>
                  </a:r>
                </a:p>
                <a:p>
                  <a:r>
                    <a:rPr lang="en-US" sz="1000" dirty="0"/>
                    <a:t>graph can be used as a guide </a:t>
                  </a:r>
                </a:p>
                <a:p>
                  <a:r>
                    <a:rPr lang="en-US" sz="1000" dirty="0"/>
                    <a:t>to study the most time </a:t>
                  </a:r>
                </a:p>
                <a:p>
                  <a:r>
                    <a:rPr lang="en-US" sz="1000" dirty="0"/>
                    <a:t>intensive parts of the program </a:t>
                  </a:r>
                </a:p>
                <a:p>
                  <a:r>
                    <a:rPr lang="en-US" sz="1000" dirty="0"/>
                    <a:t>to further optimize them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542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784" y="-10587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Lemon/Milk" panose="020B0603050302020204" pitchFamily="34" charset="0"/>
              </a:rPr>
              <a:t>motivation</a:t>
            </a:r>
            <a:endParaRPr lang="en-US" dirty="0">
              <a:latin typeface="Lemon/Milk" panose="020B0603050302020204" pitchFamily="34" charset="0"/>
            </a:endParaRPr>
          </a:p>
        </p:txBody>
      </p:sp>
      <p:pic>
        <p:nvPicPr>
          <p:cNvPr id="6" name="Picture 5" descr="Image 2.00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2"/>
          <a:stretch/>
        </p:blipFill>
        <p:spPr bwMode="auto">
          <a:xfrm>
            <a:off x="418011" y="1120051"/>
            <a:ext cx="8302638" cy="511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784" y="-10587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Lemon/Milk" panose="020B0603050302020204" pitchFamily="34" charset="0"/>
              </a:rPr>
              <a:t>motivation</a:t>
            </a:r>
            <a:endParaRPr lang="en-US" dirty="0">
              <a:latin typeface="Lemon/Milk" panose="020B06030503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" r="3393"/>
          <a:stretch/>
        </p:blipFill>
        <p:spPr>
          <a:xfrm>
            <a:off x="875212" y="1219685"/>
            <a:ext cx="7306964" cy="4513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4952" y="5733419"/>
            <a:ext cx="60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Performance mapping from one architecture to another</a:t>
            </a:r>
          </a:p>
        </p:txBody>
      </p:sp>
    </p:spTree>
    <p:extLst>
      <p:ext uri="{BB962C8B-B14F-4D97-AF65-F5344CB8AC3E}">
        <p14:creationId xmlns:p14="http://schemas.microsoft.com/office/powerpoint/2010/main" val="90410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1784" y="-10587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Lemon/Milk" panose="020B0603050302020204" pitchFamily="34" charset="0"/>
              </a:rPr>
              <a:t>Model architecture</a:t>
            </a:r>
            <a:endParaRPr lang="en-US" dirty="0">
              <a:latin typeface="Lemon/Milk" panose="020B06030503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1" y="1489166"/>
            <a:ext cx="8823294" cy="3918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8902" y="5380180"/>
            <a:ext cx="428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Block diagram of our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364606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1784" y="-10587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Lemon/Milk" panose="020B0603050302020204" pitchFamily="34" charset="0"/>
              </a:rPr>
              <a:t>dataset</a:t>
            </a:r>
            <a:endParaRPr lang="en-US" dirty="0">
              <a:latin typeface="Lemon/Milk" panose="020B06030503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052" t="23918" r="16710" b="18539"/>
          <a:stretch/>
        </p:blipFill>
        <p:spPr>
          <a:xfrm>
            <a:off x="151784" y="1373403"/>
            <a:ext cx="8828443" cy="425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4428" y="5777212"/>
            <a:ext cx="697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Sample values of hardware counters for serial 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1054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820" t="35812" r="15128" b="26809"/>
          <a:stretch/>
        </p:blipFill>
        <p:spPr>
          <a:xfrm>
            <a:off x="562707" y="2046282"/>
            <a:ext cx="7877908" cy="318220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1784" y="-10587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Lemon/Milk" panose="020B0603050302020204" pitchFamily="34" charset="0"/>
              </a:rPr>
              <a:t>Feature selection</a:t>
            </a:r>
            <a:endParaRPr lang="en-US" dirty="0">
              <a:latin typeface="Lemon/Milk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784" y="1371373"/>
            <a:ext cx="3911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Pearson Coefficient (r)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239" y="5380180"/>
            <a:ext cx="879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Pearson coefficient gives a value between -1 and +1 where 1 is most correlated, </a:t>
            </a:r>
          </a:p>
          <a:p>
            <a:pPr algn="ctr"/>
            <a:r>
              <a:rPr lang="en-US" dirty="0">
                <a:latin typeface="Rockwell" panose="02060603020205020403" pitchFamily="18" charset="0"/>
              </a:rPr>
              <a:t>0 is no correlation and -1 is most negatively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103059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1784" y="-105878"/>
            <a:ext cx="7886700" cy="1325563"/>
          </a:xfrm>
        </p:spPr>
        <p:txBody>
          <a:bodyPr/>
          <a:lstStyle/>
          <a:p>
            <a:r>
              <a:rPr lang="en-US" sz="4000" dirty="0">
                <a:latin typeface="Lemon/Milk" panose="020B0603050302020204" pitchFamily="34" charset="0"/>
              </a:rPr>
              <a:t>Quantitative results</a:t>
            </a:r>
            <a:endParaRPr lang="en-US" dirty="0">
              <a:latin typeface="Lemon/Milk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638" y="5380180"/>
            <a:ext cx="737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Performance prediction for 10 different platform and conﬁgurations </a:t>
            </a:r>
          </a:p>
          <a:p>
            <a:pPr algn="ctr"/>
            <a:r>
              <a:rPr lang="en-US" dirty="0">
                <a:latin typeface="Rockwell" panose="02060603020205020403" pitchFamily="18" charset="0"/>
              </a:rPr>
              <a:t>using serial implementation in C and PAPI hardware counters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" r="8705"/>
          <a:stretch/>
        </p:blipFill>
        <p:spPr>
          <a:xfrm>
            <a:off x="148853" y="1230590"/>
            <a:ext cx="8705613" cy="41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6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1784" y="-105878"/>
            <a:ext cx="7886700" cy="1325563"/>
          </a:xfrm>
        </p:spPr>
        <p:txBody>
          <a:bodyPr/>
          <a:lstStyle/>
          <a:p>
            <a:r>
              <a:rPr lang="en-US" sz="4000" dirty="0">
                <a:latin typeface="Lemon/Milk" panose="020B0603050302020204" pitchFamily="34" charset="0"/>
              </a:rPr>
              <a:t>Quantitative results</a:t>
            </a:r>
            <a:endParaRPr lang="en-US" dirty="0">
              <a:latin typeface="Lemon/Milk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640" y="5380180"/>
            <a:ext cx="8016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Performance prediction for 10 different platform and conﬁgurations using </a:t>
            </a:r>
          </a:p>
          <a:p>
            <a:pPr algn="ctr"/>
            <a:r>
              <a:rPr lang="en-US" dirty="0">
                <a:latin typeface="Rockwell" panose="02060603020205020403" pitchFamily="18" charset="0"/>
              </a:rPr>
              <a:t>parallel implementation in CUDA and CUPTI hardware counters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7621"/>
          <a:stretch/>
        </p:blipFill>
        <p:spPr>
          <a:xfrm>
            <a:off x="70572" y="1219685"/>
            <a:ext cx="8862175" cy="4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1784" y="-105878"/>
            <a:ext cx="7886700" cy="1325563"/>
          </a:xfrm>
        </p:spPr>
        <p:txBody>
          <a:bodyPr/>
          <a:lstStyle/>
          <a:p>
            <a:r>
              <a:rPr lang="en-US" sz="4000" dirty="0">
                <a:latin typeface="Lemon/Milk" panose="020B0603050302020204" pitchFamily="34" charset="0"/>
              </a:rPr>
              <a:t>Quantitative results</a:t>
            </a:r>
            <a:endParaRPr lang="en-US" dirty="0">
              <a:latin typeface="Lemon/Milk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641" y="5380180"/>
            <a:ext cx="8016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Performance prediction for 10 different platform and conﬁgurations using </a:t>
            </a:r>
          </a:p>
          <a:p>
            <a:pPr algn="ctr"/>
            <a:r>
              <a:rPr lang="en-US" dirty="0">
                <a:latin typeface="Rockwell" panose="02060603020205020403" pitchFamily="18" charset="0"/>
              </a:rPr>
              <a:t>parallel implementation in OpenMP (CPU) and PAPI hardware counters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7621"/>
          <a:stretch/>
        </p:blipFill>
        <p:spPr>
          <a:xfrm>
            <a:off x="70573" y="1219685"/>
            <a:ext cx="8862176" cy="4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281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Lemon/Milk</vt:lpstr>
      <vt:lpstr>Rockwell</vt:lpstr>
      <vt:lpstr>Office Theme</vt:lpstr>
      <vt:lpstr>PERFORMANCE PREDICTION FOR PORTING ALGORITHMS AND APPLICATIONS TO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Quantitative results</vt:lpstr>
      <vt:lpstr>Quantitative results</vt:lpstr>
      <vt:lpstr>Quantitative results</vt:lpstr>
      <vt:lpstr>Quantitative results</vt:lpstr>
      <vt:lpstr>Qualitative results</vt:lpstr>
      <vt:lpstr>Pacube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PREDICTION FOR PORTING ALGORITHMS AND APPLICATIONS TO ARCHITECTURES</dc:title>
  <dc:creator>Ashrit Shetty</dc:creator>
  <cp:lastModifiedBy>Ashrit Shetty</cp:lastModifiedBy>
  <cp:revision>9</cp:revision>
  <dcterms:created xsi:type="dcterms:W3CDTF">2017-01-17T22:09:04Z</dcterms:created>
  <dcterms:modified xsi:type="dcterms:W3CDTF">2017-01-18T03:16:17Z</dcterms:modified>
</cp:coreProperties>
</file>