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407"/>
    <a:srgbClr val="FFD506"/>
    <a:srgbClr val="008E74"/>
    <a:srgbClr val="FFF7E6"/>
    <a:srgbClr val="C5E0B4"/>
    <a:srgbClr val="CF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89"/>
    <p:restoredTop sz="95788"/>
  </p:normalViewPr>
  <p:slideViewPr>
    <p:cSldViewPr snapToGrid="0" snapToObjects="1">
      <p:cViewPr>
        <p:scale>
          <a:sx n="89" d="100"/>
          <a:sy n="89" d="100"/>
        </p:scale>
        <p:origin x="230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4202E-EA0B-F845-8D8A-917E2C320490}"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1ABE-1980-AC45-ABBE-8069B3FA5A3F}" type="slidenum">
              <a:rPr lang="en-US" smtClean="0"/>
              <a:t>‹#›</a:t>
            </a:fld>
            <a:endParaRPr lang="en-US"/>
          </a:p>
        </p:txBody>
      </p:sp>
    </p:spTree>
    <p:extLst>
      <p:ext uri="{BB962C8B-B14F-4D97-AF65-F5344CB8AC3E}">
        <p14:creationId xmlns:p14="http://schemas.microsoft.com/office/powerpoint/2010/main" val="42620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Wanted to start by asking the question &lt;TITLE&gt;</a:t>
            </a:r>
          </a:p>
          <a:p>
            <a:pPr marL="171450" indent="-171450">
              <a:buFontTx/>
              <a:buChar char="-"/>
            </a:pPr>
            <a:r>
              <a:rPr lang="en-US" dirty="0"/>
              <a:t>Broad approach: Identify property of interest, identify which microstructures would help achieve that, and work backwards to design processing conditions that can achieve that desired microstructure</a:t>
            </a:r>
          </a:p>
          <a:p>
            <a:pPr marL="171450" indent="-171450">
              <a:buFontTx/>
              <a:buChar char="-"/>
            </a:pPr>
            <a:r>
              <a:rPr lang="en-US" dirty="0"/>
              <a:t>Example: If we want to design smart window coatings that (heat cool), we are looking for a material with temp dependent IR properties. One such material is Vox, which shows a temp-induced MIT that not only alters its conductivity but also its IR properties. Our efforts would then go into designing Vox films with MITs that makes them usable at a desired temp range, say by optimizing film thickness, composition etc.</a:t>
            </a:r>
          </a:p>
          <a:p>
            <a:pPr marL="171450" indent="-171450">
              <a:buFontTx/>
              <a:buChar char="-"/>
            </a:pPr>
            <a:r>
              <a:rPr lang="en-US" dirty="0"/>
              <a:t>Example: If we want to design solar cells high energy conversion efficiencies: looking for materials with bandgap properties which depends on material composition. Optimizing composition, we have found that GaAs and perovskite thin film solar cells allow conversion efficiencies much higher than Si based cells</a:t>
            </a:r>
          </a:p>
          <a:p>
            <a:pPr marL="171450" indent="-171450">
              <a:buFontTx/>
              <a:buChar char="-"/>
            </a:pPr>
            <a:r>
              <a:rPr lang="en-US" dirty="0"/>
              <a:t>Example: gears with high surface roughness, XXXX</a:t>
            </a:r>
          </a:p>
          <a:p>
            <a:pPr marL="171450" indent="-171450">
              <a:buFontTx/>
              <a:buChar char="-"/>
            </a:pPr>
            <a:r>
              <a:rPr lang="en-US" dirty="0"/>
              <a:t>The common thread across these applications is that &lt;BOX&gt; | &lt;Composition, crystal structure, higher level microstructure</a:t>
            </a:r>
          </a:p>
        </p:txBody>
      </p:sp>
      <p:sp>
        <p:nvSpPr>
          <p:cNvPr id="4" name="Slide Number Placeholder 3"/>
          <p:cNvSpPr>
            <a:spLocks noGrp="1"/>
          </p:cNvSpPr>
          <p:nvPr>
            <p:ph type="sldNum" sz="quarter" idx="5"/>
          </p:nvPr>
        </p:nvSpPr>
        <p:spPr/>
        <p:txBody>
          <a:bodyPr/>
          <a:lstStyle/>
          <a:p>
            <a:fld id="{07DF1ABE-1980-AC45-ABBE-8069B3FA5A3F}" type="slidenum">
              <a:rPr lang="en-US" smtClean="0"/>
              <a:t>1</a:t>
            </a:fld>
            <a:endParaRPr lang="en-US"/>
          </a:p>
        </p:txBody>
      </p:sp>
    </p:spTree>
    <p:extLst>
      <p:ext uri="{BB962C8B-B14F-4D97-AF65-F5344CB8AC3E}">
        <p14:creationId xmlns:p14="http://schemas.microsoft.com/office/powerpoint/2010/main" val="2462599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M Section Title Whit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a:stretch/>
        </p:blipFill>
        <p:spPr>
          <a:xfrm>
            <a:off x="0" y="4"/>
            <a:ext cx="12192000" cy="8747085"/>
          </a:xfrm>
          <a:prstGeom prst="rect">
            <a:avLst/>
          </a:prstGeom>
        </p:spPr>
      </p:pic>
      <p:pic>
        <p:nvPicPr>
          <p:cNvPr id="15" name="Picture 14"/>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1" y="4"/>
            <a:ext cx="4038961" cy="8747085"/>
          </a:xfrm>
          <a:prstGeom prst="rect">
            <a:avLst/>
          </a:prstGeom>
        </p:spPr>
      </p:pic>
      <p:sp>
        <p:nvSpPr>
          <p:cNvPr id="10" name="Rectangle 9"/>
          <p:cNvSpPr/>
          <p:nvPr userDrawn="1"/>
        </p:nvSpPr>
        <p:spPr>
          <a:xfrm>
            <a:off x="1" y="3112603"/>
            <a:ext cx="12192000" cy="1695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4130694" y="3112607"/>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4130696" y="5064546"/>
            <a:ext cx="6261331" cy="353125"/>
          </a:xfrm>
        </p:spPr>
        <p:txBody>
          <a:bodyPr lIns="91440" rIns="91440">
            <a:normAutofit/>
          </a:bodyPr>
          <a:lstStyle>
            <a:lvl1pPr marL="0" indent="0" algn="l">
              <a:buNone/>
              <a:defRPr sz="1800" cap="none" spc="200" baseline="0">
                <a:solidFill>
                  <a:schemeClr val="tx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50" y="6508142"/>
            <a:ext cx="1146629" cy="349857"/>
          </a:xfrm>
        </p:spPr>
        <p:txBody>
          <a:bodyPr/>
          <a:lstStyle>
            <a:lvl1pPr>
              <a:defRPr sz="1600">
                <a:solidFill>
                  <a:schemeClr val="tx1"/>
                </a:solidFill>
              </a:defRPr>
            </a:lvl1pPr>
          </a:lstStyle>
          <a:p>
            <a:fld id="{A347E85E-16B2-7D4F-B055-996D5F280DF9}" type="datetime1">
              <a:rPr lang="en-US" smtClean="0"/>
              <a:t>4/18/23</a:t>
            </a:fld>
            <a:endParaRPr lang="en-US" dirty="0"/>
          </a:p>
        </p:txBody>
      </p:sp>
      <p:sp>
        <p:nvSpPr>
          <p:cNvPr id="14" name="Rectangle 13"/>
          <p:cNvSpPr/>
          <p:nvPr userDrawn="1"/>
        </p:nvSpPr>
        <p:spPr>
          <a:xfrm>
            <a:off x="1" y="3112608"/>
            <a:ext cx="203131" cy="169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pic>
        <p:nvPicPr>
          <p:cNvPr id="7" name="Picture 6"/>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4038960" y="4893378"/>
            <a:ext cx="8153043" cy="63637"/>
          </a:xfrm>
          <a:prstGeom prst="rect">
            <a:avLst/>
          </a:prstGeom>
        </p:spPr>
      </p:pic>
    </p:spTree>
    <p:extLst>
      <p:ext uri="{BB962C8B-B14F-4D97-AF65-F5344CB8AC3E}">
        <p14:creationId xmlns:p14="http://schemas.microsoft.com/office/powerpoint/2010/main" val="299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p:txBody>
          <a:bodyPr/>
          <a:lstStyle>
            <a:lvl1pPr>
              <a:defRPr sz="1200"/>
            </a:lvl1pPr>
          </a:lstStyle>
          <a:p>
            <a:fld id="{C1528136-8F1E-8B4C-9500-FCAE614CED34}" type="datetime1">
              <a:rPr lang="en-US" smtClean="0"/>
              <a:t>4/18/23</a:t>
            </a:fld>
            <a:endParaRPr lang="en-US" dirty="0"/>
          </a:p>
        </p:txBody>
      </p:sp>
    </p:spTree>
    <p:extLst>
      <p:ext uri="{BB962C8B-B14F-4D97-AF65-F5344CB8AC3E}">
        <p14:creationId xmlns:p14="http://schemas.microsoft.com/office/powerpoint/2010/main" val="1504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Double Contn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E397C-8781-494B-BBCB-6F8C147E365D}" type="datetime1">
              <a:rPr lang="en-US" smtClean="0"/>
              <a:t>4/18/23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p:cNvSpPr>
            <a:spLocks noGrp="1"/>
          </p:cNvSpPr>
          <p:nvPr>
            <p:ph sz="quarter" idx="13"/>
          </p:nvPr>
        </p:nvSpPr>
        <p:spPr>
          <a:xfrm>
            <a:off x="720725" y="1125414"/>
            <a:ext cx="4934487"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5887330" y="1125414"/>
            <a:ext cx="4891718"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BDAB364-70D1-47F3-856A-0650B2812133}"/>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679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F1A1C1D-7A24-6C4A-9A72-D802B5CAE039}" type="datetime1">
              <a:rPr lang="en-US" smtClean="0"/>
              <a:t>4/18/23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Picture 5">
            <a:extLst>
              <a:ext uri="{FF2B5EF4-FFF2-40B4-BE49-F238E27FC236}">
                <a16:creationId xmlns:a16="http://schemas.microsoft.com/office/drawing/2014/main" id="{39A214FC-3C60-40C1-80C6-5D2755147CF6}"/>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544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68F3E4-2315-AC4C-ABF4-95DA426C2F52}" type="datetime1">
              <a:rPr lang="en-US" smtClean="0"/>
              <a:t>4/18/23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6" name="Picture 5">
            <a:extLst>
              <a:ext uri="{FF2B5EF4-FFF2-40B4-BE49-F238E27FC236}">
                <a16:creationId xmlns:a16="http://schemas.microsoft.com/office/drawing/2014/main" id="{420F6FC5-9D72-457C-82D0-DE625B6992ED}"/>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499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 Title Slide">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t="2660"/>
          <a:stretch/>
        </p:blipFill>
        <p:spPr>
          <a:xfrm>
            <a:off x="-1" y="0"/>
            <a:ext cx="7565572" cy="5283503"/>
          </a:xfrm>
          <a:prstGeom prst="rect">
            <a:avLst/>
          </a:prstGeom>
        </p:spPr>
      </p:pic>
      <p:sp>
        <p:nvSpPr>
          <p:cNvPr id="13" name="Rectangle 12"/>
          <p:cNvSpPr/>
          <p:nvPr userDrawn="1"/>
        </p:nvSpPr>
        <p:spPr>
          <a:xfrm>
            <a:off x="1" y="1228439"/>
            <a:ext cx="12192000" cy="1690255"/>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7565572" y="0"/>
            <a:ext cx="2623459" cy="6858000"/>
          </a:xfrm>
          <a:prstGeom prst="rect">
            <a:avLst/>
          </a:prstGeom>
          <a:solidFill>
            <a:schemeClr val="accent6">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687681" y="1228439"/>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700412" y="5306898"/>
            <a:ext cx="6261331" cy="353125"/>
          </a:xfrm>
        </p:spPr>
        <p:txBody>
          <a:bodyPr lIns="91440" rIns="91440">
            <a:normAutofit/>
          </a:bodyPr>
          <a:lstStyle>
            <a:lvl1pPr marL="0" indent="0" algn="l">
              <a:buNone/>
              <a:defRPr sz="1800" cap="none" spc="200" baseline="0">
                <a:solidFill>
                  <a:schemeClr val="bg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49" y="6566256"/>
            <a:ext cx="724296" cy="287533"/>
          </a:xfrm>
        </p:spPr>
        <p:txBody>
          <a:bodyPr/>
          <a:lstStyle/>
          <a:p>
            <a:fld id="{B85B13E3-B52D-0045-AD7F-8C4D2F63C3D7}" type="datetime1">
              <a:rPr lang="en-US" smtClean="0"/>
              <a:t>4/18/23</a:t>
            </a:fld>
            <a:endParaRPr lang="en-US" dirty="0"/>
          </a:p>
        </p:txBody>
      </p:sp>
      <p:sp>
        <p:nvSpPr>
          <p:cNvPr id="5" name="Footer Placeholder 4"/>
          <p:cNvSpPr>
            <a:spLocks noGrp="1"/>
          </p:cNvSpPr>
          <p:nvPr>
            <p:ph type="ftr" sz="quarter" idx="11"/>
          </p:nvPr>
        </p:nvSpPr>
        <p:spPr>
          <a:xfrm>
            <a:off x="7565572" y="6566256"/>
            <a:ext cx="2623459" cy="2875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511125" y="6459788"/>
            <a:ext cx="419397" cy="365125"/>
          </a:xfrm>
        </p:spPr>
        <p:txBody>
          <a:bodyPr/>
          <a:lstStyle/>
          <a:p>
            <a:fld id="{4FAB73BC-B049-4115-A692-8D63A059BFB8}" type="slidenum">
              <a:rPr lang="en-US" dirty="0"/>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9670" y="296932"/>
            <a:ext cx="1801443" cy="693870"/>
          </a:xfrm>
          <a:prstGeom prst="rect">
            <a:avLst/>
          </a:prstGeom>
        </p:spPr>
      </p:pic>
      <p:sp>
        <p:nvSpPr>
          <p:cNvPr id="14" name="Rectangle 13"/>
          <p:cNvSpPr/>
          <p:nvPr userDrawn="1"/>
        </p:nvSpPr>
        <p:spPr>
          <a:xfrm>
            <a:off x="1" y="1228439"/>
            <a:ext cx="203131" cy="1690255"/>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37762" y="5618701"/>
            <a:ext cx="562539" cy="163699"/>
          </a:xfrm>
          <a:prstGeom prst="rect">
            <a:avLst/>
          </a:prstGeom>
        </p:spPr>
      </p:pic>
      <p:pic>
        <p:nvPicPr>
          <p:cNvPr id="22" name="Picture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9371" y="5587028"/>
            <a:ext cx="776320" cy="195373"/>
          </a:xfrm>
          <a:prstGeom prst="rect">
            <a:avLst/>
          </a:prstGeom>
        </p:spPr>
      </p:pic>
      <p:sp>
        <p:nvSpPr>
          <p:cNvPr id="23" name="TextBox 22"/>
          <p:cNvSpPr txBox="1"/>
          <p:nvPr userDrawn="1"/>
        </p:nvSpPr>
        <p:spPr>
          <a:xfrm>
            <a:off x="10280342" y="5912353"/>
            <a:ext cx="1832472" cy="792525"/>
          </a:xfrm>
          <a:prstGeom prst="rect">
            <a:avLst/>
          </a:prstGeom>
          <a:noFill/>
        </p:spPr>
        <p:txBody>
          <a:bodyPr wrap="square" rtlCol="0">
            <a:spAutoFit/>
          </a:bodyPr>
          <a:lstStyle/>
          <a:p>
            <a:pPr algn="ctr"/>
            <a:r>
              <a:rPr lang="en-US" sz="650" b="0" i="0" kern="1200" dirty="0">
                <a:solidFill>
                  <a:schemeClr val="bg1"/>
                </a:solidFill>
                <a:effectLst/>
                <a:latin typeface="Gill Sans MT" charset="0"/>
                <a:ea typeface="Gill Sans MT" charset="0"/>
                <a:cs typeface="Gill Sans MT" charset="0"/>
              </a:rPr>
              <a:t>Sandia National Laboratories is a </a:t>
            </a:r>
            <a:r>
              <a:rPr lang="en-US" sz="650" b="0" i="0" kern="1200" dirty="0" err="1">
                <a:solidFill>
                  <a:schemeClr val="bg1"/>
                </a:solidFill>
                <a:effectLst/>
                <a:latin typeface="Gill Sans MT" charset="0"/>
                <a:ea typeface="Gill Sans MT" charset="0"/>
                <a:cs typeface="Gill Sans MT" charset="0"/>
              </a:rPr>
              <a:t>multimission</a:t>
            </a:r>
            <a:r>
              <a:rPr lang="en-US" sz="650" b="0" i="0" kern="1200" dirty="0">
                <a:solidFill>
                  <a:schemeClr val="bg1"/>
                </a:solidFill>
                <a:effectLst/>
                <a:latin typeface="Gill Sans MT" charset="0"/>
                <a:ea typeface="Gill Sans MT" charset="0"/>
                <a:cs typeface="Gill Sans MT" charset="0"/>
              </a:rPr>
              <a:t> laboratory managed and operated by National Technology &amp; Engineering Solutions of Sandia, LLC, a wholly owned subsidiary of Honeywell International Inc., for the U.S. Department of Energy’s National Nuclear Security Administration under contract DE-NA0003525.</a:t>
            </a:r>
            <a:endParaRPr lang="en-US" sz="650" dirty="0">
              <a:solidFill>
                <a:schemeClr val="bg1"/>
              </a:solidFill>
              <a:latin typeface="Gill Sans MT" charset="0"/>
              <a:ea typeface="Gill Sans MT" charset="0"/>
              <a:cs typeface="Gill Sans MT" charset="0"/>
            </a:endParaRPr>
          </a:p>
        </p:txBody>
      </p:sp>
      <p:pic>
        <p:nvPicPr>
          <p:cNvPr id="7" name="Picture 6"/>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789245" y="5664160"/>
            <a:ext cx="9399784" cy="36576"/>
          </a:xfrm>
          <a:prstGeom prst="rect">
            <a:avLst/>
          </a:prstGeom>
        </p:spPr>
      </p:pic>
      <p:sp>
        <p:nvSpPr>
          <p:cNvPr id="9" name="Text Placeholder 8"/>
          <p:cNvSpPr>
            <a:spLocks noGrp="1"/>
          </p:cNvSpPr>
          <p:nvPr>
            <p:ph type="body" sz="quarter" idx="13" hasCustomPrompt="1"/>
          </p:nvPr>
        </p:nvSpPr>
        <p:spPr>
          <a:xfrm>
            <a:off x="723213" y="5016508"/>
            <a:ext cx="4381500" cy="200368"/>
          </a:xfrm>
        </p:spPr>
        <p:txBody>
          <a:bodyPr anchor="ctr" anchorCtr="0">
            <a:noAutofit/>
          </a:bodyPr>
          <a:lstStyle>
            <a:lvl1pPr>
              <a:defRPr sz="1200" i="1" spc="200" baseline="0">
                <a:solidFill>
                  <a:schemeClr val="accent6"/>
                </a:solidFill>
                <a:latin typeface="+mj-lt"/>
              </a:defRPr>
            </a:lvl1pPr>
          </a:lstStyle>
          <a:p>
            <a:pPr lvl="0"/>
            <a:r>
              <a:rPr lang="en-US" dirty="0"/>
              <a:t>CLICK TO EDIT MASTER TEXT STYLES</a:t>
            </a:r>
          </a:p>
        </p:txBody>
      </p:sp>
      <p:pic>
        <p:nvPicPr>
          <p:cNvPr id="18" name="Picture 17">
            <a:extLst>
              <a:ext uri="{FF2B5EF4-FFF2-40B4-BE49-F238E27FC236}">
                <a16:creationId xmlns:a16="http://schemas.microsoft.com/office/drawing/2014/main" id="{F0877314-21BA-FF4A-B5E4-B687F2995281}"/>
              </a:ext>
            </a:extLst>
          </p:cNvPr>
          <p:cNvPicPr>
            <a:picLocks noChangeAspect="1"/>
          </p:cNvPicPr>
          <p:nvPr userDrawn="1"/>
        </p:nvPicPr>
        <p:blipFill>
          <a:blip r:embed="rId7"/>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37765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White">
    <p:spTree>
      <p:nvGrpSpPr>
        <p:cNvPr id="1" name=""/>
        <p:cNvGrpSpPr/>
        <p:nvPr/>
      </p:nvGrpSpPr>
      <p:grpSpPr>
        <a:xfrm>
          <a:off x="0" y="0"/>
          <a:ext cx="0" cy="0"/>
          <a:chOff x="0" y="0"/>
          <a:chExt cx="0" cy="0"/>
        </a:xfrm>
      </p:grpSpPr>
      <p:sp>
        <p:nvSpPr>
          <p:cNvPr id="17" name="Rectangle 16"/>
          <p:cNvSpPr/>
          <p:nvPr userDrawn="1"/>
        </p:nvSpPr>
        <p:spPr>
          <a:xfrm rot="5400000">
            <a:off x="238399" y="310896"/>
            <a:ext cx="685800" cy="64008"/>
          </a:xfrm>
          <a:prstGeom prst="rect">
            <a:avLst/>
          </a:prstGeom>
          <a:solidFill>
            <a:srgbClr val="00ACD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45AC853-3288-7742-A395-A525CD58B3D7}" type="datetime1">
              <a:rPr lang="en-US" smtClean="0"/>
              <a:t>4/18/23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22" name="Slide Number Placeholder 5"/>
          <p:cNvSpPr>
            <a:spLocks noGrp="1"/>
          </p:cNvSpPr>
          <p:nvPr>
            <p:ph type="sldNum" sz="quarter" idx="4"/>
          </p:nvPr>
        </p:nvSpPr>
        <p:spPr>
          <a:xfrm>
            <a:off x="64951" y="445603"/>
            <a:ext cx="419397" cy="365125"/>
          </a:xfrm>
          <a:prstGeom prst="rect">
            <a:avLst/>
          </a:prstGeom>
        </p:spPr>
        <p:txBody>
          <a:bodyPr vert="horz" lIns="91440" tIns="45720" rIns="91440" bIns="45720" rtlCol="0" anchor="ctr"/>
          <a:lstStyle>
            <a:lvl1pPr algn="r">
              <a:defRPr sz="1400">
                <a:solidFill>
                  <a:srgbClr val="000000"/>
                </a:solidFill>
              </a:defRPr>
            </a:lvl1pPr>
          </a:lstStyle>
          <a:p>
            <a:fld id="{4FAB73BC-B049-4115-A692-8D63A059BFB8}" type="slidenum">
              <a:rPr lang="en-US" smtClean="0"/>
              <a:pPr/>
              <a:t>‹#›</a:t>
            </a:fld>
            <a:endParaRPr lang="en-US" dirty="0"/>
          </a:p>
        </p:txBody>
      </p:sp>
      <p:sp>
        <p:nvSpPr>
          <p:cNvPr id="11" name="Rectangle 10"/>
          <p:cNvSpPr/>
          <p:nvPr userDrawn="1"/>
        </p:nvSpPr>
        <p:spPr>
          <a:xfrm>
            <a:off x="11506200" y="321774"/>
            <a:ext cx="685800" cy="368300"/>
          </a:xfrm>
          <a:prstGeom prst="rect">
            <a:avLst/>
          </a:prstGeom>
          <a:solidFill>
            <a:srgbClr val="00ACD9">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89425" y="380825"/>
            <a:ext cx="259675" cy="251610"/>
          </a:xfrm>
          <a:prstGeom prst="rect">
            <a:avLst/>
          </a:prstGeom>
        </p:spPr>
      </p:pic>
      <p:pic>
        <p:nvPicPr>
          <p:cNvPr id="13" name="Picture 12"/>
          <p:cNvPicPr>
            <a:picLocks/>
          </p:cNvPicPr>
          <p:nvPr userDrawn="1"/>
        </p:nvPicPr>
        <p:blipFill rotWithShape="1">
          <a:blip r:embed="rId3"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9" name="Picture 8">
            <a:extLst>
              <a:ext uri="{FF2B5EF4-FFF2-40B4-BE49-F238E27FC236}">
                <a16:creationId xmlns:a16="http://schemas.microsoft.com/office/drawing/2014/main" id="{46157B20-A62B-4314-8877-C86605061A28}"/>
              </a:ext>
            </a:extLst>
          </p:cNvPr>
          <p:cNvPicPr>
            <a:picLocks noChangeAspect="1"/>
          </p:cNvPicPr>
          <p:nvPr userDrawn="1"/>
        </p:nvPicPr>
        <p:blipFill>
          <a:blip r:embed="rId4"/>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7722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White">
    <p:spTree>
      <p:nvGrpSpPr>
        <p:cNvPr id="1" name=""/>
        <p:cNvGrpSpPr/>
        <p:nvPr/>
      </p:nvGrpSpPr>
      <p:grpSpPr>
        <a:xfrm>
          <a:off x="0" y="0"/>
          <a:ext cx="0" cy="0"/>
          <a:chOff x="0" y="0"/>
          <a:chExt cx="0" cy="0"/>
        </a:xfrm>
      </p:grpSpPr>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BF22573-B266-7F4F-9E81-59304A2AAA60}" type="datetime1">
              <a:rPr lang="en-US" smtClean="0"/>
              <a:t>4/18/23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pic>
        <p:nvPicPr>
          <p:cNvPr id="24" name="Picture 23">
            <a:extLst>
              <a:ext uri="{FF2B5EF4-FFF2-40B4-BE49-F238E27FC236}">
                <a16:creationId xmlns:a16="http://schemas.microsoft.com/office/drawing/2014/main" id="{DEF9F2F7-53DE-7245-A5E0-F1E10ACE38F6}"/>
              </a:ext>
            </a:extLst>
          </p:cNvPr>
          <p:cNvPicPr>
            <a:picLocks noChangeAspect="1"/>
          </p:cNvPicPr>
          <p:nvPr userDrawn="1"/>
        </p:nvPicPr>
        <p:blipFill rotWithShape="1">
          <a:blip r:embed="rId2" cstate="screen">
            <a:alphaModFix amt="9000"/>
            <a:extLst>
              <a:ext uri="{28A0092B-C50C-407E-A947-70E740481C1C}">
                <a14:useLocalDpi xmlns:a14="http://schemas.microsoft.com/office/drawing/2010/main"/>
              </a:ext>
            </a:extLst>
          </a:blip>
          <a:srcRect l="8447" t="-2617" r="58747" b="31686"/>
          <a:stretch/>
        </p:blipFill>
        <p:spPr>
          <a:xfrm rot="16200000" flipH="1">
            <a:off x="1630563" y="-3703437"/>
            <a:ext cx="6857999" cy="14264875"/>
          </a:xfrm>
          <a:prstGeom prst="rect">
            <a:avLst/>
          </a:prstGeom>
        </p:spPr>
      </p:pic>
      <p:sp>
        <p:nvSpPr>
          <p:cNvPr id="25" name="Title Placeholder 1">
            <a:extLst>
              <a:ext uri="{FF2B5EF4-FFF2-40B4-BE49-F238E27FC236}">
                <a16:creationId xmlns:a16="http://schemas.microsoft.com/office/drawing/2014/main" id="{8741AEA7-5927-B343-9F40-F1AF242ADF1B}"/>
              </a:ext>
            </a:extLst>
          </p:cNvPr>
          <p:cNvSpPr>
            <a:spLocks noGrp="1"/>
          </p:cNvSpPr>
          <p:nvPr>
            <p:ph type="title"/>
          </p:nvPr>
        </p:nvSpPr>
        <p:spPr>
          <a:xfrm>
            <a:off x="359700" y="240503"/>
            <a:ext cx="10058400" cy="570225"/>
          </a:xfrm>
          <a:prstGeom prst="rect">
            <a:avLst/>
          </a:prstGeom>
        </p:spPr>
        <p:txBody>
          <a:bodyPr vert="horz" lIns="91440" tIns="45720" rIns="91440" bIns="45720" rtlCol="0" anchor="b">
            <a:noAutofit/>
          </a:bodyPr>
          <a:lstStyle>
            <a:lvl1pPr>
              <a:defRPr>
                <a:solidFill>
                  <a:schemeClr val="tx2"/>
                </a:solidFill>
              </a:defRPr>
            </a:lvl1pPr>
          </a:lstStyle>
          <a:p>
            <a:r>
              <a:rPr lang="en-US" dirty="0"/>
              <a:t>CLICK TO EDIT MASTER TITLE STYLE</a:t>
            </a:r>
          </a:p>
        </p:txBody>
      </p:sp>
      <p:sp>
        <p:nvSpPr>
          <p:cNvPr id="26" name="Rectangle 25">
            <a:extLst>
              <a:ext uri="{FF2B5EF4-FFF2-40B4-BE49-F238E27FC236}">
                <a16:creationId xmlns:a16="http://schemas.microsoft.com/office/drawing/2014/main" id="{C78FDDE5-C752-4546-8DFC-BAD291331953}"/>
              </a:ext>
            </a:extLst>
          </p:cNvPr>
          <p:cNvSpPr/>
          <p:nvPr userDrawn="1"/>
        </p:nvSpPr>
        <p:spPr>
          <a:xfrm>
            <a:off x="10972799" y="341465"/>
            <a:ext cx="1219199" cy="494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6182A966-0E7B-B245-A762-42343A966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78660" y="440855"/>
            <a:ext cx="774974" cy="295899"/>
          </a:xfrm>
          <a:prstGeom prst="rect">
            <a:avLst/>
          </a:prstGeom>
        </p:spPr>
      </p:pic>
      <p:cxnSp>
        <p:nvCxnSpPr>
          <p:cNvPr id="30" name="Straight Connector 29">
            <a:extLst>
              <a:ext uri="{FF2B5EF4-FFF2-40B4-BE49-F238E27FC236}">
                <a16:creationId xmlns:a16="http://schemas.microsoft.com/office/drawing/2014/main" id="{53CA4215-5E79-E542-BC86-A89CE538D2AE}"/>
              </a:ext>
            </a:extLst>
          </p:cNvPr>
          <p:cNvCxnSpPr>
            <a:cxnSpLocks/>
          </p:cNvCxnSpPr>
          <p:nvPr userDrawn="1"/>
        </p:nvCxnSpPr>
        <p:spPr>
          <a:xfrm>
            <a:off x="0" y="1123405"/>
            <a:ext cx="68710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 name="Slide Number Placeholder 5">
            <a:extLst>
              <a:ext uri="{FF2B5EF4-FFF2-40B4-BE49-F238E27FC236}">
                <a16:creationId xmlns:a16="http://schemas.microsoft.com/office/drawing/2014/main" id="{F35C1C6F-3B75-8C41-AB3B-7915986D878A}"/>
              </a:ext>
            </a:extLst>
          </p:cNvPr>
          <p:cNvSpPr>
            <a:spLocks noGrp="1"/>
          </p:cNvSpPr>
          <p:nvPr>
            <p:ph type="sldNum" sz="quarter" idx="4"/>
          </p:nvPr>
        </p:nvSpPr>
        <p:spPr>
          <a:xfrm>
            <a:off x="11743936" y="6485915"/>
            <a:ext cx="419397" cy="365125"/>
          </a:xfrm>
          <a:prstGeom prst="rect">
            <a:avLst/>
          </a:prstGeom>
        </p:spPr>
        <p:txBody>
          <a:bodyPr vert="horz" lIns="91440" tIns="45720" rIns="91440" bIns="45720" rtlCol="0" anchor="ctr"/>
          <a:lstStyle>
            <a:lvl1pPr algn="r">
              <a:defRPr sz="1400">
                <a:solidFill>
                  <a:schemeClr val="tx2"/>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4D91043B-EA0D-44CD-86E2-F5A14977BE2F}"/>
              </a:ext>
            </a:extLst>
          </p:cNvPr>
          <p:cNvPicPr>
            <a:picLocks noChangeAspect="1"/>
          </p:cNvPicPr>
          <p:nvPr userDrawn="1"/>
        </p:nvPicPr>
        <p:blipFill>
          <a:blip r:embed="rId4"/>
          <a:stretch>
            <a:fillRect/>
          </a:stretch>
        </p:blipFill>
        <p:spPr>
          <a:xfrm rot="2740962">
            <a:off x="10152516" y="42372"/>
            <a:ext cx="942890" cy="1150525"/>
          </a:xfrm>
          <a:prstGeom prst="rect">
            <a:avLst/>
          </a:prstGeom>
        </p:spPr>
      </p:pic>
    </p:spTree>
    <p:extLst>
      <p:ext uri="{BB962C8B-B14F-4D97-AF65-F5344CB8AC3E}">
        <p14:creationId xmlns:p14="http://schemas.microsoft.com/office/powerpoint/2010/main" val="37256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rot="5400000">
            <a:off x="238399" y="310896"/>
            <a:ext cx="6858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0648" y="359772"/>
            <a:ext cx="10058400" cy="57022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058400" cy="343363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951" y="6599583"/>
            <a:ext cx="2472271" cy="251458"/>
          </a:xfrm>
          <a:prstGeom prst="rect">
            <a:avLst/>
          </a:prstGeom>
        </p:spPr>
        <p:txBody>
          <a:bodyPr vert="horz" lIns="91440" tIns="45720" rIns="91440" bIns="45720" rtlCol="0" anchor="ctr"/>
          <a:lstStyle>
            <a:lvl1pPr algn="l">
              <a:defRPr sz="900">
                <a:solidFill>
                  <a:schemeClr val="bg2">
                    <a:lumMod val="25000"/>
                  </a:schemeClr>
                </a:solidFill>
                <a:latin typeface="Gill Sans MT" charset="0"/>
                <a:ea typeface="Gill Sans MT" charset="0"/>
                <a:cs typeface="Gill Sans MT" charset="0"/>
              </a:defRPr>
            </a:lvl1pPr>
          </a:lstStyle>
          <a:p>
            <a:fld id="{65CC06C0-5844-864C-8B51-DA1B5C964932}" type="datetime1">
              <a:rPr lang="en-US" smtClean="0"/>
              <a:t>4/18/23</a:t>
            </a:fld>
            <a:endParaRPr lang="en-US" dirty="0"/>
          </a:p>
        </p:txBody>
      </p:sp>
      <p:sp>
        <p:nvSpPr>
          <p:cNvPr id="6" name="Slide Number Placeholder 5"/>
          <p:cNvSpPr>
            <a:spLocks noGrp="1"/>
          </p:cNvSpPr>
          <p:nvPr>
            <p:ph type="sldNum" sz="quarter" idx="4"/>
          </p:nvPr>
        </p:nvSpPr>
        <p:spPr>
          <a:xfrm>
            <a:off x="64951" y="437652"/>
            <a:ext cx="419397" cy="365125"/>
          </a:xfrm>
          <a:prstGeom prst="rect">
            <a:avLst/>
          </a:prstGeom>
        </p:spPr>
        <p:txBody>
          <a:bodyPr vert="horz" lIns="91440" tIns="45720" rIns="91440" bIns="45720" rtlCol="0" anchor="ctr"/>
          <a:lstStyle>
            <a:lvl1pPr algn="r">
              <a:defRPr sz="1400">
                <a:solidFill>
                  <a:schemeClr val="bg2">
                    <a:lumMod val="25000"/>
                  </a:schemeClr>
                </a:solidFill>
              </a:defRPr>
            </a:lvl1pPr>
          </a:lstStyle>
          <a:p>
            <a:fld id="{4FAB73BC-B049-4115-A692-8D63A059BFB8}" type="slidenum">
              <a:rPr lang="en-US" smtClean="0"/>
              <a:pPr/>
              <a:t>‹#›</a:t>
            </a:fld>
            <a:endParaRPr lang="en-US" dirty="0"/>
          </a:p>
        </p:txBody>
      </p:sp>
      <p:sp>
        <p:nvSpPr>
          <p:cNvPr id="12" name="Rectangle 11"/>
          <p:cNvSpPr/>
          <p:nvPr userDrawn="1"/>
        </p:nvSpPr>
        <p:spPr>
          <a:xfrm>
            <a:off x="11506200" y="321774"/>
            <a:ext cx="685800" cy="36830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p:cNvPicPr>
          <p:nvPr userDrawn="1"/>
        </p:nvPicPr>
        <p:blipFill rotWithShape="1">
          <a:blip r:embed="rId10"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16" name="Picture 15"/>
          <p:cNvPicPr>
            <a:picLocks noChangeAspect="1"/>
          </p:cNvPicPr>
          <p:nvPr userDrawn="1"/>
        </p:nvPicPr>
        <p:blipFill rotWithShape="1">
          <a:blip r:embed="rId11">
            <a:extLst>
              <a:ext uri="{28A0092B-C50C-407E-A947-70E740481C1C}">
                <a14:useLocalDpi xmlns:a14="http://schemas.microsoft.com/office/drawing/2010/main" val="0"/>
              </a:ext>
            </a:extLst>
          </a:blip>
          <a:srcRect r="60257"/>
          <a:stretch/>
        </p:blipFill>
        <p:spPr>
          <a:xfrm>
            <a:off x="11589482" y="380825"/>
            <a:ext cx="259618" cy="251610"/>
          </a:xfrm>
          <a:prstGeom prst="rect">
            <a:avLst/>
          </a:prstGeom>
          <a:noFill/>
          <a:ln>
            <a:noFill/>
          </a:ln>
        </p:spPr>
      </p:pic>
    </p:spTree>
    <p:extLst>
      <p:ext uri="{BB962C8B-B14F-4D97-AF65-F5344CB8AC3E}">
        <p14:creationId xmlns:p14="http://schemas.microsoft.com/office/powerpoint/2010/main" val="1756081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85000"/>
        </a:lnSpc>
        <a:spcBef>
          <a:spcPct val="0"/>
        </a:spcBef>
        <a:buNone/>
        <a:defRPr sz="2800" b="0" i="0" kern="1200" spc="100" baseline="0">
          <a:solidFill>
            <a:schemeClr val="bg2">
              <a:lumMod val="25000"/>
            </a:schemeClr>
          </a:solidFill>
          <a:latin typeface="Gill Sans MT" charset="0"/>
          <a:ea typeface="Gill Sans MT" charset="0"/>
          <a:cs typeface="Gill Sans MT" charset="0"/>
        </a:defRPr>
      </a:lvl1pPr>
    </p:titleStyle>
    <p:bodyStyle>
      <a:lvl1pPr marL="91436" indent="-91436" algn="l" defTabSz="914354" rtl="0" eaLnBrk="1" latinLnBrk="0" hangingPunct="1">
        <a:lnSpc>
          <a:spcPct val="90000"/>
        </a:lnSpc>
        <a:spcBef>
          <a:spcPts val="1200"/>
        </a:spcBef>
        <a:spcAft>
          <a:spcPts val="200"/>
        </a:spcAft>
        <a:buClr>
          <a:srgbClr val="00B0F0"/>
        </a:buClr>
        <a:buSzPct val="100000"/>
        <a:buFont typeface="Calibri" panose="020F0502020204030204" pitchFamily="34" charset="0"/>
        <a:buChar char=" "/>
        <a:defRPr sz="2000" kern="1200">
          <a:solidFill>
            <a:schemeClr val="bg2">
              <a:lumMod val="25000"/>
            </a:schemeClr>
          </a:solidFill>
          <a:latin typeface="Garamond" charset="0"/>
          <a:ea typeface="Garamond" charset="0"/>
          <a:cs typeface="Garamond" charset="0"/>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bg2">
              <a:lumMod val="25000"/>
            </a:schemeClr>
          </a:solidFill>
          <a:latin typeface="Garamond" charset="0"/>
          <a:ea typeface="Garamond" charset="0"/>
          <a:cs typeface="Garamond" charset="0"/>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31729-0B67-E943-B026-9AC8953795B7}"/>
              </a:ext>
            </a:extLst>
          </p:cNvPr>
          <p:cNvSpPr>
            <a:spLocks noGrp="1"/>
          </p:cNvSpPr>
          <p:nvPr>
            <p:ph type="sldNum" sz="quarter" idx="12"/>
          </p:nvPr>
        </p:nvSpPr>
        <p:spPr>
          <a:xfrm>
            <a:off x="0" y="0"/>
            <a:ext cx="419397" cy="365125"/>
          </a:xfrm>
        </p:spPr>
        <p:txBody>
          <a:bodyPr/>
          <a:lstStyle/>
          <a:p>
            <a:fld id="{6113E31D-E2AB-40D1-8B51-AFA5AFEF393A}" type="slidenum">
              <a:rPr lang="en-US" smtClean="0"/>
              <a:t>1</a:t>
            </a:fld>
            <a:endParaRPr lang="en-US" dirty="0"/>
          </a:p>
        </p:txBody>
      </p:sp>
      <p:grpSp>
        <p:nvGrpSpPr>
          <p:cNvPr id="41" name="Group 40">
            <a:extLst>
              <a:ext uri="{FF2B5EF4-FFF2-40B4-BE49-F238E27FC236}">
                <a16:creationId xmlns:a16="http://schemas.microsoft.com/office/drawing/2014/main" id="{3289DD99-5CC3-AA5B-AA66-A81F534E8C8E}"/>
              </a:ext>
            </a:extLst>
          </p:cNvPr>
          <p:cNvGrpSpPr/>
          <p:nvPr/>
        </p:nvGrpSpPr>
        <p:grpSpPr>
          <a:xfrm>
            <a:off x="2212911" y="179514"/>
            <a:ext cx="6697535" cy="6564186"/>
            <a:chOff x="2212911" y="179514"/>
            <a:chExt cx="6697535" cy="6564186"/>
          </a:xfrm>
        </p:grpSpPr>
        <p:sp>
          <p:nvSpPr>
            <p:cNvPr id="3" name="Right Arrow 2">
              <a:extLst>
                <a:ext uri="{FF2B5EF4-FFF2-40B4-BE49-F238E27FC236}">
                  <a16:creationId xmlns:a16="http://schemas.microsoft.com/office/drawing/2014/main" id="{29EB16F5-12C0-9F8E-F683-50F0108FACE5}"/>
                </a:ext>
              </a:extLst>
            </p:cNvPr>
            <p:cNvSpPr/>
            <p:nvPr/>
          </p:nvSpPr>
          <p:spPr>
            <a:xfrm>
              <a:off x="2970931" y="490781"/>
              <a:ext cx="5914663" cy="2546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5981"/>
                </a:solidFill>
              </a:endParaRPr>
            </a:p>
          </p:txBody>
        </p:sp>
        <p:sp>
          <p:nvSpPr>
            <p:cNvPr id="7" name="Rectangle 6">
              <a:extLst>
                <a:ext uri="{FF2B5EF4-FFF2-40B4-BE49-F238E27FC236}">
                  <a16:creationId xmlns:a16="http://schemas.microsoft.com/office/drawing/2014/main" id="{29F489F0-E79E-7F46-9209-92E69F7E8227}"/>
                </a:ext>
              </a:extLst>
            </p:cNvPr>
            <p:cNvSpPr/>
            <p:nvPr/>
          </p:nvSpPr>
          <p:spPr>
            <a:xfrm>
              <a:off x="5049206" y="179514"/>
              <a:ext cx="1758111" cy="369332"/>
            </a:xfrm>
            <a:prstGeom prst="rect">
              <a:avLst/>
            </a:prstGeom>
          </p:spPr>
          <p:txBody>
            <a:bodyPr wrap="square">
              <a:spAutoFit/>
            </a:bodyPr>
            <a:lstStyle/>
            <a:p>
              <a:r>
                <a:rPr lang="en-US" i="1" dirty="0">
                  <a:latin typeface="Helvetica" panose="020B0604020202020204" pitchFamily="34" charset="0"/>
                </a:rPr>
                <a:t>Time evolution</a:t>
              </a:r>
            </a:p>
          </p:txBody>
        </p:sp>
        <p:sp>
          <p:nvSpPr>
            <p:cNvPr id="22" name="Rectangle 21">
              <a:extLst>
                <a:ext uri="{FF2B5EF4-FFF2-40B4-BE49-F238E27FC236}">
                  <a16:creationId xmlns:a16="http://schemas.microsoft.com/office/drawing/2014/main" id="{9C0F2B39-C959-3061-E96F-AD8C89395661}"/>
                </a:ext>
              </a:extLst>
            </p:cNvPr>
            <p:cNvSpPr/>
            <p:nvPr/>
          </p:nvSpPr>
          <p:spPr>
            <a:xfrm>
              <a:off x="2212911" y="1297441"/>
              <a:ext cx="522570" cy="400110"/>
            </a:xfrm>
            <a:prstGeom prst="rect">
              <a:avLst/>
            </a:prstGeom>
          </p:spPr>
          <p:txBody>
            <a:bodyPr wrap="square">
              <a:spAutoFit/>
            </a:bodyPr>
            <a:lstStyle/>
            <a:p>
              <a:r>
                <a:rPr lang="en-US" sz="2000" dirty="0">
                  <a:latin typeface="Helvetica" panose="020B0604020202020204" pitchFamily="34" charset="0"/>
                </a:rPr>
                <a:t>(a)</a:t>
              </a:r>
            </a:p>
          </p:txBody>
        </p:sp>
        <p:sp>
          <p:nvSpPr>
            <p:cNvPr id="23" name="Rectangle 22">
              <a:extLst>
                <a:ext uri="{FF2B5EF4-FFF2-40B4-BE49-F238E27FC236}">
                  <a16:creationId xmlns:a16="http://schemas.microsoft.com/office/drawing/2014/main" id="{E118B823-B40B-8E91-D797-7E002D790747}"/>
                </a:ext>
              </a:extLst>
            </p:cNvPr>
            <p:cNvSpPr/>
            <p:nvPr/>
          </p:nvSpPr>
          <p:spPr>
            <a:xfrm>
              <a:off x="2212911" y="2840134"/>
              <a:ext cx="522570" cy="400110"/>
            </a:xfrm>
            <a:prstGeom prst="rect">
              <a:avLst/>
            </a:prstGeom>
          </p:spPr>
          <p:txBody>
            <a:bodyPr wrap="square">
              <a:spAutoFit/>
            </a:bodyPr>
            <a:lstStyle/>
            <a:p>
              <a:r>
                <a:rPr lang="en-US" sz="2000" dirty="0">
                  <a:latin typeface="Helvetica" panose="020B0604020202020204" pitchFamily="34" charset="0"/>
                </a:rPr>
                <a:t>(b)</a:t>
              </a:r>
            </a:p>
          </p:txBody>
        </p:sp>
        <p:sp>
          <p:nvSpPr>
            <p:cNvPr id="24" name="Rectangle 23">
              <a:extLst>
                <a:ext uri="{FF2B5EF4-FFF2-40B4-BE49-F238E27FC236}">
                  <a16:creationId xmlns:a16="http://schemas.microsoft.com/office/drawing/2014/main" id="{1C805565-33D5-7325-8818-3EF1962380E7}"/>
                </a:ext>
              </a:extLst>
            </p:cNvPr>
            <p:cNvSpPr/>
            <p:nvPr/>
          </p:nvSpPr>
          <p:spPr>
            <a:xfrm>
              <a:off x="2212911" y="4303228"/>
              <a:ext cx="522570" cy="400110"/>
            </a:xfrm>
            <a:prstGeom prst="rect">
              <a:avLst/>
            </a:prstGeom>
          </p:spPr>
          <p:txBody>
            <a:bodyPr wrap="square">
              <a:spAutoFit/>
            </a:bodyPr>
            <a:lstStyle/>
            <a:p>
              <a:r>
                <a:rPr lang="en-US" sz="2000" dirty="0">
                  <a:latin typeface="Helvetica" panose="020B0604020202020204" pitchFamily="34" charset="0"/>
                </a:rPr>
                <a:t>(c)</a:t>
              </a:r>
            </a:p>
          </p:txBody>
        </p:sp>
        <p:pic>
          <p:nvPicPr>
            <p:cNvPr id="38" name="Picture 37">
              <a:extLst>
                <a:ext uri="{FF2B5EF4-FFF2-40B4-BE49-F238E27FC236}">
                  <a16:creationId xmlns:a16="http://schemas.microsoft.com/office/drawing/2014/main" id="{66FBC602-7C6D-75FE-4D18-048C2FA6F8AB}"/>
                </a:ext>
              </a:extLst>
            </p:cNvPr>
            <p:cNvPicPr>
              <a:picLocks noChangeAspect="1"/>
            </p:cNvPicPr>
            <p:nvPr/>
          </p:nvPicPr>
          <p:blipFill rotWithShape="1">
            <a:blip r:embed="rId3"/>
            <a:srcRect l="11506" t="11703" r="9115" b="10508"/>
            <a:stretch/>
          </p:blipFill>
          <p:spPr>
            <a:xfrm>
              <a:off x="2870918" y="825108"/>
              <a:ext cx="6039528" cy="5918592"/>
            </a:xfrm>
            <a:prstGeom prst="rect">
              <a:avLst/>
            </a:prstGeom>
          </p:spPr>
        </p:pic>
        <p:sp>
          <p:nvSpPr>
            <p:cNvPr id="40" name="Rectangle 39">
              <a:extLst>
                <a:ext uri="{FF2B5EF4-FFF2-40B4-BE49-F238E27FC236}">
                  <a16:creationId xmlns:a16="http://schemas.microsoft.com/office/drawing/2014/main" id="{C2E90E13-064C-1D71-E36D-46F5B6CE2856}"/>
                </a:ext>
              </a:extLst>
            </p:cNvPr>
            <p:cNvSpPr/>
            <p:nvPr/>
          </p:nvSpPr>
          <p:spPr>
            <a:xfrm>
              <a:off x="2212911" y="5832299"/>
              <a:ext cx="522570" cy="400110"/>
            </a:xfrm>
            <a:prstGeom prst="rect">
              <a:avLst/>
            </a:prstGeom>
          </p:spPr>
          <p:txBody>
            <a:bodyPr wrap="square">
              <a:spAutoFit/>
            </a:bodyPr>
            <a:lstStyle/>
            <a:p>
              <a:r>
                <a:rPr lang="en-US" sz="2000" dirty="0">
                  <a:latin typeface="Helvetica" panose="020B0604020202020204" pitchFamily="34" charset="0"/>
                </a:rPr>
                <a:t>(d)</a:t>
              </a:r>
            </a:p>
          </p:txBody>
        </p:sp>
      </p:grpSp>
    </p:spTree>
    <p:extLst>
      <p:ext uri="{BB962C8B-B14F-4D97-AF65-F5344CB8AC3E}">
        <p14:creationId xmlns:p14="http://schemas.microsoft.com/office/powerpoint/2010/main" val="37729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White Background)">
  <a:themeElements>
    <a:clrScheme name="Sandia 2018">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odyPr vert="horz" lIns="91440" tIns="45720" rIns="91440" bIns="45720" rtlCol="0" anchor="ctr"/>
      <a:lstStyle>
        <a:defPPr>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3929</TotalTime>
  <Words>214</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Garamond</vt:lpstr>
      <vt:lpstr>Gill Sans MT</vt:lpstr>
      <vt:lpstr>Helvetica</vt:lpstr>
      <vt:lpstr>Trebuchet MS</vt:lpstr>
      <vt:lpstr>Sandia Theme (White 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588</cp:revision>
  <dcterms:created xsi:type="dcterms:W3CDTF">2021-11-29T16:48:02Z</dcterms:created>
  <dcterms:modified xsi:type="dcterms:W3CDTF">2023-04-19T04:37:47Z</dcterms:modified>
</cp:coreProperties>
</file>