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94660"/>
  </p:normalViewPr>
  <p:slideViewPr>
    <p:cSldViewPr snapToGrid="0">
      <p:cViewPr varScale="1">
        <p:scale>
          <a:sx n="80" d="100"/>
          <a:sy n="80" d="100"/>
        </p:scale>
        <p:origin x="114" y="17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E4BAFB3-C685-44E9-B388-50964D9A4760}" type="datetimeFigureOut">
              <a:rPr lang="en-US" smtClean="0"/>
              <a:t>4/27/2024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B1117D4-D756-4DB1-82E8-8DCCFA4AB82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8791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BAFB3-C685-44E9-B388-50964D9A476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363990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BAFB3-C685-44E9-B388-50964D9A476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370931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BAFB3-C685-44E9-B388-50964D9A476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356017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BAFB3-C685-44E9-B388-50964D9A4760}"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17D4-D756-4DB1-82E8-8DCCFA4AB82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389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BAFB3-C685-44E9-B388-50964D9A4760}"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82785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BAFB3-C685-44E9-B388-50964D9A4760}"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180436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BAFB3-C685-44E9-B388-50964D9A4760}"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99875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BAFB3-C685-44E9-B388-50964D9A4760}"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253992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BAFB3-C685-44E9-B388-50964D9A4760}"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256538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BAFB3-C685-44E9-B388-50964D9A4760}"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36466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4BAFB3-C685-44E9-B388-50964D9A4760}" type="datetimeFigureOut">
              <a:rPr lang="en-US" smtClean="0"/>
              <a:t>4/27/2024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B1117D4-D756-4DB1-82E8-8DCCFA4AB823}" type="slidenum">
              <a:rPr lang="en-US" smtClean="0"/>
              <a:t>‹#›</a:t>
            </a:fld>
            <a:endParaRPr lang="en-US"/>
          </a:p>
        </p:txBody>
      </p:sp>
    </p:spTree>
    <p:extLst>
      <p:ext uri="{BB962C8B-B14F-4D97-AF65-F5344CB8AC3E}">
        <p14:creationId xmlns:p14="http://schemas.microsoft.com/office/powerpoint/2010/main" val="4104811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082B-8A50-E7A0-0D6A-BDDE824D69F0}"/>
              </a:ext>
            </a:extLst>
          </p:cNvPr>
          <p:cNvSpPr>
            <a:spLocks noGrp="1"/>
          </p:cNvSpPr>
          <p:nvPr>
            <p:ph type="ctrTitle"/>
          </p:nvPr>
        </p:nvSpPr>
        <p:spPr/>
        <p:txBody>
          <a:bodyPr/>
          <a:lstStyle/>
          <a:p>
            <a:pPr algn="ctr"/>
            <a:r>
              <a:rPr lang="en-US" dirty="0"/>
              <a:t>Analyzing Residential Zoning in the United States</a:t>
            </a:r>
          </a:p>
        </p:txBody>
      </p:sp>
      <p:sp>
        <p:nvSpPr>
          <p:cNvPr id="3" name="Subtitle 2">
            <a:extLst>
              <a:ext uri="{FF2B5EF4-FFF2-40B4-BE49-F238E27FC236}">
                <a16:creationId xmlns:a16="http://schemas.microsoft.com/office/drawing/2014/main" id="{4C51994A-2915-C3E5-3164-3301FBCEB775}"/>
              </a:ext>
            </a:extLst>
          </p:cNvPr>
          <p:cNvSpPr>
            <a:spLocks noGrp="1"/>
          </p:cNvSpPr>
          <p:nvPr>
            <p:ph type="subTitle" idx="1"/>
          </p:nvPr>
        </p:nvSpPr>
        <p:spPr>
          <a:xfrm>
            <a:off x="1261872" y="4896856"/>
            <a:ext cx="9418320" cy="1691640"/>
          </a:xfrm>
        </p:spPr>
        <p:txBody>
          <a:bodyPr/>
          <a:lstStyle/>
          <a:p>
            <a:pPr algn="ctr"/>
            <a:r>
              <a:rPr lang="en-US" dirty="0"/>
              <a:t>Ayush Adhikari, Brendan </a:t>
            </a:r>
            <a:r>
              <a:rPr lang="en-US" dirty="0" err="1"/>
              <a:t>Verspohl</a:t>
            </a:r>
            <a:endParaRPr lang="en-US" dirty="0"/>
          </a:p>
          <a:p>
            <a:pPr algn="ctr"/>
            <a:r>
              <a:rPr lang="en-US" dirty="0"/>
              <a:t>CS455: Distributed Systems</a:t>
            </a:r>
          </a:p>
          <a:p>
            <a:pPr algn="ctr"/>
            <a:r>
              <a:rPr lang="en-US" dirty="0"/>
              <a:t>Computer Science Department, Colorado State University </a:t>
            </a:r>
          </a:p>
        </p:txBody>
      </p:sp>
      <p:cxnSp>
        <p:nvCxnSpPr>
          <p:cNvPr id="5" name="Straight Connector 4">
            <a:extLst>
              <a:ext uri="{FF2B5EF4-FFF2-40B4-BE49-F238E27FC236}">
                <a16:creationId xmlns:a16="http://schemas.microsoft.com/office/drawing/2014/main" id="{8A49B70B-1A6D-9A49-00C3-8BCC8B98C81A}"/>
              </a:ext>
            </a:extLst>
          </p:cNvPr>
          <p:cNvCxnSpPr>
            <a:cxnSpLocks/>
          </p:cNvCxnSpPr>
          <p:nvPr/>
        </p:nvCxnSpPr>
        <p:spPr>
          <a:xfrm>
            <a:off x="1261872" y="4800600"/>
            <a:ext cx="9418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25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CCEE1FA-67D4-F651-2D59-0B21983F6EC7}"/>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3">
            <a:extLst>
              <a:ext uri="{FF2B5EF4-FFF2-40B4-BE49-F238E27FC236}">
                <a16:creationId xmlns:a16="http://schemas.microsoft.com/office/drawing/2014/main" id="{ADAFD31A-C1AC-C281-74A5-07C37C7FDBA1}"/>
              </a:ext>
            </a:extLst>
          </p:cNvPr>
          <p:cNvSpPr/>
          <p:nvPr>
            <p:ph type="title"/>
          </p:nvPr>
        </p:nvSpPr>
        <p:spPr>
          <a:xfrm>
            <a:off x="575561" y="-435477"/>
            <a:ext cx="9692640" cy="1325562"/>
          </a:xfrm>
        </p:spPr>
        <p:txBody>
          <a:bodyPr/>
          <a:lstStyle/>
          <a:p>
            <a:r>
              <a:rPr lang="en-US" dirty="0"/>
              <a:t>Background Information</a:t>
            </a:r>
          </a:p>
        </p:txBody>
      </p:sp>
      <p:sp>
        <p:nvSpPr>
          <p:cNvPr id="12" name="TextBox 11">
            <a:extLst>
              <a:ext uri="{FF2B5EF4-FFF2-40B4-BE49-F238E27FC236}">
                <a16:creationId xmlns:a16="http://schemas.microsoft.com/office/drawing/2014/main" id="{F6FA0901-E73E-21C4-DB72-C954119A2585}"/>
              </a:ext>
            </a:extLst>
          </p:cNvPr>
          <p:cNvSpPr txBox="1"/>
          <p:nvPr/>
        </p:nvSpPr>
        <p:spPr>
          <a:xfrm>
            <a:off x="654318" y="1094873"/>
            <a:ext cx="9692640" cy="3970318"/>
          </a:xfrm>
          <a:prstGeom prst="rect">
            <a:avLst/>
          </a:prstGeom>
          <a:noFill/>
        </p:spPr>
        <p:txBody>
          <a:bodyPr wrap="square" rtlCol="0">
            <a:spAutoFit/>
          </a:bodyPr>
          <a:lstStyle/>
          <a:p>
            <a:pPr marL="285750" indent="-285750">
              <a:buFontTx/>
              <a:buChar char="-"/>
            </a:pPr>
            <a:r>
              <a:rPr lang="en-US" dirty="0"/>
              <a:t>Zoning has been used for many decades in the United States to separate industrial, commercial, and residential sectors. It was also once a motivation to segregate people of different races and classes, referred to as “redlining”</a:t>
            </a:r>
          </a:p>
          <a:p>
            <a:pPr marL="285750" indent="-285750">
              <a:buFontTx/>
              <a:buChar char="-"/>
            </a:pPr>
            <a:endParaRPr lang="en-US" dirty="0"/>
          </a:p>
          <a:p>
            <a:pPr marL="285750" indent="-285750">
              <a:buFontTx/>
              <a:buChar char="-"/>
            </a:pPr>
            <a:r>
              <a:rPr lang="en-US" dirty="0"/>
              <a:t>Suburban development, which often prohibited multi-family homes and imposed a minimum lot size, was appealing to middle class white households</a:t>
            </a:r>
          </a:p>
          <a:p>
            <a:pPr marL="285750" indent="-285750">
              <a:buFontTx/>
              <a:buChar char="-"/>
            </a:pPr>
            <a:endParaRPr lang="en-US" dirty="0"/>
          </a:p>
          <a:p>
            <a:pPr marL="285750" indent="-285750">
              <a:buFontTx/>
              <a:buChar char="-"/>
            </a:pPr>
            <a:r>
              <a:rPr lang="en-US" dirty="0"/>
              <a:t>Families with lower income could not afford to live in these areas and were pushed towards red-lined areas</a:t>
            </a:r>
          </a:p>
          <a:p>
            <a:pPr marL="285750" indent="-285750">
              <a:buFontTx/>
              <a:buChar char="-"/>
            </a:pPr>
            <a:endParaRPr lang="en-US" dirty="0"/>
          </a:p>
          <a:p>
            <a:pPr marL="285750" indent="-285750">
              <a:buFontTx/>
              <a:buChar char="-"/>
            </a:pPr>
            <a:r>
              <a:rPr lang="en-US" dirty="0"/>
              <a:t>Most developed European and Asian cities have a longer history than the United States and employ a more inclusive zoning where buildings are not strictly used for one purpose</a:t>
            </a:r>
          </a:p>
          <a:p>
            <a:pPr marL="285750" indent="-285750">
              <a:buFontTx/>
              <a:buChar char="-"/>
            </a:pPr>
            <a:endParaRPr lang="en-US" dirty="0"/>
          </a:p>
        </p:txBody>
      </p:sp>
      <p:pic>
        <p:nvPicPr>
          <p:cNvPr id="14" name="Picture 13" descr="A map of a city&#10;&#10;Description automatically generated">
            <a:extLst>
              <a:ext uri="{FF2B5EF4-FFF2-40B4-BE49-F238E27FC236}">
                <a16:creationId xmlns:a16="http://schemas.microsoft.com/office/drawing/2014/main" id="{80C6BA75-2F52-71FC-1EC4-499C505EC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336" y="4662300"/>
            <a:ext cx="3118604" cy="2017545"/>
          </a:xfrm>
          <a:prstGeom prst="rect">
            <a:avLst/>
          </a:prstGeom>
        </p:spPr>
      </p:pic>
    </p:spTree>
    <p:extLst>
      <p:ext uri="{BB962C8B-B14F-4D97-AF65-F5344CB8AC3E}">
        <p14:creationId xmlns:p14="http://schemas.microsoft.com/office/powerpoint/2010/main" val="224400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9E4B30B-AFE8-11EB-0A7E-B5F370CC1F8E}"/>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3">
            <a:extLst>
              <a:ext uri="{FF2B5EF4-FFF2-40B4-BE49-F238E27FC236}">
                <a16:creationId xmlns:a16="http://schemas.microsoft.com/office/drawing/2014/main" id="{FF72D203-1F3E-5928-C3B7-3A86127A800E}"/>
              </a:ext>
            </a:extLst>
          </p:cNvPr>
          <p:cNvSpPr/>
          <p:nvPr>
            <p:ph type="title"/>
          </p:nvPr>
        </p:nvSpPr>
        <p:spPr>
          <a:xfrm>
            <a:off x="575561" y="-435477"/>
            <a:ext cx="9692640" cy="1325562"/>
          </a:xfrm>
        </p:spPr>
        <p:txBody>
          <a:bodyPr/>
          <a:lstStyle/>
          <a:p>
            <a:r>
              <a:rPr lang="en-US" dirty="0"/>
              <a:t>Problem Characterization</a:t>
            </a:r>
          </a:p>
        </p:txBody>
      </p:sp>
      <p:sp>
        <p:nvSpPr>
          <p:cNvPr id="11" name="TextBox 10">
            <a:extLst>
              <a:ext uri="{FF2B5EF4-FFF2-40B4-BE49-F238E27FC236}">
                <a16:creationId xmlns:a16="http://schemas.microsoft.com/office/drawing/2014/main" id="{BB8D8EA7-D904-7E92-A352-88CA08F55DFF}"/>
              </a:ext>
            </a:extLst>
          </p:cNvPr>
          <p:cNvSpPr txBox="1"/>
          <p:nvPr/>
        </p:nvSpPr>
        <p:spPr>
          <a:xfrm>
            <a:off x="654318" y="1094873"/>
            <a:ext cx="9692640" cy="4093428"/>
          </a:xfrm>
          <a:prstGeom prst="rect">
            <a:avLst/>
          </a:prstGeom>
          <a:noFill/>
        </p:spPr>
        <p:txBody>
          <a:bodyPr wrap="square" rtlCol="0">
            <a:spAutoFit/>
          </a:bodyPr>
          <a:lstStyle/>
          <a:p>
            <a:pPr marL="285750" indent="-285750">
              <a:buFontTx/>
              <a:buChar char="-"/>
            </a:pPr>
            <a:r>
              <a:rPr lang="en-US" dirty="0"/>
              <a:t>With an effective zoning policy, governments can incentivize subsidized housing, public transportation, better land use, and policies that discourage displacement of people with low incomes.</a:t>
            </a:r>
          </a:p>
          <a:p>
            <a:pPr marL="742950" lvl="1" indent="-285750">
              <a:buFontTx/>
              <a:buChar char="-"/>
            </a:pPr>
            <a:r>
              <a:rPr lang="en-US" sz="1600" b="0" dirty="0">
                <a:effectLst/>
              </a:rPr>
              <a:t>As we recognize the ways that our neighborhoods and cities could be improved, then—by encouraging less segregation by income and race; reducing travel times by bringing destinations closer together; encouraging more walking and physical exercise; and creating more public places where people can gather and build community—it seems only reasonable to look at what’s different in the places that may do some of those things better [1].</a:t>
            </a:r>
            <a:endParaRPr lang="en-US" sz="1600" dirty="0"/>
          </a:p>
          <a:p>
            <a:pPr marL="285750" indent="-285750">
              <a:buFontTx/>
              <a:buChar char="-"/>
            </a:pPr>
            <a:endParaRPr lang="en-US" dirty="0"/>
          </a:p>
          <a:p>
            <a:pPr marL="285750" indent="-285750">
              <a:buFontTx/>
              <a:buChar char="-"/>
            </a:pPr>
            <a:r>
              <a:rPr lang="en-US" dirty="0"/>
              <a:t>We look to compare the effects on quality of life and standard of living as a result of single-family housing in different areas of the United States</a:t>
            </a:r>
          </a:p>
          <a:p>
            <a:pPr marL="285750" indent="-285750">
              <a:buFontTx/>
              <a:buChar char="-"/>
            </a:pPr>
            <a:endParaRPr lang="en-US" dirty="0"/>
          </a:p>
          <a:p>
            <a:pPr marL="285750" indent="-285750">
              <a:buFontTx/>
              <a:buChar char="-"/>
            </a:pPr>
            <a:r>
              <a:rPr lang="en-US" dirty="0"/>
              <a:t>We considered aspects such as unemployment, commute, poverty, mental health, occupancy, lot sizes, rent, income, occupancy by race, etc.</a:t>
            </a:r>
          </a:p>
          <a:p>
            <a:pPr marL="285750" indent="-285750">
              <a:buFontTx/>
              <a:buChar char="-"/>
            </a:pPr>
            <a:endParaRPr lang="en-US" dirty="0"/>
          </a:p>
        </p:txBody>
      </p:sp>
    </p:spTree>
    <p:extLst>
      <p:ext uri="{BB962C8B-B14F-4D97-AF65-F5344CB8AC3E}">
        <p14:creationId xmlns:p14="http://schemas.microsoft.com/office/powerpoint/2010/main" val="244862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diagram of a computer program">
            <a:extLst>
              <a:ext uri="{FF2B5EF4-FFF2-40B4-BE49-F238E27FC236}">
                <a16:creationId xmlns:a16="http://schemas.microsoft.com/office/drawing/2014/main" id="{537869C8-A87A-0D8B-AE26-0D5F51DEC7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2582" y="3912861"/>
            <a:ext cx="5616111" cy="2792323"/>
          </a:xfrm>
        </p:spPr>
      </p:pic>
      <p:cxnSp>
        <p:nvCxnSpPr>
          <p:cNvPr id="18" name="Straight Connector 17">
            <a:extLst>
              <a:ext uri="{FF2B5EF4-FFF2-40B4-BE49-F238E27FC236}">
                <a16:creationId xmlns:a16="http://schemas.microsoft.com/office/drawing/2014/main" id="{47F2017E-9AB8-A48A-5B6D-35FDA12818E4}"/>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itle 3">
            <a:extLst>
              <a:ext uri="{FF2B5EF4-FFF2-40B4-BE49-F238E27FC236}">
                <a16:creationId xmlns:a16="http://schemas.microsoft.com/office/drawing/2014/main" id="{970D66F2-22D6-64C3-2AEC-261A35A3A581}"/>
              </a:ext>
            </a:extLst>
          </p:cNvPr>
          <p:cNvSpPr/>
          <p:nvPr>
            <p:ph type="title"/>
          </p:nvPr>
        </p:nvSpPr>
        <p:spPr>
          <a:xfrm>
            <a:off x="575561" y="-435477"/>
            <a:ext cx="9692640" cy="1325562"/>
          </a:xfrm>
        </p:spPr>
        <p:txBody>
          <a:bodyPr/>
          <a:lstStyle/>
          <a:p>
            <a:r>
              <a:rPr lang="en-US" dirty="0"/>
              <a:t>Methodology</a:t>
            </a:r>
          </a:p>
        </p:txBody>
      </p:sp>
      <p:sp>
        <p:nvSpPr>
          <p:cNvPr id="22" name="TextBox 21">
            <a:extLst>
              <a:ext uri="{FF2B5EF4-FFF2-40B4-BE49-F238E27FC236}">
                <a16:creationId xmlns:a16="http://schemas.microsoft.com/office/drawing/2014/main" id="{BD8C5679-E65A-36E1-F79C-CA08471915ED}"/>
              </a:ext>
            </a:extLst>
          </p:cNvPr>
          <p:cNvSpPr txBox="1"/>
          <p:nvPr/>
        </p:nvSpPr>
        <p:spPr>
          <a:xfrm>
            <a:off x="654318" y="1050539"/>
            <a:ext cx="9692640" cy="2862322"/>
          </a:xfrm>
          <a:prstGeom prst="rect">
            <a:avLst/>
          </a:prstGeom>
          <a:noFill/>
        </p:spPr>
        <p:txBody>
          <a:bodyPr wrap="square" rtlCol="0">
            <a:spAutoFit/>
          </a:bodyPr>
          <a:lstStyle/>
          <a:p>
            <a:pPr marL="285750" indent="-285750">
              <a:buFontTx/>
              <a:buChar char="-"/>
            </a:pPr>
            <a:r>
              <a:rPr lang="en-US" dirty="0"/>
              <a:t>We decided to employ Apache Spark using Java and Gradle and the data itself was stored using HDFS. Outputs would then be analyzed using Python.</a:t>
            </a:r>
          </a:p>
          <a:p>
            <a:pPr marL="285750" indent="-285750">
              <a:buFontTx/>
              <a:buChar char="-"/>
            </a:pPr>
            <a:endParaRPr lang="en-US" dirty="0"/>
          </a:p>
          <a:p>
            <a:pPr marL="285750" indent="-285750">
              <a:buFontTx/>
              <a:buChar char="-"/>
            </a:pPr>
            <a:r>
              <a:rPr lang="en-US" dirty="0"/>
              <a:t>Our final data directory consisted of the parcel data of each place as well as files for quality of life, totaling 3.2 GB.</a:t>
            </a:r>
          </a:p>
          <a:p>
            <a:pPr marL="285750" indent="-285750">
              <a:buFontTx/>
              <a:buChar char="-"/>
            </a:pPr>
            <a:endParaRPr lang="en-US" dirty="0"/>
          </a:p>
          <a:p>
            <a:pPr marL="285750" indent="-285750">
              <a:buFontTx/>
              <a:buChar char="-"/>
            </a:pPr>
            <a:r>
              <a:rPr lang="en-US" dirty="0"/>
              <a:t>Spans 95 counties in the US: Denver, Jefferson, and Weld County in CO; Dallas County and Houston in TX; Detroit, MI; Placer County in CA; rest in Ohio</a:t>
            </a:r>
          </a:p>
          <a:p>
            <a:pPr marL="285750" indent="-285750">
              <a:buFontTx/>
              <a:buChar char="-"/>
            </a:pPr>
            <a:endParaRPr lang="en-US" dirty="0"/>
          </a:p>
          <a:p>
            <a:pPr marL="285750" indent="-285750">
              <a:buFontTx/>
              <a:buChar char="-"/>
            </a:pPr>
            <a:r>
              <a:rPr lang="en-US" dirty="0"/>
              <a:t>Data retrieved  from US Census, EPA, Kaggle, MIQOLS, </a:t>
            </a:r>
            <a:r>
              <a:rPr lang="en-US" dirty="0" err="1"/>
              <a:t>Koordinates</a:t>
            </a:r>
            <a:r>
              <a:rPr lang="en-US" dirty="0"/>
              <a:t>, County website</a:t>
            </a:r>
          </a:p>
        </p:txBody>
      </p:sp>
    </p:spTree>
    <p:extLst>
      <p:ext uri="{BB962C8B-B14F-4D97-AF65-F5344CB8AC3E}">
        <p14:creationId xmlns:p14="http://schemas.microsoft.com/office/powerpoint/2010/main" val="425742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diagram of a program&#10;&#10;Description automatically generated">
            <a:extLst>
              <a:ext uri="{FF2B5EF4-FFF2-40B4-BE49-F238E27FC236}">
                <a16:creationId xmlns:a16="http://schemas.microsoft.com/office/drawing/2014/main" id="{53778445-F9F5-930D-ECF6-FA70C3F6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713" y="3498800"/>
            <a:ext cx="7826787" cy="2811226"/>
          </a:xfrm>
          <a:prstGeom prst="rect">
            <a:avLst/>
          </a:prstGeom>
        </p:spPr>
      </p:pic>
      <p:sp>
        <p:nvSpPr>
          <p:cNvPr id="28" name="Title 3">
            <a:extLst>
              <a:ext uri="{FF2B5EF4-FFF2-40B4-BE49-F238E27FC236}">
                <a16:creationId xmlns:a16="http://schemas.microsoft.com/office/drawing/2014/main" id="{27DEA103-5233-2C7D-BD00-37299530BF8A}"/>
              </a:ext>
            </a:extLst>
          </p:cNvPr>
          <p:cNvSpPr>
            <a:spLocks noGrp="1" noRot="1" noMove="1" noResize="1" noEditPoints="1" noAdjustHandles="1" noChangeArrowheads="1" noChangeShapeType="1"/>
          </p:cNvSpPr>
          <p:nvPr>
            <p:ph type="title"/>
          </p:nvPr>
        </p:nvSpPr>
        <p:spPr>
          <a:xfrm>
            <a:off x="575561" y="-435477"/>
            <a:ext cx="9692640" cy="1325562"/>
          </a:xfrm>
        </p:spPr>
        <p:txBody>
          <a:bodyPr/>
          <a:lstStyle/>
          <a:p>
            <a:r>
              <a:rPr lang="en-US" dirty="0"/>
              <a:t>Methodology (cont.)</a:t>
            </a:r>
          </a:p>
        </p:txBody>
      </p:sp>
      <p:cxnSp>
        <p:nvCxnSpPr>
          <p:cNvPr id="29" name="Straight Connector 28">
            <a:extLst>
              <a:ext uri="{FF2B5EF4-FFF2-40B4-BE49-F238E27FC236}">
                <a16:creationId xmlns:a16="http://schemas.microsoft.com/office/drawing/2014/main" id="{8D160258-E77B-2380-BF96-B0209A34CB45}"/>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2" name="Content Placeholder 13" descr="A screenshot of a computer code&#10;&#10;Description automatically generated">
            <a:extLst>
              <a:ext uri="{FF2B5EF4-FFF2-40B4-BE49-F238E27FC236}">
                <a16:creationId xmlns:a16="http://schemas.microsoft.com/office/drawing/2014/main" id="{491D262E-52F3-95C4-B028-0D3C81D69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899" y="1144772"/>
            <a:ext cx="4252775" cy="1894195"/>
          </a:xfrm>
          <a:prstGeom prst="rect">
            <a:avLst/>
          </a:prstGeom>
        </p:spPr>
      </p:pic>
      <p:sp>
        <p:nvSpPr>
          <p:cNvPr id="33" name="TextBox 32">
            <a:extLst>
              <a:ext uri="{FF2B5EF4-FFF2-40B4-BE49-F238E27FC236}">
                <a16:creationId xmlns:a16="http://schemas.microsoft.com/office/drawing/2014/main" id="{E70CF134-8BA3-3D0C-18AE-DF9E7C950B65}"/>
              </a:ext>
            </a:extLst>
          </p:cNvPr>
          <p:cNvSpPr txBox="1"/>
          <p:nvPr/>
        </p:nvSpPr>
        <p:spPr>
          <a:xfrm>
            <a:off x="815885" y="961938"/>
            <a:ext cx="2776722" cy="276999"/>
          </a:xfrm>
          <a:prstGeom prst="rect">
            <a:avLst/>
          </a:prstGeom>
          <a:noFill/>
        </p:spPr>
        <p:txBody>
          <a:bodyPr wrap="none" rtlCol="0">
            <a:spAutoFit/>
          </a:bodyPr>
          <a:lstStyle/>
          <a:p>
            <a:r>
              <a:rPr lang="en-US" sz="1200" dirty="0"/>
              <a:t>Spark jobs for the Colorado.java file:</a:t>
            </a:r>
          </a:p>
        </p:txBody>
      </p:sp>
      <p:sp>
        <p:nvSpPr>
          <p:cNvPr id="34" name="TextBox 33">
            <a:extLst>
              <a:ext uri="{FF2B5EF4-FFF2-40B4-BE49-F238E27FC236}">
                <a16:creationId xmlns:a16="http://schemas.microsoft.com/office/drawing/2014/main" id="{D1596B78-AE2D-B5BE-9B4C-268AC522AA60}"/>
              </a:ext>
            </a:extLst>
          </p:cNvPr>
          <p:cNvSpPr txBox="1"/>
          <p:nvPr/>
        </p:nvSpPr>
        <p:spPr>
          <a:xfrm>
            <a:off x="815885" y="3221801"/>
            <a:ext cx="3634328" cy="276999"/>
          </a:xfrm>
          <a:prstGeom prst="rect">
            <a:avLst/>
          </a:prstGeom>
          <a:noFill/>
        </p:spPr>
        <p:txBody>
          <a:bodyPr wrap="none" rtlCol="0">
            <a:spAutoFit/>
          </a:bodyPr>
          <a:lstStyle/>
          <a:p>
            <a:r>
              <a:rPr lang="en-US" sz="1200" dirty="0"/>
              <a:t>Lineage graph of </a:t>
            </a:r>
            <a:r>
              <a:rPr lang="en-US" sz="1200" dirty="0" err="1"/>
              <a:t>calculateGraph</a:t>
            </a:r>
            <a:r>
              <a:rPr lang="en-US" sz="1200" dirty="0"/>
              <a:t>(</a:t>
            </a:r>
            <a:r>
              <a:rPr lang="en-US" sz="1200" dirty="0" err="1"/>
              <a:t>sc</a:t>
            </a:r>
            <a:r>
              <a:rPr lang="en-US" sz="1200" dirty="0"/>
              <a:t>) from above:</a:t>
            </a:r>
          </a:p>
        </p:txBody>
      </p:sp>
    </p:spTree>
    <p:extLst>
      <p:ext uri="{BB962C8B-B14F-4D97-AF65-F5344CB8AC3E}">
        <p14:creationId xmlns:p14="http://schemas.microsoft.com/office/powerpoint/2010/main" val="184665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table with text and numbers&#10;&#10;Description automatically generated">
            <a:extLst>
              <a:ext uri="{FF2B5EF4-FFF2-40B4-BE49-F238E27FC236}">
                <a16:creationId xmlns:a16="http://schemas.microsoft.com/office/drawing/2014/main" id="{FC864377-BB86-7F54-44CE-D4629A428C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0713" y="1230801"/>
            <a:ext cx="4479925" cy="1311557"/>
          </a:xfrm>
        </p:spPr>
      </p:pic>
      <p:pic>
        <p:nvPicPr>
          <p:cNvPr id="13" name="Content Placeholder 12" descr="A screenshot of a computer&#10;&#10;Description automatically generated">
            <a:extLst>
              <a:ext uri="{FF2B5EF4-FFF2-40B4-BE49-F238E27FC236}">
                <a16:creationId xmlns:a16="http://schemas.microsoft.com/office/drawing/2014/main" id="{98EE5C6E-A8EA-D2F6-1F69-700C66BCB26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20713" y="2883074"/>
            <a:ext cx="9345803" cy="3616438"/>
          </a:xfrm>
        </p:spPr>
      </p:pic>
      <p:cxnSp>
        <p:nvCxnSpPr>
          <p:cNvPr id="17" name="Straight Connector 16">
            <a:extLst>
              <a:ext uri="{FF2B5EF4-FFF2-40B4-BE49-F238E27FC236}">
                <a16:creationId xmlns:a16="http://schemas.microsoft.com/office/drawing/2014/main" id="{950411D9-A5C6-AC60-344F-BF72B23DABFC}"/>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itle 3">
            <a:extLst>
              <a:ext uri="{FF2B5EF4-FFF2-40B4-BE49-F238E27FC236}">
                <a16:creationId xmlns:a16="http://schemas.microsoft.com/office/drawing/2014/main" id="{53C19173-B56F-6BDF-8662-0F8427806EE8}"/>
              </a:ext>
            </a:extLst>
          </p:cNvPr>
          <p:cNvSpPr>
            <a:spLocks noGrp="1"/>
          </p:cNvSpPr>
          <p:nvPr>
            <p:ph type="title"/>
          </p:nvPr>
        </p:nvSpPr>
        <p:spPr>
          <a:xfrm>
            <a:off x="575561" y="-435477"/>
            <a:ext cx="9692640" cy="1325562"/>
          </a:xfrm>
        </p:spPr>
        <p:txBody>
          <a:bodyPr/>
          <a:lstStyle/>
          <a:p>
            <a:r>
              <a:rPr lang="en-US" dirty="0"/>
              <a:t>Performance benchmarks (cont.)</a:t>
            </a:r>
          </a:p>
        </p:txBody>
      </p:sp>
      <p:sp>
        <p:nvSpPr>
          <p:cNvPr id="19" name="TextBox 18">
            <a:extLst>
              <a:ext uri="{FF2B5EF4-FFF2-40B4-BE49-F238E27FC236}">
                <a16:creationId xmlns:a16="http://schemas.microsoft.com/office/drawing/2014/main" id="{1432CDE8-D3B3-B93A-5EF7-A5A19B78C6D7}"/>
              </a:ext>
            </a:extLst>
          </p:cNvPr>
          <p:cNvSpPr txBox="1"/>
          <p:nvPr/>
        </p:nvSpPr>
        <p:spPr>
          <a:xfrm>
            <a:off x="815885" y="961938"/>
            <a:ext cx="4028667" cy="276999"/>
          </a:xfrm>
          <a:prstGeom prst="rect">
            <a:avLst/>
          </a:prstGeom>
          <a:noFill/>
        </p:spPr>
        <p:txBody>
          <a:bodyPr wrap="none" rtlCol="0">
            <a:spAutoFit/>
          </a:bodyPr>
          <a:lstStyle/>
          <a:p>
            <a:r>
              <a:rPr lang="en-US" sz="1200" dirty="0"/>
              <a:t>Benchmarks for Spark jobs using Salem as local node:</a:t>
            </a:r>
          </a:p>
        </p:txBody>
      </p:sp>
      <p:sp>
        <p:nvSpPr>
          <p:cNvPr id="20" name="TextBox 19">
            <a:extLst>
              <a:ext uri="{FF2B5EF4-FFF2-40B4-BE49-F238E27FC236}">
                <a16:creationId xmlns:a16="http://schemas.microsoft.com/office/drawing/2014/main" id="{CA6A8BB0-7BC7-754C-0F9D-189FB1A5DF1F}"/>
              </a:ext>
            </a:extLst>
          </p:cNvPr>
          <p:cNvSpPr txBox="1"/>
          <p:nvPr/>
        </p:nvSpPr>
        <p:spPr>
          <a:xfrm>
            <a:off x="815885" y="2534222"/>
            <a:ext cx="4759636" cy="276999"/>
          </a:xfrm>
          <a:prstGeom prst="rect">
            <a:avLst/>
          </a:prstGeom>
          <a:noFill/>
        </p:spPr>
        <p:txBody>
          <a:bodyPr wrap="none" rtlCol="0">
            <a:spAutoFit/>
          </a:bodyPr>
          <a:lstStyle/>
          <a:p>
            <a:r>
              <a:rPr lang="en-US" sz="1200" dirty="0"/>
              <a:t>Analysis results using outputs of Spark jobs as inputs to Pandas:</a:t>
            </a:r>
          </a:p>
        </p:txBody>
      </p:sp>
    </p:spTree>
    <p:extLst>
      <p:ext uri="{BB962C8B-B14F-4D97-AF65-F5344CB8AC3E}">
        <p14:creationId xmlns:p14="http://schemas.microsoft.com/office/powerpoint/2010/main" val="158875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FD6533-9EEB-2B57-C4E4-E2A2A3D4DE37}"/>
              </a:ext>
            </a:extLst>
          </p:cNvPr>
          <p:cNvSpPr>
            <a:spLocks noGrp="1"/>
          </p:cNvSpPr>
          <p:nvPr>
            <p:ph type="title"/>
          </p:nvPr>
        </p:nvSpPr>
        <p:spPr>
          <a:xfrm>
            <a:off x="575561" y="-435477"/>
            <a:ext cx="9692640" cy="1325562"/>
          </a:xfrm>
        </p:spPr>
        <p:txBody>
          <a:bodyPr/>
          <a:lstStyle/>
          <a:p>
            <a:r>
              <a:rPr lang="en-US" dirty="0"/>
              <a:t>Performance benchmarks (cont.)</a:t>
            </a:r>
          </a:p>
        </p:txBody>
      </p:sp>
      <p:cxnSp>
        <p:nvCxnSpPr>
          <p:cNvPr id="7" name="Straight Connector 6">
            <a:extLst>
              <a:ext uri="{FF2B5EF4-FFF2-40B4-BE49-F238E27FC236}">
                <a16:creationId xmlns:a16="http://schemas.microsoft.com/office/drawing/2014/main" id="{A47AE48E-6917-472A-A59F-C956680BC77C}"/>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6" name="Picture 15" descr="A graph of a function&#10;&#10;Description automatically generated">
            <a:extLst>
              <a:ext uri="{FF2B5EF4-FFF2-40B4-BE49-F238E27FC236}">
                <a16:creationId xmlns:a16="http://schemas.microsoft.com/office/drawing/2014/main" id="{9FA2358E-B830-A320-5557-5C4041C5E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73" y="890085"/>
            <a:ext cx="10562336" cy="1653432"/>
          </a:xfrm>
          <a:prstGeom prst="rect">
            <a:avLst/>
          </a:prstGeom>
        </p:spPr>
      </p:pic>
      <p:pic>
        <p:nvPicPr>
          <p:cNvPr id="18" name="Picture 17" descr="A graph with red and blue lines&#10;&#10;Description automatically generated">
            <a:extLst>
              <a:ext uri="{FF2B5EF4-FFF2-40B4-BE49-F238E27FC236}">
                <a16:creationId xmlns:a16="http://schemas.microsoft.com/office/drawing/2014/main" id="{49EE91EB-B533-AD4E-2200-63C4CB479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09" y="4196949"/>
            <a:ext cx="10562336" cy="2482352"/>
          </a:xfrm>
          <a:prstGeom prst="rect">
            <a:avLst/>
          </a:prstGeom>
        </p:spPr>
      </p:pic>
      <p:pic>
        <p:nvPicPr>
          <p:cNvPr id="20" name="Picture 19" descr="A graph showing a curve&#10;&#10;Description automatically generated">
            <a:extLst>
              <a:ext uri="{FF2B5EF4-FFF2-40B4-BE49-F238E27FC236}">
                <a16:creationId xmlns:a16="http://schemas.microsoft.com/office/drawing/2014/main" id="{AAF5CAC8-DBEC-FAB8-833F-7B38BF1036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578" y="2543517"/>
            <a:ext cx="10562336" cy="1557388"/>
          </a:xfrm>
          <a:prstGeom prst="rect">
            <a:avLst/>
          </a:prstGeom>
        </p:spPr>
      </p:pic>
    </p:spTree>
    <p:extLst>
      <p:ext uri="{BB962C8B-B14F-4D97-AF65-F5344CB8AC3E}">
        <p14:creationId xmlns:p14="http://schemas.microsoft.com/office/powerpoint/2010/main" val="327998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1E745FB-09B0-BDDA-95DA-9F401CE6B1EC}"/>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itle 3">
            <a:extLst>
              <a:ext uri="{FF2B5EF4-FFF2-40B4-BE49-F238E27FC236}">
                <a16:creationId xmlns:a16="http://schemas.microsoft.com/office/drawing/2014/main" id="{CC295D56-3301-0E66-281E-54FE30CBB7FF}"/>
              </a:ext>
            </a:extLst>
          </p:cNvPr>
          <p:cNvSpPr/>
          <p:nvPr>
            <p:ph type="title"/>
          </p:nvPr>
        </p:nvSpPr>
        <p:spPr>
          <a:xfrm>
            <a:off x="575561" y="-435477"/>
            <a:ext cx="9692640" cy="1325562"/>
          </a:xfrm>
        </p:spPr>
        <p:txBody>
          <a:bodyPr/>
          <a:lstStyle/>
          <a:p>
            <a:r>
              <a:rPr lang="en-US" dirty="0"/>
              <a:t>Insights &amp; Conclusions</a:t>
            </a:r>
          </a:p>
        </p:txBody>
      </p:sp>
    </p:spTree>
    <p:extLst>
      <p:ext uri="{BB962C8B-B14F-4D97-AF65-F5344CB8AC3E}">
        <p14:creationId xmlns:p14="http://schemas.microsoft.com/office/powerpoint/2010/main" val="3235600559"/>
      </p:ext>
    </p:extLst>
  </p:cSld>
  <p:clrMapOvr>
    <a:masterClrMapping/>
  </p:clrMapOvr>
</p:sld>
</file>

<file path=ppt/theme/theme1.xml><?xml version="1.0" encoding="utf-8"?>
<a:theme xmlns:a="http://schemas.openxmlformats.org/drawingml/2006/main" name="View">
  <a:themeElements>
    <a:clrScheme name="Custom 1">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160</TotalTime>
  <Words>464</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Wingdings 2</vt:lpstr>
      <vt:lpstr>View</vt:lpstr>
      <vt:lpstr>Analyzing Residential Zoning in the United States</vt:lpstr>
      <vt:lpstr>Background Information</vt:lpstr>
      <vt:lpstr>Problem Characterization</vt:lpstr>
      <vt:lpstr>Methodology</vt:lpstr>
      <vt:lpstr>Methodology (cont.)</vt:lpstr>
      <vt:lpstr>Performance benchmarks (cont.)</vt:lpstr>
      <vt:lpstr>Performance benchmarks (cont.)</vt:lpstr>
      <vt:lpstr>Insights &amp;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Residential Zoning in the United States</dc:title>
  <dc:creator>Adhikari,Ayush</dc:creator>
  <cp:lastModifiedBy>Adhikari,Ayush</cp:lastModifiedBy>
  <cp:revision>1</cp:revision>
  <dcterms:created xsi:type="dcterms:W3CDTF">2024-04-27T20:44:49Z</dcterms:created>
  <dcterms:modified xsi:type="dcterms:W3CDTF">2024-04-27T23:25:30Z</dcterms:modified>
</cp:coreProperties>
</file>