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6.xml"/><Relationship Id="rId22" Type="http://schemas.openxmlformats.org/officeDocument/2006/relationships/font" Target="fonts/ProximaNova-boldItalic.fntdata"/><Relationship Id="rId10" Type="http://schemas.openxmlformats.org/officeDocument/2006/relationships/slide" Target="slides/slide5.xml"/><Relationship Id="rId21" Type="http://schemas.openxmlformats.org/officeDocument/2006/relationships/font" Target="fonts/ProximaNova-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Sophia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4f3dbe819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4f3dbe819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Marco</a:t>
            </a:r>
            <a:endParaRPr/>
          </a:p>
          <a:p>
            <a:pPr indent="0" lvl="0" marL="0" rtl="0" algn="l">
              <a:spcBef>
                <a:spcPts val="0"/>
              </a:spcBef>
              <a:spcAft>
                <a:spcPts val="0"/>
              </a:spcAft>
              <a:buNone/>
            </a:pPr>
            <a:r>
              <a:rPr lang="en"/>
              <a:t>Take two crabs after a week and use them for hemolymph extractions. Ca</a:t>
            </a:r>
            <a:r>
              <a:rPr lang="en"/>
              <a:t>ffeine</a:t>
            </a:r>
            <a:r>
              <a:rPr lang="en"/>
              <a:t> concentrations will be left as is to reflect fate in the environment and see any </a:t>
            </a:r>
            <a:r>
              <a:rPr lang="en"/>
              <a:t>differences in crab behavior in changing concentrations.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ebf9d989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ebf9d989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Marco</a:t>
            </a:r>
            <a:endParaRPr/>
          </a:p>
          <a:p>
            <a:pPr indent="0" lvl="0" marL="0" rtl="0" algn="l">
              <a:spcBef>
                <a:spcPts val="0"/>
              </a:spcBef>
              <a:spcAft>
                <a:spcPts val="0"/>
              </a:spcAft>
              <a:buNone/>
            </a:pPr>
            <a:r>
              <a:rPr lang="en"/>
              <a:t>Oxygen consumption to look at metabolic rate. Righting time to observe stress and possibly evaluate if caffeine affects movement</a:t>
            </a:r>
            <a:endParaRPr/>
          </a:p>
          <a:p>
            <a:pPr indent="0" lvl="0" marL="0" rtl="0" algn="l">
              <a:spcBef>
                <a:spcPts val="0"/>
              </a:spcBef>
              <a:spcAft>
                <a:spcPts val="0"/>
              </a:spcAft>
              <a:buNone/>
            </a:pPr>
            <a:r>
              <a:rPr lang="en"/>
              <a:t>The BCA looks at how crabs will start to break down proteins when chronically stressed and look at metabolic depletion and maybe with increased muscle tension, there will be more breakdown of proteins from those cells.</a:t>
            </a:r>
            <a:endParaRPr/>
          </a:p>
          <a:p>
            <a:pPr indent="0" lvl="0" marL="0" rtl="0" algn="l">
              <a:spcBef>
                <a:spcPts val="0"/>
              </a:spcBef>
              <a:spcAft>
                <a:spcPts val="0"/>
              </a:spcAft>
              <a:buNone/>
            </a:pPr>
            <a:r>
              <a:rPr lang="en"/>
              <a:t>And then lactate is similar, looking at increases in anaerobic respiration caused by stress.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4ebf9d989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4ebf9d989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is our bibliography for this slide, with each entry having an in-text citation on the slide it is referenced in. Information mentioned within our presentation can be found within these sources.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4ebf9d989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4ebf9d989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Aubrey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Is there any question </a:t>
            </a:r>
            <a:r>
              <a:rPr lang="en"/>
              <a:t>related to our project proposal or anything that needs to be clarified?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4dc5df418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4dc5df418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highlight>
                  <a:srgbClr val="D9EAD3"/>
                </a:highlight>
                <a:latin typeface="Proxima Nova"/>
                <a:ea typeface="Proxima Nova"/>
                <a:cs typeface="Proxima Nova"/>
                <a:sym typeface="Proxima Nova"/>
              </a:rPr>
              <a:t>Caffeine is among the most widely consumed central nervous system stimulants with an estimated ~80% of the global population having at least one caffeinated beverage daily.</a:t>
            </a:r>
            <a:r>
              <a:rPr lang="en">
                <a:solidFill>
                  <a:schemeClr val="dk1"/>
                </a:solidFill>
                <a:latin typeface="Proxima Nova"/>
                <a:ea typeface="Proxima Nova"/>
                <a:cs typeface="Proxima Nova"/>
                <a:sym typeface="Proxima Nova"/>
              </a:rPr>
              <a:t> We can find caffeinated beverages nearly everywhere we look, especially here in the Pacific Northwest, but </a:t>
            </a:r>
            <a:r>
              <a:rPr lang="en">
                <a:solidFill>
                  <a:schemeClr val="dk1"/>
                </a:solidFill>
                <a:highlight>
                  <a:srgbClr val="D9EAD3"/>
                </a:highlight>
                <a:latin typeface="Proxima Nova"/>
                <a:ea typeface="Proxima Nova"/>
                <a:cs typeface="Proxima Nova"/>
                <a:sym typeface="Proxima Nova"/>
              </a:rPr>
              <a:t>caffeine is emerging as a contaminant of concern in the aquatic environment, due to its widespread occurrence</a:t>
            </a:r>
            <a:r>
              <a:rPr lang="en">
                <a:solidFill>
                  <a:schemeClr val="dk1"/>
                </a:solidFill>
                <a:latin typeface="Proxima Nova"/>
                <a:ea typeface="Proxima Nova"/>
                <a:cs typeface="Proxima Nova"/>
                <a:sym typeface="Proxima Nova"/>
              </a:rPr>
              <a:t>. Scientists have considered</a:t>
            </a:r>
            <a:r>
              <a:rPr lang="en">
                <a:solidFill>
                  <a:schemeClr val="dk1"/>
                </a:solidFill>
                <a:highlight>
                  <a:srgbClr val="D9EAD3"/>
                </a:highlight>
                <a:latin typeface="Proxima Nova"/>
                <a:ea typeface="Proxima Nova"/>
                <a:cs typeface="Proxima Nova"/>
                <a:sym typeface="Proxima Nova"/>
              </a:rPr>
              <a:t> caffeine as one of the most ubiquitous pharmaceutically active compound pollutants in the environment</a:t>
            </a:r>
            <a:r>
              <a:rPr lang="en">
                <a:solidFill>
                  <a:schemeClr val="dk1"/>
                </a:solidFill>
                <a:latin typeface="Proxima Nova"/>
                <a:ea typeface="Proxima Nova"/>
                <a:cs typeface="Proxima Nova"/>
                <a:sym typeface="Proxima Nova"/>
              </a:rPr>
              <a:t>, meaning that it affects all kinds of life forms with its toxicological effects. </a:t>
            </a:r>
            <a:r>
              <a:rPr lang="en">
                <a:solidFill>
                  <a:schemeClr val="dk1"/>
                </a:solidFill>
                <a:highlight>
                  <a:srgbClr val="D9EAD3"/>
                </a:highlight>
                <a:latin typeface="Proxima Nova"/>
                <a:ea typeface="Proxima Nova"/>
                <a:cs typeface="Proxima Nova"/>
                <a:sym typeface="Proxima Nova"/>
              </a:rPr>
              <a:t>Caffeine primarily finds its way into water bodies via wastewater,</a:t>
            </a:r>
            <a:r>
              <a:rPr lang="en">
                <a:solidFill>
                  <a:schemeClr val="dk1"/>
                </a:solidFill>
                <a:latin typeface="Proxima Nova"/>
                <a:ea typeface="Proxima Nova"/>
                <a:cs typeface="Proxima Nova"/>
                <a:sym typeface="Proxima Nova"/>
              </a:rPr>
              <a:t> especially from human excretion. Wastewater treatment facilities can successfully and efficiently remove caffeine from wastewater, but the vast amount of caffeine that is constantly being inputted into aquatic systems is higher than the rate in which it is removed. Due to caffeine’s utilization by humans, it is used as a marker of anthropogenic activities and pollution in a given water body. Long-term exposure to caffeine results in accumulation within marine life tissues, with relevant amounts found in coral, fish, mussels, and algae. </a:t>
            </a:r>
            <a:endParaRPr>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4dc5df418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4dc5df418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a:t>
            </a:r>
            <a:endParaRPr/>
          </a:p>
          <a:p>
            <a:pPr indent="0" lvl="0" marL="0" rtl="0" algn="l">
              <a:lnSpc>
                <a:spcPct val="115000"/>
              </a:lnSpc>
              <a:spcBef>
                <a:spcPts val="0"/>
              </a:spcBef>
              <a:spcAft>
                <a:spcPts val="0"/>
              </a:spcAft>
              <a:buNone/>
            </a:pPr>
            <a:r>
              <a:rPr lang="en">
                <a:solidFill>
                  <a:schemeClr val="dk1"/>
                </a:solidFill>
                <a:highlight>
                  <a:srgbClr val="D9EAD3"/>
                </a:highlight>
                <a:latin typeface="Proxima Nova"/>
                <a:ea typeface="Proxima Nova"/>
                <a:cs typeface="Proxima Nova"/>
                <a:sym typeface="Proxima Nova"/>
              </a:rPr>
              <a:t>Caffeine has significant detrimental effects on marine species including </a:t>
            </a:r>
            <a:r>
              <a:rPr lang="en">
                <a:solidFill>
                  <a:schemeClr val="dk1"/>
                </a:solidFill>
                <a:highlight>
                  <a:srgbClr val="D9EAD3"/>
                </a:highlight>
                <a:latin typeface="Proxima Nova"/>
                <a:ea typeface="Proxima Nova"/>
                <a:cs typeface="Proxima Nova"/>
                <a:sym typeface="Proxima Nova"/>
              </a:rPr>
              <a:t>reproductive and growth inhibition, mortality, </a:t>
            </a:r>
            <a:r>
              <a:rPr lang="en">
                <a:solidFill>
                  <a:schemeClr val="dk1"/>
                </a:solidFill>
                <a:highlight>
                  <a:srgbClr val="D9EAD3"/>
                </a:highlight>
                <a:latin typeface="Proxima Nova"/>
                <a:ea typeface="Proxima Nova"/>
                <a:cs typeface="Proxima Nova"/>
                <a:sym typeface="Proxima Nova"/>
              </a:rPr>
              <a:t>oxidative stress, and lipid peroxidation.</a:t>
            </a:r>
            <a:r>
              <a:rPr lang="en">
                <a:solidFill>
                  <a:schemeClr val="dk1"/>
                </a:solidFill>
                <a:latin typeface="Proxima Nova"/>
                <a:ea typeface="Proxima Nova"/>
                <a:cs typeface="Proxima Nova"/>
                <a:sym typeface="Proxima Nova"/>
              </a:rPr>
              <a:t> Since caffeine affects entire ecosystems, here are some worrisome examples of caffeine’s detrimental effects taken from studies on various marine animals. In a study conducted on daggerblade grass shrimp, </a:t>
            </a:r>
            <a:r>
              <a:rPr i="1" lang="en">
                <a:solidFill>
                  <a:schemeClr val="dk1"/>
                </a:solidFill>
                <a:latin typeface="Proxima Nova"/>
                <a:ea typeface="Proxima Nova"/>
                <a:cs typeface="Proxima Nova"/>
                <a:sym typeface="Proxima Nova"/>
              </a:rPr>
              <a:t>Palaemonetes pugio</a:t>
            </a:r>
            <a:r>
              <a:rPr lang="en">
                <a:solidFill>
                  <a:schemeClr val="dk1"/>
                </a:solidFill>
                <a:latin typeface="Proxima Nova"/>
                <a:ea typeface="Proxima Nova"/>
                <a:cs typeface="Proxima Nova"/>
                <a:sym typeface="Proxima Nova"/>
              </a:rPr>
              <a:t>, ovigerous females were exposed to caffeine. </a:t>
            </a:r>
            <a:r>
              <a:rPr lang="en">
                <a:solidFill>
                  <a:schemeClr val="dk1"/>
                </a:solidFill>
                <a:highlight>
                  <a:srgbClr val="D9EAD3"/>
                </a:highlight>
                <a:latin typeface="Proxima Nova"/>
                <a:ea typeface="Proxima Nova"/>
                <a:cs typeface="Proxima Nova"/>
                <a:sym typeface="Proxima Nova"/>
              </a:rPr>
              <a:t>Delayed hatch time of these females’ eggs was observed accompanied by reduced embryo survival, as well as significantly delayed development of embryos and metamorphosis of larvae. Caffeine’s presence in the water establishes a state of oxidative stress in marine life. Lipid peroxidation</a:t>
            </a:r>
            <a:r>
              <a:rPr lang="en">
                <a:solidFill>
                  <a:schemeClr val="dk1"/>
                </a:solidFill>
                <a:latin typeface="Proxima Nova"/>
                <a:ea typeface="Proxima Nova"/>
                <a:cs typeface="Proxima Nova"/>
                <a:sym typeface="Proxima Nova"/>
              </a:rPr>
              <a:t> is a consequence of oxidative stress, found to be induced mainly in the gills, hepatopancreas, and gonad tissues when exposed to caffeine. </a:t>
            </a:r>
            <a:r>
              <a:rPr lang="en">
                <a:solidFill>
                  <a:schemeClr val="dk1"/>
                </a:solidFill>
                <a:highlight>
                  <a:srgbClr val="D9EAD3"/>
                </a:highlight>
                <a:latin typeface="Proxima Nova"/>
                <a:ea typeface="Proxima Nova"/>
                <a:cs typeface="Proxima Nova"/>
                <a:sym typeface="Proxima Nova"/>
              </a:rPr>
              <a:t>Oxidative stress also leads to DNA damage in the gill tissues. To fight against this oxidative stress, metabolic rate is increased and energy reserves (glycogen) are depleted</a:t>
            </a:r>
            <a:r>
              <a:rPr lang="en">
                <a:solidFill>
                  <a:schemeClr val="dk1"/>
                </a:solidFill>
                <a:highlight>
                  <a:srgbClr val="B6D7A8"/>
                </a:highlight>
                <a:latin typeface="Proxima Nova"/>
                <a:ea typeface="Proxima Nova"/>
                <a:cs typeface="Proxima Nova"/>
                <a:sym typeface="Proxima Nova"/>
              </a:rPr>
              <a:t>.</a:t>
            </a:r>
            <a:r>
              <a:rPr lang="en">
                <a:solidFill>
                  <a:schemeClr val="dk1"/>
                </a:solidFill>
                <a:latin typeface="Proxima Nova"/>
                <a:ea typeface="Proxima Nova"/>
                <a:cs typeface="Proxima Nova"/>
                <a:sym typeface="Proxima Nova"/>
              </a:rPr>
              <a:t> Overall, the presence of caffeine in the water negatively</a:t>
            </a:r>
            <a:r>
              <a:rPr lang="en">
                <a:solidFill>
                  <a:schemeClr val="dk1"/>
                </a:solidFill>
                <a:highlight>
                  <a:srgbClr val="D9EAD3"/>
                </a:highlight>
                <a:latin typeface="Proxima Nova"/>
                <a:ea typeface="Proxima Nova"/>
                <a:cs typeface="Proxima Nova"/>
                <a:sym typeface="Proxima Nova"/>
              </a:rPr>
              <a:t> influences species’ abundance, biomass, and fitness.</a:t>
            </a:r>
            <a:r>
              <a:rPr lang="en">
                <a:solidFill>
                  <a:schemeClr val="dk1"/>
                </a:solidFill>
                <a:latin typeface="Proxima Nova"/>
                <a:ea typeface="Proxima Nova"/>
                <a:cs typeface="Proxima Nova"/>
                <a:sym typeface="Proxima Nova"/>
              </a:rPr>
              <a:t> This not only impacts individual species, but the integrity of an ecosystem as a whole. Food webs can be thrown into disarray when caffeine is introduced, as species will have reproduction complications, increased stress levels, and requiring more food consumption and oxygen. Understanding the implications of caffeine introduction in a marine ecosystem is significant because it gives us a foundation to build on and understand that </a:t>
            </a:r>
            <a:r>
              <a:rPr lang="en">
                <a:solidFill>
                  <a:schemeClr val="dk1"/>
                </a:solidFill>
                <a:highlight>
                  <a:srgbClr val="D9EAD3"/>
                </a:highlight>
                <a:latin typeface="Proxima Nova"/>
                <a:ea typeface="Proxima Nova"/>
                <a:cs typeface="Proxima Nova"/>
                <a:sym typeface="Proxima Nova"/>
              </a:rPr>
              <a:t>caffeine has a detriment to countless marine species in many different ways and that the stress experienced by an organism leads to negative shifts in ecosystem dynamics</a:t>
            </a:r>
            <a:r>
              <a:rPr lang="en">
                <a:solidFill>
                  <a:schemeClr val="dk1"/>
                </a:solidFill>
                <a:latin typeface="Proxima Nova"/>
                <a:ea typeface="Proxima Nova"/>
                <a:cs typeface="Proxima Nova"/>
                <a:sym typeface="Proxima Nova"/>
              </a:rPr>
              <a:t>. Now that we have this foundation built, let’s take a closer look at the specific responses crabs have to caffeine. </a:t>
            </a:r>
            <a:endParaRPr>
              <a:latin typeface="Proxima Nova"/>
              <a:ea typeface="Proxima Nova"/>
              <a:cs typeface="Proxima Nova"/>
              <a:sym typeface="Proxima Nov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ebf9d989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ebf9d989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Sophia</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Caffeine changes the permeability and polarity of membranes and decreases the energy needed for the activation of different cellular processes.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Depolarizes membrane potential which alters the activity of the bursting pacemaker pyloric dilator neurons, either inducing or strengthening burst discharge by increasing the frequency, amplitude and duration of the action potentials. Caffeine decreases the threshold for the production of bursting activity (Hermann, 1981).</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In the hepatopancreas, a digestive gland within crustaceans, exposure led to damage to the DNA, increases in antioxidative responses, lipid peroxidation which damages lipids in cell membranes, and inhibition of acetylcholinesterase activity which is suppose to terminate nerve impulses. (Baracchini et al., 2024). </a:t>
            </a:r>
            <a:endParaRPr>
              <a:solidFill>
                <a:schemeClr val="dk1"/>
              </a:solidFill>
            </a:endParaRPr>
          </a:p>
          <a:p>
            <a:pPr indent="0" lvl="0" marL="0" rtl="0" algn="l">
              <a:lnSpc>
                <a:spcPct val="115000"/>
              </a:lnSpc>
              <a:spcBef>
                <a:spcPts val="0"/>
              </a:spcBef>
              <a:spcAft>
                <a:spcPts val="0"/>
              </a:spcAft>
              <a:buNone/>
            </a:pPr>
            <a:r>
              <a:rPr lang="en">
                <a:solidFill>
                  <a:schemeClr val="dk1"/>
                </a:solidFill>
              </a:rPr>
              <a:t>Exposure to high concentrations of caffeine leads to significant decreases in the lysosomal membrane stability (Aguirre-Martínez et al., 2012).</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f3dbe81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f3dbe81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Sophia</a:t>
            </a:r>
            <a:endParaRPr/>
          </a:p>
          <a:p>
            <a:pPr indent="0" lvl="0" marL="0" rtl="0" algn="l">
              <a:lnSpc>
                <a:spcPct val="115000"/>
              </a:lnSpc>
              <a:spcBef>
                <a:spcPts val="0"/>
              </a:spcBef>
              <a:spcAft>
                <a:spcPts val="0"/>
              </a:spcAft>
              <a:buNone/>
            </a:pPr>
            <a:r>
              <a:rPr lang="en">
                <a:solidFill>
                  <a:schemeClr val="dk1"/>
                </a:solidFill>
              </a:rPr>
              <a:t>Caffeine induces tension development within depolarized muscle, generating contractures as the muscle mechanical threshold is lowered. This is because caffeine accelerates the release of Ca2+ from the sarcoplasmic reticulum in the muscles and suppresses the active binding of mycoplasma Ca2+ (Huddart, 1969).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f3dbe819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f3dbe819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Sophia</a:t>
            </a:r>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Caffeine causes a release of calcium from the endoplasmic reticulum and which leads to an increased flux in intracellular Cd and Cu in gill cells with an effect on the Na+/K+-ATPAse transporter in the cell as observed in mangrove crabs (Ortega et al., 2014; Sá &amp; Zanotto, 2013)</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ebf9d9895_1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4ebf9d9895_1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our experiment, we are aiming to answer the question of how different environmental concentrations of caffeine facilitate physiological stress responses in </a:t>
            </a:r>
            <a:r>
              <a:rPr i="1" lang="en"/>
              <a:t>Hemigrapsus oregonensis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ebf9d989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ebf9d989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Aubrey</a:t>
            </a:r>
            <a:endParaRPr/>
          </a:p>
          <a:p>
            <a:pPr indent="0" lvl="0" marL="0" rtl="0" algn="l">
              <a:lnSpc>
                <a:spcPct val="115000"/>
              </a:lnSpc>
              <a:spcBef>
                <a:spcPts val="1200"/>
              </a:spcBef>
              <a:spcAft>
                <a:spcPts val="1200"/>
              </a:spcAft>
              <a:buClr>
                <a:schemeClr val="dk1"/>
              </a:buClr>
              <a:buSzPts val="1100"/>
              <a:buFont typeface="Arial"/>
              <a:buNone/>
            </a:pPr>
            <a:r>
              <a:rPr lang="en"/>
              <a:t>Our hypothesis is based off our research question. For the null, we state that different </a:t>
            </a:r>
            <a:r>
              <a:rPr lang="en"/>
              <a:t>environmental</a:t>
            </a:r>
            <a:r>
              <a:rPr lang="en"/>
              <a:t> conditions will have no effect, as in there is no connection between caffeine and </a:t>
            </a:r>
            <a:r>
              <a:rPr lang="en"/>
              <a:t>physiological</a:t>
            </a:r>
            <a:r>
              <a:rPr lang="en"/>
              <a:t> stress response, they are two variables unaffected by each other. Our alternative hypothesis, is that higher amounts of caffeine in the </a:t>
            </a:r>
            <a:r>
              <a:rPr lang="en"/>
              <a:t>environment</a:t>
            </a:r>
            <a:r>
              <a:rPr lang="en"/>
              <a:t> will have an increased effect on physiological stress response. We’ve based this alternative on </a:t>
            </a:r>
            <a:r>
              <a:rPr lang="en"/>
              <a:t>multiple</a:t>
            </a:r>
            <a:r>
              <a:rPr lang="en"/>
              <a:t> sources that have done previous </a:t>
            </a:r>
            <a:r>
              <a:rPr lang="en"/>
              <a:t>experiments</a:t>
            </a:r>
            <a:r>
              <a:rPr lang="en"/>
              <a:t> on crabs with caffeine and based it on the results those studies found.</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ebf9d98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4ebf9d98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Aubrey </a:t>
            </a:r>
            <a:endParaRPr/>
          </a:p>
          <a:p>
            <a:pPr indent="0" lvl="0" marL="0" rtl="0" algn="l">
              <a:spcBef>
                <a:spcPts val="0"/>
              </a:spcBef>
              <a:spcAft>
                <a:spcPts val="0"/>
              </a:spcAft>
              <a:buNone/>
            </a:pPr>
            <a:r>
              <a:rPr lang="en"/>
              <a:t>For our </a:t>
            </a:r>
            <a:r>
              <a:rPr lang="en"/>
              <a:t>experiment</a:t>
            </a:r>
            <a:r>
              <a:rPr lang="en"/>
              <a:t> design, we plan to have four tanks set up. Each tank will have about five crabs (or an equal number) in order to keep testing variables the same. </a:t>
            </a:r>
            <a:endParaRPr/>
          </a:p>
          <a:p>
            <a:pPr indent="0" lvl="0" marL="0" rtl="0" algn="l">
              <a:spcBef>
                <a:spcPts val="0"/>
              </a:spcBef>
              <a:spcAft>
                <a:spcPts val="0"/>
              </a:spcAft>
              <a:buNone/>
            </a:pPr>
            <a:r>
              <a:rPr lang="en"/>
              <a:t>Our </a:t>
            </a:r>
            <a:r>
              <a:rPr lang="en"/>
              <a:t>first</a:t>
            </a:r>
            <a:r>
              <a:rPr lang="en"/>
              <a:t> tank will be a control tank, with 0.0 micrograms/liter concentration of caffeine level in it. This is our baseline tank and how we will tell what the </a:t>
            </a:r>
            <a:r>
              <a:rPr lang="en"/>
              <a:t>effects</a:t>
            </a:r>
            <a:r>
              <a:rPr lang="en"/>
              <a:t> are from the other tanks. Our second tank is the low dose caffeine, at 5 micrograms per liter concentration. Our third tank is the medium dose caffeine, at 15 micrograms/liter and lastly, our fourth tank is the high dose caffeine at 20 micrograms/liter. </a:t>
            </a:r>
            <a:r>
              <a:rPr lang="en">
                <a:solidFill>
                  <a:schemeClr val="dk1"/>
                </a:solidFill>
              </a:rPr>
              <a:t>We will be adding caffeine in the form of caffeine tablets, letting them dissolve completely in the water before placing the crabs into the tank.</a:t>
            </a:r>
            <a:endParaRPr/>
          </a:p>
          <a:p>
            <a:pPr indent="0" lvl="0" marL="0" rtl="0" algn="l">
              <a:spcBef>
                <a:spcPts val="0"/>
              </a:spcBef>
              <a:spcAft>
                <a:spcPts val="0"/>
              </a:spcAft>
              <a:buNone/>
            </a:pPr>
            <a:r>
              <a:rPr lang="en"/>
              <a:t>Concentrations increased beyond typically observed to observe effects</a:t>
            </a:r>
            <a:endParaRPr/>
          </a:p>
          <a:p>
            <a:pPr indent="0" lvl="0" marL="0" rtl="0" algn="l">
              <a:spcBef>
                <a:spcPts val="0"/>
              </a:spcBef>
              <a:spcAft>
                <a:spcPts val="0"/>
              </a:spcAft>
              <a:buNone/>
            </a:pPr>
            <a:r>
              <a:rPr lang="en"/>
              <a:t>Similar to previous studies (Baracchini et al. 2024, Aguirre-Martinex et al. 2012)</a:t>
            </a:r>
            <a:endParaRPr sz="1800">
              <a:solidFill>
                <a:srgbClr val="616161"/>
              </a:solidFill>
              <a:latin typeface="Proxima Nova"/>
              <a:ea typeface="Proxima Nova"/>
              <a:cs typeface="Proxima Nova"/>
              <a:sym typeface="Proxima Nova"/>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1" Type="http://schemas.openxmlformats.org/officeDocument/2006/relationships/hyperlink" Target="https://doi.org/10.1016/j.envpol.2020.114371" TargetMode="External"/><Relationship Id="rId10" Type="http://schemas.openxmlformats.org/officeDocument/2006/relationships/hyperlink" Target="https://doi.org/10.1016/0010-406x(69)91005-6" TargetMode="External"/><Relationship Id="rId13" Type="http://schemas.openxmlformats.org/officeDocument/2006/relationships/hyperlink" Target="https://doi.org/10.1016/j.aquatox.2013.10.018" TargetMode="External"/><Relationship Id="rId12" Type="http://schemas.openxmlformats.org/officeDocument/2006/relationships/hyperlink" Target="https://doi.org/10.1016/j.aquatox.2014.09.006" TargetMode="External"/><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i.org/10.1007/s10661-012-2827-2" TargetMode="External"/><Relationship Id="rId4" Type="http://schemas.openxmlformats.org/officeDocument/2006/relationships/hyperlink" Target="https://doi.org/10.1016/j.marenvres.2013.02.011" TargetMode="External"/><Relationship Id="rId9" Type="http://schemas.openxmlformats.org/officeDocument/2006/relationships/hyperlink" Target="https://doi.org/10.1016/j.watres.2011.11.003" TargetMode="External"/><Relationship Id="rId14" Type="http://schemas.openxmlformats.org/officeDocument/2006/relationships/hyperlink" Target="https://doi.org/10.1016/j.chemosphere.2021.131675" TargetMode="External"/><Relationship Id="rId5" Type="http://schemas.openxmlformats.org/officeDocument/2006/relationships/hyperlink" Target="https://doi.org/10.3390/toxics12010029" TargetMode="External"/><Relationship Id="rId6" Type="http://schemas.openxmlformats.org/officeDocument/2006/relationships/hyperlink" Target="https://doi.org/10.1016/j.chemosphere.2016.06.068" TargetMode="External"/><Relationship Id="rId7" Type="http://schemas.openxmlformats.org/officeDocument/2006/relationships/hyperlink" Target="https://doi.org/10.1002/etc.2669" TargetMode="External"/><Relationship Id="rId8" Type="http://schemas.openxmlformats.org/officeDocument/2006/relationships/hyperlink" Target="https://doi.org/10.1016/0306-4492(81)90128-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155200" y="1257300"/>
            <a:ext cx="89889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Marine Invertebrate Caffeine Exposure: stimulated stress response in Hemigrapsus oregonensis</a:t>
            </a:r>
            <a:endParaRPr/>
          </a:p>
        </p:txBody>
      </p:sp>
      <p:sp>
        <p:nvSpPr>
          <p:cNvPr id="60" name="Google Shape;60;p13"/>
          <p:cNvSpPr txBox="1"/>
          <p:nvPr>
            <p:ph idx="1" type="subTitle"/>
          </p:nvPr>
        </p:nvSpPr>
        <p:spPr>
          <a:xfrm>
            <a:off x="510450" y="3182343"/>
            <a:ext cx="8123100" cy="158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Sophia Eckhart, Aubrey Henwood, Ash Hopkins, and Marco Martinez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Design: Methods</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Day 0: </a:t>
            </a:r>
            <a:endParaRPr/>
          </a:p>
          <a:p>
            <a:pPr indent="-330200" lvl="1" marL="914400" rtl="0" algn="l">
              <a:spcBef>
                <a:spcPts val="0"/>
              </a:spcBef>
              <a:spcAft>
                <a:spcPts val="0"/>
              </a:spcAft>
              <a:buSzPts val="1600"/>
              <a:buChar char="○"/>
            </a:pPr>
            <a:r>
              <a:rPr lang="en" sz="1600"/>
              <a:t>Initial</a:t>
            </a:r>
            <a:r>
              <a:rPr lang="en" sz="1600"/>
              <a:t> r</a:t>
            </a:r>
            <a:r>
              <a:rPr lang="en" sz="1600"/>
              <a:t>espiratory and righting time</a:t>
            </a:r>
            <a:endParaRPr sz="1600"/>
          </a:p>
          <a:p>
            <a:pPr indent="-330200" lvl="1" marL="914400" rtl="0" algn="l">
              <a:spcBef>
                <a:spcPts val="0"/>
              </a:spcBef>
              <a:spcAft>
                <a:spcPts val="0"/>
              </a:spcAft>
              <a:buSzPts val="1600"/>
              <a:buChar char="○"/>
            </a:pPr>
            <a:r>
              <a:rPr lang="en" sz="1600"/>
              <a:t>Establish caffeine concentrations</a:t>
            </a:r>
            <a:endParaRPr sz="1600"/>
          </a:p>
          <a:p>
            <a:pPr indent="-342900" lvl="0" marL="457200" rtl="0" algn="l">
              <a:spcBef>
                <a:spcPts val="0"/>
              </a:spcBef>
              <a:spcAft>
                <a:spcPts val="0"/>
              </a:spcAft>
              <a:buSzPts val="1800"/>
              <a:buChar char="●"/>
            </a:pPr>
            <a:r>
              <a:rPr lang="en"/>
              <a:t>Week 1:  </a:t>
            </a:r>
            <a:endParaRPr sz="1600"/>
          </a:p>
          <a:p>
            <a:pPr indent="-330200" lvl="1" marL="914400" rtl="0" algn="l">
              <a:spcBef>
                <a:spcPts val="0"/>
              </a:spcBef>
              <a:spcAft>
                <a:spcPts val="0"/>
              </a:spcAft>
              <a:buSzPts val="1600"/>
              <a:buChar char="○"/>
            </a:pPr>
            <a:r>
              <a:rPr lang="en" sz="1600"/>
              <a:t>Record current caffeine concentrations</a:t>
            </a:r>
            <a:endParaRPr sz="1600"/>
          </a:p>
          <a:p>
            <a:pPr indent="-330200" lvl="1" marL="914400" rtl="0" algn="l">
              <a:spcBef>
                <a:spcPts val="0"/>
              </a:spcBef>
              <a:spcAft>
                <a:spcPts val="0"/>
              </a:spcAft>
              <a:buSzPts val="1600"/>
              <a:buChar char="○"/>
            </a:pPr>
            <a:r>
              <a:rPr lang="en" sz="1600"/>
              <a:t>Record hemolymph, respiratory and righting time</a:t>
            </a:r>
            <a:endParaRPr/>
          </a:p>
          <a:p>
            <a:pPr indent="-342900" lvl="0" marL="457200" rtl="0" algn="l">
              <a:spcBef>
                <a:spcPts val="0"/>
              </a:spcBef>
              <a:spcAft>
                <a:spcPts val="0"/>
              </a:spcAft>
              <a:buSzPts val="1800"/>
              <a:buChar char="●"/>
            </a:pPr>
            <a:r>
              <a:rPr lang="en"/>
              <a:t>Week 2: </a:t>
            </a:r>
            <a:endParaRPr sz="1600"/>
          </a:p>
          <a:p>
            <a:pPr indent="-330200" lvl="1" marL="914400" rtl="0" algn="l">
              <a:spcBef>
                <a:spcPts val="0"/>
              </a:spcBef>
              <a:spcAft>
                <a:spcPts val="0"/>
              </a:spcAft>
              <a:buSzPts val="1600"/>
              <a:buChar char="○"/>
            </a:pPr>
            <a:r>
              <a:rPr lang="en" sz="1600"/>
              <a:t>Record final caffeine concentrations</a:t>
            </a:r>
            <a:endParaRPr sz="1600"/>
          </a:p>
          <a:p>
            <a:pPr indent="-330200" lvl="1" marL="914400" rtl="0" algn="l">
              <a:spcBef>
                <a:spcPts val="0"/>
              </a:spcBef>
              <a:spcAft>
                <a:spcPts val="0"/>
              </a:spcAft>
              <a:buSzPts val="1600"/>
              <a:buChar char="○"/>
            </a:pPr>
            <a:r>
              <a:rPr lang="en" sz="1600"/>
              <a:t>Record hemolymph, respiratory and righting time</a:t>
            </a:r>
            <a:endParaRPr/>
          </a:p>
          <a:p>
            <a:pPr indent="-342900" lvl="0" marL="457200" rtl="0" algn="l">
              <a:spcBef>
                <a:spcPts val="0"/>
              </a:spcBef>
              <a:spcAft>
                <a:spcPts val="0"/>
              </a:spcAft>
              <a:buSzPts val="1800"/>
              <a:buChar char="●"/>
            </a:pPr>
            <a:r>
              <a:rPr lang="en"/>
              <a:t>Concentration of caffeine will not be maintained</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Design: Data and Analysis</a:t>
            </a:r>
            <a:endParaRPr/>
          </a:p>
        </p:txBody>
      </p:sp>
      <p:sp>
        <p:nvSpPr>
          <p:cNvPr id="122" name="Google Shape;122;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Oxygen </a:t>
            </a:r>
            <a:r>
              <a:rPr lang="en"/>
              <a:t>consumption</a:t>
            </a:r>
            <a:r>
              <a:rPr lang="en"/>
              <a:t> </a:t>
            </a:r>
            <a:r>
              <a:rPr lang="en"/>
              <a:t>and righting time </a:t>
            </a:r>
            <a:r>
              <a:rPr lang="en"/>
              <a:t> </a:t>
            </a:r>
            <a:endParaRPr/>
          </a:p>
          <a:p>
            <a:pPr indent="-342900" lvl="0" marL="457200" rtl="0" algn="l">
              <a:spcBef>
                <a:spcPts val="0"/>
              </a:spcBef>
              <a:spcAft>
                <a:spcPts val="0"/>
              </a:spcAft>
              <a:buSzPts val="1800"/>
              <a:buChar char="●"/>
            </a:pPr>
            <a:r>
              <a:rPr lang="en"/>
              <a:t>Hemolymph Tests:</a:t>
            </a:r>
            <a:endParaRPr/>
          </a:p>
          <a:p>
            <a:pPr indent="-317500" lvl="1" marL="914400" rtl="0" algn="l">
              <a:spcBef>
                <a:spcPts val="0"/>
              </a:spcBef>
              <a:spcAft>
                <a:spcPts val="0"/>
              </a:spcAft>
              <a:buSzPts val="1400"/>
              <a:buChar char="○"/>
            </a:pPr>
            <a:r>
              <a:rPr lang="en" sz="1600"/>
              <a:t>BCA </a:t>
            </a:r>
            <a:r>
              <a:rPr lang="en" sz="1600"/>
              <a:t>Proteins</a:t>
            </a:r>
            <a:r>
              <a:rPr lang="en" sz="1600"/>
              <a:t> </a:t>
            </a:r>
            <a:endParaRPr sz="1600"/>
          </a:p>
          <a:p>
            <a:pPr indent="-317500" lvl="1" marL="914400" rtl="0" algn="l">
              <a:spcBef>
                <a:spcPts val="0"/>
              </a:spcBef>
              <a:spcAft>
                <a:spcPts val="0"/>
              </a:spcAft>
              <a:buSzPts val="1400"/>
              <a:buChar char="○"/>
            </a:pPr>
            <a:r>
              <a:rPr lang="en" sz="1600"/>
              <a:t>Lactate</a:t>
            </a:r>
            <a:endParaRPr/>
          </a:p>
          <a:p>
            <a:pPr indent="0" lvl="0" marL="0" rtl="0" algn="l">
              <a:spcBef>
                <a:spcPts val="1200"/>
              </a:spcBef>
              <a:spcAft>
                <a:spcPts val="1200"/>
              </a:spcAft>
              <a:buNone/>
            </a:pPr>
            <a:r>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Bibliography</a:t>
            </a:r>
            <a:r>
              <a:rPr lang="en"/>
              <a:t> </a:t>
            </a:r>
            <a:endParaRPr/>
          </a:p>
        </p:txBody>
      </p:sp>
      <p:sp>
        <p:nvSpPr>
          <p:cNvPr id="128" name="Google Shape;128;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457200" lvl="0" marL="457200" rtl="0" algn="l">
              <a:spcBef>
                <a:spcPts val="0"/>
              </a:spcBef>
              <a:spcAft>
                <a:spcPts val="0"/>
              </a:spcAft>
              <a:buNone/>
            </a:pPr>
            <a:r>
              <a:rPr lang="en" sz="1200">
                <a:solidFill>
                  <a:srgbClr val="000000"/>
                </a:solidFill>
                <a:latin typeface="Times New Roman"/>
                <a:ea typeface="Times New Roman"/>
                <a:cs typeface="Times New Roman"/>
                <a:sym typeface="Times New Roman"/>
              </a:rPr>
              <a:t>Aguirre-Martínez, G. V., Buratti, S., Fabbri, E., Valls, D., &amp; Martín-Díaz, M. L. (2012). Stability of lysosomal membrane in Carcinus maenas acts as a biomarker of exposure to pharmaceuticals. </a:t>
            </a:r>
            <a:r>
              <a:rPr i="1" lang="en" sz="1200">
                <a:solidFill>
                  <a:srgbClr val="000000"/>
                </a:solidFill>
                <a:latin typeface="Times New Roman"/>
                <a:ea typeface="Times New Roman"/>
                <a:cs typeface="Times New Roman"/>
                <a:sym typeface="Times New Roman"/>
              </a:rPr>
              <a:t>Environmental Monitoring and Assessment</a:t>
            </a:r>
            <a:r>
              <a:rPr lang="en" sz="1200">
                <a:solidFill>
                  <a:srgbClr val="000000"/>
                </a:solidFill>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185</a:t>
            </a:r>
            <a:r>
              <a:rPr lang="en" sz="1200">
                <a:solidFill>
                  <a:srgbClr val="000000"/>
                </a:solidFill>
                <a:latin typeface="Times New Roman"/>
                <a:ea typeface="Times New Roman"/>
                <a:cs typeface="Times New Roman"/>
                <a:sym typeface="Times New Roman"/>
              </a:rPr>
              <a:t>(5), 3783–3793. </a:t>
            </a: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https://doi.org/10.1007/s10661-012-2827-2</a:t>
            </a:r>
            <a:endParaRPr sz="1200">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200">
                <a:solidFill>
                  <a:srgbClr val="000000"/>
                </a:solidFill>
                <a:latin typeface="Times New Roman"/>
                <a:ea typeface="Times New Roman"/>
                <a:cs typeface="Times New Roman"/>
                <a:sym typeface="Times New Roman"/>
              </a:rPr>
              <a:t>Aguirre-Martínez, G. V., Del Valls, T. A., &amp; Martín-Díaz, M. L. (2013). Identification of biomarkers responsive to chronic exposure to pharmaceuticals in target tissues of Carcinus maenas. </a:t>
            </a:r>
            <a:r>
              <a:rPr i="1" lang="en" sz="1200">
                <a:solidFill>
                  <a:srgbClr val="000000"/>
                </a:solidFill>
                <a:latin typeface="Times New Roman"/>
                <a:ea typeface="Times New Roman"/>
                <a:cs typeface="Times New Roman"/>
                <a:sym typeface="Times New Roman"/>
              </a:rPr>
              <a:t>Marine Environmental Research</a:t>
            </a:r>
            <a:r>
              <a:rPr lang="en" sz="1200">
                <a:solidFill>
                  <a:srgbClr val="000000"/>
                </a:solidFill>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87-88</a:t>
            </a:r>
            <a:r>
              <a:rPr lang="en" sz="1200">
                <a:solidFill>
                  <a:srgbClr val="000000"/>
                </a:solidFill>
                <a:latin typeface="Times New Roman"/>
                <a:ea typeface="Times New Roman"/>
                <a:cs typeface="Times New Roman"/>
                <a:sym typeface="Times New Roman"/>
              </a:rPr>
              <a:t>, 1–11. </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https://doi.org/10.1016/j.marenvres.2013.02.011</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200">
                <a:solidFill>
                  <a:srgbClr val="000000"/>
                </a:solidFill>
                <a:latin typeface="Times New Roman"/>
                <a:ea typeface="Times New Roman"/>
                <a:cs typeface="Times New Roman"/>
                <a:sym typeface="Times New Roman"/>
              </a:rPr>
              <a:t>Baracchini, C., Messager, L., Stocker, P., &amp; Leignel, V. (2024). The Impacts of the Multispecies Approach to Caffeine on Marine Invertebrates. </a:t>
            </a:r>
            <a:r>
              <a:rPr i="1" lang="en" sz="1200">
                <a:solidFill>
                  <a:srgbClr val="000000"/>
                </a:solidFill>
                <a:latin typeface="Times New Roman"/>
                <a:ea typeface="Times New Roman"/>
                <a:cs typeface="Times New Roman"/>
                <a:sym typeface="Times New Roman"/>
              </a:rPr>
              <a:t>Toxics</a:t>
            </a:r>
            <a:r>
              <a:rPr lang="en" sz="1200">
                <a:solidFill>
                  <a:srgbClr val="000000"/>
                </a:solidFill>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12</a:t>
            </a:r>
            <a:r>
              <a:rPr lang="en" sz="1200">
                <a:solidFill>
                  <a:srgbClr val="000000"/>
                </a:solidFill>
                <a:latin typeface="Times New Roman"/>
                <a:ea typeface="Times New Roman"/>
                <a:cs typeface="Times New Roman"/>
                <a:sym typeface="Times New Roman"/>
              </a:rPr>
              <a:t>(1), 29. </a:t>
            </a:r>
            <a:r>
              <a:rPr lang="en" sz="1200" u="sng">
                <a:solidFill>
                  <a:srgbClr val="1155CC"/>
                </a:solidFill>
                <a:latin typeface="Times New Roman"/>
                <a:ea typeface="Times New Roman"/>
                <a:cs typeface="Times New Roman"/>
                <a:sym typeface="Times New Roman"/>
                <a:hlinkClick r:id="rId5">
                  <a:extLst>
                    <a:ext uri="{A12FA001-AC4F-418D-AE19-62706E023703}">
                      <ahyp:hlinkClr val="tx"/>
                    </a:ext>
                  </a:extLst>
                </a:hlinkClick>
              </a:rPr>
              <a:t>https://doi.org/10.3390/toxics12010029</a:t>
            </a:r>
            <a:endParaRPr sz="1200">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200">
                <a:solidFill>
                  <a:srgbClr val="000000"/>
                </a:solidFill>
                <a:latin typeface="Times New Roman"/>
                <a:ea typeface="Times New Roman"/>
                <a:cs typeface="Times New Roman"/>
                <a:sym typeface="Times New Roman"/>
              </a:rPr>
              <a:t>Cruz, D., Almeida, Â., Calisto, V., Esteves, V. I., Schneider, R. J., Wrona, F. J., Soares, A. M. V. M., Figueira, E., &amp; Freitas, R. (2016). Caffeine impacts in the clam Ruditapes philippinarum: Alterations on energy reserves, metabolic activity and oxidative stress biomarkers. Chemosphere, 160, 95–103. </a:t>
            </a:r>
            <a:r>
              <a:rPr lang="en" sz="1200" u="sng">
                <a:solidFill>
                  <a:schemeClr val="hlink"/>
                </a:solidFill>
                <a:latin typeface="Times New Roman"/>
                <a:ea typeface="Times New Roman"/>
                <a:cs typeface="Times New Roman"/>
                <a:sym typeface="Times New Roman"/>
                <a:hlinkClick r:id="rId6"/>
              </a:rPr>
              <a:t>https://doi.org/10.1016/j.chemosphere.2016.06.068</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457200" lvl="0" marL="4572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FD. (2017, December 9). </a:t>
            </a:r>
            <a:r>
              <a:rPr i="1" lang="en" sz="1200">
                <a:solidFill>
                  <a:srgbClr val="000000"/>
                </a:solidFill>
                <a:latin typeface="Times New Roman"/>
                <a:ea typeface="Times New Roman"/>
                <a:cs typeface="Times New Roman"/>
                <a:sym typeface="Times New Roman"/>
              </a:rPr>
              <a:t>English: Caffeine molecular structure (ACS style).</a:t>
            </a:r>
            <a:r>
              <a:rPr lang="en" sz="1200">
                <a:solidFill>
                  <a:srgbClr val="000000"/>
                </a:solidFill>
                <a:latin typeface="Times New Roman"/>
                <a:ea typeface="Times New Roman"/>
                <a:cs typeface="Times New Roman"/>
                <a:sym typeface="Times New Roman"/>
              </a:rPr>
              <a:t> Wikimedia Commons. https://commons.wikimedia.org/wiki/File:Caffeine_structure.png</a:t>
            </a:r>
            <a:endParaRPr sz="1200">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200">
                <a:solidFill>
                  <a:srgbClr val="000000"/>
                </a:solidFill>
                <a:latin typeface="Times New Roman"/>
                <a:ea typeface="Times New Roman"/>
                <a:cs typeface="Times New Roman"/>
                <a:sym typeface="Times New Roman"/>
              </a:rPr>
              <a:t>Garcia, R. N., Chung, K. W., DeLorenzo, M. E., &amp; Curran, M. C. (2014). Individual and mixture effects of caffeine and sulfamethoxazole on the daggerblade grass shrimpPalaemonetes pugiofollowing maternal exposure. Environmental Toxicology and Chemistry, 33(9), 2120–2125. </a:t>
            </a:r>
            <a:r>
              <a:rPr lang="en" sz="1200" u="sng">
                <a:solidFill>
                  <a:schemeClr val="hlink"/>
                </a:solidFill>
                <a:latin typeface="Times New Roman"/>
                <a:ea typeface="Times New Roman"/>
                <a:cs typeface="Times New Roman"/>
                <a:sym typeface="Times New Roman"/>
                <a:hlinkClick r:id="rId7"/>
              </a:rPr>
              <a:t>https://doi.org/10.1002/etc.2669</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200">
                <a:solidFill>
                  <a:srgbClr val="000000"/>
                </a:solidFill>
                <a:latin typeface="Times New Roman"/>
                <a:ea typeface="Times New Roman"/>
                <a:cs typeface="Times New Roman"/>
                <a:sym typeface="Times New Roman"/>
              </a:rPr>
              <a:t>Hermann, A. (1981). Action of caffeine on pyloric motorneurons in the crustacean stomatogastric ganglion. </a:t>
            </a:r>
            <a:r>
              <a:rPr i="1" lang="en" sz="1200">
                <a:solidFill>
                  <a:srgbClr val="000000"/>
                </a:solidFill>
                <a:latin typeface="Times New Roman"/>
                <a:ea typeface="Times New Roman"/>
                <a:cs typeface="Times New Roman"/>
                <a:sym typeface="Times New Roman"/>
              </a:rPr>
              <a:t>Comparative Biochemistry and Physiology Part C: Comparative Pharmacology</a:t>
            </a:r>
            <a:r>
              <a:rPr lang="en" sz="1200">
                <a:solidFill>
                  <a:srgbClr val="000000"/>
                </a:solidFill>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69</a:t>
            </a:r>
            <a:r>
              <a:rPr lang="en" sz="1200">
                <a:solidFill>
                  <a:srgbClr val="000000"/>
                </a:solidFill>
                <a:latin typeface="Times New Roman"/>
                <a:ea typeface="Times New Roman"/>
                <a:cs typeface="Times New Roman"/>
                <a:sym typeface="Times New Roman"/>
              </a:rPr>
              <a:t>(2), 191–197. </a:t>
            </a:r>
            <a:r>
              <a:rPr lang="en" sz="1200" u="sng">
                <a:solidFill>
                  <a:srgbClr val="1155CC"/>
                </a:solidFill>
                <a:latin typeface="Times New Roman"/>
                <a:ea typeface="Times New Roman"/>
                <a:cs typeface="Times New Roman"/>
                <a:sym typeface="Times New Roman"/>
                <a:hlinkClick r:id="rId8">
                  <a:extLst>
                    <a:ext uri="{A12FA001-AC4F-418D-AE19-62706E023703}">
                      <ahyp:hlinkClr val="tx"/>
                    </a:ext>
                  </a:extLst>
                </a:hlinkClick>
              </a:rPr>
              <a:t>https://doi.org/10.1016/0306-4492(81)90128-3</a:t>
            </a:r>
            <a:endParaRPr sz="1200">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200">
                <a:solidFill>
                  <a:srgbClr val="000000"/>
                </a:solidFill>
                <a:latin typeface="Times New Roman"/>
                <a:ea typeface="Times New Roman"/>
                <a:cs typeface="Times New Roman"/>
                <a:sym typeface="Times New Roman"/>
              </a:rPr>
              <a:t>Hillebrand, O., Nödler, K., Licha, T., Sauter, M., &amp; Geyer, T. (2012). Caffeine as an indicator for the quantification of untreated wastewater in karst systems. Water Research, 46(2), 395–402. </a:t>
            </a:r>
            <a:r>
              <a:rPr lang="en" sz="1200" u="sng">
                <a:solidFill>
                  <a:schemeClr val="hlink"/>
                </a:solidFill>
                <a:latin typeface="Times New Roman"/>
                <a:ea typeface="Times New Roman"/>
                <a:cs typeface="Times New Roman"/>
                <a:sym typeface="Times New Roman"/>
                <a:hlinkClick r:id="rId9"/>
              </a:rPr>
              <a:t>https://doi.org/10.1016/j.watres.2011.11.003</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200">
                <a:solidFill>
                  <a:srgbClr val="000000"/>
                </a:solidFill>
                <a:latin typeface="Times New Roman"/>
                <a:ea typeface="Times New Roman"/>
                <a:cs typeface="Times New Roman"/>
                <a:sym typeface="Times New Roman"/>
              </a:rPr>
              <a:t>Huddart, H. (1969). Caffeine activation of crab skeletal muscle. </a:t>
            </a:r>
            <a:r>
              <a:rPr i="1" lang="en" sz="1200">
                <a:solidFill>
                  <a:srgbClr val="000000"/>
                </a:solidFill>
                <a:latin typeface="Times New Roman"/>
                <a:ea typeface="Times New Roman"/>
                <a:cs typeface="Times New Roman"/>
                <a:sym typeface="Times New Roman"/>
              </a:rPr>
              <a:t>Comparative Biochemistry and Physiology</a:t>
            </a:r>
            <a:r>
              <a:rPr lang="en" sz="1200">
                <a:solidFill>
                  <a:srgbClr val="000000"/>
                </a:solidFill>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29</a:t>
            </a:r>
            <a:r>
              <a:rPr lang="en" sz="1200">
                <a:solidFill>
                  <a:srgbClr val="000000"/>
                </a:solidFill>
                <a:latin typeface="Times New Roman"/>
                <a:ea typeface="Times New Roman"/>
                <a:cs typeface="Times New Roman"/>
                <a:sym typeface="Times New Roman"/>
              </a:rPr>
              <a:t>(3), 1031–1038. </a:t>
            </a:r>
            <a:r>
              <a:rPr lang="en" sz="1200" u="sng">
                <a:solidFill>
                  <a:srgbClr val="1155CC"/>
                </a:solidFill>
                <a:latin typeface="Times New Roman"/>
                <a:ea typeface="Times New Roman"/>
                <a:cs typeface="Times New Roman"/>
                <a:sym typeface="Times New Roman"/>
                <a:hlinkClick r:id="rId10">
                  <a:extLst>
                    <a:ext uri="{A12FA001-AC4F-418D-AE19-62706E023703}">
                      <ahyp:hlinkClr val="tx"/>
                    </a:ext>
                  </a:extLst>
                </a:hlinkClick>
              </a:rPr>
              <a:t>https://doi.org/10.1016/0010-406x(69)91005-6</a:t>
            </a:r>
            <a:endParaRPr sz="1200">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200">
                <a:solidFill>
                  <a:srgbClr val="000000"/>
                </a:solidFill>
                <a:latin typeface="Times New Roman"/>
                <a:ea typeface="Times New Roman"/>
                <a:cs typeface="Times New Roman"/>
                <a:sym typeface="Times New Roman"/>
              </a:rPr>
              <a:t>Li, S., Wen, J., He, B., Wang, J., Hu, X., &amp; Liu, J. (2020). Occurrence of caffeine in the freshwater environment: Implications for ecopharmacovigilance. Environmental Pollution, 263, 114371. </a:t>
            </a:r>
            <a:r>
              <a:rPr lang="en" sz="1200" u="sng">
                <a:solidFill>
                  <a:schemeClr val="hlink"/>
                </a:solidFill>
                <a:latin typeface="Times New Roman"/>
                <a:ea typeface="Times New Roman"/>
                <a:cs typeface="Times New Roman"/>
                <a:sym typeface="Times New Roman"/>
                <a:hlinkClick r:id="rId11"/>
              </a:rPr>
              <a:t>https://doi.org/10.1016/j.envpol.2020.114371</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200">
                <a:solidFill>
                  <a:srgbClr val="000000"/>
                </a:solidFill>
                <a:latin typeface="Times New Roman"/>
                <a:ea typeface="Times New Roman"/>
                <a:cs typeface="Times New Roman"/>
                <a:sym typeface="Times New Roman"/>
              </a:rPr>
              <a:t>Ortega, P., Custódio, M. R., &amp; Zanotto, F. P. (2014). Characterization of cadmium plasma membrane transport in gills of a mangrove crab Ucides cordatus. </a:t>
            </a:r>
            <a:r>
              <a:rPr i="1" lang="en" sz="1200">
                <a:solidFill>
                  <a:srgbClr val="000000"/>
                </a:solidFill>
                <a:latin typeface="Times New Roman"/>
                <a:ea typeface="Times New Roman"/>
                <a:cs typeface="Times New Roman"/>
                <a:sym typeface="Times New Roman"/>
              </a:rPr>
              <a:t>Aquatic Toxicology</a:t>
            </a:r>
            <a:r>
              <a:rPr lang="en" sz="1200">
                <a:solidFill>
                  <a:srgbClr val="000000"/>
                </a:solidFill>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157</a:t>
            </a:r>
            <a:r>
              <a:rPr lang="en" sz="1200">
                <a:solidFill>
                  <a:srgbClr val="000000"/>
                </a:solidFill>
                <a:latin typeface="Times New Roman"/>
                <a:ea typeface="Times New Roman"/>
                <a:cs typeface="Times New Roman"/>
                <a:sym typeface="Times New Roman"/>
              </a:rPr>
              <a:t>, 21–29. </a:t>
            </a:r>
            <a:r>
              <a:rPr lang="en" sz="1200" u="sng">
                <a:solidFill>
                  <a:srgbClr val="1155CC"/>
                </a:solidFill>
                <a:latin typeface="Times New Roman"/>
                <a:ea typeface="Times New Roman"/>
                <a:cs typeface="Times New Roman"/>
                <a:sym typeface="Times New Roman"/>
                <a:hlinkClick r:id="rId12">
                  <a:extLst>
                    <a:ext uri="{A12FA001-AC4F-418D-AE19-62706E023703}">
                      <ahyp:hlinkClr val="tx"/>
                    </a:ext>
                  </a:extLst>
                </a:hlinkClick>
              </a:rPr>
              <a:t>https://doi.org/10.1016/j.aquatox.2014.09.006</a:t>
            </a:r>
            <a:endParaRPr sz="1200">
              <a:solidFill>
                <a:srgbClr val="000000"/>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200">
                <a:solidFill>
                  <a:srgbClr val="000000"/>
                </a:solidFill>
                <a:latin typeface="Times New Roman"/>
                <a:ea typeface="Times New Roman"/>
                <a:cs typeface="Times New Roman"/>
                <a:sym typeface="Times New Roman"/>
              </a:rPr>
              <a:t>Sá, M. G., &amp; Zanotto, F. P. (2013). Characterization of copper transport in gill cells of a mangrove crab Ucides cordatus. </a:t>
            </a:r>
            <a:r>
              <a:rPr i="1" lang="en" sz="1200">
                <a:solidFill>
                  <a:srgbClr val="000000"/>
                </a:solidFill>
                <a:latin typeface="Times New Roman"/>
                <a:ea typeface="Times New Roman"/>
                <a:cs typeface="Times New Roman"/>
                <a:sym typeface="Times New Roman"/>
              </a:rPr>
              <a:t>Aquatic Toxicology</a:t>
            </a:r>
            <a:r>
              <a:rPr lang="en" sz="1200">
                <a:solidFill>
                  <a:srgbClr val="000000"/>
                </a:solidFill>
                <a:latin typeface="Times New Roman"/>
                <a:ea typeface="Times New Roman"/>
                <a:cs typeface="Times New Roman"/>
                <a:sym typeface="Times New Roman"/>
              </a:rPr>
              <a:t>, </a:t>
            </a:r>
            <a:r>
              <a:rPr i="1" lang="en" sz="1200">
                <a:solidFill>
                  <a:srgbClr val="000000"/>
                </a:solidFill>
                <a:latin typeface="Times New Roman"/>
                <a:ea typeface="Times New Roman"/>
                <a:cs typeface="Times New Roman"/>
                <a:sym typeface="Times New Roman"/>
              </a:rPr>
              <a:t>144-145</a:t>
            </a:r>
            <a:r>
              <a:rPr lang="en" sz="1200">
                <a:solidFill>
                  <a:srgbClr val="000000"/>
                </a:solidFill>
                <a:latin typeface="Times New Roman"/>
                <a:ea typeface="Times New Roman"/>
                <a:cs typeface="Times New Roman"/>
                <a:sym typeface="Times New Roman"/>
              </a:rPr>
              <a:t>, 275–283. </a:t>
            </a:r>
            <a:r>
              <a:rPr lang="en" sz="1200" u="sng">
                <a:solidFill>
                  <a:srgbClr val="1155CC"/>
                </a:solidFill>
                <a:latin typeface="Times New Roman"/>
                <a:ea typeface="Times New Roman"/>
                <a:cs typeface="Times New Roman"/>
                <a:sym typeface="Times New Roman"/>
                <a:hlinkClick r:id="rId13">
                  <a:extLst>
                    <a:ext uri="{A12FA001-AC4F-418D-AE19-62706E023703}">
                      <ahyp:hlinkClr val="tx"/>
                    </a:ext>
                  </a:extLst>
                </a:hlinkClick>
              </a:rPr>
              <a:t>https://doi.org/10.1016/j.aquatox.2013.10.018</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000000"/>
                </a:solidFill>
                <a:latin typeface="Times New Roman"/>
                <a:ea typeface="Times New Roman"/>
                <a:cs typeface="Times New Roman"/>
                <a:sym typeface="Times New Roman"/>
              </a:rPr>
              <a:t>Vieira, L. R., Soares, A. M. V. M., &amp; Freitas, R. (2022). Caffeine as a contaminant of concern: A review on concentrations and impacts in marine coastal systems. Chemosphere, 286(2), 131675. </a:t>
            </a:r>
            <a:r>
              <a:rPr lang="en" sz="1200" u="sng">
                <a:solidFill>
                  <a:schemeClr val="hlink"/>
                </a:solidFill>
                <a:latin typeface="Times New Roman"/>
                <a:ea typeface="Times New Roman"/>
                <a:cs typeface="Times New Roman"/>
                <a:sym typeface="Times New Roman"/>
                <a:hlinkClick r:id="rId14"/>
              </a:rPr>
              <a:t>https://doi.org/10.1016/j.chemosphere.2021.131675</a:t>
            </a:r>
            <a:r>
              <a:rPr lang="en" sz="1200">
                <a:solidFill>
                  <a:srgbClr val="000000"/>
                </a:solidFill>
                <a:latin typeface="Times New Roman"/>
                <a:ea typeface="Times New Roman"/>
                <a:cs typeface="Times New Roman"/>
                <a:sym typeface="Times New Roman"/>
              </a:rPr>
              <a:t> </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Questions?</a:t>
            </a:r>
            <a:endParaRPr/>
          </a:p>
        </p:txBody>
      </p:sp>
      <p:sp>
        <p:nvSpPr>
          <p:cNvPr id="134" name="Google Shape;13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Caffeine </a:t>
            </a:r>
            <a:r>
              <a:rPr lang="en"/>
              <a:t>Occurrence</a:t>
            </a:r>
            <a:r>
              <a:rPr lang="en"/>
              <a:t> and Impact in Marine Environment</a:t>
            </a:r>
            <a:endParaRPr/>
          </a:p>
          <a:p>
            <a:pPr indent="0" lvl="0" marL="0" rtl="0" algn="l">
              <a:spcBef>
                <a:spcPts val="0"/>
              </a:spcBef>
              <a:spcAft>
                <a:spcPts val="0"/>
              </a:spcAft>
              <a:buNone/>
            </a:pPr>
            <a:r>
              <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Considered a representative pharmaceutically active compound pollutant (Li et al., 2020)</a:t>
            </a:r>
            <a:endParaRPr/>
          </a:p>
          <a:p>
            <a:pPr indent="-342900" lvl="0" marL="457200" rtl="0" algn="l">
              <a:spcBef>
                <a:spcPts val="0"/>
              </a:spcBef>
              <a:spcAft>
                <a:spcPts val="0"/>
              </a:spcAft>
              <a:buSzPts val="1800"/>
              <a:buChar char="●"/>
            </a:pPr>
            <a:r>
              <a:rPr lang="en"/>
              <a:t>Primarily sourced from wastewater, used as a marker of anthropogenic activities (Hillebrand et al., 2012)</a:t>
            </a:r>
            <a:endParaRPr/>
          </a:p>
          <a:p>
            <a:pPr indent="-342900" lvl="0" marL="457200" rtl="0" algn="l">
              <a:spcBef>
                <a:spcPts val="0"/>
              </a:spcBef>
              <a:spcAft>
                <a:spcPts val="0"/>
              </a:spcAft>
              <a:buSzPts val="1800"/>
              <a:buChar char="●"/>
            </a:pPr>
            <a:r>
              <a:rPr lang="en"/>
              <a:t>Relevant caffeine concentrations in marine animal tissues after long-term exposure (Vieira et al., 2022)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Caffeine Effects on Marine Animals and Ecosystems</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Delayed hatch time and embryo development</a:t>
            </a:r>
            <a:r>
              <a:rPr i="1" lang="en"/>
              <a:t> </a:t>
            </a:r>
            <a:r>
              <a:rPr lang="en"/>
              <a:t>(Garcia et al., 2014)</a:t>
            </a:r>
            <a:endParaRPr/>
          </a:p>
          <a:p>
            <a:pPr indent="-342900" lvl="0" marL="457200" rtl="0" algn="l">
              <a:spcBef>
                <a:spcPts val="0"/>
              </a:spcBef>
              <a:spcAft>
                <a:spcPts val="0"/>
              </a:spcAft>
              <a:buSzPts val="1800"/>
              <a:buChar char="●"/>
            </a:pPr>
            <a:r>
              <a:rPr lang="en"/>
              <a:t>Establishes oxidative stress and an increase in metabolic activity (Cruz et al., 2016) (Aguirre-Martínez et al., 2013)</a:t>
            </a:r>
            <a:endParaRPr/>
          </a:p>
          <a:p>
            <a:pPr indent="-342900" lvl="0" marL="457200" rtl="0" algn="l">
              <a:spcBef>
                <a:spcPts val="0"/>
              </a:spcBef>
              <a:spcAft>
                <a:spcPts val="0"/>
              </a:spcAft>
              <a:buSzPts val="1800"/>
              <a:buChar char="●"/>
            </a:pPr>
            <a:r>
              <a:rPr lang="en"/>
              <a:t>Negatively influences species’ abundance, biomass, and fitness (Vieira et al., 2022)</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Crabs and Caffeine: </a:t>
            </a:r>
            <a:r>
              <a:rPr lang="en"/>
              <a:t>Digestive</a:t>
            </a:r>
            <a:r>
              <a:rPr lang="en"/>
              <a:t> Tract</a:t>
            </a:r>
            <a:endParaRPr/>
          </a:p>
        </p:txBody>
      </p:sp>
      <p:sp>
        <p:nvSpPr>
          <p:cNvPr id="78" name="Google Shape;78;p16"/>
          <p:cNvSpPr txBox="1"/>
          <p:nvPr>
            <p:ph idx="1" type="body"/>
          </p:nvPr>
        </p:nvSpPr>
        <p:spPr>
          <a:xfrm>
            <a:off x="311700" y="1152475"/>
            <a:ext cx="52827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Depolarizes membrane potential </a:t>
            </a:r>
            <a:r>
              <a:rPr lang="en"/>
              <a:t>(Hermann, 1981)</a:t>
            </a:r>
            <a:endParaRPr/>
          </a:p>
          <a:p>
            <a:pPr indent="-342900" lvl="0" marL="457200" rtl="0" algn="l">
              <a:spcBef>
                <a:spcPts val="0"/>
              </a:spcBef>
              <a:spcAft>
                <a:spcPts val="0"/>
              </a:spcAft>
              <a:buSzPts val="1800"/>
              <a:buChar char="●"/>
            </a:pPr>
            <a:r>
              <a:rPr lang="en"/>
              <a:t>D</a:t>
            </a:r>
            <a:r>
              <a:rPr lang="en"/>
              <a:t>ecreases the threshold for </a:t>
            </a:r>
            <a:r>
              <a:rPr lang="en"/>
              <a:t>bursting pacemaker PD neurons </a:t>
            </a:r>
            <a:r>
              <a:rPr lang="en"/>
              <a:t>(Hermann, 1981)</a:t>
            </a:r>
            <a:endParaRPr/>
          </a:p>
          <a:p>
            <a:pPr indent="-342900" lvl="0" marL="457200" rtl="0" algn="l">
              <a:spcBef>
                <a:spcPts val="0"/>
              </a:spcBef>
              <a:spcAft>
                <a:spcPts val="0"/>
              </a:spcAft>
              <a:buSzPts val="1800"/>
              <a:buChar char="●"/>
            </a:pPr>
            <a:r>
              <a:rPr lang="en"/>
              <a:t>Inhibition of acetylcholinesterase activity (Baracchini et al., 2024)</a:t>
            </a:r>
            <a:endParaRPr/>
          </a:p>
          <a:p>
            <a:pPr indent="-342900" lvl="0" marL="457200" rtl="0" algn="l">
              <a:spcBef>
                <a:spcPts val="0"/>
              </a:spcBef>
              <a:spcAft>
                <a:spcPts val="0"/>
              </a:spcAft>
              <a:buSzPts val="1800"/>
              <a:buChar char="●"/>
            </a:pPr>
            <a:r>
              <a:rPr lang="en"/>
              <a:t>Decreases in the lysosomal membrane stability (Aguirre-Martínez et al., 2012)</a:t>
            </a:r>
            <a:endParaRPr/>
          </a:p>
        </p:txBody>
      </p:sp>
      <p:pic>
        <p:nvPicPr>
          <p:cNvPr id="79" name="Google Shape;79;p16"/>
          <p:cNvPicPr preferRelativeResize="0"/>
          <p:nvPr/>
        </p:nvPicPr>
        <p:blipFill>
          <a:blip r:embed="rId3">
            <a:alphaModFix/>
          </a:blip>
          <a:stretch>
            <a:fillRect/>
          </a:stretch>
        </p:blipFill>
        <p:spPr>
          <a:xfrm>
            <a:off x="5665875" y="1152475"/>
            <a:ext cx="3244800" cy="2613146"/>
          </a:xfrm>
          <a:prstGeom prst="rect">
            <a:avLst/>
          </a:prstGeom>
          <a:noFill/>
          <a:ln>
            <a:noFill/>
          </a:ln>
        </p:spPr>
      </p:pic>
      <p:sp>
        <p:nvSpPr>
          <p:cNvPr id="80" name="Google Shape;80;p16"/>
          <p:cNvSpPr txBox="1"/>
          <p:nvPr/>
        </p:nvSpPr>
        <p:spPr>
          <a:xfrm>
            <a:off x="7431175" y="3819450"/>
            <a:ext cx="1202100" cy="400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solidFill>
                  <a:schemeClr val="accent3"/>
                </a:solidFill>
              </a:rPr>
              <a:t>(FD, 2017)</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Crabs and Caffeine: </a:t>
            </a:r>
            <a:r>
              <a:rPr lang="en"/>
              <a:t>Muscle </a:t>
            </a:r>
            <a:endParaRPr/>
          </a:p>
        </p:txBody>
      </p:sp>
      <p:sp>
        <p:nvSpPr>
          <p:cNvPr id="86" name="Google Shape;86;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a:t>
            </a:r>
            <a:r>
              <a:rPr lang="en"/>
              <a:t>nduces tension in depolarized muscle by lowering threshold (Huddart, 1969)</a:t>
            </a:r>
            <a:endParaRPr/>
          </a:p>
          <a:p>
            <a:pPr indent="-342900" lvl="0" marL="457200" rtl="0" algn="l">
              <a:spcBef>
                <a:spcPts val="0"/>
              </a:spcBef>
              <a:spcAft>
                <a:spcPts val="0"/>
              </a:spcAft>
              <a:buSzPts val="1800"/>
              <a:buChar char="●"/>
            </a:pPr>
            <a:r>
              <a:rPr lang="en"/>
              <a:t>Accelerates the release of Ca2+ from the SR in the muscles (Huddart, 1969)</a:t>
            </a:r>
            <a:endParaRPr/>
          </a:p>
          <a:p>
            <a:pPr indent="-342900" lvl="0" marL="457200" rtl="0" algn="l">
              <a:spcBef>
                <a:spcPts val="0"/>
              </a:spcBef>
              <a:spcAft>
                <a:spcPts val="0"/>
              </a:spcAft>
              <a:buSzPts val="1800"/>
              <a:buChar char="●"/>
            </a:pPr>
            <a:r>
              <a:rPr lang="en"/>
              <a:t>Suppresses the active binding of mycoplasma Ca2+ (Huddart, 1969) </a:t>
            </a:r>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Crabs and Caffeine: </a:t>
            </a:r>
            <a:r>
              <a:rPr lang="en"/>
              <a:t>Gill Membrane</a:t>
            </a:r>
            <a:endParaRPr/>
          </a:p>
        </p:txBody>
      </p:sp>
      <p:sp>
        <p:nvSpPr>
          <p:cNvPr id="92" name="Google Shape;92;p18"/>
          <p:cNvSpPr txBox="1"/>
          <p:nvPr>
            <p:ph idx="1" type="body"/>
          </p:nvPr>
        </p:nvSpPr>
        <p:spPr>
          <a:xfrm>
            <a:off x="311700" y="1175575"/>
            <a:ext cx="8415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a:t>
            </a:r>
            <a:r>
              <a:rPr lang="en"/>
              <a:t>elease of calcium from the ER and increased flux in intracellular Cd and Cu in gill cells (Ortega et al., 2014; Sá &amp; Zanotto, 2013)</a:t>
            </a:r>
            <a:endParaRPr/>
          </a:p>
          <a:p>
            <a:pPr indent="-342900" lvl="0" marL="457200" rtl="0" algn="l">
              <a:spcBef>
                <a:spcPts val="0"/>
              </a:spcBef>
              <a:spcAft>
                <a:spcPts val="0"/>
              </a:spcAft>
              <a:buSzPts val="1800"/>
              <a:buChar char="●"/>
            </a:pPr>
            <a:r>
              <a:rPr lang="en"/>
              <a:t>Effects on the Na+/K+-ATPAse transporter (Ortega et al., 2014; Sá &amp; Zanotto, 2013)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Research Question</a:t>
            </a:r>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do different </a:t>
            </a:r>
            <a:r>
              <a:rPr lang="en"/>
              <a:t>environmental</a:t>
            </a:r>
            <a:r>
              <a:rPr lang="en"/>
              <a:t> concentrations of caffeine </a:t>
            </a:r>
            <a:r>
              <a:rPr lang="en"/>
              <a:t>facilitate physiological stress responses in </a:t>
            </a:r>
            <a:r>
              <a:rPr i="1" lang="en"/>
              <a:t>Hemigrapsus oregonensis</a:t>
            </a: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Hypotheses</a:t>
            </a:r>
            <a:r>
              <a:rPr lang="en"/>
              <a:t>:</a:t>
            </a:r>
            <a:endParaRPr/>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Null: Different </a:t>
            </a:r>
            <a:r>
              <a:rPr lang="en"/>
              <a:t>environmental</a:t>
            </a:r>
            <a:r>
              <a:rPr lang="en"/>
              <a:t> concentrations of caffeine will have no effect on the physiological stress response in </a:t>
            </a:r>
            <a:r>
              <a:rPr i="1" lang="en"/>
              <a:t>Hemigrapsus oregonensis.</a:t>
            </a:r>
            <a:endParaRPr/>
          </a:p>
          <a:p>
            <a:pPr indent="0" lvl="0" marL="0" rtl="0" algn="l">
              <a:spcBef>
                <a:spcPts val="1200"/>
              </a:spcBef>
              <a:spcAft>
                <a:spcPts val="1200"/>
              </a:spcAft>
              <a:buNone/>
            </a:pPr>
            <a:r>
              <a:rPr lang="en"/>
              <a:t>Alternative: Higher </a:t>
            </a:r>
            <a:r>
              <a:rPr lang="en"/>
              <a:t>environmental</a:t>
            </a:r>
            <a:r>
              <a:rPr lang="en"/>
              <a:t> concentrations of caffeine will have an increased effect on the physiological stress response in </a:t>
            </a:r>
            <a:r>
              <a:rPr i="1" lang="en"/>
              <a:t>Hemigrapsus oregonensis.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Experimental Design: Set-Up</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Four tanks (</a:t>
            </a:r>
            <a:r>
              <a:rPr lang="en"/>
              <a:t>approx</a:t>
            </a:r>
            <a:r>
              <a:rPr lang="en"/>
              <a:t>. 5 crabs ea.): </a:t>
            </a:r>
            <a:endParaRPr/>
          </a:p>
          <a:p>
            <a:pPr indent="-342900" lvl="0" marL="914400" rtl="0" algn="l">
              <a:spcBef>
                <a:spcPts val="0"/>
              </a:spcBef>
              <a:spcAft>
                <a:spcPts val="0"/>
              </a:spcAft>
              <a:buSzPts val="1800"/>
              <a:buChar char="-"/>
            </a:pPr>
            <a:r>
              <a:rPr lang="en"/>
              <a:t>Control → 0 </a:t>
            </a:r>
            <a:r>
              <a:rPr lang="en"/>
              <a:t>μg/L of caffeine</a:t>
            </a:r>
            <a:endParaRPr/>
          </a:p>
          <a:p>
            <a:pPr indent="-342900" lvl="0" marL="914400" rtl="0" algn="l">
              <a:spcBef>
                <a:spcPts val="0"/>
              </a:spcBef>
              <a:spcAft>
                <a:spcPts val="0"/>
              </a:spcAft>
              <a:buSzPts val="1800"/>
              <a:buChar char="-"/>
            </a:pPr>
            <a:r>
              <a:rPr lang="en"/>
              <a:t>Low → 5 </a:t>
            </a:r>
            <a:r>
              <a:rPr lang="en"/>
              <a:t>μg/L of caffeine</a:t>
            </a:r>
            <a:endParaRPr/>
          </a:p>
          <a:p>
            <a:pPr indent="-342900" lvl="0" marL="914400" rtl="0" algn="l">
              <a:spcBef>
                <a:spcPts val="0"/>
              </a:spcBef>
              <a:spcAft>
                <a:spcPts val="0"/>
              </a:spcAft>
              <a:buSzPts val="1800"/>
              <a:buChar char="-"/>
            </a:pPr>
            <a:r>
              <a:rPr lang="en"/>
              <a:t>Medium → 15 </a:t>
            </a:r>
            <a:r>
              <a:rPr lang="en"/>
              <a:t>μg/L of caffeine</a:t>
            </a:r>
            <a:endParaRPr/>
          </a:p>
          <a:p>
            <a:pPr indent="-342900" lvl="0" marL="914400" rtl="0" algn="l">
              <a:spcBef>
                <a:spcPts val="0"/>
              </a:spcBef>
              <a:spcAft>
                <a:spcPts val="0"/>
              </a:spcAft>
              <a:buSzPts val="1800"/>
              <a:buChar char="-"/>
            </a:pPr>
            <a:r>
              <a:rPr lang="en"/>
              <a:t>High → 20 </a:t>
            </a:r>
            <a:r>
              <a:rPr lang="en"/>
              <a:t>μg/L of caffeine</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0" rtl="0" algn="l">
              <a:lnSpc>
                <a:spcPct val="100000"/>
              </a:lnSpc>
              <a:spcBef>
                <a:spcPts val="1200"/>
              </a:spcBef>
              <a:spcAft>
                <a:spcPts val="0"/>
              </a:spcAft>
              <a:buNone/>
            </a:pPr>
            <a:r>
              <a:rPr lang="en" sz="1100">
                <a:solidFill>
                  <a:srgbClr val="000000"/>
                </a:solidFill>
                <a:latin typeface="Arial"/>
                <a:ea typeface="Arial"/>
                <a:cs typeface="Arial"/>
                <a:sym typeface="Arial"/>
              </a:rPr>
              <a:t>Similar to previous studies (Baracchini et al. 2024, Aguirre-Martinex et al. 2012)</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