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3" r:id="rId1"/>
  </p:sldMasterIdLst>
  <p:notesMasterIdLst>
    <p:notesMasterId r:id="rId10"/>
  </p:notes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5" d="100"/>
          <a:sy n="95" d="100"/>
        </p:scale>
        <p:origin x="2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3E31F-72C3-4FF5-AD23-ECE54F4AD5ED}"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9B5F0A-C233-4947-A40C-961A7594E627}" type="slidenum">
              <a:rPr lang="en-US" smtClean="0"/>
              <a:t>‹#›</a:t>
            </a:fld>
            <a:endParaRPr lang="en-US"/>
          </a:p>
        </p:txBody>
      </p:sp>
    </p:spTree>
    <p:extLst>
      <p:ext uri="{BB962C8B-B14F-4D97-AF65-F5344CB8AC3E}">
        <p14:creationId xmlns:p14="http://schemas.microsoft.com/office/powerpoint/2010/main" val="2353975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9B5F0A-C233-4947-A40C-961A7594E627}" type="slidenum">
              <a:rPr lang="en-US" smtClean="0"/>
              <a:t>4</a:t>
            </a:fld>
            <a:endParaRPr lang="en-US"/>
          </a:p>
        </p:txBody>
      </p:sp>
    </p:spTree>
    <p:extLst>
      <p:ext uri="{BB962C8B-B14F-4D97-AF65-F5344CB8AC3E}">
        <p14:creationId xmlns:p14="http://schemas.microsoft.com/office/powerpoint/2010/main" val="275630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9B5F0A-C233-4947-A40C-961A7594E627}" type="slidenum">
              <a:rPr lang="en-US" smtClean="0"/>
              <a:t>5</a:t>
            </a:fld>
            <a:endParaRPr lang="en-US"/>
          </a:p>
        </p:txBody>
      </p:sp>
    </p:spTree>
    <p:extLst>
      <p:ext uri="{BB962C8B-B14F-4D97-AF65-F5344CB8AC3E}">
        <p14:creationId xmlns:p14="http://schemas.microsoft.com/office/powerpoint/2010/main" val="3400834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66219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940274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984366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09614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3775540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0EA64-D806-43AC-9DF2-F8C432F32B4C}" type="datetimeFigureOut">
              <a:rPr lang="en-US" smtClean="0"/>
              <a:t>12/11/2020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991092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0EA64-D806-43AC-9DF2-F8C432F32B4C}" type="datetimeFigureOut">
              <a:rPr lang="en-US" smtClean="0"/>
              <a:t>12/11/2020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096445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27956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7066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070A7B3-6521-4DCA-87E5-044747A908C1}"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5257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8426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4809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765086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037C31-9E7A-4F99-8774-A0E530DE1A42}" type="datetimeFigureOut">
              <a:rPr lang="en-US" smtClean="0"/>
              <a:t>12/11/2020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3911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78504F-A551-4DE0-9316-4DCD1D8CC752}" type="datetimeFigureOut">
              <a:rPr lang="en-US" smtClean="0"/>
              <a:t>12/11/2020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8236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1BE4249-C0D0-4B06-8692-E8BB871AF643}" type="datetimeFigureOut">
              <a:rPr lang="en-US" smtClean="0"/>
              <a:t>12/11/2020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2508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0106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60EA64-D806-43AC-9DF2-F8C432F32B4C}" type="datetimeFigureOut">
              <a:rPr lang="en-US" smtClean="0"/>
              <a:t>12/11/2020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66780884"/>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F9D0A-4BB8-40B9-A916-BF328CCAD588}"/>
              </a:ext>
            </a:extLst>
          </p:cNvPr>
          <p:cNvSpPr>
            <a:spLocks noGrp="1"/>
          </p:cNvSpPr>
          <p:nvPr>
            <p:ph type="ctrTitle"/>
          </p:nvPr>
        </p:nvSpPr>
        <p:spPr>
          <a:xfrm>
            <a:off x="1154955" y="1447801"/>
            <a:ext cx="8825658" cy="1921042"/>
          </a:xfrm>
          <a:ln>
            <a:solidFill>
              <a:schemeClr val="bg1">
                <a:lumMod val="95000"/>
                <a:lumOff val="5000"/>
              </a:schemeClr>
            </a:solidFill>
          </a:ln>
        </p:spPr>
        <p:txBody>
          <a:bodyPr>
            <a:normAutofit fontScale="90000"/>
          </a:bodyPr>
          <a:lstStyle/>
          <a:p>
            <a:b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ON CHILDREN</a:t>
            </a:r>
            <a:br>
              <a:rPr lang="en-US" dirty="0"/>
            </a:br>
            <a:endParaRPr lang="en-US" dirty="0"/>
          </a:p>
        </p:txBody>
      </p:sp>
      <p:sp>
        <p:nvSpPr>
          <p:cNvPr id="3" name="Subtitle 2">
            <a:extLst>
              <a:ext uri="{FF2B5EF4-FFF2-40B4-BE49-F238E27FC236}">
                <a16:creationId xmlns:a16="http://schemas.microsoft.com/office/drawing/2014/main" id="{B11432C2-D8A4-4B51-AC91-263841803117}"/>
              </a:ext>
            </a:extLst>
          </p:cNvPr>
          <p:cNvSpPr>
            <a:spLocks noGrp="1"/>
          </p:cNvSpPr>
          <p:nvPr>
            <p:ph type="subTitle" idx="1"/>
          </p:nvPr>
        </p:nvSpPr>
        <p:spPr>
          <a:xfrm>
            <a:off x="1154955" y="3649579"/>
            <a:ext cx="8825658" cy="665747"/>
          </a:xfrm>
        </p:spPr>
        <p:txBody>
          <a:bodyPr>
            <a:normAutofit/>
          </a:bodyPr>
          <a:lstStyle/>
          <a:p>
            <a:r>
              <a:rPr lang="en-US" sz="3200" dirty="0"/>
              <a:t>                                    </a:t>
            </a:r>
            <a:r>
              <a:rPr lang="en-US" sz="3600" dirty="0"/>
              <a:t>-</a:t>
            </a:r>
            <a:r>
              <a:rPr lang="en-US" sz="3600" dirty="0" err="1"/>
              <a:t>KahLil</a:t>
            </a:r>
            <a:r>
              <a:rPr lang="en-US" sz="3600" dirty="0"/>
              <a:t> Gibran</a:t>
            </a:r>
          </a:p>
        </p:txBody>
      </p:sp>
      <p:sp>
        <p:nvSpPr>
          <p:cNvPr id="4" name="TextBox 3">
            <a:extLst>
              <a:ext uri="{FF2B5EF4-FFF2-40B4-BE49-F238E27FC236}">
                <a16:creationId xmlns:a16="http://schemas.microsoft.com/office/drawing/2014/main" id="{4E3A800C-9BD3-4316-A9F7-3D02C743B226}"/>
              </a:ext>
            </a:extLst>
          </p:cNvPr>
          <p:cNvSpPr txBox="1"/>
          <p:nvPr/>
        </p:nvSpPr>
        <p:spPr>
          <a:xfrm>
            <a:off x="9568872" y="4969163"/>
            <a:ext cx="184731" cy="646331"/>
          </a:xfrm>
          <a:prstGeom prst="rect">
            <a:avLst/>
          </a:prstGeom>
          <a:noFill/>
        </p:spPr>
        <p:txBody>
          <a:bodyPr wrap="none" rtlCol="0">
            <a:spAutoFit/>
          </a:bodyPr>
          <a:lstStyle/>
          <a:p>
            <a:endParaRPr lang="en-US" dirty="0"/>
          </a:p>
          <a:p>
            <a:endParaRPr lang="en-US" dirty="0"/>
          </a:p>
        </p:txBody>
      </p:sp>
      <p:sp>
        <p:nvSpPr>
          <p:cNvPr id="5" name="TextBox 4">
            <a:extLst>
              <a:ext uri="{FF2B5EF4-FFF2-40B4-BE49-F238E27FC236}">
                <a16:creationId xmlns:a16="http://schemas.microsoft.com/office/drawing/2014/main" id="{CA823F28-4114-4455-BB9D-12BC16156965}"/>
              </a:ext>
            </a:extLst>
          </p:cNvPr>
          <p:cNvSpPr txBox="1"/>
          <p:nvPr/>
        </p:nvSpPr>
        <p:spPr>
          <a:xfrm>
            <a:off x="9753603" y="4756484"/>
            <a:ext cx="1919115" cy="1754326"/>
          </a:xfrm>
          <a:prstGeom prst="rect">
            <a:avLst/>
          </a:prstGeom>
          <a:noFill/>
        </p:spPr>
        <p:txBody>
          <a:bodyPr wrap="none" rtlCol="0">
            <a:spAutoFit/>
          </a:bodyPr>
          <a:lstStyle/>
          <a:p>
            <a:r>
              <a:rPr lang="en-US" dirty="0"/>
              <a:t>Presentation by</a:t>
            </a:r>
          </a:p>
          <a:p>
            <a:r>
              <a:rPr lang="en-US" dirty="0" err="1"/>
              <a:t>Chrisma</a:t>
            </a:r>
            <a:endParaRPr lang="en-US" dirty="0"/>
          </a:p>
          <a:p>
            <a:r>
              <a:rPr lang="en-US" dirty="0"/>
              <a:t>Darshan</a:t>
            </a:r>
          </a:p>
          <a:p>
            <a:r>
              <a:rPr lang="en-US" dirty="0"/>
              <a:t>Dharani</a:t>
            </a:r>
          </a:p>
          <a:p>
            <a:r>
              <a:rPr lang="en-US" dirty="0"/>
              <a:t>Deon</a:t>
            </a:r>
          </a:p>
          <a:p>
            <a:r>
              <a:rPr lang="en-US" dirty="0" err="1"/>
              <a:t>Divya</a:t>
            </a:r>
            <a:endParaRPr lang="en-US" dirty="0"/>
          </a:p>
        </p:txBody>
      </p:sp>
    </p:spTree>
    <p:extLst>
      <p:ext uri="{BB962C8B-B14F-4D97-AF65-F5344CB8AC3E}">
        <p14:creationId xmlns:p14="http://schemas.microsoft.com/office/powerpoint/2010/main" val="259746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21F24-B403-4889-963F-BB3315997F5D}"/>
              </a:ext>
            </a:extLst>
          </p:cNvPr>
          <p:cNvSpPr txBox="1"/>
          <p:nvPr/>
        </p:nvSpPr>
        <p:spPr>
          <a:xfrm>
            <a:off x="378691" y="1967061"/>
            <a:ext cx="8931564" cy="2923877"/>
          </a:xfrm>
          <a:prstGeom prst="rect">
            <a:avLst/>
          </a:prstGeom>
          <a:noFill/>
        </p:spPr>
        <p:txBody>
          <a:bodyPr wrap="square" rtlCol="0">
            <a:spAutoFit/>
          </a:bodyPr>
          <a:lstStyle/>
          <a:p>
            <a:r>
              <a:rPr lang="en-US" sz="4400" dirty="0"/>
              <a:t>About the poet</a:t>
            </a:r>
          </a:p>
          <a:p>
            <a:r>
              <a:rPr lang="en-US" sz="2800" dirty="0"/>
              <a:t>Kahlil Gibran was born on 1883 and had his last breath on 1931.He was a Lebanese-American artist and poet. His poems are considered ‘poetic  essays’, as they do not adhere to the usual versification. ’The Prophet’ is his best known work. </a:t>
            </a:r>
          </a:p>
        </p:txBody>
      </p:sp>
      <p:pic>
        <p:nvPicPr>
          <p:cNvPr id="4" name="Picture 3">
            <a:extLst>
              <a:ext uri="{FF2B5EF4-FFF2-40B4-BE49-F238E27FC236}">
                <a16:creationId xmlns:a16="http://schemas.microsoft.com/office/drawing/2014/main" id="{93BADFBC-A46F-465B-88A9-8DB079DB18CA}"/>
              </a:ext>
            </a:extLst>
          </p:cNvPr>
          <p:cNvPicPr>
            <a:picLocks noChangeAspect="1"/>
          </p:cNvPicPr>
          <p:nvPr/>
        </p:nvPicPr>
        <p:blipFill>
          <a:blip r:embed="rId2"/>
          <a:stretch>
            <a:fillRect/>
          </a:stretch>
        </p:blipFill>
        <p:spPr>
          <a:xfrm>
            <a:off x="9063789" y="1551927"/>
            <a:ext cx="2671011" cy="4923369"/>
          </a:xfrm>
          <a:prstGeom prst="rect">
            <a:avLst/>
          </a:prstGeom>
        </p:spPr>
      </p:pic>
    </p:spTree>
    <p:extLst>
      <p:ext uri="{BB962C8B-B14F-4D97-AF65-F5344CB8AC3E}">
        <p14:creationId xmlns:p14="http://schemas.microsoft.com/office/powerpoint/2010/main" val="175307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A84371-B489-4F48-AEC2-BE2073DED171}"/>
              </a:ext>
            </a:extLst>
          </p:cNvPr>
          <p:cNvSpPr txBox="1"/>
          <p:nvPr/>
        </p:nvSpPr>
        <p:spPr>
          <a:xfrm>
            <a:off x="1025236" y="877454"/>
            <a:ext cx="7934036" cy="6155531"/>
          </a:xfrm>
          <a:prstGeom prst="rect">
            <a:avLst/>
          </a:prstGeom>
          <a:noFill/>
        </p:spPr>
        <p:txBody>
          <a:bodyPr wrap="square" rtlCol="0">
            <a:spAutoFit/>
          </a:bodyPr>
          <a:lstStyle/>
          <a:p>
            <a:r>
              <a:rPr lang="en-US" sz="4000" dirty="0"/>
              <a:t>Poem in detail</a:t>
            </a:r>
          </a:p>
          <a:p>
            <a:endParaRPr lang="en-US" dirty="0"/>
          </a:p>
          <a:p>
            <a:r>
              <a:rPr lang="en-US" sz="2400" dirty="0"/>
              <a:t>And a woman who held a babe against her bosom said ,”Speak to us of children .”</a:t>
            </a:r>
          </a:p>
          <a:p>
            <a:r>
              <a:rPr lang="en-US" sz="2400" dirty="0"/>
              <a:t>And he said:</a:t>
            </a:r>
          </a:p>
          <a:p>
            <a:r>
              <a:rPr lang="en-US" sz="2400" dirty="0"/>
              <a:t>Your children are not your children</a:t>
            </a:r>
          </a:p>
          <a:p>
            <a:r>
              <a:rPr lang="en-US" sz="2400" dirty="0"/>
              <a:t>They are the sons and daughters of life’s longing for itself</a:t>
            </a:r>
          </a:p>
          <a:p>
            <a:r>
              <a:rPr lang="en-US" sz="2400" dirty="0"/>
              <a:t>They come though you but not from you,</a:t>
            </a:r>
          </a:p>
          <a:p>
            <a:r>
              <a:rPr lang="en-US" sz="2400" dirty="0"/>
              <a:t>And though they are with you ,yet they belong not to you.</a:t>
            </a:r>
          </a:p>
          <a:p>
            <a:r>
              <a:rPr lang="en-US" sz="2400" dirty="0"/>
              <a:t>You may give them your love but not your thoughts </a:t>
            </a:r>
          </a:p>
          <a:p>
            <a:r>
              <a:rPr lang="en-US" sz="2400" dirty="0"/>
              <a:t>For they have their own thoughts</a:t>
            </a:r>
          </a:p>
          <a:p>
            <a:r>
              <a:rPr lang="en-US" sz="2400" dirty="0"/>
              <a:t>You may house their bodies but not their souls</a:t>
            </a:r>
          </a:p>
          <a:p>
            <a:r>
              <a:rPr lang="en-US" sz="2400" dirty="0"/>
              <a:t>For their souls dwell in the house of tomorrow, which </a:t>
            </a:r>
          </a:p>
          <a:p>
            <a:r>
              <a:rPr lang="en-US" sz="2400" dirty="0"/>
              <a:t> </a:t>
            </a:r>
          </a:p>
        </p:txBody>
      </p:sp>
    </p:spTree>
    <p:extLst>
      <p:ext uri="{BB962C8B-B14F-4D97-AF65-F5344CB8AC3E}">
        <p14:creationId xmlns:p14="http://schemas.microsoft.com/office/powerpoint/2010/main" val="80861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93A062-5671-4E0B-817F-0F4F756C60BF}"/>
              </a:ext>
            </a:extLst>
          </p:cNvPr>
          <p:cNvSpPr txBox="1"/>
          <p:nvPr/>
        </p:nvSpPr>
        <p:spPr>
          <a:xfrm>
            <a:off x="707797" y="1490215"/>
            <a:ext cx="9827491" cy="3693319"/>
          </a:xfrm>
          <a:prstGeom prst="rect">
            <a:avLst/>
          </a:prstGeom>
          <a:noFill/>
        </p:spPr>
        <p:txBody>
          <a:bodyPr wrap="square" rtlCol="0">
            <a:spAutoFit/>
          </a:bodyPr>
          <a:lstStyle/>
          <a:p>
            <a:r>
              <a:rPr lang="en-US" sz="2400" dirty="0"/>
              <a:t>you cannot visit, not even in your dreams</a:t>
            </a:r>
          </a:p>
          <a:p>
            <a:r>
              <a:rPr lang="en-US" sz="2400" dirty="0"/>
              <a:t>You may strive to be like them, but seek not make them like you.</a:t>
            </a:r>
          </a:p>
          <a:p>
            <a:r>
              <a:rPr lang="en-US" sz="2400" dirty="0"/>
              <a:t>For life goes not backward nor tarries with yesterday</a:t>
            </a:r>
          </a:p>
          <a:p>
            <a:r>
              <a:rPr lang="en-US" sz="2400" dirty="0"/>
              <a:t>You are the bows from which your children as living arrow are sent forth</a:t>
            </a:r>
          </a:p>
          <a:p>
            <a:r>
              <a:rPr lang="en-US" sz="2400" dirty="0"/>
              <a:t>The archer sees the mark upon the path of the infinite, and he bends you with his might that his arrows may go swift and far.</a:t>
            </a:r>
          </a:p>
          <a:p>
            <a:r>
              <a:rPr lang="en-US" sz="2400" dirty="0"/>
              <a:t>Let your bending in the archer’s hand be for gladness;</a:t>
            </a:r>
          </a:p>
          <a:p>
            <a:r>
              <a:rPr lang="en-US" sz="2400" dirty="0"/>
              <a:t>For even as he loves also the bow that is stable</a:t>
            </a:r>
          </a:p>
          <a:p>
            <a:endParaRPr lang="en-US" dirty="0"/>
          </a:p>
        </p:txBody>
      </p:sp>
    </p:spTree>
    <p:extLst>
      <p:ext uri="{BB962C8B-B14F-4D97-AF65-F5344CB8AC3E}">
        <p14:creationId xmlns:p14="http://schemas.microsoft.com/office/powerpoint/2010/main" val="34656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642398-56B4-4426-A03F-632A7CCA623A}"/>
              </a:ext>
            </a:extLst>
          </p:cNvPr>
          <p:cNvSpPr txBox="1"/>
          <p:nvPr/>
        </p:nvSpPr>
        <p:spPr>
          <a:xfrm>
            <a:off x="5638800" y="2964872"/>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6A83A327-5E26-4395-977F-14A3688ABE8B}"/>
              </a:ext>
            </a:extLst>
          </p:cNvPr>
          <p:cNvSpPr txBox="1"/>
          <p:nvPr/>
        </p:nvSpPr>
        <p:spPr>
          <a:xfrm>
            <a:off x="1634836" y="1330036"/>
            <a:ext cx="9929091" cy="4524315"/>
          </a:xfrm>
          <a:prstGeom prst="rect">
            <a:avLst/>
          </a:prstGeom>
          <a:noFill/>
        </p:spPr>
        <p:txBody>
          <a:bodyPr wrap="square" rtlCol="0">
            <a:spAutoFit/>
          </a:bodyPr>
          <a:lstStyle/>
          <a:p>
            <a:r>
              <a:rPr lang="en-US" dirty="0"/>
              <a:t>Summary of the poem</a:t>
            </a:r>
          </a:p>
          <a:p>
            <a:endParaRPr lang="en-US" dirty="0"/>
          </a:p>
          <a:p>
            <a:r>
              <a:rPr lang="en-US" dirty="0"/>
              <a:t>Thought the poem “On Children” the poet  is trying to guide the parents on parenting by saying that their love for their children should be without any conditions or expectations from their children.in this poem a mother approaches a prophet to know about his perspectives on children .he replies by saying that your children are not your children. The poet here is trying to bring the concept of life’s creations and its aspirations Contrary to the accepted notion of parents making claims, the prophet says that they are just biological means and the children do not belong to them. Children live with their parents but they do not belong to them. Parents may give their love to children and they should never force their ideas on children. Children have their own ideas and identity. The Prophet says that parents have a biological bond with the children now. However, souls of the children lie in future which cannot be reached by parents. So, the advice here to parents is they shall not </a:t>
            </a:r>
            <a:r>
              <a:rPr lang="en-US" dirty="0" err="1"/>
              <a:t>pressurise</a:t>
            </a:r>
            <a:r>
              <a:rPr lang="en-US" dirty="0"/>
              <a:t> children with their thoughts.</a:t>
            </a:r>
          </a:p>
          <a:p>
            <a:endParaRPr lang="en-US" dirty="0"/>
          </a:p>
        </p:txBody>
      </p:sp>
      <p:sp>
        <p:nvSpPr>
          <p:cNvPr id="4" name="Rectangle 1">
            <a:extLst>
              <a:ext uri="{FF2B5EF4-FFF2-40B4-BE49-F238E27FC236}">
                <a16:creationId xmlns:a16="http://schemas.microsoft.com/office/drawing/2014/main" id="{E0C6F4A5-DF55-49D5-8D66-ED786CE379FF}"/>
              </a:ext>
            </a:extLst>
          </p:cNvPr>
          <p:cNvSpPr>
            <a:spLocks noChangeArrowheads="1"/>
          </p:cNvSpPr>
          <p:nvPr/>
        </p:nvSpPr>
        <p:spPr bwMode="auto">
          <a:xfrm flipH="1" flipV="1">
            <a:off x="-1382724" y="151868"/>
            <a:ext cx="117342"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3E3F3C"/>
              </a:solidFill>
              <a:effectLst/>
              <a:latin typeface="Georgia" panose="02040502050405020303"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500" b="0" i="0" u="none" strike="noStrike" cap="none" normalizeH="0" baseline="0" dirty="0">
                <a:ln>
                  <a:noFill/>
                </a:ln>
                <a:solidFill>
                  <a:srgbClr val="3E3F3C"/>
                </a:solidFill>
                <a:effectLst/>
                <a:latin typeface="Georgia" panose="02040502050405020303"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020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7274C-1208-457A-BBE7-F27276DA3B9A}"/>
              </a:ext>
            </a:extLst>
          </p:cNvPr>
          <p:cNvSpPr txBox="1"/>
          <p:nvPr/>
        </p:nvSpPr>
        <p:spPr>
          <a:xfrm>
            <a:off x="2138218" y="1685636"/>
            <a:ext cx="1939637" cy="646546"/>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1B79C868-FD57-4888-A8D7-925E72A26CF9}"/>
              </a:ext>
            </a:extLst>
          </p:cNvPr>
          <p:cNvSpPr txBox="1"/>
          <p:nvPr/>
        </p:nvSpPr>
        <p:spPr>
          <a:xfrm>
            <a:off x="701964" y="1911927"/>
            <a:ext cx="10954327" cy="2862322"/>
          </a:xfrm>
          <a:prstGeom prst="rect">
            <a:avLst/>
          </a:prstGeom>
          <a:noFill/>
        </p:spPr>
        <p:txBody>
          <a:bodyPr wrap="square" rtlCol="0">
            <a:spAutoFit/>
          </a:bodyPr>
          <a:lstStyle/>
          <a:p>
            <a:r>
              <a:rPr lang="en-US" dirty="0"/>
              <a:t>Parents are suggested rather to follow the ways of children than trying to change children to be like them. The Prophet says that this is because Life keeps moving forward and never retracts. He further substantiates his philosophy by making metaphorical references. Parents are compared to bows and children are compared to arrows. The archer, God himself sets His eyes on the target which is infinite and sends His arrows swift and far by bending the bow with His might. Parents should take delight in this act of bending that involves great strain. The Prophet strikes a perfect conclusion by referring to the Law of creation where God loves both the bow and the arrow as they complement each other on Life’s infinite journey. Kahlil Gibran stresses here the importance of children’s individual views and independent ideologies not influenced by their parents.</a:t>
            </a:r>
          </a:p>
        </p:txBody>
      </p:sp>
    </p:spTree>
    <p:extLst>
      <p:ext uri="{BB962C8B-B14F-4D97-AF65-F5344CB8AC3E}">
        <p14:creationId xmlns:p14="http://schemas.microsoft.com/office/powerpoint/2010/main" val="241143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74314-7F25-4AB8-BFE9-DA9ABDB35385}"/>
              </a:ext>
            </a:extLst>
          </p:cNvPr>
          <p:cNvSpPr txBox="1"/>
          <p:nvPr/>
        </p:nvSpPr>
        <p:spPr>
          <a:xfrm>
            <a:off x="988291" y="600364"/>
            <a:ext cx="3445174" cy="923330"/>
          </a:xfrm>
          <a:prstGeom prst="rect">
            <a:avLst/>
          </a:prstGeom>
          <a:noFill/>
        </p:spPr>
        <p:txBody>
          <a:bodyPr wrap="none" rtlCol="0">
            <a:spAutoFit/>
          </a:bodyPr>
          <a:lstStyle/>
          <a:p>
            <a:r>
              <a:rPr lang="en-US" sz="5400" dirty="0"/>
              <a:t>Questions</a:t>
            </a:r>
          </a:p>
        </p:txBody>
      </p:sp>
      <p:sp>
        <p:nvSpPr>
          <p:cNvPr id="3" name="TextBox 2">
            <a:extLst>
              <a:ext uri="{FF2B5EF4-FFF2-40B4-BE49-F238E27FC236}">
                <a16:creationId xmlns:a16="http://schemas.microsoft.com/office/drawing/2014/main" id="{F9A4CCCF-3D46-4E06-9C5C-6A8E4978CC52}"/>
              </a:ext>
            </a:extLst>
          </p:cNvPr>
          <p:cNvSpPr txBox="1"/>
          <p:nvPr/>
        </p:nvSpPr>
        <p:spPr>
          <a:xfrm>
            <a:off x="618839" y="1634834"/>
            <a:ext cx="10667998" cy="3416320"/>
          </a:xfrm>
          <a:prstGeom prst="rect">
            <a:avLst/>
          </a:prstGeom>
          <a:noFill/>
        </p:spPr>
        <p:txBody>
          <a:bodyPr wrap="square" rtlCol="0">
            <a:spAutoFit/>
          </a:bodyPr>
          <a:lstStyle/>
          <a:p>
            <a:pPr marL="342900" indent="-342900">
              <a:buAutoNum type="arabicPeriod"/>
            </a:pPr>
            <a:r>
              <a:rPr lang="en-US" dirty="0"/>
              <a:t>And a woman who held a babe against her bosom said, ”Speak to us of children.” And he said: Here 'he' Refers to </a:t>
            </a:r>
          </a:p>
          <a:p>
            <a:pPr marL="342900" indent="-342900">
              <a:buAutoNum type="arabicPeriod"/>
            </a:pPr>
            <a:r>
              <a:rPr lang="en-US" dirty="0"/>
              <a:t>Whom does the word bows refer to ?</a:t>
            </a:r>
          </a:p>
          <a:p>
            <a:pPr marL="342900" indent="-342900">
              <a:buAutoNum type="arabicPeriod"/>
            </a:pPr>
            <a:r>
              <a:rPr lang="en-US" dirty="0"/>
              <a:t>What does the phrase ‘living arrows’ refer to?</a:t>
            </a:r>
          </a:p>
          <a:p>
            <a:pPr marL="342900" indent="-342900">
              <a:buAutoNum type="arabicPeriod"/>
            </a:pPr>
            <a:r>
              <a:rPr lang="en-US" dirty="0"/>
              <a:t>Who is the archer in the poem?</a:t>
            </a:r>
          </a:p>
          <a:p>
            <a:pPr marL="342900" indent="-342900">
              <a:buAutoNum type="arabicPeriod"/>
            </a:pPr>
            <a:r>
              <a:rPr lang="en-US" dirty="0"/>
              <a:t>Whom does God use as his instrument to send living arrows to the earth?</a:t>
            </a:r>
          </a:p>
          <a:p>
            <a:pPr marL="342900" indent="-342900">
              <a:buAutoNum type="arabicPeriod"/>
            </a:pPr>
            <a:r>
              <a:rPr lang="en-US" dirty="0"/>
              <a:t> Why does god bend the parents with all his might?</a:t>
            </a:r>
          </a:p>
          <a:p>
            <a:pPr marL="342900" indent="-342900">
              <a:buAutoNum type="arabicPeriod"/>
            </a:pPr>
            <a:r>
              <a:rPr lang="en-US" dirty="0"/>
              <a:t> What brings children to the earth?</a:t>
            </a:r>
          </a:p>
          <a:p>
            <a:pPr marL="342900" indent="-342900">
              <a:buAutoNum type="arabicPeriod" startAt="8"/>
            </a:pPr>
            <a:r>
              <a:rPr lang="en-US" dirty="0"/>
              <a:t>Why shouldn't parents give their thoughts to their children?</a:t>
            </a:r>
          </a:p>
          <a:p>
            <a:pPr marL="342900" indent="-342900">
              <a:buAutoNum type="arabicPeriod" startAt="8"/>
            </a:pPr>
            <a:r>
              <a:rPr lang="en-US" dirty="0"/>
              <a:t> Who dwell in the house of tomorrow?</a:t>
            </a:r>
          </a:p>
          <a:p>
            <a:pPr marL="342900" indent="-342900">
              <a:buAutoNum type="arabicPeriod" startAt="8"/>
            </a:pPr>
            <a:r>
              <a:rPr lang="en-US" dirty="0"/>
              <a:t>According to the prophet, what may be given to the children?</a:t>
            </a:r>
          </a:p>
          <a:p>
            <a:pPr marL="342900" indent="-342900">
              <a:buAutoNum type="arabicPeriod"/>
            </a:pPr>
            <a:endParaRPr lang="en-US" dirty="0"/>
          </a:p>
        </p:txBody>
      </p:sp>
    </p:spTree>
    <p:extLst>
      <p:ext uri="{BB962C8B-B14F-4D97-AF65-F5344CB8AC3E}">
        <p14:creationId xmlns:p14="http://schemas.microsoft.com/office/powerpoint/2010/main" val="348375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8D94D4-A637-46F4-A51D-2DDE55A92032}"/>
              </a:ext>
            </a:extLst>
          </p:cNvPr>
          <p:cNvSpPr txBox="1"/>
          <p:nvPr/>
        </p:nvSpPr>
        <p:spPr>
          <a:xfrm>
            <a:off x="3505200" y="2413337"/>
            <a:ext cx="4684296" cy="1015663"/>
          </a:xfrm>
          <a:prstGeom prst="rect">
            <a:avLst/>
          </a:prstGeom>
          <a:noFill/>
        </p:spPr>
        <p:txBody>
          <a:bodyPr wrap="none" rtlCol="0">
            <a:spAutoFit/>
          </a:bodyPr>
          <a:lstStyle/>
          <a:p>
            <a:r>
              <a:rPr lang="en-US" sz="6000" dirty="0"/>
              <a:t>THANK  YOU</a:t>
            </a:r>
          </a:p>
        </p:txBody>
      </p:sp>
    </p:spTree>
    <p:extLst>
      <p:ext uri="{BB962C8B-B14F-4D97-AF65-F5344CB8AC3E}">
        <p14:creationId xmlns:p14="http://schemas.microsoft.com/office/powerpoint/2010/main" val="817987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285</TotalTime>
  <Words>742</Words>
  <Application>Microsoft Office PowerPoint</Application>
  <PresentationFormat>Widescreen</PresentationFormat>
  <Paragraphs>50</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Georgia</vt:lpstr>
      <vt:lpstr>Wingdings 3</vt:lpstr>
      <vt:lpstr>Ion</vt:lpstr>
      <vt:lpstr> ON CHILDREN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children</dc:title>
  <dc:creator>anush serrao</dc:creator>
  <cp:lastModifiedBy>anush serrao</cp:lastModifiedBy>
  <cp:revision>24</cp:revision>
  <dcterms:created xsi:type="dcterms:W3CDTF">2020-12-07T02:42:50Z</dcterms:created>
  <dcterms:modified xsi:type="dcterms:W3CDTF">2020-12-11T06:51:27Z</dcterms:modified>
</cp:coreProperties>
</file>