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1.xml" ContentType="application/vnd.ms-office.chartex+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1.xml" ContentType="application/vnd.openxmlformats-officedocument.drawingml.chartshapes+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61" r:id="rId4"/>
    <p:sldId id="260" r:id="rId5"/>
    <p:sldId id="262"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77D3"/>
    <a:srgbClr val="3B2268"/>
    <a:srgbClr val="DE5EEC"/>
    <a:srgbClr val="603232"/>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notesViewPr>
    <p:cSldViewPr snapToGrid="0">
      <p:cViewPr varScale="1">
        <p:scale>
          <a:sx n="84" d="100"/>
          <a:sy n="84" d="100"/>
        </p:scale>
        <p:origin x="305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Files\Financial%20Analyst%20Course\CourseChallangePart1\FA%20Course-challenge-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Files\Financial%20Analyst%20Course\Financial%20Model\Three%20Statement%20Financial%20Mod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Files\Financial%20Analyst%20Course\Financial%20Model\Three%20Statement%20Financial%20Mod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Files\Financial%20Analyst%20Course\Financial%20Model\Three%20Statement%20Financial%20Mode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Files\Financial%20Analyst%20Course\Financial%20Model\Three%20Statement%20Financial%20Mode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Files\Financial%20Analyst%20Course\CourseChallangePart1\FA%20Course-challenge-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Files\Financial%20Analyst%20Course\Financial%20Model\Three%20Statement%20Financial%20Model.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Files\Financial%20Analyst%20Course\Financial%20Model\Three%20Statement%20Financial%20Model.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1.xml"/></Relationships>
</file>

<file path=ppt/charts/_rels/chart9.xml.rels><?xml version="1.0" encoding="UTF-8" standalone="yes"?>
<Relationships xmlns="http://schemas.openxmlformats.org/package/2006/relationships"><Relationship Id="rId3" Type="http://schemas.openxmlformats.org/officeDocument/2006/relationships/oleObject" Target="file:///D:\Files\Financial%20Analyst%20Course\Financial%20Model\Three%20Statement%20Financial%20Model.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D:\Files\Financial%20Analyst%20Course\Financial%20Model\Three%20Statement%20Financial%20Mod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[FA Course-challenge-1.xlsx]Task 2!PivotTable4</c:name>
    <c:fmtId val="3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dLbls>
          <c:showLegendKey val="0"/>
          <c:showVal val="0"/>
          <c:showCatName val="0"/>
          <c:showSerName val="0"/>
          <c:showPercent val="0"/>
          <c:showBubbleSize val="0"/>
        </c:dLbls>
        <c:axId val="1471591472"/>
        <c:axId val="1471588976"/>
      </c:areaChart>
      <c:dateAx>
        <c:axId val="1471591472"/>
        <c:scaling>
          <c:orientation val="minMax"/>
        </c:scaling>
        <c:delete val="0"/>
        <c:axPos val="b"/>
        <c:numFmt formatCode="General"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ln>
                  <a:noFill/>
                </a:ln>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471588976"/>
        <c:crosses val="autoZero"/>
        <c:auto val="0"/>
        <c:lblOffset val="100"/>
        <c:baseTimeUnit val="days"/>
      </c:dateAx>
      <c:valAx>
        <c:axId val="1471588976"/>
        <c:scaling>
          <c:orientation val="minMax"/>
          <c:min val="18000"/>
        </c:scaling>
        <c:delete val="1"/>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crossAx val="1471591472"/>
        <c:crosses val="autoZero"/>
        <c:crossBetween val="midCat"/>
        <c:majorUnit val="5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a:glow>
        <a:schemeClr val="tx1">
          <a:alpha val="40000"/>
        </a:schemeClr>
      </a:glow>
    </a:effectLst>
  </c:spPr>
  <c:txPr>
    <a:bodyPr/>
    <a:lstStyle/>
    <a:p>
      <a:pPr>
        <a:defRPr sz="800">
          <a:latin typeface="Arial" panose="020B0604020202020204" pitchFamily="34" charset="0"/>
          <a:cs typeface="Arial" panose="020B0604020202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sz="1000" b="1">
                <a:solidFill>
                  <a:schemeClr val="bg1"/>
                </a:solidFill>
              </a:rPr>
              <a:t>$ Revenue &amp; Cogs Trends 2024-2028</a:t>
            </a:r>
          </a:p>
        </c:rich>
      </c:tx>
      <c:layout>
        <c:manualLayout>
          <c:xMode val="edge"/>
          <c:yMode val="edge"/>
          <c:x val="3.2624890638670183E-2"/>
          <c:y val="2.7777777777777776E-2"/>
        </c:manualLayout>
      </c:layout>
      <c:overlay val="0"/>
      <c:spPr>
        <a:solidFill>
          <a:schemeClr val="accent1"/>
        </a:solidFill>
        <a:ln>
          <a:noFill/>
        </a:ln>
        <a:effectLst/>
      </c:spPr>
      <c:txPr>
        <a:bodyPr rot="0" spcFirstLastPara="1" vertOverflow="ellipsis" vert="horz" wrap="square" anchor="ctr" anchorCtr="1"/>
        <a:lstStyle/>
        <a:p>
          <a:pPr>
            <a:defRPr sz="10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1"/>
          <c:order val="1"/>
          <c:tx>
            <c:v>Revenue</c:v>
          </c:tx>
          <c:spPr>
            <a:ln w="28575" cap="rnd">
              <a:solidFill>
                <a:srgbClr val="00206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5"/>
              <c:pt idx="0">
                <c:v>2024</c:v>
              </c:pt>
              <c:pt idx="1">
                <c:v>2025</c:v>
              </c:pt>
              <c:pt idx="2">
                <c:v>2026</c:v>
              </c:pt>
              <c:pt idx="3">
                <c:v>2027</c:v>
              </c:pt>
              <c:pt idx="4">
                <c:v>2028</c:v>
              </c:pt>
            </c:numLit>
          </c:cat>
          <c:val>
            <c:numRef>
              <c:f>'P&amp;L'!$I$6:$M$6</c:f>
              <c:numCache>
                <c:formatCode>_(* #,##0.0_);_(* \(#,##0.0\);_(* "-"??_);_(@_)</c:formatCode>
                <c:ptCount val="5"/>
                <c:pt idx="0">
                  <c:v>47092.5</c:v>
                </c:pt>
                <c:pt idx="1">
                  <c:v>49447.125</c:v>
                </c:pt>
                <c:pt idx="2">
                  <c:v>51919.481250000004</c:v>
                </c:pt>
                <c:pt idx="3">
                  <c:v>54515.455312500009</c:v>
                </c:pt>
                <c:pt idx="4">
                  <c:v>57241.228078125016</c:v>
                </c:pt>
              </c:numCache>
            </c:numRef>
          </c:val>
          <c:smooth val="0"/>
          <c:extLst>
            <c:ext xmlns:c16="http://schemas.microsoft.com/office/drawing/2014/chart" uri="{C3380CC4-5D6E-409C-BE32-E72D297353CC}">
              <c16:uniqueId val="{00000000-6D27-4C63-A7B3-F49E6E728C17}"/>
            </c:ext>
          </c:extLst>
        </c:ser>
        <c:dLbls>
          <c:dLblPos val="t"/>
          <c:showLegendKey val="0"/>
          <c:showVal val="1"/>
          <c:showCatName val="0"/>
          <c:showSerName val="0"/>
          <c:showPercent val="0"/>
          <c:showBubbleSize val="0"/>
        </c:dLbls>
        <c:marker val="1"/>
        <c:smooth val="0"/>
        <c:axId val="1062760704"/>
        <c:axId val="1062758624"/>
        <c:extLst>
          <c:ext xmlns:c15="http://schemas.microsoft.com/office/drawing/2012/chart" uri="{02D57815-91ED-43cb-92C2-25804820EDAC}">
            <c15:filteredLineSeries>
              <c15:ser>
                <c:idx val="0"/>
                <c:order val="0"/>
                <c:tx>
                  <c:v>Years</c:v>
                </c:tx>
                <c:spPr>
                  <a:ln w="28575" cap="rnd">
                    <a:solidFill>
                      <a:schemeClr val="tx1">
                        <a:lumMod val="50000"/>
                        <a:lumOff val="50000"/>
                      </a:schemeClr>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5"/>
                    <c:pt idx="0">
                      <c:v>2024</c:v>
                    </c:pt>
                    <c:pt idx="1">
                      <c:v>2025</c:v>
                    </c:pt>
                    <c:pt idx="2">
                      <c:v>2026</c:v>
                    </c:pt>
                    <c:pt idx="3">
                      <c:v>2027</c:v>
                    </c:pt>
                    <c:pt idx="4">
                      <c:v>2028</c:v>
                    </c:pt>
                  </c:numLit>
                </c:cat>
                <c:val>
                  <c:numRef>
                    <c:extLst>
                      <c:ext uri="{02D57815-91ED-43cb-92C2-25804820EDAC}">
                        <c15:formulaRef>
                          <c15:sqref>'P&amp;L'!$I$5:$M$5</c15:sqref>
                        </c15:formulaRef>
                      </c:ext>
                    </c:extLst>
                    <c:numCache>
                      <c:formatCode>General</c:formatCode>
                      <c:ptCount val="5"/>
                      <c:pt idx="0">
                        <c:v>2024</c:v>
                      </c:pt>
                      <c:pt idx="1">
                        <c:v>2025</c:v>
                      </c:pt>
                      <c:pt idx="2">
                        <c:v>2026</c:v>
                      </c:pt>
                      <c:pt idx="3">
                        <c:v>2027</c:v>
                      </c:pt>
                      <c:pt idx="4">
                        <c:v>2028</c:v>
                      </c:pt>
                    </c:numCache>
                  </c:numRef>
                </c:val>
                <c:smooth val="0"/>
                <c:extLst>
                  <c:ext xmlns:c16="http://schemas.microsoft.com/office/drawing/2014/chart" uri="{C3380CC4-5D6E-409C-BE32-E72D297353CC}">
                    <c16:uniqueId val="{00000002-6D27-4C63-A7B3-F49E6E728C17}"/>
                  </c:ext>
                </c:extLst>
              </c15:ser>
            </c15:filteredLineSeries>
          </c:ext>
        </c:extLst>
      </c:lineChart>
      <c:lineChart>
        <c:grouping val="standard"/>
        <c:varyColors val="0"/>
        <c:ser>
          <c:idx val="2"/>
          <c:order val="2"/>
          <c:tx>
            <c:v>Cogs</c:v>
          </c:tx>
          <c:spPr>
            <a:ln w="28575" cap="rnd">
              <a:solidFill>
                <a:schemeClr val="accent1">
                  <a:lumMod val="40000"/>
                  <a:lumOff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5"/>
              <c:pt idx="0">
                <c:v>2024</c:v>
              </c:pt>
              <c:pt idx="1">
                <c:v>2025</c:v>
              </c:pt>
              <c:pt idx="2">
                <c:v>2026</c:v>
              </c:pt>
              <c:pt idx="3">
                <c:v>2027</c:v>
              </c:pt>
              <c:pt idx="4">
                <c:v>2028</c:v>
              </c:pt>
            </c:numLit>
          </c:cat>
          <c:val>
            <c:numRef>
              <c:f>'P&amp;L'!$I$7:$M$7</c:f>
              <c:numCache>
                <c:formatCode>0.0_);\(0.0\)</c:formatCode>
                <c:ptCount val="5"/>
                <c:pt idx="0">
                  <c:v>-19307.924999999999</c:v>
                </c:pt>
                <c:pt idx="1">
                  <c:v>-20273.321249999997</c:v>
                </c:pt>
                <c:pt idx="2">
                  <c:v>-21286.987312500001</c:v>
                </c:pt>
                <c:pt idx="3">
                  <c:v>-22351.336678125004</c:v>
                </c:pt>
                <c:pt idx="4">
                  <c:v>-23468.903512031255</c:v>
                </c:pt>
              </c:numCache>
            </c:numRef>
          </c:val>
          <c:smooth val="0"/>
          <c:extLst>
            <c:ext xmlns:c16="http://schemas.microsoft.com/office/drawing/2014/chart" uri="{C3380CC4-5D6E-409C-BE32-E72D297353CC}">
              <c16:uniqueId val="{00000001-6D27-4C63-A7B3-F49E6E728C17}"/>
            </c:ext>
          </c:extLst>
        </c:ser>
        <c:dLbls>
          <c:dLblPos val="t"/>
          <c:showLegendKey val="0"/>
          <c:showVal val="1"/>
          <c:showCatName val="0"/>
          <c:showSerName val="0"/>
          <c:showPercent val="0"/>
          <c:showBubbleSize val="0"/>
        </c:dLbls>
        <c:marker val="1"/>
        <c:smooth val="0"/>
        <c:axId val="1060585328"/>
        <c:axId val="711124432"/>
      </c:lineChart>
      <c:catAx>
        <c:axId val="1062760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62758624"/>
        <c:crosses val="autoZero"/>
        <c:auto val="1"/>
        <c:lblAlgn val="ctr"/>
        <c:lblOffset val="100"/>
        <c:noMultiLvlLbl val="0"/>
      </c:catAx>
      <c:valAx>
        <c:axId val="1062758624"/>
        <c:scaling>
          <c:orientation val="minMax"/>
          <c:max val="60000"/>
          <c:min val="0"/>
        </c:scaling>
        <c:delete val="0"/>
        <c:axPos val="l"/>
        <c:majorGridlines>
          <c:spPr>
            <a:ln w="9525" cap="flat" cmpd="sng" algn="ctr">
              <a:solidFill>
                <a:schemeClr val="tx1">
                  <a:lumMod val="15000"/>
                  <a:lumOff val="85000"/>
                </a:schemeClr>
              </a:soli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62760704"/>
        <c:crosses val="autoZero"/>
        <c:crossBetween val="between"/>
        <c:majorUnit val="10000"/>
        <c:minorUnit val="5000"/>
      </c:valAx>
      <c:valAx>
        <c:axId val="711124432"/>
        <c:scaling>
          <c:orientation val="minMax"/>
          <c:max val="0"/>
          <c:min val="-25000"/>
        </c:scaling>
        <c:delete val="0"/>
        <c:axPos val="r"/>
        <c:numFmt formatCode="0.0_);\(0.0\)" sourceLinked="1"/>
        <c:majorTickMark val="out"/>
        <c:minorTickMark val="none"/>
        <c:tickLblPos val="nextTo"/>
        <c:spPr>
          <a:noFill/>
          <a:ln>
            <a:noFill/>
          </a:ln>
          <a:effectLst/>
        </c:spPr>
        <c:txPr>
          <a:bodyPr rot="0" spcFirstLastPara="1" vertOverflow="ellipsis" wrap="square" anchor="b"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60585328"/>
        <c:crosses val="max"/>
        <c:crossBetween val="between"/>
        <c:majorUnit val="5000"/>
        <c:minorUnit val="2000"/>
      </c:valAx>
      <c:catAx>
        <c:axId val="1060585328"/>
        <c:scaling>
          <c:orientation val="minMax"/>
        </c:scaling>
        <c:delete val="1"/>
        <c:axPos val="b"/>
        <c:numFmt formatCode="General" sourceLinked="1"/>
        <c:majorTickMark val="out"/>
        <c:minorTickMark val="none"/>
        <c:tickLblPos val="nextTo"/>
        <c:crossAx val="71112443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sz="1000" b="1" i="0" u="none" strike="noStrike" baseline="0">
                <a:solidFill>
                  <a:schemeClr val="bg1"/>
                </a:solidFill>
                <a:latin typeface="Arial" panose="020B0604020202020204" pitchFamily="34" charset="0"/>
                <a:cs typeface="Arial" panose="020B0604020202020204" pitchFamily="34" charset="0"/>
              </a:rPr>
              <a:t>$ Profitability Metric</a:t>
            </a:r>
            <a:endParaRPr lang="en-US" sz="1000" b="1">
              <a:solidFill>
                <a:schemeClr val="bg1"/>
              </a:solidFill>
              <a:latin typeface="Arial" panose="020B0604020202020204" pitchFamily="34" charset="0"/>
              <a:cs typeface="Arial" panose="020B0604020202020204" pitchFamily="34" charset="0"/>
            </a:endParaRPr>
          </a:p>
        </c:rich>
      </c:tx>
      <c:layout>
        <c:manualLayout>
          <c:xMode val="edge"/>
          <c:yMode val="edge"/>
          <c:x val="3.7166666666666653E-2"/>
          <c:y val="2.3148148148148147E-2"/>
        </c:manualLayout>
      </c:layout>
      <c:overlay val="0"/>
      <c:spPr>
        <a:solidFill>
          <a:schemeClr val="accent1"/>
        </a:solidFill>
        <a:ln>
          <a:noFill/>
        </a:ln>
        <a:effectLst/>
      </c:spPr>
      <c:txPr>
        <a:bodyPr rot="0" spcFirstLastPara="1" vertOverflow="ellipsis" vert="horz" wrap="square" anchor="ctr" anchorCtr="1"/>
        <a:lstStyle/>
        <a:p>
          <a:pPr>
            <a:defRPr sz="10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stacked"/>
        <c:varyColors val="0"/>
        <c:ser>
          <c:idx val="0"/>
          <c:order val="0"/>
          <c:tx>
            <c:v>Gross Profit</c:v>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5"/>
              <c:pt idx="0">
                <c:v>2024</c:v>
              </c:pt>
              <c:pt idx="1">
                <c:v>2025</c:v>
              </c:pt>
              <c:pt idx="2">
                <c:v>2026</c:v>
              </c:pt>
              <c:pt idx="3">
                <c:v>2027</c:v>
              </c:pt>
              <c:pt idx="4">
                <c:v>2028</c:v>
              </c:pt>
            </c:numLit>
          </c:cat>
          <c:val>
            <c:numRef>
              <c:f>'P&amp;L'!$I$8:$M$8</c:f>
              <c:numCache>
                <c:formatCode>0.0</c:formatCode>
                <c:ptCount val="5"/>
                <c:pt idx="0">
                  <c:v>27784.575000000001</c:v>
                </c:pt>
                <c:pt idx="1">
                  <c:v>29173.803750000003</c:v>
                </c:pt>
                <c:pt idx="2">
                  <c:v>30632.493937500003</c:v>
                </c:pt>
                <c:pt idx="3">
                  <c:v>32164.118634375005</c:v>
                </c:pt>
                <c:pt idx="4">
                  <c:v>33772.324566093761</c:v>
                </c:pt>
              </c:numCache>
            </c:numRef>
          </c:val>
          <c:extLst>
            <c:ext xmlns:c16="http://schemas.microsoft.com/office/drawing/2014/chart" uri="{C3380CC4-5D6E-409C-BE32-E72D297353CC}">
              <c16:uniqueId val="{00000000-3992-42D6-BE66-31DFA9099239}"/>
            </c:ext>
          </c:extLst>
        </c:ser>
        <c:ser>
          <c:idx val="1"/>
          <c:order val="1"/>
          <c:tx>
            <c:v>EBIT</c:v>
          </c:tx>
          <c:spPr>
            <a:solidFill>
              <a:schemeClr val="accent1">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5"/>
              <c:pt idx="0">
                <c:v>2024</c:v>
              </c:pt>
              <c:pt idx="1">
                <c:v>2025</c:v>
              </c:pt>
              <c:pt idx="2">
                <c:v>2026</c:v>
              </c:pt>
              <c:pt idx="3">
                <c:v>2027</c:v>
              </c:pt>
              <c:pt idx="4">
                <c:v>2028</c:v>
              </c:pt>
            </c:numLit>
          </c:cat>
          <c:val>
            <c:numRef>
              <c:f>'P&amp;L'!$I$17:$M$17</c:f>
              <c:numCache>
                <c:formatCode>0.0</c:formatCode>
                <c:ptCount val="5"/>
                <c:pt idx="0">
                  <c:v>17723.625265871804</c:v>
                </c:pt>
                <c:pt idx="1">
                  <c:v>18592.588955191644</c:v>
                </c:pt>
                <c:pt idx="2">
                  <c:v>19503.873692347421</c:v>
                </c:pt>
                <c:pt idx="3">
                  <c:v>20459.521742507211</c:v>
                </c:pt>
                <c:pt idx="4">
                  <c:v>21461.67265366768</c:v>
                </c:pt>
              </c:numCache>
            </c:numRef>
          </c:val>
          <c:extLst>
            <c:ext xmlns:c16="http://schemas.microsoft.com/office/drawing/2014/chart" uri="{C3380CC4-5D6E-409C-BE32-E72D297353CC}">
              <c16:uniqueId val="{00000001-3992-42D6-BE66-31DFA9099239}"/>
            </c:ext>
          </c:extLst>
        </c:ser>
        <c:ser>
          <c:idx val="2"/>
          <c:order val="2"/>
          <c:tx>
            <c:v>Net Income</c:v>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5"/>
              <c:pt idx="0">
                <c:v>2024</c:v>
              </c:pt>
              <c:pt idx="1">
                <c:v>2025</c:v>
              </c:pt>
              <c:pt idx="2">
                <c:v>2026</c:v>
              </c:pt>
              <c:pt idx="3">
                <c:v>2027</c:v>
              </c:pt>
              <c:pt idx="4">
                <c:v>2028</c:v>
              </c:pt>
            </c:numLit>
          </c:cat>
          <c:val>
            <c:numRef>
              <c:f>'P&amp;L'!$I$21:$M$21</c:f>
              <c:numCache>
                <c:formatCode>0.0</c:formatCode>
                <c:ptCount val="5"/>
                <c:pt idx="0">
                  <c:v>14452.762739284623</c:v>
                </c:pt>
                <c:pt idx="1">
                  <c:v>15333.461464401167</c:v>
                </c:pt>
                <c:pt idx="2">
                  <c:v>16261.125958995633</c:v>
                </c:pt>
                <c:pt idx="3">
                  <c:v>17238.393176097601</c:v>
                </c:pt>
                <c:pt idx="4">
                  <c:v>18268.059525576409</c:v>
                </c:pt>
              </c:numCache>
            </c:numRef>
          </c:val>
          <c:extLst>
            <c:ext xmlns:c16="http://schemas.microsoft.com/office/drawing/2014/chart" uri="{C3380CC4-5D6E-409C-BE32-E72D297353CC}">
              <c16:uniqueId val="{00000002-3992-42D6-BE66-31DFA9099239}"/>
            </c:ext>
          </c:extLst>
        </c:ser>
        <c:dLbls>
          <c:dLblPos val="ctr"/>
          <c:showLegendKey val="0"/>
          <c:showVal val="1"/>
          <c:showCatName val="0"/>
          <c:showSerName val="0"/>
          <c:showPercent val="0"/>
          <c:showBubbleSize val="0"/>
        </c:dLbls>
        <c:gapWidth val="67"/>
        <c:overlap val="100"/>
        <c:axId val="1097500832"/>
        <c:axId val="988075184"/>
      </c:barChart>
      <c:catAx>
        <c:axId val="1097500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8075184"/>
        <c:crosses val="autoZero"/>
        <c:auto val="1"/>
        <c:lblAlgn val="ctr"/>
        <c:lblOffset val="100"/>
        <c:noMultiLvlLbl val="0"/>
      </c:catAx>
      <c:valAx>
        <c:axId val="98807518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7500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sz="1000" b="1">
                <a:solidFill>
                  <a:schemeClr val="bg1"/>
                </a:solidFill>
              </a:rPr>
              <a:t>KPI &amp; Financial Ratios</a:t>
            </a:r>
          </a:p>
        </c:rich>
      </c:tx>
      <c:layout>
        <c:manualLayout>
          <c:xMode val="edge"/>
          <c:yMode val="edge"/>
          <c:x val="3.8694444444444462E-2"/>
          <c:y val="2.7777777777777776E-2"/>
        </c:manualLayout>
      </c:layout>
      <c:overlay val="0"/>
      <c:spPr>
        <a:solidFill>
          <a:schemeClr val="accent1"/>
        </a:solidFill>
        <a:ln>
          <a:noFill/>
        </a:ln>
        <a:effectLst/>
      </c:spPr>
      <c:txPr>
        <a:bodyPr rot="0" spcFirstLastPara="1" vertOverflow="ellipsis" vert="horz" wrap="square" anchor="ctr" anchorCtr="1"/>
        <a:lstStyle/>
        <a:p>
          <a:pPr>
            <a:defRPr sz="10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BS!$B$25</c:f>
              <c:strCache>
                <c:ptCount val="1"/>
                <c:pt idx="0">
                  <c:v>DSO</c:v>
                </c:pt>
              </c:strCache>
            </c:strRef>
          </c:tx>
          <c:spPr>
            <a:solidFill>
              <a:schemeClr val="accent1">
                <a:lumMod val="40000"/>
                <a:lumOff val="60000"/>
              </a:schemeClr>
            </a:solidFill>
            <a:ln>
              <a:solidFill>
                <a:schemeClr val="accent1">
                  <a:lumMod val="40000"/>
                  <a:lumOff val="60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5"/>
              <c:pt idx="0">
                <c:v>2024</c:v>
              </c:pt>
              <c:pt idx="1">
                <c:v>2025</c:v>
              </c:pt>
              <c:pt idx="2">
                <c:v>2026</c:v>
              </c:pt>
              <c:pt idx="3">
                <c:v>2027</c:v>
              </c:pt>
              <c:pt idx="4">
                <c:v>2028</c:v>
              </c:pt>
            </c:numLit>
          </c:cat>
          <c:val>
            <c:numRef>
              <c:f>BS!$F$25:$J$25</c:f>
              <c:numCache>
                <c:formatCode>_(* #,##0.00_);_(* \(#,##0.00\);_(* "-"??_);_(@_)</c:formatCode>
                <c:ptCount val="5"/>
                <c:pt idx="0">
                  <c:v>41.148696200564842</c:v>
                </c:pt>
                <c:pt idx="1">
                  <c:v>41.148696200564842</c:v>
                </c:pt>
                <c:pt idx="2">
                  <c:v>41.148696200564842</c:v>
                </c:pt>
                <c:pt idx="3">
                  <c:v>41.148696200564842</c:v>
                </c:pt>
                <c:pt idx="4">
                  <c:v>41.148696200564842</c:v>
                </c:pt>
              </c:numCache>
              <c:extLst/>
            </c:numRef>
          </c:val>
          <c:extLst>
            <c:ext xmlns:c16="http://schemas.microsoft.com/office/drawing/2014/chart" uri="{C3380CC4-5D6E-409C-BE32-E72D297353CC}">
              <c16:uniqueId val="{00000000-124B-42E7-925B-59D825BBB40B}"/>
            </c:ext>
          </c:extLst>
        </c:ser>
        <c:ser>
          <c:idx val="1"/>
          <c:order val="1"/>
          <c:tx>
            <c:strRef>
              <c:f>BS!$B$26</c:f>
              <c:strCache>
                <c:ptCount val="1"/>
                <c:pt idx="0">
                  <c:v>DIO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5"/>
              <c:pt idx="0">
                <c:v>2024</c:v>
              </c:pt>
              <c:pt idx="1">
                <c:v>2025</c:v>
              </c:pt>
              <c:pt idx="2">
                <c:v>2026</c:v>
              </c:pt>
              <c:pt idx="3">
                <c:v>2027</c:v>
              </c:pt>
              <c:pt idx="4">
                <c:v>2028</c:v>
              </c:pt>
            </c:numLit>
          </c:cat>
          <c:val>
            <c:numRef>
              <c:f>BS!$F$26:$J$26</c:f>
              <c:numCache>
                <c:formatCode>_(* #,##0.00_);_(* \(#,##0.00\);_(* "-"??_);_(@_)</c:formatCode>
                <c:ptCount val="5"/>
                <c:pt idx="0">
                  <c:v>119.67930234526408</c:v>
                </c:pt>
                <c:pt idx="1">
                  <c:v>119.67930234526408</c:v>
                </c:pt>
                <c:pt idx="2">
                  <c:v>119.67930234526408</c:v>
                </c:pt>
                <c:pt idx="3">
                  <c:v>119.67930234526408</c:v>
                </c:pt>
                <c:pt idx="4">
                  <c:v>119.67930234526408</c:v>
                </c:pt>
              </c:numCache>
              <c:extLst/>
            </c:numRef>
          </c:val>
          <c:extLst>
            <c:ext xmlns:c16="http://schemas.microsoft.com/office/drawing/2014/chart" uri="{C3380CC4-5D6E-409C-BE32-E72D297353CC}">
              <c16:uniqueId val="{00000001-124B-42E7-925B-59D825BBB40B}"/>
            </c:ext>
          </c:extLst>
        </c:ser>
        <c:ser>
          <c:idx val="2"/>
          <c:order val="2"/>
          <c:tx>
            <c:strRef>
              <c:f>BS!$B$27</c:f>
              <c:strCache>
                <c:ptCount val="1"/>
                <c:pt idx="0">
                  <c:v>DPO</c:v>
                </c:pt>
              </c:strCache>
            </c:strRef>
          </c:tx>
          <c:spPr>
            <a:solidFill>
              <a:schemeClr val="accent3"/>
            </a:solidFill>
            <a:ln>
              <a:solidFill>
                <a:schemeClr val="bg1"/>
              </a:solidFill>
            </a:ln>
            <a:effectLst>
              <a:softEdge rad="0"/>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5"/>
              <c:pt idx="0">
                <c:v>2024</c:v>
              </c:pt>
              <c:pt idx="1">
                <c:v>2025</c:v>
              </c:pt>
              <c:pt idx="2">
                <c:v>2026</c:v>
              </c:pt>
              <c:pt idx="3">
                <c:v>2027</c:v>
              </c:pt>
              <c:pt idx="4">
                <c:v>2028</c:v>
              </c:pt>
              <c:extLst>
                <c:ext xmlns:c15="http://schemas.microsoft.com/office/drawing/2012/chart" uri="{02D57815-91ED-43cb-92C2-25804820EDAC}">
                  <c15:autoCat val="1"/>
                </c:ext>
              </c:extLst>
            </c:strLit>
          </c:cat>
          <c:val>
            <c:numRef>
              <c:f>BS!$F$27:$J$27</c:f>
              <c:numCache>
                <c:formatCode>_(* #,##0.00_);_(* \(#,##0.00\);_(* "-"??_);_(@_)</c:formatCode>
                <c:ptCount val="5"/>
                <c:pt idx="0">
                  <c:v>76.925910890696059</c:v>
                </c:pt>
                <c:pt idx="1">
                  <c:v>76.925910890696059</c:v>
                </c:pt>
                <c:pt idx="2">
                  <c:v>76.925910890696059</c:v>
                </c:pt>
                <c:pt idx="3">
                  <c:v>76.925910890696059</c:v>
                </c:pt>
                <c:pt idx="4">
                  <c:v>76.925910890696059</c:v>
                </c:pt>
              </c:numCache>
              <c:extLst/>
            </c:numRef>
          </c:val>
          <c:extLst>
            <c:ext xmlns:c16="http://schemas.microsoft.com/office/drawing/2014/chart" uri="{C3380CC4-5D6E-409C-BE32-E72D297353CC}">
              <c16:uniqueId val="{00000002-124B-42E7-925B-59D825BBB40B}"/>
            </c:ext>
          </c:extLst>
        </c:ser>
        <c:dLbls>
          <c:dLblPos val="ctr"/>
          <c:showLegendKey val="0"/>
          <c:showVal val="1"/>
          <c:showCatName val="0"/>
          <c:showSerName val="0"/>
          <c:showPercent val="0"/>
          <c:showBubbleSize val="0"/>
        </c:dLbls>
        <c:gapWidth val="19"/>
        <c:overlap val="-13"/>
        <c:axId val="1094606656"/>
        <c:axId val="1094606240"/>
      </c:barChart>
      <c:catAx>
        <c:axId val="109460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94606240"/>
        <c:crosses val="autoZero"/>
        <c:auto val="1"/>
        <c:lblAlgn val="ctr"/>
        <c:lblOffset val="100"/>
        <c:noMultiLvlLbl val="0"/>
      </c:catAx>
      <c:valAx>
        <c:axId val="1094606240"/>
        <c:scaling>
          <c:orientation val="minMax"/>
        </c:scaling>
        <c:delete val="1"/>
        <c:axPos val="l"/>
        <c:majorGridlines>
          <c:spPr>
            <a:ln w="9525" cap="flat" cmpd="sng" algn="ctr">
              <a:solidFill>
                <a:schemeClr val="tx1">
                  <a:lumMod val="15000"/>
                  <a:lumOff val="85000"/>
                </a:schemeClr>
              </a:solidFill>
              <a:round/>
            </a:ln>
            <a:effectLst/>
          </c:spPr>
        </c:majorGridlines>
        <c:numFmt formatCode="_(* #,##0.00_);_(* \(#,##0.00\);_(* &quot;-&quot;??_);_(@_)" sourceLinked="1"/>
        <c:majorTickMark val="none"/>
        <c:minorTickMark val="none"/>
        <c:tickLblPos val="nextTo"/>
        <c:crossAx val="1094606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sz="1000">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sz="1000" b="1">
                <a:solidFill>
                  <a:schemeClr val="bg1"/>
                </a:solidFill>
              </a:rPr>
              <a:t>$ Total Assest Vs Total Liabilities and Equity</a:t>
            </a:r>
          </a:p>
        </c:rich>
      </c:tx>
      <c:layout>
        <c:manualLayout>
          <c:xMode val="edge"/>
          <c:yMode val="edge"/>
          <c:x val="4.173600174978126E-2"/>
          <c:y val="2.7777777777777776E-2"/>
        </c:manualLayout>
      </c:layout>
      <c:overlay val="0"/>
      <c:spPr>
        <a:solidFill>
          <a:schemeClr val="accent1"/>
        </a:solidFill>
        <a:ln>
          <a:noFill/>
        </a:ln>
        <a:effectLst/>
      </c:spPr>
      <c:txPr>
        <a:bodyPr rot="0" spcFirstLastPara="1" vertOverflow="ellipsis" vert="horz" wrap="square" anchor="ctr" anchorCtr="1"/>
        <a:lstStyle/>
        <a:p>
          <a:pPr>
            <a:defRPr sz="10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percentStacked"/>
        <c:varyColors val="0"/>
        <c:ser>
          <c:idx val="0"/>
          <c:order val="0"/>
          <c:tx>
            <c:v>Total Liabilities and Equity</c:v>
          </c:tx>
          <c:spPr>
            <a:solidFill>
              <a:schemeClr val="tx1">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t" anchorCtr="0">
                <a:spAutoFit/>
              </a:bodyPr>
              <a:lstStyle/>
              <a:p>
                <a:pPr algn="ct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5"/>
              <c:pt idx="0">
                <c:v>2024</c:v>
              </c:pt>
              <c:pt idx="1">
                <c:v>2025</c:v>
              </c:pt>
              <c:pt idx="2">
                <c:v>2026</c:v>
              </c:pt>
              <c:pt idx="3">
                <c:v>2027</c:v>
              </c:pt>
              <c:pt idx="4">
                <c:v>2028</c:v>
              </c:pt>
            </c:numLit>
          </c:cat>
          <c:val>
            <c:numRef>
              <c:f>BS!$F$11:$J$11</c:f>
              <c:numCache>
                <c:formatCode>_(* #,##0.0_);_(* \(#,##0.0\);_(* "-"??_);_(@_)</c:formatCode>
                <c:ptCount val="5"/>
                <c:pt idx="0">
                  <c:v>71737.239850975675</c:v>
                </c:pt>
                <c:pt idx="1">
                  <c:v>80258.717310136824</c:v>
                </c:pt>
                <c:pt idx="2">
                  <c:v>89249.77301056002</c:v>
                </c:pt>
                <c:pt idx="3">
                  <c:v>98731.039419368215</c:v>
                </c:pt>
                <c:pt idx="4">
                  <c:v>108723.94035836222</c:v>
                </c:pt>
              </c:numCache>
            </c:numRef>
          </c:val>
          <c:extLst>
            <c:ext xmlns:c16="http://schemas.microsoft.com/office/drawing/2014/chart" uri="{C3380CC4-5D6E-409C-BE32-E72D297353CC}">
              <c16:uniqueId val="{00000000-C54F-4D45-9763-54590719B84A}"/>
            </c:ext>
          </c:extLst>
        </c:ser>
        <c:ser>
          <c:idx val="1"/>
          <c:order val="1"/>
          <c:tx>
            <c:v>Total Assets</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5"/>
              <c:pt idx="0">
                <c:v>2024</c:v>
              </c:pt>
              <c:pt idx="1">
                <c:v>2025</c:v>
              </c:pt>
              <c:pt idx="2">
                <c:v>2026</c:v>
              </c:pt>
              <c:pt idx="3">
                <c:v>2027</c:v>
              </c:pt>
              <c:pt idx="4">
                <c:v>2028</c:v>
              </c:pt>
            </c:numLit>
          </c:cat>
          <c:val>
            <c:numRef>
              <c:f>BS!$F$17:$J$17</c:f>
              <c:numCache>
                <c:formatCode>_(* #,##0.0_);_(* \(#,##0.0\);_(* "-"??_);_(@_)</c:formatCode>
                <c:ptCount val="5"/>
                <c:pt idx="0">
                  <c:v>71737.239850975675</c:v>
                </c:pt>
                <c:pt idx="1">
                  <c:v>80258.71731013681</c:v>
                </c:pt>
                <c:pt idx="2">
                  <c:v>89249.77301056002</c:v>
                </c:pt>
                <c:pt idx="3">
                  <c:v>98731.03941936823</c:v>
                </c:pt>
                <c:pt idx="4">
                  <c:v>108723.94035836225</c:v>
                </c:pt>
              </c:numCache>
            </c:numRef>
          </c:val>
          <c:extLst>
            <c:ext xmlns:c16="http://schemas.microsoft.com/office/drawing/2014/chart" uri="{C3380CC4-5D6E-409C-BE32-E72D297353CC}">
              <c16:uniqueId val="{00000001-C54F-4D45-9763-54590719B84A}"/>
            </c:ext>
          </c:extLst>
        </c:ser>
        <c:dLbls>
          <c:dLblPos val="ctr"/>
          <c:showLegendKey val="0"/>
          <c:showVal val="1"/>
          <c:showCatName val="0"/>
          <c:showSerName val="0"/>
          <c:showPercent val="0"/>
          <c:showBubbleSize val="0"/>
        </c:dLbls>
        <c:gapWidth val="30"/>
        <c:overlap val="100"/>
        <c:axId val="1157784624"/>
        <c:axId val="1157792944"/>
      </c:barChart>
      <c:catAx>
        <c:axId val="1157784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57792944"/>
        <c:crosses val="autoZero"/>
        <c:auto val="1"/>
        <c:lblAlgn val="ctr"/>
        <c:lblOffset val="100"/>
        <c:noMultiLvlLbl val="0"/>
      </c:catAx>
      <c:valAx>
        <c:axId val="1157792944"/>
        <c:scaling>
          <c:orientation val="minMax"/>
          <c:max val="1"/>
        </c:scaling>
        <c:delete val="1"/>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crossAx val="1157784624"/>
        <c:crosses val="autoZero"/>
        <c:crossBetween val="between"/>
        <c:min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sz="1000">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[FA Course-challenge-1.xlsx]Task 2!PivotTable4</c:name>
    <c:fmtId val="3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dLbls>
          <c:showLegendKey val="0"/>
          <c:showVal val="0"/>
          <c:showCatName val="0"/>
          <c:showSerName val="0"/>
          <c:showPercent val="0"/>
          <c:showBubbleSize val="0"/>
        </c:dLbls>
        <c:axId val="1471591472"/>
        <c:axId val="1471588976"/>
      </c:areaChart>
      <c:dateAx>
        <c:axId val="1471591472"/>
        <c:scaling>
          <c:orientation val="minMax"/>
        </c:scaling>
        <c:delete val="0"/>
        <c:axPos val="b"/>
        <c:numFmt formatCode="General"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ln>
                  <a:noFill/>
                </a:ln>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471588976"/>
        <c:crosses val="autoZero"/>
        <c:auto val="0"/>
        <c:lblOffset val="100"/>
        <c:baseTimeUnit val="days"/>
      </c:dateAx>
      <c:valAx>
        <c:axId val="1471588976"/>
        <c:scaling>
          <c:orientation val="minMax"/>
          <c:min val="18000"/>
        </c:scaling>
        <c:delete val="1"/>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crossAx val="1471591472"/>
        <c:crosses val="autoZero"/>
        <c:crossBetween val="midCat"/>
        <c:majorUnit val="5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a:glow>
        <a:schemeClr val="tx1">
          <a:alpha val="40000"/>
        </a:schemeClr>
      </a:glow>
    </a:effectLst>
  </c:spPr>
  <c:txPr>
    <a:bodyPr/>
    <a:lstStyle/>
    <a:p>
      <a:pPr>
        <a:defRPr sz="800">
          <a:latin typeface="Arial" panose="020B0604020202020204" pitchFamily="34" charset="0"/>
          <a:cs typeface="Arial" panose="020B0604020202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sz="1100" b="1">
                <a:solidFill>
                  <a:schemeClr val="bg1"/>
                </a:solidFill>
              </a:rPr>
              <a:t>$ Reduction of financial liabilities - YoY</a:t>
            </a:r>
          </a:p>
        </c:rich>
      </c:tx>
      <c:layout>
        <c:manualLayout>
          <c:xMode val="edge"/>
          <c:yMode val="edge"/>
          <c:x val="5.2493000874890637E-2"/>
          <c:y val="2.7777777777777776E-2"/>
        </c:manualLayout>
      </c:layout>
      <c:overlay val="0"/>
      <c:spPr>
        <a:solidFill>
          <a:schemeClr val="accent1"/>
        </a:solidFill>
        <a:ln>
          <a:noFill/>
        </a:ln>
        <a:effectLst/>
      </c:spPr>
      <c:txPr>
        <a:bodyPr rot="0" spcFirstLastPara="1" vertOverflow="ellipsis" vert="horz" wrap="square" anchor="ctr" anchorCtr="1"/>
        <a:lstStyle/>
        <a:p>
          <a:pPr>
            <a:defRPr sz="11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v>Years</c:v>
          </c:tx>
          <c:spPr>
            <a:solidFill>
              <a:schemeClr val="accent1"/>
            </a:solidFill>
            <a:ln>
              <a:noFill/>
            </a:ln>
            <a:effectLst/>
          </c:spPr>
          <c:invertIfNegative val="0"/>
          <c:cat>
            <c:numLit>
              <c:formatCode>General</c:formatCode>
              <c:ptCount val="5"/>
              <c:pt idx="0">
                <c:v>2024</c:v>
              </c:pt>
              <c:pt idx="1">
                <c:v>2025</c:v>
              </c:pt>
              <c:pt idx="2">
                <c:v>2026</c:v>
              </c:pt>
              <c:pt idx="3">
                <c:v>2027</c:v>
              </c:pt>
              <c:pt idx="4">
                <c:v>2028</c:v>
              </c:pt>
            </c:numLit>
          </c:cat>
          <c:val>
            <c:numRef>
              <c:f>BS!$F$5:$J$5</c:f>
              <c:numCache>
                <c:formatCode>General</c:formatCode>
                <c:ptCount val="5"/>
                <c:pt idx="0">
                  <c:v>2024</c:v>
                </c:pt>
                <c:pt idx="1">
                  <c:v>2025</c:v>
                </c:pt>
                <c:pt idx="2">
                  <c:v>2026</c:v>
                </c:pt>
                <c:pt idx="3">
                  <c:v>2027</c:v>
                </c:pt>
                <c:pt idx="4">
                  <c:v>2028</c:v>
                </c:pt>
              </c:numCache>
            </c:numRef>
          </c:val>
          <c:extLst>
            <c:ext xmlns:c16="http://schemas.microsoft.com/office/drawing/2014/chart" uri="{C3380CC4-5D6E-409C-BE32-E72D297353CC}">
              <c16:uniqueId val="{00000000-29EE-4038-95D9-FEB5E1A438C2}"/>
            </c:ext>
          </c:extLst>
        </c:ser>
        <c:dLbls>
          <c:showLegendKey val="0"/>
          <c:showVal val="0"/>
          <c:showCatName val="0"/>
          <c:showSerName val="0"/>
          <c:showPercent val="0"/>
          <c:showBubbleSize val="0"/>
        </c:dLbls>
        <c:gapWidth val="182"/>
        <c:axId val="998663504"/>
        <c:axId val="998664336"/>
      </c:barChart>
      <c:lineChart>
        <c:grouping val="stacked"/>
        <c:varyColors val="0"/>
        <c:ser>
          <c:idx val="2"/>
          <c:order val="1"/>
          <c:tx>
            <c:v>Financial Liabilities</c:v>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5"/>
              <c:pt idx="0">
                <c:v>2024</c:v>
              </c:pt>
              <c:pt idx="1">
                <c:v>2025</c:v>
              </c:pt>
              <c:pt idx="2">
                <c:v>2026</c:v>
              </c:pt>
              <c:pt idx="3">
                <c:v>2027</c:v>
              </c:pt>
              <c:pt idx="4">
                <c:v>2028</c:v>
              </c:pt>
            </c:numLit>
          </c:cat>
          <c:val>
            <c:numRef>
              <c:f>BS!$F$14:$J$14</c:f>
              <c:numCache>
                <c:formatCode>_(* #,##0.0_);_(* \(#,##0.0\);_(* "-"??_);_(@_)</c:formatCode>
                <c:ptCount val="5"/>
                <c:pt idx="0">
                  <c:v>17282.328336682876</c:v>
                </c:pt>
                <c:pt idx="1">
                  <c:v>15955.066223667211</c:v>
                </c:pt>
                <c:pt idx="2">
                  <c:v>14508.350520480135</c:v>
                </c:pt>
                <c:pt idx="3">
                  <c:v>12931.430404006222</c:v>
                </c:pt>
                <c:pt idx="4">
                  <c:v>11212.587477049656</c:v>
                </c:pt>
              </c:numCache>
            </c:numRef>
          </c:val>
          <c:smooth val="0"/>
          <c:extLst>
            <c:ext xmlns:c16="http://schemas.microsoft.com/office/drawing/2014/chart" uri="{C3380CC4-5D6E-409C-BE32-E72D297353CC}">
              <c16:uniqueId val="{00000001-29EE-4038-95D9-FEB5E1A438C2}"/>
            </c:ext>
          </c:extLst>
        </c:ser>
        <c:dLbls>
          <c:showLegendKey val="0"/>
          <c:showVal val="0"/>
          <c:showCatName val="0"/>
          <c:showSerName val="0"/>
          <c:showPercent val="0"/>
          <c:showBubbleSize val="0"/>
        </c:dLbls>
        <c:marker val="1"/>
        <c:smooth val="0"/>
        <c:axId val="998663504"/>
        <c:axId val="998664336"/>
      </c:lineChart>
      <c:catAx>
        <c:axId val="998663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98664336"/>
        <c:crosses val="autoZero"/>
        <c:auto val="1"/>
        <c:lblAlgn val="ctr"/>
        <c:lblOffset val="100"/>
        <c:noMultiLvlLbl val="0"/>
      </c:catAx>
      <c:valAx>
        <c:axId val="998664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98663504"/>
        <c:crosses val="autoZero"/>
        <c:crossBetween val="between"/>
        <c:minorUnit val="1"/>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sz="1000" b="1" i="0" u="none" strike="noStrike" baseline="0">
                <a:solidFill>
                  <a:schemeClr val="bg1"/>
                </a:solidFill>
                <a:latin typeface="Arial" panose="020B0604020202020204" pitchFamily="34" charset="0"/>
                <a:cs typeface="Arial" panose="020B0604020202020204" pitchFamily="34" charset="0"/>
              </a:rPr>
              <a:t>KPI &amp; Financial Ratios</a:t>
            </a:r>
            <a:endParaRPr lang="en-US" sz="1000" b="1">
              <a:solidFill>
                <a:schemeClr val="bg1"/>
              </a:solidFill>
              <a:latin typeface="Arial" panose="020B0604020202020204" pitchFamily="34" charset="0"/>
              <a:cs typeface="Arial" panose="020B0604020202020204" pitchFamily="34" charset="0"/>
            </a:endParaRPr>
          </a:p>
        </c:rich>
      </c:tx>
      <c:layout>
        <c:manualLayout>
          <c:xMode val="edge"/>
          <c:yMode val="edge"/>
          <c:x val="5.0613184050645216E-2"/>
          <c:y val="2.7777748120467991E-2"/>
        </c:manualLayout>
      </c:layout>
      <c:overlay val="0"/>
      <c:spPr>
        <a:solidFill>
          <a:schemeClr val="accent1"/>
        </a:solidFill>
        <a:ln>
          <a:noFill/>
        </a:ln>
        <a:effectLst/>
      </c:spPr>
      <c:txPr>
        <a:bodyPr rot="0" spcFirstLastPara="1" vertOverflow="ellipsis" vert="horz" wrap="square" anchor="ctr" anchorCtr="1"/>
        <a:lstStyle/>
        <a:p>
          <a:pPr>
            <a:defRPr sz="10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3.7079817282518787E-2"/>
          <c:y val="0.15090543259557343"/>
          <c:w val="0.93154495270919624"/>
          <c:h val="0.68681077843136806"/>
        </c:manualLayout>
      </c:layout>
      <c:barChart>
        <c:barDir val="col"/>
        <c:grouping val="clustered"/>
        <c:varyColors val="0"/>
        <c:ser>
          <c:idx val="0"/>
          <c:order val="0"/>
          <c:tx>
            <c:strRef>
              <c:f>'P&amp;L'!$B$33</c:f>
              <c:strCache>
                <c:ptCount val="1"/>
                <c:pt idx="0">
                  <c:v>ROA</c:v>
                </c:pt>
              </c:strCache>
            </c:strRef>
          </c:tx>
          <c:spPr>
            <a:solidFill>
              <a:schemeClr val="accent1">
                <a:lumMod val="40000"/>
                <a:lumOff val="60000"/>
              </a:schemeClr>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5"/>
              <c:pt idx="0">
                <c:v>2024</c:v>
              </c:pt>
              <c:pt idx="1">
                <c:v>2025</c:v>
              </c:pt>
              <c:pt idx="2">
                <c:v>2026</c:v>
              </c:pt>
              <c:pt idx="3">
                <c:v>2027</c:v>
              </c:pt>
              <c:pt idx="4">
                <c:v>2028</c:v>
              </c:pt>
            </c:numLit>
          </c:cat>
          <c:val>
            <c:numRef>
              <c:f>'P&amp;L'!$C$33:$M$33</c:f>
              <c:numCache>
                <c:formatCode>General</c:formatCode>
                <c:ptCount val="11"/>
                <c:pt idx="6" formatCode="0.0%">
                  <c:v>0.2014680627427019</c:v>
                </c:pt>
                <c:pt idx="7" formatCode="0.0%">
                  <c:v>0.19105041767798753</c:v>
                </c:pt>
                <c:pt idx="8" formatCode="0.0%">
                  <c:v>0.18219795312052636</c:v>
                </c:pt>
                <c:pt idx="9" formatCode="0.0%">
                  <c:v>0.17459953098311978</c:v>
                </c:pt>
                <c:pt idx="10" formatCode="0.0%">
                  <c:v>0.16802241958269284</c:v>
                </c:pt>
              </c:numCache>
            </c:numRef>
          </c:val>
          <c:extLst>
            <c:ext xmlns:c16="http://schemas.microsoft.com/office/drawing/2014/chart" uri="{C3380CC4-5D6E-409C-BE32-E72D297353CC}">
              <c16:uniqueId val="{00000000-34FF-46B8-8474-B4F3BBE2DEDA}"/>
            </c:ext>
          </c:extLst>
        </c:ser>
        <c:ser>
          <c:idx val="1"/>
          <c:order val="1"/>
          <c:tx>
            <c:strRef>
              <c:f>'P&amp;L'!$B$34</c:f>
              <c:strCache>
                <c:ptCount val="1"/>
                <c:pt idx="0">
                  <c:v>ROE</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5"/>
              <c:pt idx="0">
                <c:v>2024</c:v>
              </c:pt>
              <c:pt idx="1">
                <c:v>2025</c:v>
              </c:pt>
              <c:pt idx="2">
                <c:v>2026</c:v>
              </c:pt>
              <c:pt idx="3">
                <c:v>2027</c:v>
              </c:pt>
              <c:pt idx="4">
                <c:v>2028</c:v>
              </c:pt>
            </c:numLit>
          </c:cat>
          <c:val>
            <c:numRef>
              <c:f>'P&amp;L'!$C$34:$M$34</c:f>
              <c:numCache>
                <c:formatCode>General</c:formatCode>
                <c:ptCount val="11"/>
                <c:pt idx="6" formatCode="0.0%">
                  <c:v>0.44049871195625184</c:v>
                </c:pt>
                <c:pt idx="7" formatCode="0.0%">
                  <c:v>0.36964437622414292</c:v>
                </c:pt>
                <c:pt idx="8" formatCode="0.0%">
                  <c:v>0.32084785795697524</c:v>
                </c:pt>
                <c:pt idx="9" formatCode="0.0%">
                  <c:v>0.28522247935141515</c:v>
                </c:pt>
                <c:pt idx="10" formatCode="0.0%">
                  <c:v>0.25809107551621818</c:v>
                </c:pt>
              </c:numCache>
            </c:numRef>
          </c:val>
          <c:extLst>
            <c:ext xmlns:c16="http://schemas.microsoft.com/office/drawing/2014/chart" uri="{C3380CC4-5D6E-409C-BE32-E72D297353CC}">
              <c16:uniqueId val="{00000001-34FF-46B8-8474-B4F3BBE2DEDA}"/>
            </c:ext>
          </c:extLst>
        </c:ser>
        <c:dLbls>
          <c:showLegendKey val="0"/>
          <c:showVal val="0"/>
          <c:showCatName val="0"/>
          <c:showSerName val="0"/>
          <c:showPercent val="0"/>
          <c:showBubbleSize val="0"/>
        </c:dLbls>
        <c:gapWidth val="37"/>
        <c:overlap val="-30"/>
        <c:axId val="1113432224"/>
        <c:axId val="1113436800"/>
      </c:barChart>
      <c:catAx>
        <c:axId val="1113432224"/>
        <c:scaling>
          <c:orientation val="minMax"/>
        </c:scaling>
        <c:delete val="1"/>
        <c:axPos val="b"/>
        <c:numFmt formatCode="General" sourceLinked="1"/>
        <c:majorTickMark val="out"/>
        <c:minorTickMark val="none"/>
        <c:tickLblPos val="nextTo"/>
        <c:crossAx val="1113436800"/>
        <c:crosses val="autoZero"/>
        <c:auto val="1"/>
        <c:lblAlgn val="ctr"/>
        <c:lblOffset val="100"/>
        <c:noMultiLvlLbl val="0"/>
      </c:catAx>
      <c:valAx>
        <c:axId val="111343680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113432224"/>
        <c:crosses val="autoZero"/>
        <c:crossBetween val="between"/>
      </c:valAx>
      <c:spPr>
        <a:noFill/>
        <a:ln>
          <a:noFill/>
        </a:ln>
        <a:effectLst>
          <a:softEdge rad="1257300"/>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solidFill>
      <a:round/>
    </a:ln>
    <a:effectLst>
      <a:softEdge rad="0"/>
    </a:effectLst>
    <a:scene3d>
      <a:camera prst="orthographicFront"/>
      <a:lightRig rig="threePt" dir="t"/>
    </a:scene3d>
    <a:sp3d>
      <a:bevelT w="6350"/>
    </a:sp3d>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bg1"/>
                </a:solidFill>
                <a:latin typeface="Arial" panose="020B0604020202020204" pitchFamily="34" charset="0"/>
                <a:ea typeface="+mn-ea"/>
                <a:cs typeface="Arial" panose="020B0604020202020204" pitchFamily="34" charset="0"/>
              </a:defRPr>
            </a:pPr>
            <a:r>
              <a:rPr lang="en-US" sz="1000">
                <a:solidFill>
                  <a:schemeClr val="bg1"/>
                </a:solidFill>
              </a:rPr>
              <a:t> $ Forecaste Period </a:t>
            </a:r>
            <a:r>
              <a:rPr lang="en-US" sz="1000" b="1" i="0" u="none" strike="noStrike" baseline="0">
                <a:effectLst/>
              </a:rPr>
              <a:t>Asset Components </a:t>
            </a:r>
            <a:r>
              <a:rPr lang="en-US" sz="1000">
                <a:solidFill>
                  <a:schemeClr val="bg1"/>
                </a:solidFill>
              </a:rPr>
              <a:t> 2024 - 2028</a:t>
            </a:r>
          </a:p>
        </c:rich>
      </c:tx>
      <c:layout>
        <c:manualLayout>
          <c:xMode val="edge"/>
          <c:yMode val="edge"/>
          <c:x val="2.8680446194225735E-2"/>
          <c:y val="2.7777777777777776E-2"/>
        </c:manualLayout>
      </c:layout>
      <c:overlay val="0"/>
      <c:spPr>
        <a:solidFill>
          <a:schemeClr val="accent1"/>
        </a:solidFill>
        <a:ln>
          <a:noFill/>
        </a:ln>
        <a:effectLst/>
      </c:spPr>
      <c:txPr>
        <a:bodyPr rot="0" spcFirstLastPara="1" vertOverflow="ellipsis" vert="horz" wrap="square" anchor="ctr" anchorCtr="1"/>
        <a:lstStyle/>
        <a:p>
          <a:pPr>
            <a:defRPr sz="1000" b="1" i="0" u="none" strike="noStrike" kern="1200" spc="0" baseline="0">
              <a:solidFill>
                <a:schemeClr val="bg1"/>
              </a:solidFill>
              <a:latin typeface="Arial" panose="020B0604020202020204" pitchFamily="34" charset="0"/>
              <a:ea typeface="+mn-ea"/>
              <a:cs typeface="Arial" panose="020B0604020202020204" pitchFamily="34" charset="0"/>
            </a:defRPr>
          </a:pPr>
          <a:endParaRPr lang="en-US"/>
        </a:p>
      </c:txPr>
    </c:title>
    <c:autoTitleDeleted val="0"/>
    <c:plotArea>
      <c:layout/>
      <c:pieChart>
        <c:varyColors val="1"/>
        <c:ser>
          <c:idx val="0"/>
          <c:order val="0"/>
          <c:tx>
            <c:v>2024</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DF7-4510-A071-AE41D773101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DF7-4510-A071-AE41D773101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DF7-4510-A071-AE41D7731016}"/>
              </c:ext>
            </c:extLst>
          </c:dPt>
          <c:dPt>
            <c:idx val="3"/>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7-5DF7-4510-A071-AE41D7731016}"/>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(BS!$B$6,BS!$B$8:$B$10)</c:f>
              <c:strCache>
                <c:ptCount val="4"/>
                <c:pt idx="0">
                  <c:v>Cash &amp; Equivalents</c:v>
                </c:pt>
                <c:pt idx="1">
                  <c:v>Inventory</c:v>
                </c:pt>
                <c:pt idx="2">
                  <c:v>Property &amp; Equipment (PPE)</c:v>
                </c:pt>
                <c:pt idx="3">
                  <c:v>Other Assets</c:v>
                </c:pt>
              </c:strCache>
              <c:extLst/>
            </c:strRef>
          </c:cat>
          <c:val>
            <c:numRef>
              <c:f>(BS!$F$6,BS!$F$8:$F$10)</c:f>
              <c:numCache>
                <c:formatCode>_(* #,##0.0_);_(* \(#,##0.0\);_(* "-"??_);_(@_)</c:formatCode>
                <c:ptCount val="4"/>
                <c:pt idx="0">
                  <c:v>19115.685860062102</c:v>
                </c:pt>
                <c:pt idx="1">
                  <c:v>6418.774982596341</c:v>
                </c:pt>
                <c:pt idx="2">
                  <c:v>8108.183412353399</c:v>
                </c:pt>
                <c:pt idx="3">
                  <c:v>32711.831774227448</c:v>
                </c:pt>
              </c:numCache>
              <c:extLst/>
            </c:numRef>
          </c:val>
          <c:extLst>
            <c:ext xmlns:c16="http://schemas.microsoft.com/office/drawing/2014/chart" uri="{C3380CC4-5D6E-409C-BE32-E72D297353CC}">
              <c16:uniqueId val="{00000008-5DF7-4510-A071-AE41D7731016}"/>
            </c:ext>
          </c:extLst>
        </c:ser>
        <c:ser>
          <c:idx val="1"/>
          <c:order val="1"/>
          <c:tx>
            <c:v>2025</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A-5DF7-4510-A071-AE41D773101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C-5DF7-4510-A071-AE41D773101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E-5DF7-4510-A071-AE41D773101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0-5DF7-4510-A071-AE41D7731016}"/>
              </c:ext>
            </c:extLst>
          </c:dPt>
          <c:cat>
            <c:strRef>
              <c:f>(BS!$B$6,BS!$B$8:$B$10)</c:f>
              <c:strCache>
                <c:ptCount val="4"/>
                <c:pt idx="0">
                  <c:v>Cash &amp; Equivalents</c:v>
                </c:pt>
                <c:pt idx="1">
                  <c:v>Inventory</c:v>
                </c:pt>
                <c:pt idx="2">
                  <c:v>Property &amp; Equipment (PPE)</c:v>
                </c:pt>
                <c:pt idx="3">
                  <c:v>Other Assets</c:v>
                </c:pt>
              </c:strCache>
              <c:extLst/>
            </c:strRef>
          </c:cat>
          <c:val>
            <c:numRef>
              <c:f>(BS!$G$6,BS!$G$8:$G$10)</c:f>
              <c:numCache>
                <c:formatCode>_(* #,##0.0_);_(* \(#,##0.0\);_(* "-"??_);_(@_)</c:formatCode>
                <c:ptCount val="4"/>
                <c:pt idx="0">
                  <c:v>24880.698143731039</c:v>
                </c:pt>
                <c:pt idx="1">
                  <c:v>6739.7137317261577</c:v>
                </c:pt>
                <c:pt idx="2">
                  <c:v>8638.9800589175848</c:v>
                </c:pt>
                <c:pt idx="3">
                  <c:v>34347.423362938825</c:v>
                </c:pt>
              </c:numCache>
              <c:extLst/>
            </c:numRef>
          </c:val>
          <c:extLst>
            <c:ext xmlns:c16="http://schemas.microsoft.com/office/drawing/2014/chart" uri="{C3380CC4-5D6E-409C-BE32-E72D297353CC}">
              <c16:uniqueId val="{00000011-5DF7-4510-A071-AE41D7731016}"/>
            </c:ext>
          </c:extLst>
        </c:ser>
        <c:ser>
          <c:idx val="2"/>
          <c:order val="2"/>
          <c:tx>
            <c:v>2026</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3-5DF7-4510-A071-AE41D773101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5-5DF7-4510-A071-AE41D773101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7-5DF7-4510-A071-AE41D773101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9-5DF7-4510-A071-AE41D7731016}"/>
              </c:ext>
            </c:extLst>
          </c:dPt>
          <c:cat>
            <c:strRef>
              <c:f>(BS!$B$6,BS!$B$8:$B$10)</c:f>
              <c:strCache>
                <c:ptCount val="4"/>
                <c:pt idx="0">
                  <c:v>Cash &amp; Equivalents</c:v>
                </c:pt>
                <c:pt idx="1">
                  <c:v>Inventory</c:v>
                </c:pt>
                <c:pt idx="2">
                  <c:v>Property &amp; Equipment (PPE)</c:v>
                </c:pt>
                <c:pt idx="3">
                  <c:v>Other Assets</c:v>
                </c:pt>
              </c:strCache>
              <c:extLst/>
            </c:strRef>
          </c:cat>
          <c:val>
            <c:numRef>
              <c:f>(BS!$H$6,BS!$H$8:$H$10)</c:f>
              <c:numCache>
                <c:formatCode>_(* #,##0.0_);_(* \(#,##0.0\);_(* "-"??_);_(@_)</c:formatCode>
                <c:ptCount val="4"/>
                <c:pt idx="0">
                  <c:v>30969.257005073596</c:v>
                </c:pt>
                <c:pt idx="1">
                  <c:v>7076.6994183124662</c:v>
                </c:pt>
                <c:pt idx="2">
                  <c:v>9204.5249426238315</c:v>
                </c:pt>
                <c:pt idx="3">
                  <c:v>36064.794531085769</c:v>
                </c:pt>
              </c:numCache>
              <c:extLst/>
            </c:numRef>
          </c:val>
          <c:extLst>
            <c:ext xmlns:c16="http://schemas.microsoft.com/office/drawing/2014/chart" uri="{C3380CC4-5D6E-409C-BE32-E72D297353CC}">
              <c16:uniqueId val="{0000001A-5DF7-4510-A071-AE41D7731016}"/>
            </c:ext>
          </c:extLst>
        </c:ser>
        <c:ser>
          <c:idx val="3"/>
          <c:order val="3"/>
          <c:tx>
            <c:v>2027</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C-5DF7-4510-A071-AE41D773101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E-5DF7-4510-A071-AE41D773101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0-5DF7-4510-A071-AE41D773101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2-5DF7-4510-A071-AE41D7731016}"/>
              </c:ext>
            </c:extLst>
          </c:dPt>
          <c:cat>
            <c:strRef>
              <c:f>(BS!$B$6,BS!$B$8:$B$10)</c:f>
              <c:strCache>
                <c:ptCount val="4"/>
                <c:pt idx="0">
                  <c:v>Cash &amp; Equivalents</c:v>
                </c:pt>
                <c:pt idx="1">
                  <c:v>Inventory</c:v>
                </c:pt>
                <c:pt idx="2">
                  <c:v>Property &amp; Equipment (PPE)</c:v>
                </c:pt>
                <c:pt idx="3">
                  <c:v>Other Assets</c:v>
                </c:pt>
              </c:strCache>
              <c:extLst/>
            </c:strRef>
          </c:cat>
          <c:val>
            <c:numRef>
              <c:f>(BS!$I$6,BS!$I$8:$I$10)</c:f>
              <c:numCache>
                <c:formatCode>_(* #,##0.0_);_(* \(#,##0.0\);_(* "-"??_);_(@_)</c:formatCode>
                <c:ptCount val="4"/>
                <c:pt idx="0">
                  <c:v>37394.155970461608</c:v>
                </c:pt>
                <c:pt idx="1">
                  <c:v>7430.5343892280907</c:v>
                </c:pt>
                <c:pt idx="2">
                  <c:v>9807.0928329008784</c:v>
                </c:pt>
                <c:pt idx="3">
                  <c:v>37868.034257640058</c:v>
                </c:pt>
              </c:numCache>
              <c:extLst/>
            </c:numRef>
          </c:val>
          <c:extLst>
            <c:ext xmlns:c16="http://schemas.microsoft.com/office/drawing/2014/chart" uri="{C3380CC4-5D6E-409C-BE32-E72D297353CC}">
              <c16:uniqueId val="{00000023-5DF7-4510-A071-AE41D7731016}"/>
            </c:ext>
          </c:extLst>
        </c:ser>
        <c:ser>
          <c:idx val="4"/>
          <c:order val="4"/>
          <c:tx>
            <c:v>2028</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5-5DF7-4510-A071-AE41D773101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7-5DF7-4510-A071-AE41D773101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9-5DF7-4510-A071-AE41D773101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B-5DF7-4510-A071-AE41D7731016}"/>
              </c:ext>
            </c:extLst>
          </c:dPt>
          <c:cat>
            <c:strRef>
              <c:f>(BS!$B$6,BS!$B$8:$B$10)</c:f>
              <c:strCache>
                <c:ptCount val="4"/>
                <c:pt idx="0">
                  <c:v>Cash &amp; Equivalents</c:v>
                </c:pt>
                <c:pt idx="1">
                  <c:v>Inventory</c:v>
                </c:pt>
                <c:pt idx="2">
                  <c:v>Property &amp; Equipment (PPE)</c:v>
                </c:pt>
                <c:pt idx="3">
                  <c:v>Other Assets</c:v>
                </c:pt>
              </c:strCache>
              <c:extLst/>
            </c:strRef>
          </c:cat>
          <c:val>
            <c:numRef>
              <c:f>(BS!$J$6,BS!$J$8:$J$10)</c:f>
              <c:numCache>
                <c:formatCode>_(* #,##0.0_);_(* \(#,##0.0\);_(* "-"??_);_(@_)</c:formatCode>
                <c:ptCount val="4"/>
                <c:pt idx="0">
                  <c:v>44168.552796163713</c:v>
                </c:pt>
                <c:pt idx="1">
                  <c:v>7802.0611086894951</c:v>
                </c:pt>
                <c:pt idx="2">
                  <c:v>10449.107415392486</c:v>
                </c:pt>
                <c:pt idx="3">
                  <c:v>39761.435970522063</c:v>
                </c:pt>
              </c:numCache>
              <c:extLst/>
            </c:numRef>
          </c:val>
          <c:extLst>
            <c:ext xmlns:c16="http://schemas.microsoft.com/office/drawing/2014/chart" uri="{C3380CC4-5D6E-409C-BE32-E72D297353CC}">
              <c16:uniqueId val="{0000002C-5DF7-4510-A071-AE41D7731016}"/>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454792213473316"/>
          <c:y val="0.12961614173228347"/>
          <c:w val="0.33507633420822402"/>
          <c:h val="0.77548993875765526"/>
        </c:manualLayout>
      </c:layout>
      <c:overlay val="0"/>
      <c:spPr>
        <a:noFill/>
        <a:ln>
          <a:noFill/>
        </a:ln>
        <a:effectLst/>
      </c:spPr>
      <c:txPr>
        <a:bodyPr rot="0" spcFirstLastPara="1" vertOverflow="ellipsis" vert="horz" wrap="square" anchor="ctr" anchorCtr="1"/>
        <a:lstStyle/>
        <a:p>
          <a:pPr rtl="0">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sz="10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'Cash FLow'!$C$6:$G$6</cx:f>
        <cx:lvl ptCount="5">
          <cx:pt idx="0">2024</cx:pt>
          <cx:pt idx="1">2025</cx:pt>
          <cx:pt idx="2">2026</cx:pt>
          <cx:pt idx="3">2027</cx:pt>
          <cx:pt idx="4">2028</cx:pt>
        </cx:lvl>
      </cx:strDim>
      <cx:numDim type="val">
        <cx:f dir="row">'Cash FLow'!$C$20:$G$20</cx:f>
        <cx:lvl ptCount="5" formatCode="_(* #,##0.0_);_(* \(#,##0.0\);_(* &quot;-&quot;??_);_(@_)">
          <cx:pt idx="0">6615.6858600621026</cx:pt>
          <cx:pt idx="1">5765.0122836689361</cx:pt>
          <cx:pt idx="2">6088.5588613425589</cx:pt>
          <cx:pt idx="3">6424.8989653880162</cx:pt>
          <cx:pt idx="4">6774.3968257021079</cx:pt>
        </cx:lvl>
      </cx:numDim>
    </cx:data>
  </cx:chartData>
  <cx:chart>
    <cx:title pos="t" align="ctr" overlay="0">
      <cx:tx>
        <cx:txData>
          <cx:v>$ Net Cash Flow</cx:v>
        </cx:txData>
      </cx:tx>
      <cx:spPr>
        <a:solidFill>
          <a:schemeClr val="accent1"/>
        </a:solidFill>
      </cx:spPr>
      <cx:txPr>
        <a:bodyPr spcFirstLastPara="1" vertOverflow="ellipsis" horzOverflow="overflow" wrap="square" lIns="0" tIns="0" rIns="0" bIns="0" anchor="ctr" anchorCtr="1"/>
        <a:lstStyle/>
        <a:p>
          <a:pPr algn="ctr" rtl="0">
            <a:defRPr sz="1000" b="1">
              <a:solidFill>
                <a:schemeClr val="bg1"/>
              </a:solidFill>
              <a:latin typeface="Arial" panose="020B0604020202020204" pitchFamily="34" charset="0"/>
              <a:ea typeface="Arial" panose="020B0604020202020204" pitchFamily="34" charset="0"/>
              <a:cs typeface="Arial" panose="020B0604020202020204" pitchFamily="34" charset="0"/>
            </a:defRPr>
          </a:pPr>
          <a:r>
            <a:rPr lang="en-US" sz="1000" b="1" i="0" u="none" strike="noStrike" baseline="0">
              <a:solidFill>
                <a:schemeClr val="bg1"/>
              </a:solidFill>
              <a:latin typeface="Arial" panose="020B0604020202020204" pitchFamily="34" charset="0"/>
              <a:cs typeface="Arial" panose="020B0604020202020204" pitchFamily="34" charset="0"/>
            </a:rPr>
            <a:t>$ Net Cash Flow</a:t>
          </a:r>
        </a:p>
      </cx:txPr>
    </cx:title>
    <cx:plotArea>
      <cx:plotAreaRegion>
        <cx:series layoutId="waterfall" uniqueId="{EB84003A-71C0-4783-8935-9E76B4B101F8}">
          <cx:tx>
            <cx:txData>
              <cx:f>'Cash FLow'!$B$20</cx:f>
              <cx:v>Net Cash Flow</cx:v>
            </cx:txData>
          </cx:tx>
          <cx:dataLabels pos="outEnd">
            <cx:txPr>
              <a:bodyPr vertOverflow="overflow" horzOverflow="overflow" wrap="square" lIns="0" tIns="0" rIns="0" bIns="0"/>
              <a:lstStyle/>
              <a:p>
                <a:pPr algn="ctr" rtl="0">
                  <a:defRPr sz="1000" b="1" i="0">
                    <a:solidFill>
                      <a:srgbClr val="595959"/>
                    </a:solidFill>
                    <a:latin typeface="Arial" panose="020B0604020202020204" pitchFamily="34" charset="0"/>
                    <a:ea typeface="Arial" panose="020B0604020202020204" pitchFamily="34" charset="0"/>
                    <a:cs typeface="Arial" panose="020B0604020202020204" pitchFamily="34" charset="0"/>
                  </a:defRPr>
                </a:pPr>
                <a:endParaRPr lang="en-US" sz="1000" b="1">
                  <a:latin typeface="Arial" panose="020B0604020202020204" pitchFamily="34" charset="0"/>
                  <a:cs typeface="Arial" panose="020B0604020202020204" pitchFamily="34" charset="0"/>
                </a:endParaRPr>
              </a:p>
            </cx:txPr>
            <cx:visibility seriesName="0" categoryName="0" value="1"/>
          </cx:dataLabels>
          <cx:dataId val="0"/>
          <cx:layoutPr>
            <cx:subtotals/>
          </cx:layoutPr>
        </cx:series>
      </cx:plotAreaRegion>
      <cx:axis id="0">
        <cx:catScaling gapWidth="0.5"/>
        <cx:tickLabels/>
        <cx:txPr>
          <a:bodyPr vertOverflow="overflow" horzOverflow="overflow" wrap="square" lIns="0" tIns="0" rIns="0" bIns="0"/>
          <a:lstStyle/>
          <a:p>
            <a:pPr algn="ctr" rtl="0">
              <a:defRPr sz="1000" b="1" i="0">
                <a:solidFill>
                  <a:srgbClr val="595959"/>
                </a:solidFill>
                <a:latin typeface="Arial" panose="020B0604020202020204" pitchFamily="34" charset="0"/>
                <a:ea typeface="Arial" panose="020B0604020202020204" pitchFamily="34" charset="0"/>
                <a:cs typeface="Arial" panose="020B0604020202020204" pitchFamily="34" charset="0"/>
              </a:defRPr>
            </a:pPr>
            <a:endParaRPr lang="en-US" sz="1000" b="1">
              <a:latin typeface="Arial" panose="020B0604020202020204" pitchFamily="34" charset="0"/>
              <a:cs typeface="Arial" panose="020B0604020202020204" pitchFamily="34" charset="0"/>
            </a:endParaRPr>
          </a:p>
        </cx:txPr>
      </cx:axis>
      <cx:axis id="1" hidden="1">
        <cx:valScaling/>
        <cx:majorGridlines/>
        <cx:tickLabels/>
        <cx:txPr>
          <a:bodyPr vertOverflow="overflow" horzOverflow="overflow" wrap="square" lIns="0" tIns="0" rIns="0" bIns="0"/>
          <a:lstStyle/>
          <a:p>
            <a:pPr algn="ctr" rtl="0">
              <a:defRPr sz="1000" b="1" i="0">
                <a:solidFill>
                  <a:srgbClr val="595959"/>
                </a:solidFill>
                <a:latin typeface="Arial" panose="020B0604020202020204" pitchFamily="34" charset="0"/>
                <a:ea typeface="Arial" panose="020B0604020202020204" pitchFamily="34" charset="0"/>
                <a:cs typeface="Arial" panose="020B0604020202020204" pitchFamily="34" charset="0"/>
              </a:defRPr>
            </a:pPr>
            <a:endParaRPr lang="en-US" sz="1000" b="1">
              <a:latin typeface="Arial" panose="020B0604020202020204" pitchFamily="34" charset="0"/>
              <a:cs typeface="Arial" panose="020B0604020202020204" pitchFamily="34" charset="0"/>
            </a:endParaRPr>
          </a:p>
        </cx:txPr>
      </cx:axis>
    </cx:plotArea>
  </cx:chart>
  <cx:spPr>
    <a:solidFill>
      <a:schemeClr val="bg1"/>
    </a:solidFill>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0.06148</cdr:x>
      <cdr:y>0.13559</cdr:y>
    </cdr:from>
    <cdr:to>
      <cdr:x>0.42814</cdr:x>
      <cdr:y>0.94915</cdr:y>
    </cdr:to>
    <cdr:sp macro="" textlink="">
      <cdr:nvSpPr>
        <cdr:cNvPr id="2" name="TextBox 1">
          <a:extLst xmlns:a="http://schemas.openxmlformats.org/drawingml/2006/main">
            <a:ext uri="{FF2B5EF4-FFF2-40B4-BE49-F238E27FC236}">
              <a16:creationId xmlns:a16="http://schemas.microsoft.com/office/drawing/2014/main" id="{3456D684-ACA1-0EA4-9579-4B8C264B3204}"/>
            </a:ext>
          </a:extLst>
        </cdr:cNvPr>
        <cdr:cNvSpPr txBox="1"/>
      </cdr:nvSpPr>
      <cdr:spPr>
        <a:xfrm xmlns:a="http://schemas.openxmlformats.org/drawingml/2006/main">
          <a:off x="266700" y="381000"/>
          <a:ext cx="1590675" cy="2286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b="1">
              <a:solidFill>
                <a:schemeClr val="accent1"/>
              </a:solidFill>
              <a:latin typeface="Arial" panose="020B0604020202020204" pitchFamily="34" charset="0"/>
              <a:cs typeface="Arial" panose="020B0604020202020204" pitchFamily="34" charset="0"/>
            </a:rPr>
            <a:t>ROA</a:t>
          </a:r>
          <a:br>
            <a:rPr lang="en-US" sz="1100" b="1">
              <a:solidFill>
                <a:schemeClr val="accent1"/>
              </a:solidFill>
              <a:latin typeface="Arial" panose="020B0604020202020204" pitchFamily="34" charset="0"/>
              <a:cs typeface="Arial" panose="020B0604020202020204" pitchFamily="34" charset="0"/>
            </a:rPr>
          </a:br>
          <a:r>
            <a:rPr lang="en-US" sz="1100" b="1">
              <a:solidFill>
                <a:schemeClr val="accent1"/>
              </a:solidFill>
              <a:latin typeface="Arial" panose="020B0604020202020204" pitchFamily="34" charset="0"/>
              <a:cs typeface="Arial" panose="020B0604020202020204" pitchFamily="34" charset="0"/>
            </a:rPr>
            <a:t>Observation</a:t>
          </a:r>
          <a:br>
            <a:rPr lang="en-US" sz="800">
              <a:latin typeface="Arial" panose="020B0604020202020204" pitchFamily="34" charset="0"/>
              <a:cs typeface="Arial" panose="020B0604020202020204" pitchFamily="34" charset="0"/>
            </a:rPr>
          </a:br>
          <a:r>
            <a:rPr lang="en-US" sz="1000" b="1">
              <a:solidFill>
                <a:schemeClr val="tx1"/>
              </a:solidFill>
              <a:latin typeface="Arial" panose="020B0604020202020204" pitchFamily="34" charset="0"/>
              <a:cs typeface="Arial" panose="020B0604020202020204" pitchFamily="34" charset="0"/>
            </a:rPr>
            <a:t>Declines slightly over time due to asset growth outpacing net income</a:t>
          </a:r>
          <a:r>
            <a:rPr lang="en-US" sz="1000" b="1">
              <a:solidFill>
                <a:schemeClr val="accent1"/>
              </a:solidFill>
              <a:latin typeface="Arial" panose="020B0604020202020204" pitchFamily="34" charset="0"/>
              <a:cs typeface="Arial" panose="020B0604020202020204" pitchFamily="34" charset="0"/>
            </a:rPr>
            <a:t>. </a:t>
          </a:r>
          <a:br>
            <a:rPr lang="en-US" sz="1000" b="1">
              <a:solidFill>
                <a:schemeClr val="accent1"/>
              </a:solidFill>
              <a:latin typeface="Arial" panose="020B0604020202020204" pitchFamily="34" charset="0"/>
              <a:cs typeface="Arial" panose="020B0604020202020204" pitchFamily="34" charset="0"/>
            </a:rPr>
          </a:br>
          <a:br>
            <a:rPr lang="en-US" sz="1000" b="1">
              <a:solidFill>
                <a:schemeClr val="accent1"/>
              </a:solidFill>
              <a:latin typeface="Arial" panose="020B0604020202020204" pitchFamily="34" charset="0"/>
              <a:cs typeface="Arial" panose="020B0604020202020204" pitchFamily="34" charset="0"/>
            </a:rPr>
          </a:br>
          <a:r>
            <a:rPr lang="en-US" sz="1100" b="1">
              <a:solidFill>
                <a:schemeClr val="accent1"/>
              </a:solidFill>
              <a:effectLst/>
              <a:latin typeface="Arial" panose="020B0604020202020204" pitchFamily="34" charset="0"/>
              <a:ea typeface="+mn-ea"/>
              <a:cs typeface="Arial" panose="020B0604020202020204" pitchFamily="34" charset="0"/>
            </a:rPr>
            <a:t>ROE</a:t>
          </a:r>
          <a:br>
            <a:rPr lang="en-US" sz="1100" b="1">
              <a:solidFill>
                <a:schemeClr val="accent1"/>
              </a:solidFill>
              <a:effectLst/>
              <a:latin typeface="Arial" panose="020B0604020202020204" pitchFamily="34" charset="0"/>
              <a:ea typeface="+mn-ea"/>
              <a:cs typeface="Arial" panose="020B0604020202020204" pitchFamily="34" charset="0"/>
            </a:rPr>
          </a:br>
          <a:r>
            <a:rPr lang="en-US" sz="1100" b="1">
              <a:solidFill>
                <a:schemeClr val="accent1"/>
              </a:solidFill>
              <a:effectLst/>
              <a:latin typeface="Arial" panose="020B0604020202020204" pitchFamily="34" charset="0"/>
              <a:ea typeface="+mn-ea"/>
              <a:cs typeface="Arial" panose="020B0604020202020204" pitchFamily="34" charset="0"/>
            </a:rPr>
            <a:t>Observation</a:t>
          </a:r>
          <a:br>
            <a:rPr lang="en-US" sz="1100" b="1">
              <a:solidFill>
                <a:schemeClr val="accent1"/>
              </a:solidFill>
              <a:effectLst/>
              <a:latin typeface="Arial" panose="020B0604020202020204" pitchFamily="34" charset="0"/>
              <a:ea typeface="+mn-ea"/>
              <a:cs typeface="Arial" panose="020B0604020202020204" pitchFamily="34" charset="0"/>
            </a:rPr>
          </a:br>
          <a:r>
            <a:rPr lang="en-US" sz="1000" b="1">
              <a:solidFill>
                <a:sysClr val="windowText" lastClr="000000"/>
              </a:solidFill>
              <a:effectLst/>
              <a:latin typeface="Arial" panose="020B0604020202020204" pitchFamily="34" charset="0"/>
              <a:ea typeface="+mn-ea"/>
              <a:cs typeface="Arial" panose="020B0604020202020204" pitchFamily="34" charset="0"/>
            </a:rPr>
            <a:t>D</a:t>
          </a:r>
          <a:r>
            <a:rPr lang="en-US" sz="1000" b="1">
              <a:latin typeface="Arial" panose="020B0604020202020204" pitchFamily="34" charset="0"/>
              <a:cs typeface="Arial" panose="020B0604020202020204" pitchFamily="34" charset="0"/>
            </a:rPr>
            <a:t>eclines over time, reflecting equity growth outpacing net income.</a:t>
          </a:r>
          <a:endParaRPr lang="en-US" sz="1000">
            <a:solidFill>
              <a:schemeClr val="accent1"/>
            </a:solidFill>
            <a:latin typeface="Arial" panose="020B0604020202020204" pitchFamily="34" charset="0"/>
            <a:cs typeface="Arial" panose="020B0604020202020204" pitchFamily="34"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12F236-B916-6C4F-5CD5-7989F2115E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BC37D28-7151-B6D1-DDCA-74772E9708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84C31C-8DB0-40D0-8062-40CA0A7B0334}" type="datetimeFigureOut">
              <a:rPr lang="en-US" smtClean="0"/>
              <a:t>5/31/2025</a:t>
            </a:fld>
            <a:endParaRPr lang="en-US"/>
          </a:p>
        </p:txBody>
      </p:sp>
      <p:sp>
        <p:nvSpPr>
          <p:cNvPr id="4" name="Footer Placeholder 3">
            <a:extLst>
              <a:ext uri="{FF2B5EF4-FFF2-40B4-BE49-F238E27FC236}">
                <a16:creationId xmlns:a16="http://schemas.microsoft.com/office/drawing/2014/main" id="{3EFC869A-1BB3-0509-733D-097D495B4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267251-5810-AE11-461F-5609C48D22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CDBBE2-7B9C-4F50-A3FC-C4EDA42BCF8A}" type="slidenum">
              <a:rPr lang="en-US" smtClean="0"/>
              <a:t>‹#›</a:t>
            </a:fld>
            <a:endParaRPr lang="en-US"/>
          </a:p>
        </p:txBody>
      </p:sp>
    </p:spTree>
    <p:extLst>
      <p:ext uri="{BB962C8B-B14F-4D97-AF65-F5344CB8AC3E}">
        <p14:creationId xmlns:p14="http://schemas.microsoft.com/office/powerpoint/2010/main" val="31792393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43760-428E-4D51-B959-6B689EE0B8C7}" type="datetimeFigureOut">
              <a:rPr lang="en-US" smtClean="0"/>
              <a:t>5/31/2025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DF2D3-5B40-4C03-BA00-5149580243E5}" type="slidenum">
              <a:rPr lang="en-US" smtClean="0"/>
              <a:t>‹#›</a:t>
            </a:fld>
            <a:endParaRPr lang="en-US"/>
          </a:p>
        </p:txBody>
      </p:sp>
    </p:spTree>
    <p:extLst>
      <p:ext uri="{BB962C8B-B14F-4D97-AF65-F5344CB8AC3E}">
        <p14:creationId xmlns:p14="http://schemas.microsoft.com/office/powerpoint/2010/main" val="959695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DF2D3-5B40-4C03-BA00-5149580243E5}" type="slidenum">
              <a:rPr lang="en-US" smtClean="0"/>
              <a:t>2</a:t>
            </a:fld>
            <a:endParaRPr lang="en-US"/>
          </a:p>
        </p:txBody>
      </p:sp>
    </p:spTree>
    <p:extLst>
      <p:ext uri="{BB962C8B-B14F-4D97-AF65-F5344CB8AC3E}">
        <p14:creationId xmlns:p14="http://schemas.microsoft.com/office/powerpoint/2010/main" val="4202268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DF2D3-5B40-4C03-BA00-5149580243E5}" type="slidenum">
              <a:rPr lang="en-US" smtClean="0"/>
              <a:t>4</a:t>
            </a:fld>
            <a:endParaRPr lang="en-US"/>
          </a:p>
        </p:txBody>
      </p:sp>
    </p:spTree>
    <p:extLst>
      <p:ext uri="{BB962C8B-B14F-4D97-AF65-F5344CB8AC3E}">
        <p14:creationId xmlns:p14="http://schemas.microsoft.com/office/powerpoint/2010/main" val="320501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1DF2D3-5B40-4C03-BA00-5149580243E5}" type="slidenum">
              <a:rPr lang="en-US" smtClean="0"/>
              <a:t>5</a:t>
            </a:fld>
            <a:endParaRPr lang="en-US"/>
          </a:p>
        </p:txBody>
      </p:sp>
    </p:spTree>
    <p:extLst>
      <p:ext uri="{BB962C8B-B14F-4D97-AF65-F5344CB8AC3E}">
        <p14:creationId xmlns:p14="http://schemas.microsoft.com/office/powerpoint/2010/main" val="1093652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D9F551-650B-4C99-ACC4-5C4891A42A12}"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238835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D9F551-650B-4C99-ACC4-5C4891A42A12}"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3340236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9F551-650B-4C99-ACC4-5C4891A42A12}"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1631138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9F551-650B-4C99-ACC4-5C4891A42A12}"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45953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9F551-650B-4C99-ACC4-5C4891A42A12}"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97869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D9F551-650B-4C99-ACC4-5C4891A42A12}"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443582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D9F551-650B-4C99-ACC4-5C4891A42A12}"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28719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D9F551-650B-4C99-ACC4-5C4891A42A12}" type="datetimeFigureOut">
              <a:rPr lang="en-US" smtClean="0"/>
              <a:t>5/31/2025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3444695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D9F551-650B-4C99-ACC4-5C4891A42A12}" type="datetimeFigureOut">
              <a:rPr lang="en-US" smtClean="0"/>
              <a:t>5/31/2025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15849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9F551-650B-4C99-ACC4-5C4891A42A12}" type="datetimeFigureOut">
              <a:rPr lang="en-US" smtClean="0"/>
              <a:t>5/31/2025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89649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BA59-01B4-3E51-8F72-4F1B2D8BDE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CA5194-EE53-3F19-5AB4-78F151E27677}"/>
              </a:ext>
            </a:extLst>
          </p:cNvPr>
          <p:cNvSpPr>
            <a:spLocks noGrp="1"/>
          </p:cNvSpPr>
          <p:nvPr>
            <p:ph type="dt" sz="half" idx="10"/>
          </p:nvPr>
        </p:nvSpPr>
        <p:spPr/>
        <p:txBody>
          <a:bodyPr/>
          <a:lstStyle/>
          <a:p>
            <a:fld id="{89D9F551-650B-4C99-ACC4-5C4891A42A12}" type="datetimeFigureOut">
              <a:rPr lang="en-US" smtClean="0"/>
              <a:t>5/31/2025</a:t>
            </a:fld>
            <a:endParaRPr lang="en-US"/>
          </a:p>
        </p:txBody>
      </p:sp>
      <p:sp>
        <p:nvSpPr>
          <p:cNvPr id="4" name="Footer Placeholder 3">
            <a:extLst>
              <a:ext uri="{FF2B5EF4-FFF2-40B4-BE49-F238E27FC236}">
                <a16:creationId xmlns:a16="http://schemas.microsoft.com/office/drawing/2014/main" id="{91E582F7-12AC-DCDC-ABB7-12EFBC70EF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17A44A-3874-68D0-EF85-C757B2C2BB70}"/>
              </a:ext>
            </a:extLst>
          </p:cNvPr>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359822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D9F551-650B-4C99-ACC4-5C4891A42A12}"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AE298-72BC-491D-A45D-5055A651E8FC}" type="slidenum">
              <a:rPr lang="en-US" smtClean="0"/>
              <a:t>‹#›</a:t>
            </a:fld>
            <a:endParaRPr lang="en-US"/>
          </a:p>
        </p:txBody>
      </p:sp>
    </p:spTree>
    <p:extLst>
      <p:ext uri="{BB962C8B-B14F-4D97-AF65-F5344CB8AC3E}">
        <p14:creationId xmlns:p14="http://schemas.microsoft.com/office/powerpoint/2010/main" val="1721799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9F551-650B-4C99-ACC4-5C4891A42A12}" type="datetimeFigureOut">
              <a:rPr lang="en-US" smtClean="0"/>
              <a:t>5/31/2025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AE298-72BC-491D-A45D-5055A651E8FC}" type="slidenum">
              <a:rPr lang="en-US" smtClean="0"/>
              <a:t>‹#›</a:t>
            </a:fld>
            <a:endParaRPr lang="en-US"/>
          </a:p>
        </p:txBody>
      </p:sp>
    </p:spTree>
    <p:extLst>
      <p:ext uri="{BB962C8B-B14F-4D97-AF65-F5344CB8AC3E}">
        <p14:creationId xmlns:p14="http://schemas.microsoft.com/office/powerpoint/2010/main" val="1249868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chart" Target="../charts/chart6.xml"/><Relationship Id="rId7" Type="http://schemas.openxmlformats.org/officeDocument/2006/relationships/chart" Target="../charts/chart8.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microsoft.com/office/2014/relationships/chartEx" Target="../charts/chartEx1.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rcRect t="1026" b="1026"/>
          <a:stretch/>
        </p:blipFill>
        <p:spPr>
          <a:xfrm>
            <a:off x="0" y="0"/>
            <a:ext cx="12192000" cy="6858000"/>
          </a:xfrm>
          <a:prstGeom prst="rect">
            <a:avLst/>
          </a:prstGeom>
        </p:spPr>
      </p:pic>
      <p:sp>
        <p:nvSpPr>
          <p:cNvPr id="7" name="Rectangle 6"/>
          <p:cNvSpPr/>
          <p:nvPr/>
        </p:nvSpPr>
        <p:spPr>
          <a:xfrm>
            <a:off x="3673944" y="82297"/>
            <a:ext cx="3449232" cy="1042416"/>
          </a:xfrm>
          <a:prstGeom prst="rect">
            <a:avLst/>
          </a:prstGeom>
          <a:solidFill>
            <a:schemeClr val="bg1">
              <a:lumMod val="5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err="1"/>
              <a:t>EdgeFin</a:t>
            </a:r>
            <a:r>
              <a:rPr lang="en-US" sz="3000" b="1" dirty="0"/>
              <a:t> Consulting Overview</a:t>
            </a:r>
          </a:p>
        </p:txBody>
      </p:sp>
      <p:sp>
        <p:nvSpPr>
          <p:cNvPr id="2" name="Rectangle: Rounded Corners 1">
            <a:extLst>
              <a:ext uri="{FF2B5EF4-FFF2-40B4-BE49-F238E27FC236}">
                <a16:creationId xmlns:a16="http://schemas.microsoft.com/office/drawing/2014/main" id="{5FD22DE4-26F3-8918-EF4F-FFAF22EF2C0E}"/>
              </a:ext>
            </a:extLst>
          </p:cNvPr>
          <p:cNvSpPr/>
          <p:nvPr/>
        </p:nvSpPr>
        <p:spPr>
          <a:xfrm>
            <a:off x="10460090" y="6370081"/>
            <a:ext cx="1653968" cy="378191"/>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latin typeface="Arial" panose="020B0604020202020204" pitchFamily="34" charset="0"/>
                <a:cs typeface="Arial" panose="020B0604020202020204" pitchFamily="34" charset="0"/>
              </a:rPr>
              <a:t>EdgeFin</a:t>
            </a:r>
          </a:p>
        </p:txBody>
      </p:sp>
    </p:spTree>
    <p:extLst>
      <p:ext uri="{BB962C8B-B14F-4D97-AF65-F5344CB8AC3E}">
        <p14:creationId xmlns:p14="http://schemas.microsoft.com/office/powerpoint/2010/main" val="157847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992777" y="901337"/>
            <a:ext cx="1004533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2777" y="470450"/>
            <a:ext cx="3344091" cy="430887"/>
          </a:xfrm>
          <a:prstGeom prst="rect">
            <a:avLst/>
          </a:prstGeom>
          <a:noFill/>
        </p:spPr>
        <p:txBody>
          <a:bodyPr wrap="square" rtlCol="0">
            <a:spAutoFit/>
          </a:bodyPr>
          <a:lstStyle/>
          <a:p>
            <a:r>
              <a:rPr lang="en-US" sz="2200" b="1" dirty="0">
                <a:solidFill>
                  <a:srgbClr val="002060"/>
                </a:solidFill>
              </a:rPr>
              <a:t>Company Overview</a:t>
            </a:r>
          </a:p>
        </p:txBody>
      </p:sp>
      <p:sp>
        <p:nvSpPr>
          <p:cNvPr id="7" name="Rectangle 6"/>
          <p:cNvSpPr/>
          <p:nvPr/>
        </p:nvSpPr>
        <p:spPr>
          <a:xfrm>
            <a:off x="992776" y="1332223"/>
            <a:ext cx="9939528" cy="775855"/>
          </a:xfrm>
          <a:prstGeom prst="rect">
            <a:avLst/>
          </a:prstGeom>
          <a:solidFill>
            <a:schemeClr val="accent1">
              <a:lumMod val="75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vert="horz" tIns="45720" bIns="45720" rtlCol="0" anchor="ctr"/>
          <a:lstStyle/>
          <a:p>
            <a:pPr algn="ctr"/>
            <a:r>
              <a:rPr lang="en-US" sz="1400" dirty="0">
                <a:latin typeface="Arial" panose="020B0604020202020204" pitchFamily="34" charset="0"/>
                <a:cs typeface="Arial" panose="020B0604020202020204" pitchFamily="34" charset="0"/>
              </a:rPr>
              <a:t>EdgeFin Consulting is a strategic financial consultancy specializing in </a:t>
            </a:r>
            <a:r>
              <a:rPr lang="en-US" sz="1400" b="1" dirty="0">
                <a:latin typeface="Arial" panose="020B0604020202020204" pitchFamily="34" charset="0"/>
                <a:cs typeface="Arial" panose="020B0604020202020204" pitchFamily="34" charset="0"/>
              </a:rPr>
              <a:t>corporate finance, investment analysis, and financial modeling</a:t>
            </a:r>
            <a:r>
              <a:rPr lang="en-US" sz="1400" dirty="0">
                <a:latin typeface="Arial" panose="020B0604020202020204" pitchFamily="34" charset="0"/>
                <a:cs typeface="Arial" panose="020B0604020202020204" pitchFamily="34" charset="0"/>
              </a:rPr>
              <a:t>. The company provides </a:t>
            </a:r>
            <a:r>
              <a:rPr lang="en-US" sz="1400" b="1" dirty="0">
                <a:latin typeface="Arial" panose="020B0604020202020204" pitchFamily="34" charset="0"/>
                <a:cs typeface="Arial" panose="020B0604020202020204" pitchFamily="34" charset="0"/>
              </a:rPr>
              <a:t>data-driven insights, risk assessments, and valuation expertise</a:t>
            </a:r>
            <a:r>
              <a:rPr lang="en-US" sz="1400" dirty="0">
                <a:latin typeface="Arial" panose="020B0604020202020204" pitchFamily="34" charset="0"/>
                <a:cs typeface="Arial" panose="020B0604020202020204" pitchFamily="34" charset="0"/>
              </a:rPr>
              <a:t> to help businesses optimize their financial decisions and maximize profitability.</a:t>
            </a:r>
          </a:p>
        </p:txBody>
      </p:sp>
      <p:sp>
        <p:nvSpPr>
          <p:cNvPr id="8" name="Rectangle 7"/>
          <p:cNvSpPr/>
          <p:nvPr/>
        </p:nvSpPr>
        <p:spPr>
          <a:xfrm>
            <a:off x="978921" y="2396833"/>
            <a:ext cx="4743006" cy="2078183"/>
          </a:xfrm>
          <a:prstGeom prst="rect">
            <a:avLst/>
          </a:prstGeom>
          <a:solidFill>
            <a:schemeClr val="accent1">
              <a:lumMod val="75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rial" panose="020B0604020202020204" pitchFamily="34" charset="0"/>
                <a:cs typeface="Arial" panose="020B0604020202020204" pitchFamily="34" charset="0"/>
              </a:rPr>
              <a:t>Historical Background </a:t>
            </a:r>
          </a:p>
          <a:p>
            <a:pPr algn="ctr"/>
            <a:r>
              <a:rPr lang="en-US" dirty="0">
                <a:solidFill>
                  <a:schemeClr val="bg1"/>
                </a:solidFill>
                <a:latin typeface="Arial" panose="020B0604020202020204" pitchFamily="34" charset="0"/>
                <a:cs typeface="Arial" panose="020B0604020202020204" pitchFamily="34" charset="0"/>
              </a:rPr>
              <a:t>EdgeFin </a:t>
            </a:r>
            <a:r>
              <a:rPr lang="en-US" dirty="0">
                <a:latin typeface="Arial" panose="020B0604020202020204" pitchFamily="34" charset="0"/>
                <a:cs typeface="Arial" panose="020B0604020202020204" pitchFamily="34" charset="0"/>
              </a:rPr>
              <a:t>Consulting</a:t>
            </a:r>
            <a:r>
              <a:rPr lang="en-US" dirty="0">
                <a:solidFill>
                  <a:schemeClr val="bg1"/>
                </a:solidFill>
                <a:latin typeface="Arial" panose="020B0604020202020204" pitchFamily="34" charset="0"/>
                <a:cs typeface="Arial" panose="020B0604020202020204" pitchFamily="34" charset="0"/>
              </a:rPr>
              <a:t> was founded with the vision of integrating technology-driven financial solutions into modern investment strategy.</a:t>
            </a:r>
          </a:p>
        </p:txBody>
      </p:sp>
      <p:sp>
        <p:nvSpPr>
          <p:cNvPr id="9" name="Rectangle 8"/>
          <p:cNvSpPr/>
          <p:nvPr/>
        </p:nvSpPr>
        <p:spPr>
          <a:xfrm>
            <a:off x="6165273" y="2396834"/>
            <a:ext cx="4765963" cy="2078183"/>
          </a:xfrm>
          <a:prstGeom prst="rect">
            <a:avLst/>
          </a:prstGeom>
          <a:solidFill>
            <a:schemeClr val="accent1">
              <a:lumMod val="75000"/>
            </a:schemeClr>
          </a:solidFill>
          <a:ln w="19050">
            <a:solidFill>
              <a:schemeClr val="bg2"/>
            </a:solidFill>
            <a:extLst>
              <a:ext uri="{C807C97D-BFC1-408E-A445-0C87EB9F89A2}">
                <ask:lineSketchStyleProps xmlns:ask="http://schemas.microsoft.com/office/drawing/2018/sketchyshapes" sd="1219033472">
                  <a:custGeom>
                    <a:avLst/>
                    <a:gdLst>
                      <a:gd name="connsiteX0" fmla="*/ 0 w 4765963"/>
                      <a:gd name="connsiteY0" fmla="*/ 0 h 2078183"/>
                      <a:gd name="connsiteX1" fmla="*/ 4765963 w 4765963"/>
                      <a:gd name="connsiteY1" fmla="*/ 0 h 2078183"/>
                      <a:gd name="connsiteX2" fmla="*/ 4765963 w 4765963"/>
                      <a:gd name="connsiteY2" fmla="*/ 2078183 h 2078183"/>
                      <a:gd name="connsiteX3" fmla="*/ 0 w 4765963"/>
                      <a:gd name="connsiteY3" fmla="*/ 2078183 h 2078183"/>
                      <a:gd name="connsiteX4" fmla="*/ 0 w 4765963"/>
                      <a:gd name="connsiteY4" fmla="*/ 0 h 2078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5963" h="2078183" fill="none" extrusionOk="0">
                        <a:moveTo>
                          <a:pt x="0" y="0"/>
                        </a:moveTo>
                        <a:cubicBezTo>
                          <a:pt x="816771" y="-49533"/>
                          <a:pt x="3736626" y="-14809"/>
                          <a:pt x="4765963" y="0"/>
                        </a:cubicBezTo>
                        <a:cubicBezTo>
                          <a:pt x="4853602" y="790017"/>
                          <a:pt x="4693284" y="1839813"/>
                          <a:pt x="4765963" y="2078183"/>
                        </a:cubicBezTo>
                        <a:cubicBezTo>
                          <a:pt x="2803691" y="2029952"/>
                          <a:pt x="1336172" y="2162638"/>
                          <a:pt x="0" y="2078183"/>
                        </a:cubicBezTo>
                        <a:cubicBezTo>
                          <a:pt x="-38581" y="1513610"/>
                          <a:pt x="63341" y="662504"/>
                          <a:pt x="0" y="0"/>
                        </a:cubicBezTo>
                        <a:close/>
                      </a:path>
                      <a:path w="4765963" h="2078183" stroke="0" extrusionOk="0">
                        <a:moveTo>
                          <a:pt x="0" y="0"/>
                        </a:moveTo>
                        <a:cubicBezTo>
                          <a:pt x="912262" y="118645"/>
                          <a:pt x="3802864" y="116012"/>
                          <a:pt x="4765963" y="0"/>
                        </a:cubicBezTo>
                        <a:cubicBezTo>
                          <a:pt x="4633081" y="353692"/>
                          <a:pt x="4850914" y="1496965"/>
                          <a:pt x="4765963" y="2078183"/>
                        </a:cubicBezTo>
                        <a:cubicBezTo>
                          <a:pt x="3745300" y="2212783"/>
                          <a:pt x="789996" y="1920987"/>
                          <a:pt x="0" y="2078183"/>
                        </a:cubicBezTo>
                        <a:cubicBezTo>
                          <a:pt x="-20187" y="1797907"/>
                          <a:pt x="-152480" y="382119"/>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Client Relationship Overview</a:t>
            </a:r>
          </a:p>
          <a:p>
            <a:pPr algn="ctr"/>
            <a:r>
              <a:rPr lang="en-US" dirty="0">
                <a:latin typeface="Arial" panose="020B0604020202020204" pitchFamily="34" charset="0"/>
                <a:cs typeface="Arial" panose="020B0604020202020204" pitchFamily="34" charset="0"/>
              </a:rPr>
              <a:t>EdgeFin Consultancy, our relationship with clients is built on trust, expertise, and long-term financial success. </a:t>
            </a:r>
          </a:p>
        </p:txBody>
      </p:sp>
      <p:sp>
        <p:nvSpPr>
          <p:cNvPr id="10" name="Rectangle 9"/>
          <p:cNvSpPr/>
          <p:nvPr/>
        </p:nvSpPr>
        <p:spPr>
          <a:xfrm>
            <a:off x="978921" y="4779821"/>
            <a:ext cx="2179915" cy="128767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rial" panose="020B0604020202020204" pitchFamily="34" charset="0"/>
                <a:cs typeface="Arial" panose="020B0604020202020204" pitchFamily="34" charset="0"/>
              </a:rPr>
              <a:t>Headquarters</a:t>
            </a:r>
            <a:r>
              <a:rPr lang="en-US" b="1" dirty="0">
                <a:latin typeface="Arial" panose="020B0604020202020204" pitchFamily="34" charset="0"/>
                <a:cs typeface="Arial" panose="020B0604020202020204" pitchFamily="34" charset="0"/>
              </a:rPr>
              <a:t> </a:t>
            </a:r>
          </a:p>
          <a:p>
            <a:pPr algn="ctr"/>
            <a:endParaRPr lang="en-US" b="1" i="1" dirty="0">
              <a:latin typeface="Arial" panose="020B0604020202020204" pitchFamily="34" charset="0"/>
              <a:cs typeface="Arial" panose="020B0604020202020204" pitchFamily="34" charset="0"/>
            </a:endParaRPr>
          </a:p>
          <a:p>
            <a:pPr algn="ctr"/>
            <a:r>
              <a:rPr lang="en-US" i="1" dirty="0">
                <a:latin typeface="Arial" panose="020B0604020202020204" pitchFamily="34" charset="0"/>
                <a:cs typeface="Arial" panose="020B0604020202020204" pitchFamily="34" charset="0"/>
              </a:rPr>
              <a:t>New York</a:t>
            </a:r>
            <a:br>
              <a:rPr lang="en-US" i="1" dirty="0">
                <a:latin typeface="Arial" panose="020B0604020202020204" pitchFamily="34" charset="0"/>
                <a:cs typeface="Arial" panose="020B0604020202020204" pitchFamily="34" charset="0"/>
              </a:rPr>
            </a:br>
            <a:endParaRPr lang="en-US" sz="1600" i="1" dirty="0">
              <a:latin typeface="Arial" panose="020B0604020202020204" pitchFamily="34" charset="0"/>
              <a:cs typeface="Arial" panose="020B0604020202020204" pitchFamily="34" charset="0"/>
            </a:endParaRPr>
          </a:p>
        </p:txBody>
      </p:sp>
      <p:sp>
        <p:nvSpPr>
          <p:cNvPr id="14" name="Rectangle 13"/>
          <p:cNvSpPr/>
          <p:nvPr/>
        </p:nvSpPr>
        <p:spPr>
          <a:xfrm>
            <a:off x="3542012" y="4779821"/>
            <a:ext cx="2179915" cy="1287678"/>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Industry</a:t>
            </a:r>
          </a:p>
          <a:p>
            <a:pPr algn="ctr"/>
            <a:endParaRPr lang="en-US" dirty="0">
              <a:latin typeface="Arial" panose="020B0604020202020204" pitchFamily="34" charset="0"/>
              <a:cs typeface="Arial" panose="020B0604020202020204" pitchFamily="34" charset="0"/>
            </a:endParaRPr>
          </a:p>
          <a:p>
            <a:pPr algn="ctr"/>
            <a:r>
              <a:rPr lang="en-US" i="1" dirty="0">
                <a:latin typeface="Arial" panose="020B0604020202020204" pitchFamily="34" charset="0"/>
                <a:cs typeface="Arial" panose="020B0604020202020204" pitchFamily="34" charset="0"/>
              </a:rPr>
              <a:t>Financial Consultancy</a:t>
            </a:r>
          </a:p>
        </p:txBody>
      </p:sp>
      <p:sp>
        <p:nvSpPr>
          <p:cNvPr id="15" name="Rectangle 14"/>
          <p:cNvSpPr/>
          <p:nvPr/>
        </p:nvSpPr>
        <p:spPr>
          <a:xfrm>
            <a:off x="6160521" y="4779821"/>
            <a:ext cx="2179915" cy="128767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Number</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of employees</a:t>
            </a:r>
          </a:p>
          <a:p>
            <a:pPr algn="ctr"/>
            <a:endParaRPr lang="en-US" b="1" dirty="0">
              <a:latin typeface="Arial" panose="020B0604020202020204" pitchFamily="34" charset="0"/>
              <a:cs typeface="Arial" panose="020B0604020202020204" pitchFamily="34" charset="0"/>
            </a:endParaRPr>
          </a:p>
          <a:p>
            <a:pPr algn="ctr"/>
            <a:r>
              <a:rPr lang="en-US" sz="1600" i="1" dirty="0">
                <a:latin typeface="Arial" panose="020B0604020202020204" pitchFamily="34" charset="0"/>
                <a:cs typeface="Arial" panose="020B0604020202020204" pitchFamily="34" charset="0"/>
              </a:rPr>
              <a:t>150</a:t>
            </a:r>
            <a:r>
              <a:rPr lang="en-US" i="1"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employees</a:t>
            </a:r>
            <a:endParaRPr lang="en-US" sz="1600" b="1" i="1" dirty="0">
              <a:latin typeface="Arial" panose="020B0604020202020204" pitchFamily="34" charset="0"/>
              <a:cs typeface="Arial" panose="020B0604020202020204" pitchFamily="34" charset="0"/>
            </a:endParaRPr>
          </a:p>
        </p:txBody>
      </p:sp>
      <p:sp>
        <p:nvSpPr>
          <p:cNvPr id="16" name="Rectangle 15"/>
          <p:cNvSpPr/>
          <p:nvPr/>
        </p:nvSpPr>
        <p:spPr>
          <a:xfrm>
            <a:off x="8751321" y="4779821"/>
            <a:ext cx="2179915" cy="128767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CEO Name</a:t>
            </a:r>
            <a:br>
              <a:rPr lang="en-US" b="1" dirty="0">
                <a:latin typeface="Arial" panose="020B0604020202020204" pitchFamily="34" charset="0"/>
                <a:cs typeface="Arial" panose="020B0604020202020204" pitchFamily="34" charset="0"/>
              </a:rPr>
            </a:br>
            <a:br>
              <a:rPr lang="en-US" b="1" dirty="0">
                <a:latin typeface="Arial" panose="020B0604020202020204" pitchFamily="34" charset="0"/>
                <a:cs typeface="Arial" panose="020B0604020202020204" pitchFamily="34" charset="0"/>
              </a:rPr>
            </a:br>
            <a:r>
              <a:rPr lang="en-US" sz="1600" i="1" dirty="0">
                <a:latin typeface="Arial" panose="020B0604020202020204" pitchFamily="34" charset="0"/>
                <a:cs typeface="Arial" panose="020B0604020202020204" pitchFamily="34" charset="0"/>
              </a:rPr>
              <a:t>Alexander</a:t>
            </a:r>
            <a:endParaRPr lang="en-US" sz="1600" b="1" i="1" dirty="0">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EBE1A177-28E9-8C55-8A95-200A043CC920}"/>
              </a:ext>
            </a:extLst>
          </p:cNvPr>
          <p:cNvSpPr/>
          <p:nvPr/>
        </p:nvSpPr>
        <p:spPr>
          <a:xfrm>
            <a:off x="9384146" y="470449"/>
            <a:ext cx="1653968" cy="378191"/>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latin typeface="Arial" panose="020B0604020202020204" pitchFamily="34" charset="0"/>
                <a:cs typeface="Arial" panose="020B0604020202020204" pitchFamily="34" charset="0"/>
              </a:rPr>
              <a:t>EdgeFin</a:t>
            </a:r>
          </a:p>
        </p:txBody>
      </p:sp>
    </p:spTree>
    <p:extLst>
      <p:ext uri="{BB962C8B-B14F-4D97-AF65-F5344CB8AC3E}">
        <p14:creationId xmlns:p14="http://schemas.microsoft.com/office/powerpoint/2010/main" val="73863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992777" y="901337"/>
            <a:ext cx="1004533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2777" y="470450"/>
            <a:ext cx="3344091" cy="430887"/>
          </a:xfrm>
          <a:prstGeom prst="rect">
            <a:avLst/>
          </a:prstGeom>
          <a:noFill/>
        </p:spPr>
        <p:txBody>
          <a:bodyPr wrap="square" rtlCol="0">
            <a:spAutoFit/>
          </a:bodyPr>
          <a:lstStyle/>
          <a:p>
            <a:r>
              <a:rPr lang="en-US" sz="2200" b="1" dirty="0">
                <a:solidFill>
                  <a:srgbClr val="002060"/>
                </a:solidFill>
              </a:rPr>
              <a:t>Organizational Chart</a:t>
            </a:r>
          </a:p>
        </p:txBody>
      </p:sp>
      <p:sp>
        <p:nvSpPr>
          <p:cNvPr id="7" name="Rectangle 6"/>
          <p:cNvSpPr/>
          <p:nvPr/>
        </p:nvSpPr>
        <p:spPr>
          <a:xfrm>
            <a:off x="992777" y="1332224"/>
            <a:ext cx="10045337" cy="45005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a:extLst>
              <a:ext uri="{FF2B5EF4-FFF2-40B4-BE49-F238E27FC236}">
                <a16:creationId xmlns:a16="http://schemas.microsoft.com/office/drawing/2014/main" id="{B40860EC-384B-AAA9-81F3-B9109AA6D094}"/>
              </a:ext>
            </a:extLst>
          </p:cNvPr>
          <p:cNvSpPr/>
          <p:nvPr/>
        </p:nvSpPr>
        <p:spPr>
          <a:xfrm>
            <a:off x="5103088" y="1605610"/>
            <a:ext cx="1985824" cy="78660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CEO</a:t>
            </a:r>
            <a:br>
              <a:rPr lang="en-US" sz="1400" b="1" dirty="0">
                <a:latin typeface="Arial" panose="020B0604020202020204" pitchFamily="34" charset="0"/>
                <a:cs typeface="Arial" panose="020B0604020202020204" pitchFamily="34" charset="0"/>
              </a:rPr>
            </a:br>
            <a:r>
              <a:rPr lang="en-US" sz="1600" b="1" i="1" dirty="0">
                <a:latin typeface="Arial" panose="020B0604020202020204" pitchFamily="34" charset="0"/>
                <a:cs typeface="Arial" panose="020B0604020202020204" pitchFamily="34" charset="0"/>
              </a:rPr>
              <a:t>Alexander</a:t>
            </a:r>
          </a:p>
        </p:txBody>
      </p:sp>
      <p:sp>
        <p:nvSpPr>
          <p:cNvPr id="13" name="Rectangle: Rounded Corners 12">
            <a:extLst>
              <a:ext uri="{FF2B5EF4-FFF2-40B4-BE49-F238E27FC236}">
                <a16:creationId xmlns:a16="http://schemas.microsoft.com/office/drawing/2014/main" id="{4651CADC-19B7-ABDE-45E3-3B5013F8F60A}"/>
              </a:ext>
            </a:extLst>
          </p:cNvPr>
          <p:cNvSpPr/>
          <p:nvPr/>
        </p:nvSpPr>
        <p:spPr>
          <a:xfrm>
            <a:off x="1944254" y="3225041"/>
            <a:ext cx="1985824" cy="78660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CFO</a:t>
            </a:r>
            <a:br>
              <a:rPr lang="en-US" sz="1400" b="1" dirty="0">
                <a:latin typeface="Arial" panose="020B0604020202020204" pitchFamily="34" charset="0"/>
                <a:cs typeface="Arial" panose="020B0604020202020204" pitchFamily="34" charset="0"/>
              </a:rPr>
            </a:br>
            <a:r>
              <a:rPr lang="en-US" dirty="0"/>
              <a:t> </a:t>
            </a:r>
            <a:r>
              <a:rPr lang="en-US" sz="1400" dirty="0"/>
              <a:t> </a:t>
            </a:r>
            <a:r>
              <a:rPr lang="en-US" sz="1600" b="1" i="1" dirty="0">
                <a:latin typeface="Arial" panose="020B0604020202020204" pitchFamily="34" charset="0"/>
                <a:cs typeface="Arial" panose="020B0604020202020204" pitchFamily="34" charset="0"/>
              </a:rPr>
              <a:t>Evelyn</a:t>
            </a:r>
          </a:p>
        </p:txBody>
      </p:sp>
      <p:sp>
        <p:nvSpPr>
          <p:cNvPr id="14" name="Rectangle: Rounded Corners 13">
            <a:extLst>
              <a:ext uri="{FF2B5EF4-FFF2-40B4-BE49-F238E27FC236}">
                <a16:creationId xmlns:a16="http://schemas.microsoft.com/office/drawing/2014/main" id="{7EBFD9AA-F561-BCA0-F6A0-36D590423461}"/>
              </a:ext>
            </a:extLst>
          </p:cNvPr>
          <p:cNvSpPr/>
          <p:nvPr/>
        </p:nvSpPr>
        <p:spPr>
          <a:xfrm>
            <a:off x="5098462" y="3225042"/>
            <a:ext cx="1985824" cy="78660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Head</a:t>
            </a:r>
            <a:r>
              <a:rPr lang="en-US" sz="1400" dirty="0"/>
              <a:t> </a:t>
            </a:r>
            <a:r>
              <a:rPr lang="en-US" sz="1400" dirty="0">
                <a:latin typeface="Arial" panose="020B0604020202020204" pitchFamily="34" charset="0"/>
                <a:cs typeface="Arial" panose="020B0604020202020204" pitchFamily="34" charset="0"/>
              </a:rPr>
              <a:t>of</a:t>
            </a:r>
            <a:r>
              <a:rPr lang="en-US" sz="1400" dirty="0"/>
              <a:t> </a:t>
            </a:r>
            <a:r>
              <a:rPr lang="en-US" sz="1400" dirty="0">
                <a:latin typeface="Arial" panose="020B0604020202020204" pitchFamily="34" charset="0"/>
                <a:cs typeface="Arial" panose="020B0604020202020204" pitchFamily="34" charset="0"/>
              </a:rPr>
              <a:t>Sales</a:t>
            </a:r>
            <a:br>
              <a:rPr lang="en-US" sz="1400" b="1" dirty="0">
                <a:latin typeface="Arial" panose="020B0604020202020204" pitchFamily="34" charset="0"/>
                <a:cs typeface="Arial" panose="020B0604020202020204" pitchFamily="34" charset="0"/>
              </a:rPr>
            </a:br>
            <a:r>
              <a:rPr lang="en-US" dirty="0"/>
              <a:t> </a:t>
            </a:r>
            <a:r>
              <a:rPr lang="en-US" sz="1400" dirty="0"/>
              <a:t> </a:t>
            </a:r>
            <a:r>
              <a:rPr lang="en-US" sz="1600" b="1" i="1" dirty="0">
                <a:latin typeface="Arial" panose="020B0604020202020204" pitchFamily="34" charset="0"/>
                <a:cs typeface="Arial" panose="020B0604020202020204" pitchFamily="34" charset="0"/>
              </a:rPr>
              <a:t>Daniel</a:t>
            </a:r>
          </a:p>
        </p:txBody>
      </p:sp>
      <p:sp>
        <p:nvSpPr>
          <p:cNvPr id="15" name="Rectangle: Rounded Corners 14">
            <a:extLst>
              <a:ext uri="{FF2B5EF4-FFF2-40B4-BE49-F238E27FC236}">
                <a16:creationId xmlns:a16="http://schemas.microsoft.com/office/drawing/2014/main" id="{AD2A61A9-0AF6-07A8-2663-240A1BE347B7}"/>
              </a:ext>
            </a:extLst>
          </p:cNvPr>
          <p:cNvSpPr/>
          <p:nvPr/>
        </p:nvSpPr>
        <p:spPr>
          <a:xfrm>
            <a:off x="8178791" y="3225040"/>
            <a:ext cx="1985824" cy="78660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400" dirty="0">
                <a:latin typeface="Arial" panose="020B0604020202020204" pitchFamily="34" charset="0"/>
                <a:cs typeface="Arial" panose="020B0604020202020204" pitchFamily="34" charset="0"/>
              </a:rPr>
              <a:t>Head of Development</a:t>
            </a:r>
            <a:br>
              <a:rPr lang="en-US" sz="1400" b="1" dirty="0">
                <a:latin typeface="Arial" panose="020B0604020202020204" pitchFamily="34" charset="0"/>
                <a:cs typeface="Arial" panose="020B0604020202020204" pitchFamily="34" charset="0"/>
              </a:rPr>
            </a:br>
            <a:r>
              <a:rPr lang="en-US" dirty="0"/>
              <a:t> </a:t>
            </a:r>
            <a:r>
              <a:rPr lang="en-US" sz="1400" dirty="0"/>
              <a:t> </a:t>
            </a:r>
            <a:r>
              <a:rPr lang="en-US" sz="1600" b="1" i="1" dirty="0">
                <a:latin typeface="Arial" panose="020B0604020202020204" pitchFamily="34" charset="0"/>
                <a:cs typeface="Arial" panose="020B0604020202020204" pitchFamily="34" charset="0"/>
              </a:rPr>
              <a:t>Sophia</a:t>
            </a:r>
          </a:p>
        </p:txBody>
      </p:sp>
      <p:sp>
        <p:nvSpPr>
          <p:cNvPr id="17" name="Rectangle: Rounded Corners 16">
            <a:extLst>
              <a:ext uri="{FF2B5EF4-FFF2-40B4-BE49-F238E27FC236}">
                <a16:creationId xmlns:a16="http://schemas.microsoft.com/office/drawing/2014/main" id="{F57544B4-3279-94BE-1338-2525442238F7}"/>
              </a:ext>
            </a:extLst>
          </p:cNvPr>
          <p:cNvSpPr/>
          <p:nvPr/>
        </p:nvSpPr>
        <p:spPr>
          <a:xfrm>
            <a:off x="1944254" y="4739169"/>
            <a:ext cx="1985824" cy="78660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400" dirty="0"/>
              <a:t>Head of UK Operations</a:t>
            </a:r>
            <a:br>
              <a:rPr lang="en-US" sz="1400" b="1" dirty="0">
                <a:latin typeface="Arial" panose="020B0604020202020204" pitchFamily="34" charset="0"/>
                <a:cs typeface="Arial" panose="020B0604020202020204" pitchFamily="34" charset="0"/>
              </a:rPr>
            </a:br>
            <a:r>
              <a:rPr lang="en-US" sz="1600" b="1" i="1" dirty="0">
                <a:latin typeface="Arial" panose="020B0604020202020204" pitchFamily="34" charset="0"/>
                <a:cs typeface="Arial" panose="020B0604020202020204" pitchFamily="34" charset="0"/>
              </a:rPr>
              <a:t>Carter</a:t>
            </a:r>
          </a:p>
        </p:txBody>
      </p:sp>
      <p:sp>
        <p:nvSpPr>
          <p:cNvPr id="18" name="Rectangle: Rounded Corners 17">
            <a:extLst>
              <a:ext uri="{FF2B5EF4-FFF2-40B4-BE49-F238E27FC236}">
                <a16:creationId xmlns:a16="http://schemas.microsoft.com/office/drawing/2014/main" id="{EDDE8C85-5011-4E8F-F8B7-F72CAB995D2A}"/>
              </a:ext>
            </a:extLst>
          </p:cNvPr>
          <p:cNvSpPr/>
          <p:nvPr/>
        </p:nvSpPr>
        <p:spPr>
          <a:xfrm>
            <a:off x="5098462" y="4739168"/>
            <a:ext cx="1985824" cy="78660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400" dirty="0">
                <a:latin typeface="Arial" panose="020B0604020202020204" pitchFamily="34" charset="0"/>
                <a:cs typeface="Arial" panose="020B0604020202020204" pitchFamily="34" charset="0"/>
              </a:rPr>
              <a:t>Head of NewYork Operations</a:t>
            </a:r>
            <a:br>
              <a:rPr lang="en-US" sz="1400" b="1" dirty="0">
                <a:latin typeface="Arial" panose="020B0604020202020204" pitchFamily="34" charset="0"/>
                <a:cs typeface="Arial" panose="020B0604020202020204" pitchFamily="34" charset="0"/>
              </a:rPr>
            </a:br>
            <a:r>
              <a:rPr lang="en-US" sz="1600" b="1" i="1" dirty="0">
                <a:latin typeface="Arial" panose="020B0604020202020204" pitchFamily="34" charset="0"/>
                <a:cs typeface="Arial" panose="020B0604020202020204" pitchFamily="34" charset="0"/>
              </a:rPr>
              <a:t>Grant</a:t>
            </a:r>
          </a:p>
        </p:txBody>
      </p:sp>
      <p:sp>
        <p:nvSpPr>
          <p:cNvPr id="19" name="Rectangle: Rounded Corners 18">
            <a:extLst>
              <a:ext uri="{FF2B5EF4-FFF2-40B4-BE49-F238E27FC236}">
                <a16:creationId xmlns:a16="http://schemas.microsoft.com/office/drawing/2014/main" id="{1804BEC7-D1B7-89D7-D473-0AD67C3EA1BC}"/>
              </a:ext>
            </a:extLst>
          </p:cNvPr>
          <p:cNvSpPr/>
          <p:nvPr/>
        </p:nvSpPr>
        <p:spPr>
          <a:xfrm>
            <a:off x="8178791" y="4717748"/>
            <a:ext cx="1985824" cy="78660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400" dirty="0">
                <a:latin typeface="Arial" panose="020B0604020202020204" pitchFamily="34" charset="0"/>
                <a:cs typeface="Arial" panose="020B0604020202020204" pitchFamily="34" charset="0"/>
              </a:rPr>
              <a:t>Head of Australia Operations</a:t>
            </a:r>
            <a:br>
              <a:rPr lang="en-US" sz="1400" b="1" dirty="0">
                <a:latin typeface="Arial" panose="020B0604020202020204" pitchFamily="34" charset="0"/>
                <a:cs typeface="Arial" panose="020B0604020202020204" pitchFamily="34" charset="0"/>
              </a:rPr>
            </a:br>
            <a:r>
              <a:rPr lang="en-US" sz="1600" b="1" i="1" dirty="0">
                <a:latin typeface="Arial" panose="020B0604020202020204" pitchFamily="34" charset="0"/>
                <a:cs typeface="Arial" panose="020B0604020202020204" pitchFamily="34" charset="0"/>
              </a:rPr>
              <a:t>Morris</a:t>
            </a:r>
          </a:p>
        </p:txBody>
      </p:sp>
      <p:cxnSp>
        <p:nvCxnSpPr>
          <p:cNvPr id="43" name="Connector: Elbow 42">
            <a:extLst>
              <a:ext uri="{FF2B5EF4-FFF2-40B4-BE49-F238E27FC236}">
                <a16:creationId xmlns:a16="http://schemas.microsoft.com/office/drawing/2014/main" id="{974D696E-F100-C9CE-8C30-EFEEDBCEEF77}"/>
              </a:ext>
            </a:extLst>
          </p:cNvPr>
          <p:cNvCxnSpPr>
            <a:cxnSpLocks/>
            <a:endCxn id="13" idx="0"/>
          </p:cNvCxnSpPr>
          <p:nvPr/>
        </p:nvCxnSpPr>
        <p:spPr>
          <a:xfrm rot="10800000" flipV="1">
            <a:off x="2937166" y="2823105"/>
            <a:ext cx="3154208" cy="40193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20453443-372B-D40D-445B-EB150C502769}"/>
              </a:ext>
            </a:extLst>
          </p:cNvPr>
          <p:cNvCxnSpPr>
            <a:endCxn id="15" idx="0"/>
          </p:cNvCxnSpPr>
          <p:nvPr/>
        </p:nvCxnSpPr>
        <p:spPr>
          <a:xfrm>
            <a:off x="6052121" y="2823105"/>
            <a:ext cx="3119582" cy="401935"/>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74DF683-936D-5788-1419-F5C0E9FC4D31}"/>
              </a:ext>
            </a:extLst>
          </p:cNvPr>
          <p:cNvCxnSpPr>
            <a:cxnSpLocks/>
            <a:endCxn id="18" idx="0"/>
          </p:cNvCxnSpPr>
          <p:nvPr/>
        </p:nvCxnSpPr>
        <p:spPr>
          <a:xfrm>
            <a:off x="6091374" y="4011647"/>
            <a:ext cx="0" cy="72752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65952F3-818C-1706-6C80-C3FA9E4E861F}"/>
              </a:ext>
            </a:extLst>
          </p:cNvPr>
          <p:cNvCxnSpPr>
            <a:stCxn id="2" idx="2"/>
            <a:endCxn id="14" idx="0"/>
          </p:cNvCxnSpPr>
          <p:nvPr/>
        </p:nvCxnSpPr>
        <p:spPr>
          <a:xfrm flipH="1">
            <a:off x="6091374" y="2392219"/>
            <a:ext cx="4626" cy="83282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24F2E124-A3C9-0B48-0556-964DF39DD7AB}"/>
              </a:ext>
            </a:extLst>
          </p:cNvPr>
          <p:cNvCxnSpPr>
            <a:cxnSpLocks/>
            <a:endCxn id="17" idx="0"/>
          </p:cNvCxnSpPr>
          <p:nvPr/>
        </p:nvCxnSpPr>
        <p:spPr>
          <a:xfrm rot="10800000" flipV="1">
            <a:off x="2937166" y="4341091"/>
            <a:ext cx="3154208" cy="39807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7A37D492-4537-08FB-518C-326A61937C2A}"/>
              </a:ext>
            </a:extLst>
          </p:cNvPr>
          <p:cNvCxnSpPr>
            <a:cxnSpLocks/>
            <a:endCxn id="19" idx="0"/>
          </p:cNvCxnSpPr>
          <p:nvPr/>
        </p:nvCxnSpPr>
        <p:spPr>
          <a:xfrm>
            <a:off x="6052121" y="4341088"/>
            <a:ext cx="3119582" cy="37666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279B1D43-2152-E2CA-6DBD-EA6FF53CF043}"/>
              </a:ext>
            </a:extLst>
          </p:cNvPr>
          <p:cNvSpPr/>
          <p:nvPr/>
        </p:nvSpPr>
        <p:spPr>
          <a:xfrm>
            <a:off x="9384146" y="470450"/>
            <a:ext cx="1653968" cy="35572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latin typeface="Arial" panose="020B0604020202020204" pitchFamily="34" charset="0"/>
                <a:cs typeface="Arial" panose="020B0604020202020204" pitchFamily="34" charset="0"/>
              </a:rPr>
              <a:t>EdgeFin</a:t>
            </a:r>
          </a:p>
        </p:txBody>
      </p:sp>
    </p:spTree>
    <p:extLst>
      <p:ext uri="{BB962C8B-B14F-4D97-AF65-F5344CB8AC3E}">
        <p14:creationId xmlns:p14="http://schemas.microsoft.com/office/powerpoint/2010/main" val="397219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992777" y="901337"/>
            <a:ext cx="1004533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2777" y="470450"/>
            <a:ext cx="3344091" cy="430887"/>
          </a:xfrm>
          <a:prstGeom prst="rect">
            <a:avLst/>
          </a:prstGeom>
          <a:noFill/>
        </p:spPr>
        <p:txBody>
          <a:bodyPr wrap="square" rtlCol="0">
            <a:spAutoFit/>
          </a:bodyPr>
          <a:lstStyle/>
          <a:p>
            <a:r>
              <a:rPr lang="en-US" sz="2200" b="1" dirty="0">
                <a:solidFill>
                  <a:srgbClr val="002060"/>
                </a:solidFill>
              </a:rPr>
              <a:t>Chart Visualizations</a:t>
            </a:r>
          </a:p>
        </p:txBody>
      </p:sp>
      <p:sp>
        <p:nvSpPr>
          <p:cNvPr id="7" name="Rectangle 6"/>
          <p:cNvSpPr/>
          <p:nvPr/>
        </p:nvSpPr>
        <p:spPr>
          <a:xfrm>
            <a:off x="992777" y="1332224"/>
            <a:ext cx="10045337" cy="246392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92777" y="4061576"/>
            <a:ext cx="10045337" cy="246392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Chart 2">
            <a:extLst>
              <a:ext uri="{FF2B5EF4-FFF2-40B4-BE49-F238E27FC236}">
                <a16:creationId xmlns:a16="http://schemas.microsoft.com/office/drawing/2014/main" id="{2EFE604B-75EF-94A4-6DAF-0DD4A71B9B4F}"/>
              </a:ext>
            </a:extLst>
          </p:cNvPr>
          <p:cNvGraphicFramePr>
            <a:graphicFrameLocks/>
          </p:cNvGraphicFramePr>
          <p:nvPr>
            <p:extLst>
              <p:ext uri="{D42A27DB-BD31-4B8C-83A1-F6EECF244321}">
                <p14:modId xmlns:p14="http://schemas.microsoft.com/office/powerpoint/2010/main" val="2106341941"/>
              </p:ext>
            </p:extLst>
          </p:nvPr>
        </p:nvGraphicFramePr>
        <p:xfrm>
          <a:off x="1090747" y="1487748"/>
          <a:ext cx="9849396" cy="2152871"/>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Rounded Corners 1">
            <a:extLst>
              <a:ext uri="{FF2B5EF4-FFF2-40B4-BE49-F238E27FC236}">
                <a16:creationId xmlns:a16="http://schemas.microsoft.com/office/drawing/2014/main" id="{E09B30F1-B4FD-CD42-8B36-40D872D3DC7F}"/>
              </a:ext>
            </a:extLst>
          </p:cNvPr>
          <p:cNvSpPr/>
          <p:nvPr/>
        </p:nvSpPr>
        <p:spPr>
          <a:xfrm>
            <a:off x="9384146" y="470449"/>
            <a:ext cx="1653968" cy="365511"/>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latin typeface="Arial" panose="020B0604020202020204" pitchFamily="34" charset="0"/>
                <a:cs typeface="Arial" panose="020B0604020202020204" pitchFamily="34" charset="0"/>
              </a:rPr>
              <a:t>EdgeFin</a:t>
            </a:r>
          </a:p>
        </p:txBody>
      </p:sp>
      <p:graphicFrame>
        <p:nvGraphicFramePr>
          <p:cNvPr id="19" name="Chart 18">
            <a:extLst>
              <a:ext uri="{FF2B5EF4-FFF2-40B4-BE49-F238E27FC236}">
                <a16:creationId xmlns:a16="http://schemas.microsoft.com/office/drawing/2014/main" id="{D070D63C-8A02-43FA-BC42-0693BF061179}"/>
              </a:ext>
            </a:extLst>
          </p:cNvPr>
          <p:cNvGraphicFramePr>
            <a:graphicFrameLocks/>
          </p:cNvGraphicFramePr>
          <p:nvPr>
            <p:extLst>
              <p:ext uri="{D42A27DB-BD31-4B8C-83A1-F6EECF244321}">
                <p14:modId xmlns:p14="http://schemas.microsoft.com/office/powerpoint/2010/main" val="2986968036"/>
              </p:ext>
            </p:extLst>
          </p:nvPr>
        </p:nvGraphicFramePr>
        <p:xfrm>
          <a:off x="992776" y="1332223"/>
          <a:ext cx="5005254" cy="245724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a:extLst>
              <a:ext uri="{FF2B5EF4-FFF2-40B4-BE49-F238E27FC236}">
                <a16:creationId xmlns:a16="http://schemas.microsoft.com/office/drawing/2014/main" id="{904DF0F2-8CD1-428B-B6EB-59BF68BB5FD8}"/>
              </a:ext>
            </a:extLst>
          </p:cNvPr>
          <p:cNvGraphicFramePr>
            <a:graphicFrameLocks/>
          </p:cNvGraphicFramePr>
          <p:nvPr>
            <p:extLst>
              <p:ext uri="{D42A27DB-BD31-4B8C-83A1-F6EECF244321}">
                <p14:modId xmlns:p14="http://schemas.microsoft.com/office/powerpoint/2010/main" val="2429648979"/>
              </p:ext>
            </p:extLst>
          </p:nvPr>
        </p:nvGraphicFramePr>
        <p:xfrm>
          <a:off x="6193972" y="1338902"/>
          <a:ext cx="4844141" cy="245724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3989FF08-BD69-4082-8B70-A764B9A0BF39}"/>
              </a:ext>
            </a:extLst>
          </p:cNvPr>
          <p:cNvGraphicFramePr>
            <a:graphicFrameLocks/>
          </p:cNvGraphicFramePr>
          <p:nvPr>
            <p:extLst>
              <p:ext uri="{D42A27DB-BD31-4B8C-83A1-F6EECF244321}">
                <p14:modId xmlns:p14="http://schemas.microsoft.com/office/powerpoint/2010/main" val="2221938915"/>
              </p:ext>
            </p:extLst>
          </p:nvPr>
        </p:nvGraphicFramePr>
        <p:xfrm>
          <a:off x="992775" y="4061577"/>
          <a:ext cx="5005253" cy="24639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4" name="Chart 23">
            <a:extLst>
              <a:ext uri="{FF2B5EF4-FFF2-40B4-BE49-F238E27FC236}">
                <a16:creationId xmlns:a16="http://schemas.microsoft.com/office/drawing/2014/main" id="{E38E7784-6538-4106-9D9C-C082C689C37A}"/>
              </a:ext>
            </a:extLst>
          </p:cNvPr>
          <p:cNvGraphicFramePr>
            <a:graphicFrameLocks/>
          </p:cNvGraphicFramePr>
          <p:nvPr>
            <p:extLst>
              <p:ext uri="{D42A27DB-BD31-4B8C-83A1-F6EECF244321}">
                <p14:modId xmlns:p14="http://schemas.microsoft.com/office/powerpoint/2010/main" val="2499306844"/>
              </p:ext>
            </p:extLst>
          </p:nvPr>
        </p:nvGraphicFramePr>
        <p:xfrm>
          <a:off x="6193972" y="4061575"/>
          <a:ext cx="4844141" cy="246392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3335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cxnSp>
        <p:nvCxnSpPr>
          <p:cNvPr id="4" name="Straight Connector 3"/>
          <p:cNvCxnSpPr/>
          <p:nvPr/>
        </p:nvCxnSpPr>
        <p:spPr>
          <a:xfrm>
            <a:off x="992777" y="901337"/>
            <a:ext cx="1004533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2777" y="470450"/>
            <a:ext cx="3344091" cy="430887"/>
          </a:xfrm>
          <a:prstGeom prst="rect">
            <a:avLst/>
          </a:prstGeom>
          <a:noFill/>
        </p:spPr>
        <p:txBody>
          <a:bodyPr wrap="square" rtlCol="0">
            <a:spAutoFit/>
          </a:bodyPr>
          <a:lstStyle/>
          <a:p>
            <a:r>
              <a:rPr lang="en-US" sz="2200" b="1" dirty="0">
                <a:solidFill>
                  <a:srgbClr val="002060"/>
                </a:solidFill>
              </a:rPr>
              <a:t>Chart Visualizations</a:t>
            </a:r>
          </a:p>
        </p:txBody>
      </p:sp>
      <p:sp>
        <p:nvSpPr>
          <p:cNvPr id="7" name="Rectangle 6"/>
          <p:cNvSpPr/>
          <p:nvPr/>
        </p:nvSpPr>
        <p:spPr>
          <a:xfrm>
            <a:off x="992777" y="1332224"/>
            <a:ext cx="10045337" cy="246392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92777" y="4061576"/>
            <a:ext cx="10045337" cy="246392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Chart 2">
            <a:extLst>
              <a:ext uri="{FF2B5EF4-FFF2-40B4-BE49-F238E27FC236}">
                <a16:creationId xmlns:a16="http://schemas.microsoft.com/office/drawing/2014/main" id="{2EFE604B-75EF-94A4-6DAF-0DD4A71B9B4F}"/>
              </a:ext>
            </a:extLst>
          </p:cNvPr>
          <p:cNvGraphicFramePr>
            <a:graphicFrameLocks/>
          </p:cNvGraphicFramePr>
          <p:nvPr/>
        </p:nvGraphicFramePr>
        <p:xfrm>
          <a:off x="1090747" y="1487748"/>
          <a:ext cx="9849396" cy="2152871"/>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Rounded Corners 1">
            <a:extLst>
              <a:ext uri="{FF2B5EF4-FFF2-40B4-BE49-F238E27FC236}">
                <a16:creationId xmlns:a16="http://schemas.microsoft.com/office/drawing/2014/main" id="{E09B30F1-B4FD-CD42-8B36-40D872D3DC7F}"/>
              </a:ext>
            </a:extLst>
          </p:cNvPr>
          <p:cNvSpPr/>
          <p:nvPr/>
        </p:nvSpPr>
        <p:spPr>
          <a:xfrm>
            <a:off x="9384146" y="470449"/>
            <a:ext cx="1653968" cy="365511"/>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latin typeface="Arial" panose="020B0604020202020204" pitchFamily="34" charset="0"/>
                <a:cs typeface="Arial" panose="020B0604020202020204" pitchFamily="34" charset="0"/>
              </a:rPr>
              <a:t>EdgeFin</a:t>
            </a:r>
          </a:p>
        </p:txBody>
      </p:sp>
      <p:graphicFrame>
        <p:nvGraphicFramePr>
          <p:cNvPr id="6" name="Chart 5">
            <a:extLst>
              <a:ext uri="{FF2B5EF4-FFF2-40B4-BE49-F238E27FC236}">
                <a16:creationId xmlns:a16="http://schemas.microsoft.com/office/drawing/2014/main" id="{87368C07-D399-41FB-BAE5-4C1D27390D14}"/>
              </a:ext>
            </a:extLst>
          </p:cNvPr>
          <p:cNvGraphicFramePr>
            <a:graphicFrameLocks/>
          </p:cNvGraphicFramePr>
          <p:nvPr>
            <p:extLst>
              <p:ext uri="{D42A27DB-BD31-4B8C-83A1-F6EECF244321}">
                <p14:modId xmlns:p14="http://schemas.microsoft.com/office/powerpoint/2010/main" val="2672979130"/>
              </p:ext>
            </p:extLst>
          </p:nvPr>
        </p:nvGraphicFramePr>
        <p:xfrm>
          <a:off x="992774" y="1332223"/>
          <a:ext cx="5005253" cy="2463922"/>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D9D68249-AEA0-4FED-8B12-BD31426D9F57}"/>
                  </a:ext>
                </a:extLst>
              </p:cNvPr>
              <p:cNvGraphicFramePr/>
              <p:nvPr>
                <p:extLst>
                  <p:ext uri="{D42A27DB-BD31-4B8C-83A1-F6EECF244321}">
                    <p14:modId xmlns:p14="http://schemas.microsoft.com/office/powerpoint/2010/main" val="497142732"/>
                  </p:ext>
                </p:extLst>
              </p:nvPr>
            </p:nvGraphicFramePr>
            <p:xfrm>
              <a:off x="6193972" y="1325545"/>
              <a:ext cx="4844141" cy="2463922"/>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9" name="Chart 8">
                <a:extLst>
                  <a:ext uri="{FF2B5EF4-FFF2-40B4-BE49-F238E27FC236}">
                    <a16:creationId xmlns:a16="http://schemas.microsoft.com/office/drawing/2014/main" id="{D9D68249-AEA0-4FED-8B12-BD31426D9F57}"/>
                  </a:ext>
                </a:extLst>
              </p:cNvPr>
              <p:cNvPicPr>
                <a:picLocks noGrp="1" noRot="1" noChangeAspect="1" noMove="1" noResize="1" noEditPoints="1" noAdjustHandles="1" noChangeArrowheads="1" noChangeShapeType="1"/>
              </p:cNvPicPr>
              <p:nvPr/>
            </p:nvPicPr>
            <p:blipFill>
              <a:blip r:embed="rId6"/>
              <a:stretch>
                <a:fillRect/>
              </a:stretch>
            </p:blipFill>
            <p:spPr>
              <a:xfrm>
                <a:off x="6193972" y="1325545"/>
                <a:ext cx="4844141" cy="2463922"/>
              </a:xfrm>
              <a:prstGeom prst="rect">
                <a:avLst/>
              </a:prstGeom>
            </p:spPr>
          </p:pic>
        </mc:Fallback>
      </mc:AlternateContent>
      <p:graphicFrame>
        <p:nvGraphicFramePr>
          <p:cNvPr id="10" name="Chart 9">
            <a:extLst>
              <a:ext uri="{FF2B5EF4-FFF2-40B4-BE49-F238E27FC236}">
                <a16:creationId xmlns:a16="http://schemas.microsoft.com/office/drawing/2014/main" id="{069BA2AF-9549-4EC1-B238-B6CCE4E894F2}"/>
              </a:ext>
            </a:extLst>
          </p:cNvPr>
          <p:cNvGraphicFramePr>
            <a:graphicFrameLocks/>
          </p:cNvGraphicFramePr>
          <p:nvPr>
            <p:extLst>
              <p:ext uri="{D42A27DB-BD31-4B8C-83A1-F6EECF244321}">
                <p14:modId xmlns:p14="http://schemas.microsoft.com/office/powerpoint/2010/main" val="843744120"/>
              </p:ext>
            </p:extLst>
          </p:nvPr>
        </p:nvGraphicFramePr>
        <p:xfrm>
          <a:off x="992774" y="4061575"/>
          <a:ext cx="5005253" cy="246392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a:extLst>
              <a:ext uri="{FF2B5EF4-FFF2-40B4-BE49-F238E27FC236}">
                <a16:creationId xmlns:a16="http://schemas.microsoft.com/office/drawing/2014/main" id="{9E7B197B-CDCD-4B46-85BE-D497DE5CF0B0}"/>
              </a:ext>
            </a:extLst>
          </p:cNvPr>
          <p:cNvGraphicFramePr>
            <a:graphicFrameLocks/>
          </p:cNvGraphicFramePr>
          <p:nvPr>
            <p:extLst>
              <p:ext uri="{D42A27DB-BD31-4B8C-83A1-F6EECF244321}">
                <p14:modId xmlns:p14="http://schemas.microsoft.com/office/powerpoint/2010/main" val="3868363204"/>
              </p:ext>
            </p:extLst>
          </p:nvPr>
        </p:nvGraphicFramePr>
        <p:xfrm>
          <a:off x="6193971" y="4061574"/>
          <a:ext cx="4844142" cy="2463922"/>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914068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992777" y="901337"/>
            <a:ext cx="1004533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2777" y="470450"/>
            <a:ext cx="3344091" cy="430887"/>
          </a:xfrm>
          <a:prstGeom prst="rect">
            <a:avLst/>
          </a:prstGeom>
          <a:noFill/>
        </p:spPr>
        <p:txBody>
          <a:bodyPr wrap="square" rtlCol="0">
            <a:spAutoFit/>
          </a:bodyPr>
          <a:lstStyle/>
          <a:p>
            <a:r>
              <a:rPr lang="en-US" sz="2200" b="1" dirty="0">
                <a:solidFill>
                  <a:srgbClr val="002060"/>
                </a:solidFill>
              </a:rPr>
              <a:t>Forecasted P&amp;L 2024-2028</a:t>
            </a:r>
          </a:p>
        </p:txBody>
      </p:sp>
      <p:sp>
        <p:nvSpPr>
          <p:cNvPr id="7" name="Rectangle 6"/>
          <p:cNvSpPr/>
          <p:nvPr/>
        </p:nvSpPr>
        <p:spPr>
          <a:xfrm>
            <a:off x="992777" y="1332224"/>
            <a:ext cx="5449587" cy="3126098"/>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927273" y="1332224"/>
            <a:ext cx="4110841" cy="450054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graphicFrame>
        <p:nvGraphicFramePr>
          <p:cNvPr id="22" name="Table 21">
            <a:extLst>
              <a:ext uri="{FF2B5EF4-FFF2-40B4-BE49-F238E27FC236}">
                <a16:creationId xmlns:a16="http://schemas.microsoft.com/office/drawing/2014/main" id="{877559CF-7EA2-3DEB-D29D-D3066C0694F9}"/>
              </a:ext>
            </a:extLst>
          </p:cNvPr>
          <p:cNvGraphicFramePr>
            <a:graphicFrameLocks noGrp="1"/>
          </p:cNvGraphicFramePr>
          <p:nvPr>
            <p:extLst>
              <p:ext uri="{D42A27DB-BD31-4B8C-83A1-F6EECF244321}">
                <p14:modId xmlns:p14="http://schemas.microsoft.com/office/powerpoint/2010/main" val="3230236618"/>
              </p:ext>
            </p:extLst>
          </p:nvPr>
        </p:nvGraphicFramePr>
        <p:xfrm>
          <a:off x="988291" y="4458322"/>
          <a:ext cx="5449584" cy="1398213"/>
        </p:xfrm>
        <a:graphic>
          <a:graphicData uri="http://schemas.openxmlformats.org/drawingml/2006/table">
            <a:tbl>
              <a:tblPr/>
              <a:tblGrid>
                <a:gridCol w="443526">
                  <a:extLst>
                    <a:ext uri="{9D8B030D-6E8A-4147-A177-3AD203B41FA5}">
                      <a16:colId xmlns:a16="http://schemas.microsoft.com/office/drawing/2014/main" val="2609370393"/>
                    </a:ext>
                  </a:extLst>
                </a:gridCol>
                <a:gridCol w="443526">
                  <a:extLst>
                    <a:ext uri="{9D8B030D-6E8A-4147-A177-3AD203B41FA5}">
                      <a16:colId xmlns:a16="http://schemas.microsoft.com/office/drawing/2014/main" val="1151278658"/>
                    </a:ext>
                  </a:extLst>
                </a:gridCol>
                <a:gridCol w="443526">
                  <a:extLst>
                    <a:ext uri="{9D8B030D-6E8A-4147-A177-3AD203B41FA5}">
                      <a16:colId xmlns:a16="http://schemas.microsoft.com/office/drawing/2014/main" val="2786740890"/>
                    </a:ext>
                  </a:extLst>
                </a:gridCol>
                <a:gridCol w="443526">
                  <a:extLst>
                    <a:ext uri="{9D8B030D-6E8A-4147-A177-3AD203B41FA5}">
                      <a16:colId xmlns:a16="http://schemas.microsoft.com/office/drawing/2014/main" val="2008427766"/>
                    </a:ext>
                  </a:extLst>
                </a:gridCol>
                <a:gridCol w="443526">
                  <a:extLst>
                    <a:ext uri="{9D8B030D-6E8A-4147-A177-3AD203B41FA5}">
                      <a16:colId xmlns:a16="http://schemas.microsoft.com/office/drawing/2014/main" val="2859425962"/>
                    </a:ext>
                  </a:extLst>
                </a:gridCol>
                <a:gridCol w="443526">
                  <a:extLst>
                    <a:ext uri="{9D8B030D-6E8A-4147-A177-3AD203B41FA5}">
                      <a16:colId xmlns:a16="http://schemas.microsoft.com/office/drawing/2014/main" val="1995814837"/>
                    </a:ext>
                  </a:extLst>
                </a:gridCol>
                <a:gridCol w="443526">
                  <a:extLst>
                    <a:ext uri="{9D8B030D-6E8A-4147-A177-3AD203B41FA5}">
                      <a16:colId xmlns:a16="http://schemas.microsoft.com/office/drawing/2014/main" val="1475958428"/>
                    </a:ext>
                  </a:extLst>
                </a:gridCol>
                <a:gridCol w="443526">
                  <a:extLst>
                    <a:ext uri="{9D8B030D-6E8A-4147-A177-3AD203B41FA5}">
                      <a16:colId xmlns:a16="http://schemas.microsoft.com/office/drawing/2014/main" val="825252853"/>
                    </a:ext>
                  </a:extLst>
                </a:gridCol>
                <a:gridCol w="443526">
                  <a:extLst>
                    <a:ext uri="{9D8B030D-6E8A-4147-A177-3AD203B41FA5}">
                      <a16:colId xmlns:a16="http://schemas.microsoft.com/office/drawing/2014/main" val="1556391362"/>
                    </a:ext>
                  </a:extLst>
                </a:gridCol>
                <a:gridCol w="443526">
                  <a:extLst>
                    <a:ext uri="{9D8B030D-6E8A-4147-A177-3AD203B41FA5}">
                      <a16:colId xmlns:a16="http://schemas.microsoft.com/office/drawing/2014/main" val="3983128527"/>
                    </a:ext>
                  </a:extLst>
                </a:gridCol>
                <a:gridCol w="443526">
                  <a:extLst>
                    <a:ext uri="{9D8B030D-6E8A-4147-A177-3AD203B41FA5}">
                      <a16:colId xmlns:a16="http://schemas.microsoft.com/office/drawing/2014/main" val="2532582321"/>
                    </a:ext>
                  </a:extLst>
                </a:gridCol>
                <a:gridCol w="570798">
                  <a:extLst>
                    <a:ext uri="{9D8B030D-6E8A-4147-A177-3AD203B41FA5}">
                      <a16:colId xmlns:a16="http://schemas.microsoft.com/office/drawing/2014/main" val="248410161"/>
                    </a:ext>
                  </a:extLst>
                </a:gridCol>
              </a:tblGrid>
              <a:tr h="155357">
                <a:tc>
                  <a:txBody>
                    <a:bodyPr/>
                    <a:lstStyle/>
                    <a:p>
                      <a:pPr algn="l" fontAlgn="b"/>
                      <a:r>
                        <a:rPr lang="en-US" sz="900" b="1" i="0" u="none" strike="noStrike" dirty="0">
                          <a:solidFill>
                            <a:srgbClr val="000000"/>
                          </a:solidFill>
                          <a:effectLst/>
                          <a:latin typeface="Arial" panose="020B0604020202020204" pitchFamily="34" charset="0"/>
                        </a:rPr>
                        <a:t>KPI's</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4125693806"/>
                  </a:ext>
                </a:extLst>
              </a:tr>
              <a:tr h="155357">
                <a:tc gridSpan="3">
                  <a:txBody>
                    <a:bodyPr/>
                    <a:lstStyle/>
                    <a:p>
                      <a:pPr algn="l" fontAlgn="b"/>
                      <a:r>
                        <a:rPr lang="en-US" sz="900" b="1" i="0" u="none" strike="noStrike" dirty="0">
                          <a:solidFill>
                            <a:srgbClr val="000000"/>
                          </a:solidFill>
                          <a:effectLst/>
                          <a:latin typeface="Arial" panose="020B0604020202020204" pitchFamily="34" charset="0"/>
                        </a:rPr>
                        <a:t>Growth Matrix</a:t>
                      </a:r>
                      <a:r>
                        <a:rPr lang="en-US" sz="900" b="0" i="0" u="none" strike="noStrike" dirty="0">
                          <a:solidFill>
                            <a:srgbClr val="000000"/>
                          </a:solidFill>
                          <a:effectLst/>
                          <a:latin typeface="Arial" panose="020B0604020202020204" pitchFamily="34" charset="0"/>
                        </a:rPr>
                        <a:t>:</a:t>
                      </a:r>
                    </a:p>
                  </a:txBody>
                  <a:tcPr marL="9525" marR="9525" marT="9525" marB="0" anchor="b">
                    <a:lnL>
                      <a:noFill/>
                    </a:lnL>
                    <a:lnR>
                      <a:noFill/>
                    </a:lnR>
                    <a:lnT>
                      <a:noFill/>
                    </a:lnT>
                    <a:lnB>
                      <a:noFill/>
                    </a:lnB>
                    <a:solidFill>
                      <a:srgbClr val="D9D9D9"/>
                    </a:solidFill>
                  </a:tcPr>
                </a:tc>
                <a:tc hMerge="1">
                  <a:txBody>
                    <a:bodyPr/>
                    <a:lstStyle/>
                    <a:p>
                      <a:endParaRPr lang="en-US"/>
                    </a:p>
                  </a:txBody>
                  <a:tcPr>
                    <a:lnL>
                      <a:noFill/>
                    </a:lnL>
                    <a:lnR>
                      <a:noFill/>
                    </a:lnR>
                    <a:lnT>
                      <a:noFill/>
                    </a:lnT>
                    <a:lnB>
                      <a:noFill/>
                    </a:lnB>
                    <a:solidFill>
                      <a:srgbClr val="D9D9D9"/>
                    </a:solidFill>
                  </a:tcPr>
                </a:tc>
                <a:tc hMerge="1">
                  <a:txBody>
                    <a:bodyPr/>
                    <a:lstStyle/>
                    <a:p>
                      <a:endParaRPr lang="en-US"/>
                    </a:p>
                  </a:txBody>
                  <a:tcPr>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dirty="0">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1899927812"/>
                  </a:ext>
                </a:extLst>
              </a:tr>
              <a:tr h="155357">
                <a:tc gridSpan="3">
                  <a:txBody>
                    <a:bodyPr/>
                    <a:lstStyle/>
                    <a:p>
                      <a:pPr algn="l" fontAlgn="b"/>
                      <a:r>
                        <a:rPr lang="en-US" sz="900" b="0" i="0" u="none" strike="noStrike">
                          <a:solidFill>
                            <a:srgbClr val="000000"/>
                          </a:solidFill>
                          <a:effectLst/>
                          <a:latin typeface="Arial" panose="020B0604020202020204" pitchFamily="34" charset="0"/>
                        </a:rPr>
                        <a:t>Revenue %  y-o-y</a:t>
                      </a:r>
                    </a:p>
                  </a:txBody>
                  <a:tcPr marL="9525" marR="9525" marT="9525" marB="0" anchor="b">
                    <a:lnL>
                      <a:noFill/>
                    </a:lnL>
                    <a:lnR>
                      <a:noFill/>
                    </a:lnR>
                    <a:lnT>
                      <a:noFill/>
                    </a:lnT>
                    <a:lnB>
                      <a:noFill/>
                    </a:lnB>
                    <a:solidFill>
                      <a:srgbClr val="D9D9D9"/>
                    </a:solidFill>
                  </a:tcPr>
                </a:tc>
                <a:tc hMerge="1">
                  <a:txBody>
                    <a:bodyPr/>
                    <a:lstStyle/>
                    <a:p>
                      <a:endParaRPr lang="en-US"/>
                    </a:p>
                  </a:txBody>
                  <a:tcPr>
                    <a:lnL>
                      <a:noFill/>
                    </a:lnL>
                    <a:lnR>
                      <a:noFill/>
                    </a:lnR>
                    <a:lnT>
                      <a:noFill/>
                    </a:lnT>
                    <a:lnB>
                      <a:noFill/>
                    </a:lnB>
                    <a:solidFill>
                      <a:srgbClr val="D9D9D9"/>
                    </a:solidFill>
                  </a:tcPr>
                </a:tc>
                <a:tc hMerge="1">
                  <a:txBody>
                    <a:bodyPr/>
                    <a:lstStyle/>
                    <a:p>
                      <a:endParaRPr lang="en-US"/>
                    </a:p>
                  </a:txBody>
                  <a:tcPr>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5%</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dirty="0">
                          <a:solidFill>
                            <a:srgbClr val="000000"/>
                          </a:solidFill>
                          <a:effectLst/>
                          <a:latin typeface="Arial" panose="020B0604020202020204" pitchFamily="34" charset="0"/>
                        </a:rPr>
                        <a:t>5%</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5%</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5%</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5%</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1087278913"/>
                  </a:ext>
                </a:extLst>
              </a:tr>
              <a:tr h="155357">
                <a:tc gridSpan="3">
                  <a:txBody>
                    <a:bodyPr/>
                    <a:lstStyle/>
                    <a:p>
                      <a:pPr algn="l" fontAlgn="b"/>
                      <a:r>
                        <a:rPr lang="en-US" sz="900" b="1" i="0" u="none" strike="noStrike" dirty="0">
                          <a:solidFill>
                            <a:srgbClr val="000000"/>
                          </a:solidFill>
                          <a:effectLst/>
                          <a:latin typeface="Arial" panose="020B0604020202020204" pitchFamily="34" charset="0"/>
                        </a:rPr>
                        <a:t>Profitability Ratio:</a:t>
                      </a:r>
                    </a:p>
                  </a:txBody>
                  <a:tcPr marL="9525" marR="9525" marT="9525" marB="0" anchor="b">
                    <a:lnL>
                      <a:noFill/>
                    </a:lnL>
                    <a:lnR>
                      <a:noFill/>
                    </a:lnR>
                    <a:lnT>
                      <a:noFill/>
                    </a:lnT>
                    <a:lnB>
                      <a:noFill/>
                    </a:lnB>
                    <a:solidFill>
                      <a:srgbClr val="D9D9D9"/>
                    </a:solidFill>
                  </a:tcPr>
                </a:tc>
                <a:tc hMerge="1">
                  <a:txBody>
                    <a:bodyPr/>
                    <a:lstStyle/>
                    <a:p>
                      <a:endParaRPr lang="en-US"/>
                    </a:p>
                  </a:txBody>
                  <a:tcPr>
                    <a:lnL>
                      <a:noFill/>
                    </a:lnL>
                    <a:lnR>
                      <a:noFill/>
                    </a:lnR>
                    <a:lnT>
                      <a:noFill/>
                    </a:lnT>
                    <a:lnB>
                      <a:noFill/>
                    </a:lnB>
                    <a:solidFill>
                      <a:srgbClr val="D9D9D9"/>
                    </a:solidFill>
                  </a:tcPr>
                </a:tc>
                <a:tc hMerge="1">
                  <a:txBody>
                    <a:bodyPr/>
                    <a:lstStyle/>
                    <a:p>
                      <a:endParaRPr lang="en-US"/>
                    </a:p>
                  </a:txBody>
                  <a:tcPr>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dirty="0">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3618325684"/>
                  </a:ext>
                </a:extLst>
              </a:tr>
              <a:tr h="155357">
                <a:tc gridSpan="2">
                  <a:txBody>
                    <a:bodyPr/>
                    <a:lstStyle/>
                    <a:p>
                      <a:pPr algn="l" fontAlgn="b"/>
                      <a:r>
                        <a:rPr lang="en-US" sz="900" b="0" i="0" u="none" strike="noStrike">
                          <a:solidFill>
                            <a:srgbClr val="000000"/>
                          </a:solidFill>
                          <a:effectLst/>
                          <a:latin typeface="Arial" panose="020B0604020202020204" pitchFamily="34" charset="0"/>
                        </a:rPr>
                        <a:t>Overall GP%</a:t>
                      </a:r>
                    </a:p>
                  </a:txBody>
                  <a:tcPr marL="9525" marR="9525" marT="9525" marB="0" anchor="b">
                    <a:lnL>
                      <a:noFill/>
                    </a:lnL>
                    <a:lnR>
                      <a:noFill/>
                    </a:lnR>
                    <a:lnT>
                      <a:noFill/>
                    </a:lnT>
                    <a:lnB>
                      <a:noFill/>
                    </a:lnB>
                    <a:solidFill>
                      <a:srgbClr val="D9D9D9"/>
                    </a:solidFill>
                  </a:tcPr>
                </a:tc>
                <a:tc hMerge="1">
                  <a:txBody>
                    <a:bodyPr/>
                    <a:lstStyle/>
                    <a:p>
                      <a:endParaRPr lang="en-US"/>
                    </a:p>
                  </a:txBody>
                  <a:tcPr>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59%</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59%</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59%</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59%</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59%</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1190617759"/>
                  </a:ext>
                </a:extLst>
              </a:tr>
              <a:tr h="155357">
                <a:tc gridSpan="2">
                  <a:txBody>
                    <a:bodyPr/>
                    <a:lstStyle/>
                    <a:p>
                      <a:pPr algn="l" fontAlgn="b"/>
                      <a:r>
                        <a:rPr lang="en-US" sz="900" b="0" i="0" u="none" strike="noStrike">
                          <a:solidFill>
                            <a:srgbClr val="000000"/>
                          </a:solidFill>
                          <a:effectLst/>
                          <a:latin typeface="Arial" panose="020B0604020202020204" pitchFamily="34" charset="0"/>
                        </a:rPr>
                        <a:t>EBIT%</a:t>
                      </a:r>
                    </a:p>
                  </a:txBody>
                  <a:tcPr marL="9525" marR="9525" marT="9525" marB="0" anchor="b">
                    <a:lnL>
                      <a:noFill/>
                    </a:lnL>
                    <a:lnR>
                      <a:noFill/>
                    </a:lnR>
                    <a:lnT>
                      <a:noFill/>
                    </a:lnT>
                    <a:lnB>
                      <a:noFill/>
                    </a:lnB>
                    <a:solidFill>
                      <a:srgbClr val="D9D9D9"/>
                    </a:solidFill>
                  </a:tcPr>
                </a:tc>
                <a:tc hMerge="1">
                  <a:txBody>
                    <a:bodyPr/>
                    <a:lstStyle/>
                    <a:p>
                      <a:endParaRPr lang="en-US"/>
                    </a:p>
                  </a:txBody>
                  <a:tcPr>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38%</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38%</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38%</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38%</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37%</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849813554"/>
                  </a:ext>
                </a:extLst>
              </a:tr>
              <a:tr h="155357">
                <a:tc gridSpan="2">
                  <a:txBody>
                    <a:bodyPr/>
                    <a:lstStyle/>
                    <a:p>
                      <a:pPr algn="l" fontAlgn="b"/>
                      <a:r>
                        <a:rPr lang="en-US" sz="900" b="0" i="0" u="none" strike="noStrike">
                          <a:solidFill>
                            <a:srgbClr val="000000"/>
                          </a:solidFill>
                          <a:effectLst/>
                          <a:latin typeface="Arial" panose="020B0604020202020204" pitchFamily="34" charset="0"/>
                        </a:rPr>
                        <a:t>Net Profit %</a:t>
                      </a:r>
                    </a:p>
                  </a:txBody>
                  <a:tcPr marL="9525" marR="9525" marT="9525" marB="0" anchor="b">
                    <a:lnL>
                      <a:noFill/>
                    </a:lnL>
                    <a:lnR>
                      <a:noFill/>
                    </a:lnR>
                    <a:lnT>
                      <a:noFill/>
                    </a:lnT>
                    <a:lnB>
                      <a:noFill/>
                    </a:lnB>
                    <a:solidFill>
                      <a:srgbClr val="D9D9D9"/>
                    </a:solidFill>
                  </a:tcPr>
                </a:tc>
                <a:tc hMerge="1">
                  <a:txBody>
                    <a:bodyPr/>
                    <a:lstStyle/>
                    <a:p>
                      <a:endParaRPr lang="en-US"/>
                    </a:p>
                  </a:txBody>
                  <a:tcPr>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31%</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31%</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31%</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32%</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32%</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2972869778"/>
                  </a:ext>
                </a:extLst>
              </a:tr>
              <a:tr h="155357">
                <a:tc>
                  <a:txBody>
                    <a:bodyPr/>
                    <a:lstStyle/>
                    <a:p>
                      <a:pPr algn="l" fontAlgn="b"/>
                      <a:r>
                        <a:rPr lang="en-US" sz="900" b="0" i="0" u="none" strike="noStrike">
                          <a:solidFill>
                            <a:srgbClr val="000000"/>
                          </a:solidFill>
                          <a:effectLst/>
                          <a:latin typeface="Arial" panose="020B0604020202020204" pitchFamily="34" charset="0"/>
                        </a:rPr>
                        <a:t>ROA</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0.20</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0.19</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dirty="0">
                          <a:solidFill>
                            <a:srgbClr val="000000"/>
                          </a:solidFill>
                          <a:effectLst/>
                          <a:latin typeface="Arial" panose="020B0604020202020204" pitchFamily="34" charset="0"/>
                        </a:rPr>
                        <a:t>0.18</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0.17</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0.17</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4155854932"/>
                  </a:ext>
                </a:extLst>
              </a:tr>
              <a:tr h="155357">
                <a:tc>
                  <a:txBody>
                    <a:bodyPr/>
                    <a:lstStyle/>
                    <a:p>
                      <a:pPr algn="l" fontAlgn="b"/>
                      <a:r>
                        <a:rPr lang="en-US" sz="900" b="0" i="0" u="none" strike="noStrike">
                          <a:solidFill>
                            <a:srgbClr val="000000"/>
                          </a:solidFill>
                          <a:effectLst/>
                          <a:latin typeface="Arial" panose="020B0604020202020204" pitchFamily="34" charset="0"/>
                        </a:rPr>
                        <a:t>ROE</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9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0.44</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0.37</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0.32</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a:solidFill>
                            <a:srgbClr val="000000"/>
                          </a:solidFill>
                          <a:effectLst/>
                          <a:latin typeface="Arial" panose="020B0604020202020204" pitchFamily="34" charset="0"/>
                        </a:rPr>
                        <a:t>0.29</a:t>
                      </a:r>
                    </a:p>
                  </a:txBody>
                  <a:tcPr marL="9525" marR="9525" marT="9525" marB="0" anchor="b">
                    <a:lnL>
                      <a:noFill/>
                    </a:lnL>
                    <a:lnR>
                      <a:noFill/>
                    </a:lnR>
                    <a:lnT>
                      <a:noFill/>
                    </a:lnT>
                    <a:lnB>
                      <a:noFill/>
                    </a:lnB>
                    <a:solidFill>
                      <a:srgbClr val="D9D9D9"/>
                    </a:solidFill>
                  </a:tcPr>
                </a:tc>
                <a:tc>
                  <a:txBody>
                    <a:bodyPr/>
                    <a:lstStyle/>
                    <a:p>
                      <a:pPr algn="r" fontAlgn="b"/>
                      <a:r>
                        <a:rPr lang="en-US" sz="900" b="0" i="0" u="none" strike="noStrike" dirty="0">
                          <a:solidFill>
                            <a:srgbClr val="000000"/>
                          </a:solidFill>
                          <a:effectLst/>
                          <a:latin typeface="Arial" panose="020B0604020202020204" pitchFamily="34" charset="0"/>
                        </a:rPr>
                        <a:t>0.26</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3187593382"/>
                  </a:ext>
                </a:extLst>
              </a:tr>
            </a:tbl>
          </a:graphicData>
        </a:graphic>
      </p:graphicFrame>
      <p:sp>
        <p:nvSpPr>
          <p:cNvPr id="24" name="TextBox 23">
            <a:extLst>
              <a:ext uri="{FF2B5EF4-FFF2-40B4-BE49-F238E27FC236}">
                <a16:creationId xmlns:a16="http://schemas.microsoft.com/office/drawing/2014/main" id="{D2D4FC8A-08AC-9BF8-959E-2E05277AF0AE}"/>
              </a:ext>
            </a:extLst>
          </p:cNvPr>
          <p:cNvSpPr txBox="1"/>
          <p:nvPr/>
        </p:nvSpPr>
        <p:spPr>
          <a:xfrm>
            <a:off x="6931757" y="1176172"/>
            <a:ext cx="4110840" cy="4985980"/>
          </a:xfrm>
          <a:prstGeom prst="rect">
            <a:avLst/>
          </a:prstGeom>
          <a:noFill/>
        </p:spPr>
        <p:txBody>
          <a:bodyPr wrap="square" lIns="0" rIns="0" anchor="ctr">
            <a:spAutoFit/>
          </a:bodyPr>
          <a:lstStyle/>
          <a:p>
            <a:r>
              <a:rPr lang="en-US" sz="1000" b="1" dirty="0">
                <a:latin typeface="Arial" panose="020B0604020202020204" pitchFamily="34" charset="0"/>
                <a:cs typeface="Arial" panose="020B0604020202020204" pitchFamily="34" charset="0"/>
              </a:rPr>
              <a:t>Revenue % YoY</a:t>
            </a:r>
            <a:br>
              <a:rPr lang="en-US" sz="1000" b="1" dirty="0">
                <a:latin typeface="Arial" panose="020B0604020202020204" pitchFamily="34" charset="0"/>
                <a:cs typeface="Arial" panose="020B0604020202020204" pitchFamily="34" charset="0"/>
              </a:rPr>
            </a:br>
            <a:r>
              <a:rPr lang="en-US" sz="1000" dirty="0">
                <a:latin typeface="Arial" panose="020B0604020202020204" pitchFamily="34" charset="0"/>
                <a:cs typeface="Arial" panose="020B0604020202020204" pitchFamily="34" charset="0"/>
              </a:rPr>
              <a:t>Stable growth at 5% annually, indicating consistent business expansion.</a:t>
            </a:r>
          </a:p>
          <a:p>
            <a:pPr marL="171450" indent="-171450">
              <a:buFont typeface="Arial" panose="020B0604020202020204" pitchFamily="34" charset="0"/>
              <a:buChar char="•"/>
            </a:pPr>
            <a:endParaRPr lang="en-US" sz="1000"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ROA</a:t>
            </a:r>
            <a:r>
              <a:rPr lang="en-US" sz="1000" b="1" i="1"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A declining trend, meaning asset efficiency is reducing over time.</a:t>
            </a:r>
          </a:p>
          <a:p>
            <a:endParaRPr lang="en-US" sz="1000"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ROE</a:t>
            </a:r>
            <a:r>
              <a:rPr lang="en-US" sz="1000" b="1" i="1" dirty="0">
                <a:latin typeface="Arial" panose="020B0604020202020204" pitchFamily="34" charset="0"/>
                <a:cs typeface="Arial" panose="020B0604020202020204" pitchFamily="34" charset="0"/>
              </a:rPr>
              <a:t> </a:t>
            </a:r>
          </a:p>
          <a:p>
            <a:r>
              <a:rPr lang="en-US" sz="1000" dirty="0">
                <a:latin typeface="Arial" panose="020B0604020202020204" pitchFamily="34" charset="0"/>
                <a:cs typeface="Arial" panose="020B0604020202020204" pitchFamily="34" charset="0"/>
              </a:rPr>
              <a:t>Decreasing over years, which may signal lower shareholder profitability or increased equity base.</a:t>
            </a:r>
          </a:p>
          <a:p>
            <a:endParaRPr lang="en-US" sz="1000"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EBIT Margin </a:t>
            </a:r>
          </a:p>
          <a:p>
            <a:r>
              <a:rPr lang="en-US" sz="1000" dirty="0">
                <a:latin typeface="Arial" panose="020B0604020202020204" pitchFamily="34" charset="0"/>
                <a:cs typeface="Arial" panose="020B0604020202020204" pitchFamily="34" charset="0"/>
              </a:rPr>
              <a:t>Margins remain around </a:t>
            </a:r>
            <a:r>
              <a:rPr lang="en-US" sz="1000" b="1" dirty="0">
                <a:latin typeface="Arial" panose="020B0604020202020204" pitchFamily="34" charset="0"/>
                <a:cs typeface="Arial" panose="020B0604020202020204" pitchFamily="34" charset="0"/>
              </a:rPr>
              <a:t>37.5%</a:t>
            </a:r>
            <a:r>
              <a:rPr lang="en-US" sz="1000" dirty="0">
                <a:latin typeface="Arial" panose="020B0604020202020204" pitchFamily="34" charset="0"/>
                <a:cs typeface="Arial" panose="020B0604020202020204" pitchFamily="34" charset="0"/>
              </a:rPr>
              <a:t>, showing stable operating profitability despite slight adjustments.</a:t>
            </a:r>
          </a:p>
          <a:p>
            <a:endParaRPr lang="en-US" sz="1000"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Net Profit </a:t>
            </a:r>
          </a:p>
          <a:p>
            <a:r>
              <a:rPr lang="en-US" sz="1000" dirty="0">
                <a:latin typeface="Arial" panose="020B0604020202020204" pitchFamily="34" charset="0"/>
                <a:cs typeface="Arial" panose="020B0604020202020204" pitchFamily="34" charset="0"/>
              </a:rPr>
              <a:t>Gradually increasing, suggesting improved cost control and revenue efficiency.</a:t>
            </a:r>
          </a:p>
          <a:p>
            <a:endParaRPr lang="en-US" sz="1000" dirty="0">
              <a:latin typeface="Arial" panose="020B0604020202020204" pitchFamily="34" charset="0"/>
              <a:cs typeface="Arial" panose="020B0604020202020204" pitchFamily="34" charset="0"/>
            </a:endParaRPr>
          </a:p>
          <a:p>
            <a:r>
              <a:rPr lang="en-US" sz="1000" b="1" dirty="0">
                <a:latin typeface="Arial" panose="020B0604020202020204" pitchFamily="34" charset="0"/>
                <a:cs typeface="Arial" panose="020B0604020202020204" pitchFamily="34" charset="0"/>
              </a:rPr>
              <a:t>Overall  GP%</a:t>
            </a:r>
          </a:p>
          <a:p>
            <a:r>
              <a:rPr lang="en-US" sz="1000" dirty="0">
                <a:latin typeface="Arial" panose="020B0604020202020204" pitchFamily="34" charset="0"/>
                <a:cs typeface="Arial" panose="020B0604020202020204" pitchFamily="34" charset="0"/>
              </a:rPr>
              <a:t>59% gross profit margin reflects strong pricing strategy and cost efficiency.</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a:t>
            </a:r>
          </a:p>
          <a:p>
            <a:r>
              <a:rPr lang="en-US" sz="1200" b="1" dirty="0">
                <a:latin typeface="Arial" panose="020B0604020202020204" pitchFamily="34" charset="0"/>
                <a:cs typeface="Arial" panose="020B0604020202020204" pitchFamily="34" charset="0"/>
              </a:rPr>
              <a:t>Summary:</a:t>
            </a:r>
          </a:p>
          <a:p>
            <a:r>
              <a:rPr lang="en-US" sz="1200" dirty="0"/>
              <a:t>EdgeFin Consultancy exhibits steady revenue growth and strong profitability, with stable EBIT margins and improving net profit efficiency. While ROA and ROE show a gradual decline, indicating shifts in asset utilization and equity returns, the firm's high GP% underscores robust pricing and cost management strategies.</a:t>
            </a:r>
          </a:p>
          <a:p>
            <a:endParaRPr lang="en-US" sz="1200" dirty="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7ABA3609-0A0F-2D3F-1A4F-9183B8C0C744}"/>
              </a:ext>
            </a:extLst>
          </p:cNvPr>
          <p:cNvSpPr/>
          <p:nvPr/>
        </p:nvSpPr>
        <p:spPr>
          <a:xfrm>
            <a:off x="9384146" y="463443"/>
            <a:ext cx="1653968" cy="36478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latin typeface="Arial" panose="020B0604020202020204" pitchFamily="34" charset="0"/>
                <a:cs typeface="Arial" panose="020B0604020202020204" pitchFamily="34" charset="0"/>
              </a:rPr>
              <a:t>EdgeFin</a:t>
            </a:r>
          </a:p>
        </p:txBody>
      </p:sp>
      <p:graphicFrame>
        <p:nvGraphicFramePr>
          <p:cNvPr id="9" name="Table 8">
            <a:extLst>
              <a:ext uri="{FF2B5EF4-FFF2-40B4-BE49-F238E27FC236}">
                <a16:creationId xmlns:a16="http://schemas.microsoft.com/office/drawing/2014/main" id="{2A7E7D71-C497-9458-9CD9-A35B6E277710}"/>
              </a:ext>
            </a:extLst>
          </p:cNvPr>
          <p:cNvGraphicFramePr>
            <a:graphicFrameLocks noGrp="1"/>
          </p:cNvGraphicFramePr>
          <p:nvPr>
            <p:extLst>
              <p:ext uri="{D42A27DB-BD31-4B8C-83A1-F6EECF244321}">
                <p14:modId xmlns:p14="http://schemas.microsoft.com/office/powerpoint/2010/main" val="2447338436"/>
              </p:ext>
            </p:extLst>
          </p:nvPr>
        </p:nvGraphicFramePr>
        <p:xfrm>
          <a:off x="988291" y="1332224"/>
          <a:ext cx="5454068" cy="3126098"/>
        </p:xfrm>
        <a:graphic>
          <a:graphicData uri="http://schemas.openxmlformats.org/drawingml/2006/table">
            <a:tbl>
              <a:tblPr/>
              <a:tblGrid>
                <a:gridCol w="1777119">
                  <a:extLst>
                    <a:ext uri="{9D8B030D-6E8A-4147-A177-3AD203B41FA5}">
                      <a16:colId xmlns:a16="http://schemas.microsoft.com/office/drawing/2014/main" val="2710898048"/>
                    </a:ext>
                  </a:extLst>
                </a:gridCol>
                <a:gridCol w="719183">
                  <a:extLst>
                    <a:ext uri="{9D8B030D-6E8A-4147-A177-3AD203B41FA5}">
                      <a16:colId xmlns:a16="http://schemas.microsoft.com/office/drawing/2014/main" val="3462881921"/>
                    </a:ext>
                  </a:extLst>
                </a:gridCol>
                <a:gridCol w="719183">
                  <a:extLst>
                    <a:ext uri="{9D8B030D-6E8A-4147-A177-3AD203B41FA5}">
                      <a16:colId xmlns:a16="http://schemas.microsoft.com/office/drawing/2014/main" val="1586982606"/>
                    </a:ext>
                  </a:extLst>
                </a:gridCol>
                <a:gridCol w="719183">
                  <a:extLst>
                    <a:ext uri="{9D8B030D-6E8A-4147-A177-3AD203B41FA5}">
                      <a16:colId xmlns:a16="http://schemas.microsoft.com/office/drawing/2014/main" val="677179487"/>
                    </a:ext>
                  </a:extLst>
                </a:gridCol>
                <a:gridCol w="759700">
                  <a:extLst>
                    <a:ext uri="{9D8B030D-6E8A-4147-A177-3AD203B41FA5}">
                      <a16:colId xmlns:a16="http://schemas.microsoft.com/office/drawing/2014/main" val="3742704146"/>
                    </a:ext>
                  </a:extLst>
                </a:gridCol>
                <a:gridCol w="759700">
                  <a:extLst>
                    <a:ext uri="{9D8B030D-6E8A-4147-A177-3AD203B41FA5}">
                      <a16:colId xmlns:a16="http://schemas.microsoft.com/office/drawing/2014/main" val="2284622575"/>
                    </a:ext>
                  </a:extLst>
                </a:gridCol>
              </a:tblGrid>
              <a:tr h="346245">
                <a:tc>
                  <a:txBody>
                    <a:bodyPr/>
                    <a:lstStyle/>
                    <a:p>
                      <a:pPr algn="l" fontAlgn="b"/>
                      <a:r>
                        <a:rPr lang="en-US" sz="900" b="1" i="0" u="none" strike="noStrike" dirty="0">
                          <a:solidFill>
                            <a:srgbClr val="FFFFFF"/>
                          </a:solidFill>
                          <a:effectLst/>
                          <a:latin typeface="Arial" panose="020B0604020202020204" pitchFamily="34" charset="0"/>
                        </a:rPr>
                        <a:t>$ in Million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900" b="1" i="0" u="none" strike="noStrike">
                          <a:solidFill>
                            <a:srgbClr val="FFFFFF"/>
                          </a:solidFill>
                          <a:effectLst/>
                          <a:latin typeface="Arial" panose="020B0604020202020204" pitchFamily="34" charset="0"/>
                        </a:rPr>
                        <a:t>2024</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900" b="1" i="0" u="none" strike="noStrike">
                          <a:solidFill>
                            <a:srgbClr val="FFFFFF"/>
                          </a:solidFill>
                          <a:effectLst/>
                          <a:latin typeface="Arial" panose="020B0604020202020204" pitchFamily="34" charset="0"/>
                        </a:rPr>
                        <a:t>2025</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900" b="1" i="0" u="none" strike="noStrike">
                          <a:solidFill>
                            <a:srgbClr val="FFFFFF"/>
                          </a:solidFill>
                          <a:effectLst/>
                          <a:latin typeface="Arial" panose="020B0604020202020204" pitchFamily="34" charset="0"/>
                        </a:rPr>
                        <a:t>2026</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900" b="1" i="0" u="none" strike="noStrike">
                          <a:solidFill>
                            <a:srgbClr val="FFFFFF"/>
                          </a:solidFill>
                          <a:effectLst/>
                          <a:latin typeface="Arial" panose="020B0604020202020204" pitchFamily="34" charset="0"/>
                        </a:rPr>
                        <a:t>2027</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US" sz="900" b="1" i="0" u="none" strike="noStrike">
                          <a:solidFill>
                            <a:srgbClr val="FFFFFF"/>
                          </a:solidFill>
                          <a:effectLst/>
                          <a:latin typeface="Arial" panose="020B0604020202020204" pitchFamily="34" charset="0"/>
                        </a:rPr>
                        <a:t>2028</a:t>
                      </a:r>
                    </a:p>
                  </a:txBody>
                  <a:tcPr marL="9525" marR="9525" marT="9525" marB="0" anchor="ctr">
                    <a:lnL>
                      <a:noFill/>
                    </a:lnL>
                    <a:lnR>
                      <a:noFill/>
                    </a:lnR>
                    <a:lnT>
                      <a:noFill/>
                    </a:lnT>
                    <a:lnB w="1270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163252519"/>
                  </a:ext>
                </a:extLst>
              </a:tr>
              <a:tr h="168176">
                <a:tc>
                  <a:txBody>
                    <a:bodyPr/>
                    <a:lstStyle/>
                    <a:p>
                      <a:pPr algn="l" fontAlgn="b"/>
                      <a:r>
                        <a:rPr lang="en-US" sz="900" b="0" i="0" u="none" strike="noStrike">
                          <a:solidFill>
                            <a:srgbClr val="000000"/>
                          </a:solidFill>
                          <a:effectLst/>
                          <a:latin typeface="Arial" panose="020B0604020202020204" pitchFamily="34" charset="0"/>
                        </a:rPr>
                        <a:t>Revenue</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900" b="0" i="0" u="none" strike="noStrike" dirty="0">
                          <a:solidFill>
                            <a:srgbClr val="000000"/>
                          </a:solidFill>
                          <a:effectLst/>
                          <a:latin typeface="Arial" panose="020B0604020202020204" pitchFamily="34" charset="0"/>
                        </a:rPr>
                        <a:t>   47,092.5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49,447.1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51,919.5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54,515.5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57,241.2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609095782"/>
                  </a:ext>
                </a:extLst>
              </a:tr>
              <a:tr h="178069">
                <a:tc>
                  <a:txBody>
                    <a:bodyPr/>
                    <a:lstStyle/>
                    <a:p>
                      <a:pPr algn="l" fontAlgn="b"/>
                      <a:r>
                        <a:rPr lang="en-US" sz="900" b="0" i="0" u="none" strike="noStrike">
                          <a:solidFill>
                            <a:srgbClr val="000000"/>
                          </a:solidFill>
                          <a:effectLst/>
                          <a:latin typeface="Arial" panose="020B0604020202020204" pitchFamily="34" charset="0"/>
                        </a:rPr>
                        <a:t>Cost of goods sold</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dirty="0">
                          <a:solidFill>
                            <a:srgbClr val="000000"/>
                          </a:solidFill>
                          <a:effectLst/>
                          <a:latin typeface="Arial" panose="020B0604020202020204" pitchFamily="34" charset="0"/>
                        </a:rPr>
                        <a:t>(19307.9)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(20273.3)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(21287.0)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(22351.3)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(23468.9)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67970220"/>
                  </a:ext>
                </a:extLst>
              </a:tr>
              <a:tr h="168176">
                <a:tc>
                  <a:txBody>
                    <a:bodyPr/>
                    <a:lstStyle/>
                    <a:p>
                      <a:pPr algn="l" fontAlgn="b"/>
                      <a:r>
                        <a:rPr lang="en-US" sz="900" b="1" i="0" u="none" strike="noStrike">
                          <a:solidFill>
                            <a:srgbClr val="FFFFFF"/>
                          </a:solidFill>
                          <a:effectLst/>
                          <a:latin typeface="Arial" panose="020B0604020202020204" pitchFamily="34" charset="0"/>
                        </a:rPr>
                        <a:t>Gross Profit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dirty="0">
                          <a:solidFill>
                            <a:srgbClr val="FFFFFF"/>
                          </a:solidFill>
                          <a:effectLst/>
                          <a:latin typeface="Arial" panose="020B0604020202020204" pitchFamily="34" charset="0"/>
                        </a:rPr>
                        <a:t>27784.6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29173.8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30632.5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32164.1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33772.3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3619701572"/>
                  </a:ext>
                </a:extLst>
              </a:tr>
              <a:tr h="168176">
                <a:tc>
                  <a:txBody>
                    <a:bodyPr/>
                    <a:lstStyle/>
                    <a:p>
                      <a:pPr algn="l" fontAlgn="b"/>
                      <a:r>
                        <a:rPr lang="en-US" sz="900" b="0" i="0" u="none" strike="noStrike">
                          <a:solidFill>
                            <a:srgbClr val="000000"/>
                          </a:solidFill>
                          <a:effectLst/>
                          <a:latin typeface="Arial" panose="020B0604020202020204" pitchFamily="34" charset="0"/>
                        </a:rPr>
                        <a:t>Salaries &amp; Wages</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dirty="0">
                          <a:solidFill>
                            <a:srgbClr val="000000"/>
                          </a:solidFill>
                          <a:effectLst/>
                          <a:latin typeface="Arial" panose="020B0604020202020204" pitchFamily="34" charset="0"/>
                        </a:rPr>
                        <a:t>   (4,090.2)</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(4,172.0)</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(4,255.4)</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(4,340.6)</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(4,427.4)</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4045307306"/>
                  </a:ext>
                </a:extLst>
              </a:tr>
              <a:tr h="178069">
                <a:tc>
                  <a:txBody>
                    <a:bodyPr/>
                    <a:lstStyle/>
                    <a:p>
                      <a:pPr algn="l" fontAlgn="b"/>
                      <a:r>
                        <a:rPr lang="en-US" sz="900" b="0" i="0" u="none" strike="noStrike">
                          <a:solidFill>
                            <a:srgbClr val="000000"/>
                          </a:solidFill>
                          <a:effectLst/>
                          <a:latin typeface="Arial" panose="020B0604020202020204" pitchFamily="34" charset="0"/>
                        </a:rPr>
                        <a:t>Rent &amp; Utilities</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dirty="0">
                          <a:solidFill>
                            <a:srgbClr val="000000"/>
                          </a:solidFill>
                          <a:effectLst/>
                          <a:latin typeface="Arial" panose="020B0604020202020204" pitchFamily="34" charset="0"/>
                        </a:rPr>
                        <a:t>   (1,570.8)</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dirty="0">
                          <a:solidFill>
                            <a:srgbClr val="000000"/>
                          </a:solidFill>
                          <a:effectLst/>
                          <a:latin typeface="Arial" panose="020B0604020202020204" pitchFamily="34" charset="0"/>
                        </a:rPr>
                        <a:t>   (1,617.9)</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(1,666.4)</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(1,716.4)</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(1,767.9)</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2794727169"/>
                  </a:ext>
                </a:extLst>
              </a:tr>
              <a:tr h="168176">
                <a:tc>
                  <a:txBody>
                    <a:bodyPr/>
                    <a:lstStyle/>
                    <a:p>
                      <a:pPr algn="l" fontAlgn="b"/>
                      <a:r>
                        <a:rPr lang="en-US" sz="900" b="0" i="0" u="none" strike="noStrike">
                          <a:solidFill>
                            <a:srgbClr val="000000"/>
                          </a:solidFill>
                          <a:effectLst/>
                          <a:latin typeface="Arial" panose="020B0604020202020204" pitchFamily="34" charset="0"/>
                        </a:rPr>
                        <a:t>Marketing &amp; Advertising</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(1,526.0)</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dirty="0">
                          <a:solidFill>
                            <a:srgbClr val="000000"/>
                          </a:solidFill>
                          <a:effectLst/>
                          <a:latin typeface="Arial" panose="020B0604020202020204" pitchFamily="34" charset="0"/>
                        </a:rPr>
                        <a:t>   (1,663.3)</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(1,813.0)</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(1,976.2)</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(2,154.1)</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1170314279"/>
                  </a:ext>
                </a:extLst>
              </a:tr>
              <a:tr h="178069">
                <a:tc>
                  <a:txBody>
                    <a:bodyPr/>
                    <a:lstStyle/>
                    <a:p>
                      <a:pPr algn="l" fontAlgn="b"/>
                      <a:r>
                        <a:rPr lang="en-US" sz="900" b="0" i="0" u="none" strike="noStrike">
                          <a:solidFill>
                            <a:srgbClr val="000000"/>
                          </a:solidFill>
                          <a:effectLst/>
                          <a:latin typeface="Arial" panose="020B0604020202020204" pitchFamily="34" charset="0"/>
                        </a:rPr>
                        <a:t>IT &amp; Infrastructure</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(1,522.5)</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dirty="0">
                          <a:solidFill>
                            <a:srgbClr val="000000"/>
                          </a:solidFill>
                          <a:effectLst/>
                          <a:latin typeface="Arial" panose="020B0604020202020204" pitchFamily="34" charset="0"/>
                        </a:rPr>
                        <a:t>   (1,598.6)</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dirty="0">
                          <a:solidFill>
                            <a:srgbClr val="000000"/>
                          </a:solidFill>
                          <a:effectLst/>
                          <a:latin typeface="Arial" panose="020B0604020202020204" pitchFamily="34" charset="0"/>
                        </a:rPr>
                        <a:t>   (1,678.6)</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(1,762.5)</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(1,850.6)</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47802113"/>
                  </a:ext>
                </a:extLst>
              </a:tr>
              <a:tr h="168176">
                <a:tc>
                  <a:txBody>
                    <a:bodyPr/>
                    <a:lstStyle/>
                    <a:p>
                      <a:pPr algn="l" fontAlgn="b"/>
                      <a:r>
                        <a:rPr lang="en-US" sz="900" b="0" i="0" u="none" strike="noStrike">
                          <a:solidFill>
                            <a:srgbClr val="000000"/>
                          </a:solidFill>
                          <a:effectLst/>
                          <a:latin typeface="Arial" panose="020B0604020202020204" pitchFamily="34" charset="0"/>
                        </a:rPr>
                        <a:t>Legal &amp; Professional Fees</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(749.0)</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(801.4)</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(857.5)</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(917.6)</a:t>
                      </a:r>
                    </a:p>
                  </a:txBody>
                  <a:tcPr marL="9525" marR="9525" marT="9525" marB="0" anchor="b">
                    <a:lnL>
                      <a:noFill/>
                    </a:lnL>
                    <a:lnR>
                      <a:noFill/>
                    </a:lnR>
                    <a:lnT>
                      <a:noFill/>
                    </a:lnT>
                    <a:lnB>
                      <a:noFill/>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(981.8)</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3924646221"/>
                  </a:ext>
                </a:extLst>
              </a:tr>
              <a:tr h="178069">
                <a:tc>
                  <a:txBody>
                    <a:bodyPr/>
                    <a:lstStyle/>
                    <a:p>
                      <a:pPr algn="l" fontAlgn="b"/>
                      <a:r>
                        <a:rPr lang="en-US" sz="900" b="0" i="0" u="none" strike="noStrike">
                          <a:solidFill>
                            <a:srgbClr val="000000"/>
                          </a:solidFill>
                          <a:effectLst/>
                          <a:latin typeface="Arial" panose="020B0604020202020204" pitchFamily="34" charset="0"/>
                        </a:rPr>
                        <a:t>Operating Expenses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(8,947.6)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(9,395.0)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dirty="0">
                          <a:solidFill>
                            <a:srgbClr val="000000"/>
                          </a:solidFill>
                          <a:effectLst/>
                          <a:latin typeface="Arial" panose="020B0604020202020204" pitchFamily="34" charset="0"/>
                        </a:rPr>
                        <a:t>   (9,864.7)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(10,357.9)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(10,875.8)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205284930"/>
                  </a:ext>
                </a:extLst>
              </a:tr>
              <a:tr h="168176">
                <a:tc>
                  <a:txBody>
                    <a:bodyPr/>
                    <a:lstStyle/>
                    <a:p>
                      <a:pPr algn="l" fontAlgn="b"/>
                      <a:r>
                        <a:rPr lang="en-US" sz="900" b="1" i="0" u="none" strike="noStrike">
                          <a:solidFill>
                            <a:srgbClr val="FFFFFF"/>
                          </a:solidFill>
                          <a:effectLst/>
                          <a:latin typeface="Arial" panose="020B0604020202020204" pitchFamily="34" charset="0"/>
                        </a:rPr>
                        <a:t>EBITDA</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18837.0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19778.9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20767.8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dirty="0">
                          <a:solidFill>
                            <a:srgbClr val="FFFFFF"/>
                          </a:solidFill>
                          <a:effectLst/>
                          <a:latin typeface="Arial" panose="020B0604020202020204" pitchFamily="34" charset="0"/>
                        </a:rPr>
                        <a:t>21806.2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22896.5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2445926361"/>
                  </a:ext>
                </a:extLst>
              </a:tr>
              <a:tr h="178069">
                <a:tc>
                  <a:txBody>
                    <a:bodyPr/>
                    <a:lstStyle/>
                    <a:p>
                      <a:pPr algn="l" fontAlgn="b"/>
                      <a:r>
                        <a:rPr lang="en-US" sz="900" b="0" i="0" u="none" strike="noStrike">
                          <a:solidFill>
                            <a:srgbClr val="000000"/>
                          </a:solidFill>
                          <a:effectLst/>
                          <a:latin typeface="Arial" panose="020B0604020202020204" pitchFamily="34" charset="0"/>
                        </a:rPr>
                        <a:t>D&amp;A</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(1,113.4)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(1,186.3)</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(1,263.9)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dirty="0">
                          <a:solidFill>
                            <a:srgbClr val="000000"/>
                          </a:solidFill>
                          <a:effectLst/>
                          <a:latin typeface="Arial" panose="020B0604020202020204" pitchFamily="34" charset="0"/>
                        </a:rPr>
                        <a:t>    (1,346.7)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(1,434.8)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22670003"/>
                  </a:ext>
                </a:extLst>
              </a:tr>
              <a:tr h="178069">
                <a:tc>
                  <a:txBody>
                    <a:bodyPr/>
                    <a:lstStyle/>
                    <a:p>
                      <a:pPr algn="l" fontAlgn="b"/>
                      <a:r>
                        <a:rPr lang="en-US" sz="900" b="1" i="0" u="none" strike="noStrike">
                          <a:solidFill>
                            <a:srgbClr val="FFFFFF"/>
                          </a:solidFill>
                          <a:effectLst/>
                          <a:latin typeface="Arial" panose="020B0604020202020204" pitchFamily="34" charset="0"/>
                        </a:rPr>
                        <a:t>EBIT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17723.6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18592.6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19503.9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20459.5</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21461.7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2272855973"/>
                  </a:ext>
                </a:extLst>
              </a:tr>
              <a:tr h="178069">
                <a:tc>
                  <a:txBody>
                    <a:bodyPr/>
                    <a:lstStyle/>
                    <a:p>
                      <a:pPr algn="l" fontAlgn="b"/>
                      <a:r>
                        <a:rPr lang="en-US" sz="900" b="0" i="0" u="none" strike="noStrike">
                          <a:solidFill>
                            <a:srgbClr val="000000"/>
                          </a:solidFill>
                          <a:effectLst/>
                          <a:latin typeface="Arial" panose="020B0604020202020204" pitchFamily="34" charset="0"/>
                        </a:rPr>
                        <a:t>Interest Expenses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(1665.0)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(1555.4)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(1436.0)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dirty="0">
                          <a:solidFill>
                            <a:srgbClr val="000000"/>
                          </a:solidFill>
                          <a:effectLst/>
                          <a:latin typeface="Arial" panose="020B0604020202020204" pitchFamily="34" charset="0"/>
                        </a:rPr>
                        <a:t>(1305.8)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(1163.8)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14561199"/>
                  </a:ext>
                </a:extLst>
              </a:tr>
              <a:tr h="168176">
                <a:tc>
                  <a:txBody>
                    <a:bodyPr/>
                    <a:lstStyle/>
                    <a:p>
                      <a:pPr algn="l" fontAlgn="b"/>
                      <a:r>
                        <a:rPr lang="en-US" sz="900" b="1" i="0" u="none" strike="noStrike">
                          <a:solidFill>
                            <a:srgbClr val="FFFFFF"/>
                          </a:solidFill>
                          <a:effectLst/>
                          <a:latin typeface="Arial" panose="020B0604020202020204" pitchFamily="34" charset="0"/>
                        </a:rPr>
                        <a:t>EBT</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16058.6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17037.2</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18067.9</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19153.8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tc>
                  <a:txBody>
                    <a:bodyPr/>
                    <a:lstStyle/>
                    <a:p>
                      <a:pPr algn="ctr" fontAlgn="b"/>
                      <a:r>
                        <a:rPr lang="en-US" sz="900" b="1" i="0" u="none" strike="noStrike" dirty="0">
                          <a:solidFill>
                            <a:srgbClr val="FFFFFF"/>
                          </a:solidFill>
                          <a:effectLst/>
                          <a:latin typeface="Arial" panose="020B0604020202020204" pitchFamily="34" charset="0"/>
                        </a:rPr>
                        <a:t>20297.8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1169064209"/>
                  </a:ext>
                </a:extLst>
              </a:tr>
              <a:tr h="178069">
                <a:tc>
                  <a:txBody>
                    <a:bodyPr/>
                    <a:lstStyle/>
                    <a:p>
                      <a:pPr algn="l" fontAlgn="b"/>
                      <a:r>
                        <a:rPr lang="en-US" sz="900" b="0" i="0" u="none" strike="noStrike">
                          <a:solidFill>
                            <a:srgbClr val="000000"/>
                          </a:solidFill>
                          <a:effectLst/>
                          <a:latin typeface="Arial" panose="020B0604020202020204" pitchFamily="34" charset="0"/>
                        </a:rPr>
                        <a:t>Taxes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(1,605.9)</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(1,703.7)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(1,806.8)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a:solidFill>
                            <a:srgbClr val="000000"/>
                          </a:solidFill>
                          <a:effectLst/>
                          <a:latin typeface="Arial" panose="020B0604020202020204" pitchFamily="34" charset="0"/>
                        </a:rPr>
                        <a:t>    (1,915.4)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900" b="0" i="0" u="none" strike="noStrike" dirty="0">
                          <a:solidFill>
                            <a:srgbClr val="000000"/>
                          </a:solidFill>
                          <a:effectLst/>
                          <a:latin typeface="Arial" panose="020B0604020202020204" pitchFamily="34" charset="0"/>
                        </a:rPr>
                        <a:t>    (2,029.8)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47904517"/>
                  </a:ext>
                </a:extLst>
              </a:tr>
              <a:tr h="178069">
                <a:tc>
                  <a:txBody>
                    <a:bodyPr/>
                    <a:lstStyle/>
                    <a:p>
                      <a:pPr algn="l" fontAlgn="b"/>
                      <a:r>
                        <a:rPr lang="en-US" sz="900" b="1" i="0" u="none" strike="noStrike" dirty="0">
                          <a:solidFill>
                            <a:srgbClr val="FFFFFF"/>
                          </a:solidFill>
                          <a:effectLst/>
                          <a:latin typeface="Arial" panose="020B0604020202020204" pitchFamily="34" charset="0"/>
                        </a:rPr>
                        <a:t>Net Income</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14452.8</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15333.5</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16261.1</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900" b="1" i="0" u="none" strike="noStrike">
                          <a:solidFill>
                            <a:srgbClr val="FFFFFF"/>
                          </a:solidFill>
                          <a:effectLst/>
                          <a:latin typeface="Arial" panose="020B0604020202020204" pitchFamily="34" charset="0"/>
                        </a:rPr>
                        <a:t>17238.4</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ctr" fontAlgn="b"/>
                      <a:r>
                        <a:rPr lang="en-US" sz="900" b="1" i="0" u="none" strike="noStrike" dirty="0">
                          <a:solidFill>
                            <a:srgbClr val="FFFFFF"/>
                          </a:solidFill>
                          <a:effectLst/>
                          <a:latin typeface="Arial" panose="020B0604020202020204" pitchFamily="34" charset="0"/>
                        </a:rPr>
                        <a:t>18268.1</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584514985"/>
                  </a:ext>
                </a:extLst>
              </a:tr>
            </a:tbl>
          </a:graphicData>
        </a:graphic>
      </p:graphicFrame>
    </p:spTree>
    <p:extLst>
      <p:ext uri="{BB962C8B-B14F-4D97-AF65-F5344CB8AC3E}">
        <p14:creationId xmlns:p14="http://schemas.microsoft.com/office/powerpoint/2010/main" val="3494363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992777" y="901337"/>
            <a:ext cx="1004533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92777" y="470450"/>
            <a:ext cx="3344091" cy="430887"/>
          </a:xfrm>
          <a:prstGeom prst="rect">
            <a:avLst/>
          </a:prstGeom>
          <a:noFill/>
        </p:spPr>
        <p:txBody>
          <a:bodyPr wrap="square" rtlCol="0">
            <a:spAutoFit/>
          </a:bodyPr>
          <a:lstStyle/>
          <a:p>
            <a:r>
              <a:rPr lang="en-US" sz="2200" b="1" dirty="0">
                <a:solidFill>
                  <a:srgbClr val="002060"/>
                </a:solidFill>
              </a:rPr>
              <a:t>Forecasted BS 2024 -2028</a:t>
            </a:r>
          </a:p>
        </p:txBody>
      </p:sp>
      <p:sp>
        <p:nvSpPr>
          <p:cNvPr id="7" name="Rectangle 6"/>
          <p:cNvSpPr/>
          <p:nvPr/>
        </p:nvSpPr>
        <p:spPr>
          <a:xfrm>
            <a:off x="992777" y="1332224"/>
            <a:ext cx="5449587" cy="45005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927273" y="1332224"/>
            <a:ext cx="4110841" cy="45005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060"/>
              </a:solidFill>
            </a:endParaRPr>
          </a:p>
        </p:txBody>
      </p:sp>
      <p:sp>
        <p:nvSpPr>
          <p:cNvPr id="9" name="TextBox 8">
            <a:extLst>
              <a:ext uri="{FF2B5EF4-FFF2-40B4-BE49-F238E27FC236}">
                <a16:creationId xmlns:a16="http://schemas.microsoft.com/office/drawing/2014/main" id="{BB3C7808-7E5E-BBFA-71C5-EA6D9389A705}"/>
              </a:ext>
            </a:extLst>
          </p:cNvPr>
          <p:cNvSpPr txBox="1"/>
          <p:nvPr/>
        </p:nvSpPr>
        <p:spPr>
          <a:xfrm>
            <a:off x="6927272" y="1332222"/>
            <a:ext cx="4110841" cy="4624343"/>
          </a:xfrm>
          <a:prstGeom prst="rect">
            <a:avLst/>
          </a:prstGeom>
          <a:solidFill>
            <a:schemeClr val="bg1">
              <a:lumMod val="85000"/>
            </a:schemeClr>
          </a:solidFill>
        </p:spPr>
        <p:txBody>
          <a:bodyPr wrap="square">
            <a:spAutoFit/>
          </a:bodyPr>
          <a:lstStyle/>
          <a:p>
            <a:r>
              <a:rPr lang="en-US" sz="950" b="1" dirty="0">
                <a:latin typeface="Arial" panose="020B0604020202020204" pitchFamily="34" charset="0"/>
                <a:cs typeface="Arial" panose="020B0604020202020204" pitchFamily="34" charset="0"/>
              </a:rPr>
              <a:t>Current Ratio </a:t>
            </a:r>
          </a:p>
          <a:p>
            <a:r>
              <a:rPr lang="en-US" sz="950" dirty="0">
                <a:latin typeface="Arial" panose="020B0604020202020204" pitchFamily="34" charset="0"/>
                <a:cs typeface="Arial" panose="020B0604020202020204" pitchFamily="34" charset="0"/>
              </a:rPr>
              <a:t>Strong liquidity position, consistently increasing, suggesting reduced financial risk.</a:t>
            </a:r>
          </a:p>
          <a:p>
            <a:r>
              <a:rPr lang="en-US" sz="950" b="1" dirty="0">
                <a:latin typeface="Arial" panose="020B0604020202020204" pitchFamily="34" charset="0"/>
                <a:cs typeface="Arial" panose="020B0604020202020204" pitchFamily="34" charset="0"/>
              </a:rPr>
              <a:t>DSO </a:t>
            </a:r>
          </a:p>
          <a:p>
            <a:r>
              <a:rPr lang="en-US" sz="950" dirty="0">
                <a:latin typeface="Arial" panose="020B0604020202020204" pitchFamily="34" charset="0"/>
                <a:cs typeface="Arial" panose="020B0604020202020204" pitchFamily="34" charset="0"/>
              </a:rPr>
              <a:t>Relatively stable, indicating efficient receivables collection.</a:t>
            </a:r>
          </a:p>
          <a:p>
            <a:r>
              <a:rPr lang="en-US" sz="950" b="1" dirty="0">
                <a:latin typeface="Arial" panose="020B0604020202020204" pitchFamily="34" charset="0"/>
                <a:cs typeface="Arial" panose="020B0604020202020204" pitchFamily="34" charset="0"/>
              </a:rPr>
              <a:t>DIO  </a:t>
            </a:r>
          </a:p>
          <a:p>
            <a:r>
              <a:rPr lang="en-US" sz="950" dirty="0">
                <a:latin typeface="Arial" panose="020B0604020202020204" pitchFamily="34" charset="0"/>
                <a:cs typeface="Arial" panose="020B0604020202020204" pitchFamily="34" charset="0"/>
              </a:rPr>
              <a:t>Small variations but steady, showing controlled inventory management.</a:t>
            </a:r>
            <a:r>
              <a:rPr lang="en-US" sz="950" b="1" dirty="0">
                <a:latin typeface="Arial" panose="020B0604020202020204" pitchFamily="34" charset="0"/>
                <a:cs typeface="Arial" panose="020B0604020202020204" pitchFamily="34" charset="0"/>
              </a:rPr>
              <a:t> DPO</a:t>
            </a:r>
          </a:p>
          <a:p>
            <a:r>
              <a:rPr lang="en-US" sz="950" dirty="0">
                <a:latin typeface="Arial" panose="020B0604020202020204" pitchFamily="34" charset="0"/>
                <a:cs typeface="Arial" panose="020B0604020202020204" pitchFamily="34" charset="0"/>
              </a:rPr>
              <a:t>Stable supplier payment cycle, maintaining cash flow discipline.</a:t>
            </a:r>
          </a:p>
          <a:p>
            <a:r>
              <a:rPr lang="en-US" sz="950" b="1" dirty="0">
                <a:latin typeface="Arial" panose="020B0604020202020204" pitchFamily="34" charset="0"/>
                <a:cs typeface="Arial" panose="020B0604020202020204" pitchFamily="34" charset="0"/>
              </a:rPr>
              <a:t>Net Trading Cycle </a:t>
            </a:r>
          </a:p>
          <a:p>
            <a:r>
              <a:rPr lang="en-US" sz="950" dirty="0">
                <a:latin typeface="Arial" panose="020B0604020202020204" pitchFamily="34" charset="0"/>
                <a:cs typeface="Arial" panose="020B0604020202020204" pitchFamily="34" charset="0"/>
              </a:rPr>
              <a:t>Slight fluctuations but improving efficiency in cash conversion.</a:t>
            </a:r>
          </a:p>
          <a:p>
            <a:r>
              <a:rPr lang="en-US" sz="950" b="1" dirty="0">
                <a:latin typeface="Arial" panose="020B0604020202020204" pitchFamily="34" charset="0"/>
                <a:cs typeface="Arial" panose="020B0604020202020204" pitchFamily="34" charset="0"/>
              </a:rPr>
              <a:t>Debt Ratio </a:t>
            </a:r>
          </a:p>
          <a:p>
            <a:r>
              <a:rPr lang="en-US" sz="950" dirty="0">
                <a:latin typeface="Arial" panose="020B0604020202020204" pitchFamily="34" charset="0"/>
                <a:cs typeface="Arial" panose="020B0604020202020204" pitchFamily="34" charset="0"/>
              </a:rPr>
              <a:t>Gradually rising, indicating increased leverage that requires monitoring.</a:t>
            </a:r>
          </a:p>
          <a:p>
            <a:r>
              <a:rPr lang="en-US" sz="950" b="1" dirty="0">
                <a:latin typeface="Arial" panose="020B0604020202020204" pitchFamily="34" charset="0"/>
                <a:cs typeface="Arial" panose="020B0604020202020204" pitchFamily="34" charset="0"/>
              </a:rPr>
              <a:t>Interest Coverage</a:t>
            </a:r>
          </a:p>
          <a:p>
            <a:r>
              <a:rPr lang="en-US" sz="950" dirty="0">
                <a:latin typeface="Arial" panose="020B0604020202020204" pitchFamily="34" charset="0"/>
                <a:cs typeface="Arial" panose="020B0604020202020204" pitchFamily="34" charset="0"/>
              </a:rPr>
              <a:t>Initially strong but dips before recovering, suggesting temporary profitability pressure</a:t>
            </a:r>
            <a:r>
              <a:rPr lang="en-US" sz="950" b="1" dirty="0">
                <a:latin typeface="Arial" panose="020B0604020202020204" pitchFamily="34" charset="0"/>
                <a:cs typeface="Arial" panose="020B0604020202020204" pitchFamily="34" charset="0"/>
              </a:rPr>
              <a:t>.</a:t>
            </a:r>
          </a:p>
          <a:p>
            <a:r>
              <a:rPr lang="en-US" sz="950" b="1" dirty="0">
                <a:latin typeface="Arial" panose="020B0604020202020204" pitchFamily="34" charset="0"/>
                <a:cs typeface="Arial" panose="020B0604020202020204" pitchFamily="34" charset="0"/>
              </a:rPr>
              <a:t>Quick Ratio</a:t>
            </a:r>
          </a:p>
          <a:p>
            <a:r>
              <a:rPr lang="en-US" sz="950" dirty="0">
                <a:latin typeface="Arial" panose="020B0604020202020204" pitchFamily="34" charset="0"/>
                <a:cs typeface="Arial" panose="020B0604020202020204" pitchFamily="34" charset="0"/>
              </a:rPr>
              <a:t>Improving liquidity over time, reflecting better short-term financial strength</a:t>
            </a:r>
            <a:r>
              <a:rPr lang="en-US" sz="950" b="1" dirty="0">
                <a:latin typeface="Arial" panose="020B0604020202020204" pitchFamily="34" charset="0"/>
                <a:cs typeface="Arial" panose="020B0604020202020204" pitchFamily="34" charset="0"/>
              </a:rPr>
              <a:t>.</a:t>
            </a:r>
          </a:p>
          <a:p>
            <a:r>
              <a:rPr lang="en-US" sz="950" b="1" dirty="0">
                <a:latin typeface="Arial" panose="020B0604020202020204" pitchFamily="34" charset="0"/>
                <a:cs typeface="Arial" panose="020B0604020202020204" pitchFamily="34" charset="0"/>
              </a:rPr>
              <a:t>Other Assets%</a:t>
            </a:r>
          </a:p>
          <a:p>
            <a:r>
              <a:rPr lang="en-US" sz="950" dirty="0">
                <a:latin typeface="Arial" panose="020B0604020202020204" pitchFamily="34" charset="0"/>
                <a:cs typeface="Arial" panose="020B0604020202020204" pitchFamily="34" charset="0"/>
              </a:rPr>
              <a:t>Slight fluctuations but remains stable, indicating balanced asset allocation.</a:t>
            </a:r>
            <a:endParaRPr lang="en-US" sz="950" b="1" dirty="0">
              <a:latin typeface="Arial" panose="020B0604020202020204" pitchFamily="34" charset="0"/>
              <a:cs typeface="Arial" panose="020B0604020202020204" pitchFamily="34" charset="0"/>
            </a:endParaRPr>
          </a:p>
          <a:p>
            <a:r>
              <a:rPr lang="en-US" sz="950" b="1" dirty="0">
                <a:latin typeface="Arial" panose="020B0604020202020204" pitchFamily="34" charset="0"/>
                <a:cs typeface="Arial" panose="020B0604020202020204" pitchFamily="34" charset="0"/>
              </a:rPr>
              <a:t>Other Liabilities%</a:t>
            </a:r>
          </a:p>
          <a:p>
            <a:r>
              <a:rPr lang="en-US" sz="950" dirty="0">
                <a:latin typeface="Arial" panose="020B0604020202020204" pitchFamily="34" charset="0"/>
                <a:cs typeface="Arial" panose="020B0604020202020204" pitchFamily="34" charset="0"/>
              </a:rPr>
              <a:t>Gradual increase but consistent, showing manageable financial obligations.</a:t>
            </a:r>
          </a:p>
          <a:p>
            <a:r>
              <a:rPr lang="en-US" sz="950" b="1" dirty="0">
                <a:latin typeface="Arial" panose="020B0604020202020204" pitchFamily="34" charset="0"/>
                <a:cs typeface="Arial" panose="020B0604020202020204" pitchFamily="34" charset="0"/>
              </a:rPr>
              <a:t>Summary:</a:t>
            </a:r>
            <a:r>
              <a:rPr lang="en-US" sz="950" dirty="0">
                <a:latin typeface="Arial" panose="020B0604020202020204" pitchFamily="34" charset="0"/>
                <a:cs typeface="Arial" panose="020B0604020202020204" pitchFamily="34" charset="0"/>
              </a:rPr>
              <a:t> </a:t>
            </a:r>
          </a:p>
          <a:p>
            <a:r>
              <a:rPr lang="en-US" sz="950" dirty="0">
                <a:latin typeface="Arial" panose="020B0604020202020204" pitchFamily="34" charset="0"/>
                <a:cs typeface="Arial" panose="020B0604020202020204" pitchFamily="34" charset="0"/>
              </a:rPr>
              <a:t>EdgeFin Consultancy maintains strong liquidity and financial stability, with efficient asset allocation and manageable liabilities. While leverage is gradually increasing, the firm retains controlled cash flow cycles and improving interest coverage, supporting sustainable operations.</a:t>
            </a:r>
          </a:p>
          <a:p>
            <a:endParaRPr lang="en-US" sz="950" dirty="0">
              <a:latin typeface="Arial" panose="020B0604020202020204" pitchFamily="34" charset="0"/>
              <a:cs typeface="Arial" panose="020B0604020202020204" pitchFamily="34" charset="0"/>
            </a:endParaRPr>
          </a:p>
        </p:txBody>
      </p:sp>
      <p:sp>
        <p:nvSpPr>
          <p:cNvPr id="2" name="Rectangle: Rounded Corners 1">
            <a:extLst>
              <a:ext uri="{FF2B5EF4-FFF2-40B4-BE49-F238E27FC236}">
                <a16:creationId xmlns:a16="http://schemas.microsoft.com/office/drawing/2014/main" id="{33E48858-3037-DFFD-E8DD-8205057BA606}"/>
              </a:ext>
            </a:extLst>
          </p:cNvPr>
          <p:cNvSpPr/>
          <p:nvPr/>
        </p:nvSpPr>
        <p:spPr>
          <a:xfrm>
            <a:off x="9384145" y="470450"/>
            <a:ext cx="1653968" cy="36877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bg1"/>
                </a:solidFill>
                <a:latin typeface="Arial" panose="020B0604020202020204" pitchFamily="34" charset="0"/>
                <a:cs typeface="Arial" panose="020B0604020202020204" pitchFamily="34" charset="0"/>
              </a:rPr>
              <a:t>EdgeFin</a:t>
            </a:r>
          </a:p>
        </p:txBody>
      </p:sp>
      <p:graphicFrame>
        <p:nvGraphicFramePr>
          <p:cNvPr id="8" name="Table 7">
            <a:extLst>
              <a:ext uri="{FF2B5EF4-FFF2-40B4-BE49-F238E27FC236}">
                <a16:creationId xmlns:a16="http://schemas.microsoft.com/office/drawing/2014/main" id="{995ACE1D-A700-6F32-0685-4B8BD1E9E8BD}"/>
              </a:ext>
            </a:extLst>
          </p:cNvPr>
          <p:cNvGraphicFramePr>
            <a:graphicFrameLocks noGrp="1"/>
          </p:cNvGraphicFramePr>
          <p:nvPr>
            <p:extLst>
              <p:ext uri="{D42A27DB-BD31-4B8C-83A1-F6EECF244321}">
                <p14:modId xmlns:p14="http://schemas.microsoft.com/office/powerpoint/2010/main" val="3483264356"/>
              </p:ext>
            </p:extLst>
          </p:nvPr>
        </p:nvGraphicFramePr>
        <p:xfrm>
          <a:off x="992777" y="1332222"/>
          <a:ext cx="5449586" cy="2713296"/>
        </p:xfrm>
        <a:graphic>
          <a:graphicData uri="http://schemas.openxmlformats.org/drawingml/2006/table">
            <a:tbl>
              <a:tblPr/>
              <a:tblGrid>
                <a:gridCol w="2191368">
                  <a:extLst>
                    <a:ext uri="{9D8B030D-6E8A-4147-A177-3AD203B41FA5}">
                      <a16:colId xmlns:a16="http://schemas.microsoft.com/office/drawing/2014/main" val="1088164636"/>
                    </a:ext>
                  </a:extLst>
                </a:gridCol>
                <a:gridCol w="648760">
                  <a:extLst>
                    <a:ext uri="{9D8B030D-6E8A-4147-A177-3AD203B41FA5}">
                      <a16:colId xmlns:a16="http://schemas.microsoft.com/office/drawing/2014/main" val="1704432327"/>
                    </a:ext>
                  </a:extLst>
                </a:gridCol>
                <a:gridCol w="622810">
                  <a:extLst>
                    <a:ext uri="{9D8B030D-6E8A-4147-A177-3AD203B41FA5}">
                      <a16:colId xmlns:a16="http://schemas.microsoft.com/office/drawing/2014/main" val="55767571"/>
                    </a:ext>
                  </a:extLst>
                </a:gridCol>
                <a:gridCol w="634343">
                  <a:extLst>
                    <a:ext uri="{9D8B030D-6E8A-4147-A177-3AD203B41FA5}">
                      <a16:colId xmlns:a16="http://schemas.microsoft.com/office/drawing/2014/main" val="1077161013"/>
                    </a:ext>
                  </a:extLst>
                </a:gridCol>
                <a:gridCol w="634343">
                  <a:extLst>
                    <a:ext uri="{9D8B030D-6E8A-4147-A177-3AD203B41FA5}">
                      <a16:colId xmlns:a16="http://schemas.microsoft.com/office/drawing/2014/main" val="1315946790"/>
                    </a:ext>
                  </a:extLst>
                </a:gridCol>
                <a:gridCol w="717962">
                  <a:extLst>
                    <a:ext uri="{9D8B030D-6E8A-4147-A177-3AD203B41FA5}">
                      <a16:colId xmlns:a16="http://schemas.microsoft.com/office/drawing/2014/main" val="3061079056"/>
                    </a:ext>
                  </a:extLst>
                </a:gridCol>
              </a:tblGrid>
              <a:tr h="195055">
                <a:tc>
                  <a:txBody>
                    <a:bodyPr/>
                    <a:lstStyle/>
                    <a:p>
                      <a:pPr algn="l" fontAlgn="b"/>
                      <a:r>
                        <a:rPr lang="en-US" sz="1000" b="1" i="0" u="none" strike="noStrike">
                          <a:solidFill>
                            <a:srgbClr val="FFFFFF"/>
                          </a:solidFill>
                          <a:effectLst/>
                          <a:latin typeface="Arial" panose="020B0604020202020204" pitchFamily="34" charset="0"/>
                        </a:rPr>
                        <a:t>$ in Million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305496"/>
                    </a:solidFill>
                  </a:tcPr>
                </a:tc>
                <a:tc>
                  <a:txBody>
                    <a:bodyPr/>
                    <a:lstStyle/>
                    <a:p>
                      <a:pPr algn="r" fontAlgn="b"/>
                      <a:r>
                        <a:rPr lang="en-US" sz="1000" b="1" i="0" u="none" strike="noStrike" dirty="0">
                          <a:solidFill>
                            <a:srgbClr val="FFFFFF"/>
                          </a:solidFill>
                          <a:effectLst/>
                          <a:latin typeface="Arial" panose="020B0604020202020204" pitchFamily="34" charset="0"/>
                        </a:rPr>
                        <a:t>2024</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305496"/>
                    </a:solidFill>
                  </a:tcPr>
                </a:tc>
                <a:tc>
                  <a:txBody>
                    <a:bodyPr/>
                    <a:lstStyle/>
                    <a:p>
                      <a:pPr algn="r" fontAlgn="b"/>
                      <a:r>
                        <a:rPr lang="en-US" sz="1000" b="1" i="0" u="none" strike="noStrike">
                          <a:solidFill>
                            <a:srgbClr val="FFFFFF"/>
                          </a:solidFill>
                          <a:effectLst/>
                          <a:latin typeface="Arial" panose="020B0604020202020204" pitchFamily="34" charset="0"/>
                        </a:rPr>
                        <a:t>2025</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305496"/>
                    </a:solidFill>
                  </a:tcPr>
                </a:tc>
                <a:tc>
                  <a:txBody>
                    <a:bodyPr/>
                    <a:lstStyle/>
                    <a:p>
                      <a:pPr algn="r" fontAlgn="b"/>
                      <a:r>
                        <a:rPr lang="en-US" sz="1000" b="1" i="0" u="none" strike="noStrike">
                          <a:solidFill>
                            <a:srgbClr val="FFFFFF"/>
                          </a:solidFill>
                          <a:effectLst/>
                          <a:latin typeface="Arial" panose="020B0604020202020204" pitchFamily="34" charset="0"/>
                        </a:rPr>
                        <a:t>2026</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305496"/>
                    </a:solidFill>
                  </a:tcPr>
                </a:tc>
                <a:tc>
                  <a:txBody>
                    <a:bodyPr/>
                    <a:lstStyle/>
                    <a:p>
                      <a:pPr algn="r" fontAlgn="b"/>
                      <a:r>
                        <a:rPr lang="en-US" sz="1000" b="1" i="0" u="none" strike="noStrike">
                          <a:solidFill>
                            <a:srgbClr val="FFFFFF"/>
                          </a:solidFill>
                          <a:effectLst/>
                          <a:latin typeface="Arial" panose="020B0604020202020204" pitchFamily="34" charset="0"/>
                        </a:rPr>
                        <a:t>2027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305496"/>
                    </a:solidFill>
                  </a:tcPr>
                </a:tc>
                <a:tc>
                  <a:txBody>
                    <a:bodyPr/>
                    <a:lstStyle/>
                    <a:p>
                      <a:pPr algn="r" fontAlgn="b"/>
                      <a:r>
                        <a:rPr lang="en-US" sz="1000" b="1" i="0" u="none" strike="noStrike">
                          <a:solidFill>
                            <a:srgbClr val="FFFFFF"/>
                          </a:solidFill>
                          <a:effectLst/>
                          <a:latin typeface="Arial" panose="020B0604020202020204" pitchFamily="34" charset="0"/>
                        </a:rPr>
                        <a:t>2028</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489998860"/>
                  </a:ext>
                </a:extLst>
              </a:tr>
              <a:tr h="195055">
                <a:tc>
                  <a:txBody>
                    <a:bodyPr/>
                    <a:lstStyle/>
                    <a:p>
                      <a:pPr algn="l" fontAlgn="b"/>
                      <a:r>
                        <a:rPr lang="en-US" sz="1000" b="0" i="0" u="none" strike="noStrike">
                          <a:solidFill>
                            <a:srgbClr val="000000"/>
                          </a:solidFill>
                          <a:effectLst/>
                          <a:latin typeface="Arial" panose="020B0604020202020204" pitchFamily="34" charset="0"/>
                        </a:rPr>
                        <a:t>Cash &amp; Equivalents</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19,115.7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24,880.7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30,969.3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37,394.2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44,168.6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645951212"/>
                  </a:ext>
                </a:extLst>
              </a:tr>
              <a:tr h="195055">
                <a:tc>
                  <a:txBody>
                    <a:bodyPr/>
                    <a:lstStyle/>
                    <a:p>
                      <a:pPr algn="l" fontAlgn="b"/>
                      <a:r>
                        <a:rPr lang="en-US" sz="1000" b="0" i="0" u="none" strike="noStrike">
                          <a:solidFill>
                            <a:srgbClr val="000000"/>
                          </a:solidFill>
                          <a:effectLst/>
                          <a:latin typeface="Arial" panose="020B0604020202020204" pitchFamily="34" charset="0"/>
                        </a:rPr>
                        <a:t>Accounts Receivable</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5,382.8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5,651.9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5,934.5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6,231.2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6,542.8 </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3116031250"/>
                  </a:ext>
                </a:extLst>
              </a:tr>
              <a:tr h="195055">
                <a:tc>
                  <a:txBody>
                    <a:bodyPr/>
                    <a:lstStyle/>
                    <a:p>
                      <a:pPr algn="l" fontAlgn="b"/>
                      <a:r>
                        <a:rPr lang="en-US" sz="1000" b="0" i="0" u="none" strike="noStrike">
                          <a:solidFill>
                            <a:srgbClr val="000000"/>
                          </a:solidFill>
                          <a:effectLst/>
                          <a:latin typeface="Arial" panose="020B0604020202020204" pitchFamily="34" charset="0"/>
                        </a:rPr>
                        <a:t>Inventory</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6,418.8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6,739.7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7,076.7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7,430.5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7,802.1 </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845902869"/>
                  </a:ext>
                </a:extLst>
              </a:tr>
              <a:tr h="195055">
                <a:tc>
                  <a:txBody>
                    <a:bodyPr/>
                    <a:lstStyle/>
                    <a:p>
                      <a:pPr algn="l" fontAlgn="b"/>
                      <a:r>
                        <a:rPr lang="en-US" sz="1000" b="0" i="0" u="none" strike="noStrike">
                          <a:solidFill>
                            <a:srgbClr val="000000"/>
                          </a:solidFill>
                          <a:effectLst/>
                          <a:latin typeface="Arial" panose="020B0604020202020204" pitchFamily="34" charset="0"/>
                        </a:rPr>
                        <a:t>Property &amp; Equipment (PPE)</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8,108.2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8,639.0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9,204.5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9,807.1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10,449.1 </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2166481195"/>
                  </a:ext>
                </a:extLst>
              </a:tr>
              <a:tr h="206529">
                <a:tc>
                  <a:txBody>
                    <a:bodyPr/>
                    <a:lstStyle/>
                    <a:p>
                      <a:pPr algn="l" fontAlgn="b"/>
                      <a:r>
                        <a:rPr lang="en-US" sz="1000" b="0" i="0" u="none" strike="noStrike">
                          <a:solidFill>
                            <a:srgbClr val="000000"/>
                          </a:solidFill>
                          <a:effectLst/>
                          <a:latin typeface="Arial" panose="020B0604020202020204" pitchFamily="34" charset="0"/>
                        </a:rPr>
                        <a:t>Other Assets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32,711.8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34,347.4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36,064.8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37,868.0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39,761.4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64056561"/>
                  </a:ext>
                </a:extLst>
              </a:tr>
              <a:tr h="206529">
                <a:tc>
                  <a:txBody>
                    <a:bodyPr/>
                    <a:lstStyle/>
                    <a:p>
                      <a:pPr algn="l" fontAlgn="b"/>
                      <a:r>
                        <a:rPr lang="en-US" sz="1000" b="1" i="0" u="none" strike="noStrike">
                          <a:solidFill>
                            <a:srgbClr val="FFFFFF"/>
                          </a:solidFill>
                          <a:effectLst/>
                          <a:latin typeface="Arial" panose="020B0604020202020204" pitchFamily="34" charset="0"/>
                        </a:rPr>
                        <a:t>Total Assets</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l" fontAlgn="b"/>
                      <a:r>
                        <a:rPr lang="en-US" sz="1000" b="1" i="0" u="none" strike="noStrike">
                          <a:solidFill>
                            <a:srgbClr val="FFFFFF"/>
                          </a:solidFill>
                          <a:effectLst/>
                          <a:latin typeface="Arial" panose="020B0604020202020204" pitchFamily="34" charset="0"/>
                        </a:rPr>
                        <a:t>    71,737.2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l" fontAlgn="b"/>
                      <a:r>
                        <a:rPr lang="en-US" sz="1000" b="1" i="0" u="none" strike="noStrike">
                          <a:solidFill>
                            <a:srgbClr val="FFFFFF"/>
                          </a:solidFill>
                          <a:effectLst/>
                          <a:latin typeface="Arial" panose="020B0604020202020204" pitchFamily="34" charset="0"/>
                        </a:rPr>
                        <a:t>   80,258.7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l" fontAlgn="b"/>
                      <a:r>
                        <a:rPr lang="en-US" sz="1000" b="1" i="0" u="none" strike="noStrike" dirty="0">
                          <a:solidFill>
                            <a:srgbClr val="FFFFFF"/>
                          </a:solidFill>
                          <a:effectLst/>
                          <a:latin typeface="Arial" panose="020B0604020202020204" pitchFamily="34" charset="0"/>
                        </a:rPr>
                        <a:t>   89,249.8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l" fontAlgn="b"/>
                      <a:r>
                        <a:rPr lang="en-US" sz="1000" b="1" i="0" u="none" strike="noStrike">
                          <a:solidFill>
                            <a:srgbClr val="FFFFFF"/>
                          </a:solidFill>
                          <a:effectLst/>
                          <a:latin typeface="Arial" panose="020B0604020202020204" pitchFamily="34" charset="0"/>
                        </a:rPr>
                        <a:t>   98,731.0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l" fontAlgn="b"/>
                      <a:r>
                        <a:rPr lang="en-US" sz="1000" b="1" i="0" u="none" strike="noStrike">
                          <a:solidFill>
                            <a:srgbClr val="FFFFFF"/>
                          </a:solidFill>
                          <a:effectLst/>
                          <a:latin typeface="Arial" panose="020B0604020202020204" pitchFamily="34" charset="0"/>
                        </a:rPr>
                        <a:t>    108,723.9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184181408"/>
                  </a:ext>
                </a:extLst>
              </a:tr>
              <a:tr h="195055">
                <a:tc>
                  <a:txBody>
                    <a:bodyPr/>
                    <a:lstStyle/>
                    <a:p>
                      <a:pPr algn="l" fontAlgn="b"/>
                      <a:r>
                        <a:rPr lang="en-US" sz="1000" b="0" i="0" u="none" strike="noStrike">
                          <a:solidFill>
                            <a:srgbClr val="000000"/>
                          </a:solidFill>
                          <a:effectLst/>
                          <a:latin typeface="Arial" panose="020B060402020202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2076560038"/>
                  </a:ext>
                </a:extLst>
              </a:tr>
              <a:tr h="195055">
                <a:tc>
                  <a:txBody>
                    <a:bodyPr/>
                    <a:lstStyle/>
                    <a:p>
                      <a:pPr algn="l" fontAlgn="b"/>
                      <a:r>
                        <a:rPr lang="en-US" sz="1000" b="0" i="0" u="none" strike="noStrike">
                          <a:solidFill>
                            <a:srgbClr val="000000"/>
                          </a:solidFill>
                          <a:effectLst/>
                          <a:latin typeface="Arial" panose="020B0604020202020204" pitchFamily="34" charset="0"/>
                        </a:rPr>
                        <a:t>Accounts Payable</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4,125.8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4,332.1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4,548.7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4,776.1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5,014.9 </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227977864"/>
                  </a:ext>
                </a:extLst>
              </a:tr>
              <a:tr h="195055">
                <a:tc>
                  <a:txBody>
                    <a:bodyPr/>
                    <a:lstStyle/>
                    <a:p>
                      <a:pPr algn="l" fontAlgn="b"/>
                      <a:r>
                        <a:rPr lang="en-US" sz="1000" b="0" i="0" u="none" strike="noStrike">
                          <a:solidFill>
                            <a:srgbClr val="000000"/>
                          </a:solidFill>
                          <a:effectLst/>
                          <a:latin typeface="Arial" panose="020B0604020202020204" pitchFamily="34" charset="0"/>
                        </a:rPr>
                        <a:t>Financial Liabilities</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17,282.3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15,955.1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14,508.4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12,931.4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11,212.6 </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3510066152"/>
                  </a:ext>
                </a:extLst>
              </a:tr>
              <a:tr h="195055">
                <a:tc>
                  <a:txBody>
                    <a:bodyPr/>
                    <a:lstStyle/>
                    <a:p>
                      <a:pPr algn="l" fontAlgn="b"/>
                      <a:r>
                        <a:rPr lang="en-US" sz="1000" b="0" i="0" u="none" strike="noStrike">
                          <a:solidFill>
                            <a:srgbClr val="000000"/>
                          </a:solidFill>
                          <a:effectLst/>
                          <a:latin typeface="Arial" panose="020B0604020202020204" pitchFamily="34" charset="0"/>
                        </a:rPr>
                        <a:t>Other Liabilities</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8,847.5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9,289.9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9,754.3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10,242.1 </a:t>
                      </a:r>
                    </a:p>
                  </a:txBody>
                  <a:tcPr marL="9525" marR="9525" marT="9525"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10,754.2 </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1770979841"/>
                  </a:ext>
                </a:extLst>
              </a:tr>
              <a:tr h="206529">
                <a:tc>
                  <a:txBody>
                    <a:bodyPr/>
                    <a:lstStyle/>
                    <a:p>
                      <a:pPr algn="l" fontAlgn="b"/>
                      <a:r>
                        <a:rPr lang="en-US" sz="1000" b="0" i="0" u="none" strike="noStrike">
                          <a:solidFill>
                            <a:srgbClr val="000000"/>
                          </a:solidFill>
                          <a:effectLst/>
                          <a:latin typeface="Arial" panose="020B0604020202020204" pitchFamily="34" charset="0"/>
                        </a:rPr>
                        <a:t>Total Shareholders’ Equity</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41,481.7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50,681.7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60,438.4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70,781.4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rial" panose="020B0604020202020204" pitchFamily="34" charset="0"/>
                        </a:rPr>
                        <a:t>      81,742.3 </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95369812"/>
                  </a:ext>
                </a:extLst>
              </a:tr>
              <a:tr h="338214">
                <a:tc>
                  <a:txBody>
                    <a:bodyPr/>
                    <a:lstStyle/>
                    <a:p>
                      <a:pPr algn="l" fontAlgn="b"/>
                      <a:r>
                        <a:rPr lang="en-US" sz="1000" b="1" i="0" u="none" strike="noStrike">
                          <a:solidFill>
                            <a:srgbClr val="FFFFFF"/>
                          </a:solidFill>
                          <a:effectLst/>
                          <a:latin typeface="Arial" panose="020B0604020202020204" pitchFamily="34" charset="0"/>
                        </a:rPr>
                        <a:t>Total Liabilities &amp; Shareholder's Equity</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l" fontAlgn="b"/>
                      <a:r>
                        <a:rPr lang="en-US" sz="1000" b="1" i="0" u="none" strike="noStrike" dirty="0">
                          <a:solidFill>
                            <a:srgbClr val="FFFFFF"/>
                          </a:solidFill>
                          <a:effectLst/>
                          <a:latin typeface="Arial" panose="020B0604020202020204" pitchFamily="34" charset="0"/>
                        </a:rPr>
                        <a:t>    71,737.2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l" fontAlgn="b"/>
                      <a:r>
                        <a:rPr lang="en-US" sz="1000" b="1" i="0" u="none" strike="noStrike" dirty="0">
                          <a:solidFill>
                            <a:srgbClr val="FFFFFF"/>
                          </a:solidFill>
                          <a:effectLst/>
                          <a:latin typeface="Arial" panose="020B0604020202020204" pitchFamily="34" charset="0"/>
                        </a:rPr>
                        <a:t>   80,258.7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l" fontAlgn="b"/>
                      <a:r>
                        <a:rPr lang="en-US" sz="1000" b="1" i="0" u="none" strike="noStrike">
                          <a:solidFill>
                            <a:srgbClr val="FFFFFF"/>
                          </a:solidFill>
                          <a:effectLst/>
                          <a:latin typeface="Arial" panose="020B0604020202020204" pitchFamily="34" charset="0"/>
                        </a:rPr>
                        <a:t>   89,249.8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l" fontAlgn="b"/>
                      <a:r>
                        <a:rPr lang="en-US" sz="1000" b="1" i="0" u="none" strike="noStrike">
                          <a:solidFill>
                            <a:srgbClr val="FFFFFF"/>
                          </a:solidFill>
                          <a:effectLst/>
                          <a:latin typeface="Arial" panose="020B0604020202020204" pitchFamily="34" charset="0"/>
                        </a:rPr>
                        <a:t>   98,731.0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tc>
                  <a:txBody>
                    <a:bodyPr/>
                    <a:lstStyle/>
                    <a:p>
                      <a:pPr algn="l" fontAlgn="b"/>
                      <a:r>
                        <a:rPr lang="en-US" sz="1000" b="1" i="0" u="none" strike="noStrike" dirty="0">
                          <a:solidFill>
                            <a:srgbClr val="FFFFFF"/>
                          </a:solidFill>
                          <a:effectLst/>
                          <a:latin typeface="Arial" panose="020B0604020202020204" pitchFamily="34" charset="0"/>
                        </a:rPr>
                        <a:t>    108,723.9 </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170391661"/>
                  </a:ext>
                </a:extLst>
              </a:tr>
            </a:tbl>
          </a:graphicData>
        </a:graphic>
      </p:graphicFrame>
      <p:graphicFrame>
        <p:nvGraphicFramePr>
          <p:cNvPr id="10" name="Table 9">
            <a:extLst>
              <a:ext uri="{FF2B5EF4-FFF2-40B4-BE49-F238E27FC236}">
                <a16:creationId xmlns:a16="http://schemas.microsoft.com/office/drawing/2014/main" id="{CB81C554-E357-CFBB-7CE8-6D0DD09F128A}"/>
              </a:ext>
            </a:extLst>
          </p:cNvPr>
          <p:cNvGraphicFramePr>
            <a:graphicFrameLocks noGrp="1"/>
          </p:cNvGraphicFramePr>
          <p:nvPr>
            <p:extLst>
              <p:ext uri="{D42A27DB-BD31-4B8C-83A1-F6EECF244321}">
                <p14:modId xmlns:p14="http://schemas.microsoft.com/office/powerpoint/2010/main" val="2181198379"/>
              </p:ext>
            </p:extLst>
          </p:nvPr>
        </p:nvGraphicFramePr>
        <p:xfrm>
          <a:off x="992778" y="4045527"/>
          <a:ext cx="5449586" cy="1787241"/>
        </p:xfrm>
        <a:graphic>
          <a:graphicData uri="http://schemas.openxmlformats.org/drawingml/2006/table">
            <a:tbl>
              <a:tblPr/>
              <a:tblGrid>
                <a:gridCol w="1411640">
                  <a:extLst>
                    <a:ext uri="{9D8B030D-6E8A-4147-A177-3AD203B41FA5}">
                      <a16:colId xmlns:a16="http://schemas.microsoft.com/office/drawing/2014/main" val="3795846100"/>
                    </a:ext>
                  </a:extLst>
                </a:gridCol>
                <a:gridCol w="787892">
                  <a:extLst>
                    <a:ext uri="{9D8B030D-6E8A-4147-A177-3AD203B41FA5}">
                      <a16:colId xmlns:a16="http://schemas.microsoft.com/office/drawing/2014/main" val="1819395623"/>
                    </a:ext>
                  </a:extLst>
                </a:gridCol>
                <a:gridCol w="787892">
                  <a:extLst>
                    <a:ext uri="{9D8B030D-6E8A-4147-A177-3AD203B41FA5}">
                      <a16:colId xmlns:a16="http://schemas.microsoft.com/office/drawing/2014/main" val="1354128145"/>
                    </a:ext>
                  </a:extLst>
                </a:gridCol>
                <a:gridCol w="787892">
                  <a:extLst>
                    <a:ext uri="{9D8B030D-6E8A-4147-A177-3AD203B41FA5}">
                      <a16:colId xmlns:a16="http://schemas.microsoft.com/office/drawing/2014/main" val="2727910967"/>
                    </a:ext>
                  </a:extLst>
                </a:gridCol>
                <a:gridCol w="886378">
                  <a:extLst>
                    <a:ext uri="{9D8B030D-6E8A-4147-A177-3AD203B41FA5}">
                      <a16:colId xmlns:a16="http://schemas.microsoft.com/office/drawing/2014/main" val="487397754"/>
                    </a:ext>
                  </a:extLst>
                </a:gridCol>
                <a:gridCol w="787892">
                  <a:extLst>
                    <a:ext uri="{9D8B030D-6E8A-4147-A177-3AD203B41FA5}">
                      <a16:colId xmlns:a16="http://schemas.microsoft.com/office/drawing/2014/main" val="282045001"/>
                    </a:ext>
                  </a:extLst>
                </a:gridCol>
              </a:tblGrid>
              <a:tr h="131685">
                <a:tc>
                  <a:txBody>
                    <a:bodyPr/>
                    <a:lstStyle/>
                    <a:p>
                      <a:pPr algn="l" fontAlgn="b"/>
                      <a:r>
                        <a:rPr lang="en-US" sz="800" b="1" i="0" u="none" strike="noStrike">
                          <a:solidFill>
                            <a:srgbClr val="000000"/>
                          </a:solidFill>
                          <a:effectLst/>
                          <a:latin typeface="Arial" panose="020B0604020202020204" pitchFamily="34" charset="0"/>
                        </a:rPr>
                        <a:t>KPI's</a:t>
                      </a:r>
                    </a:p>
                  </a:txBody>
                  <a:tcPr marL="9525" marR="9525" marT="9525" marB="0" anchor="b">
                    <a:lnL>
                      <a:noFill/>
                    </a:lnL>
                    <a:lnR>
                      <a:noFill/>
                    </a:lnR>
                    <a:lnT>
                      <a:noFill/>
                    </a:lnT>
                    <a:lnB>
                      <a:noFill/>
                    </a:lnB>
                    <a:solidFill>
                      <a:srgbClr val="D9D9D9"/>
                    </a:solidFill>
                  </a:tcPr>
                </a:tc>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3286969589"/>
                  </a:ext>
                </a:extLst>
              </a:tr>
              <a:tr h="137963">
                <a:tc>
                  <a:txBody>
                    <a:bodyPr/>
                    <a:lstStyle/>
                    <a:p>
                      <a:pPr algn="l" fontAlgn="b"/>
                      <a:r>
                        <a:rPr lang="en-US" sz="800" b="0" i="0" u="none" strike="noStrike">
                          <a:solidFill>
                            <a:srgbClr val="000000"/>
                          </a:solidFill>
                          <a:effectLst/>
                          <a:latin typeface="Arial" panose="020B0604020202020204" pitchFamily="34" charset="0"/>
                        </a:rPr>
                        <a:t>Other Assets %</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69%</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69%</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69%</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69%</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69%</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3171630923"/>
                  </a:ext>
                </a:extLst>
              </a:tr>
              <a:tr h="137963">
                <a:tc>
                  <a:txBody>
                    <a:bodyPr/>
                    <a:lstStyle/>
                    <a:p>
                      <a:pPr algn="l" fontAlgn="b"/>
                      <a:r>
                        <a:rPr lang="en-US" sz="800" b="0" i="0" u="none" strike="noStrike" dirty="0">
                          <a:solidFill>
                            <a:srgbClr val="000000"/>
                          </a:solidFill>
                          <a:effectLst/>
                          <a:latin typeface="Arial" panose="020B0604020202020204" pitchFamily="34" charset="0"/>
                        </a:rPr>
                        <a:t>Other Liabilities %</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19%</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19%</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19%</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19%</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19%</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1840742332"/>
                  </a:ext>
                </a:extLst>
              </a:tr>
              <a:tr h="137963">
                <a:tc>
                  <a:txBody>
                    <a:bodyPr/>
                    <a:lstStyle/>
                    <a:p>
                      <a:pPr algn="l" fontAlgn="b"/>
                      <a:r>
                        <a:rPr lang="en-US" sz="800" b="1" i="0" u="none" strike="noStrike">
                          <a:solidFill>
                            <a:srgbClr val="000000"/>
                          </a:solidFill>
                          <a:effectLst/>
                          <a:latin typeface="Arial" panose="020B0604020202020204" pitchFamily="34" charset="0"/>
                        </a:rPr>
                        <a:t>Liqudity Ratios</a:t>
                      </a:r>
                    </a:p>
                  </a:txBody>
                  <a:tcPr marL="9525" marR="9525" marT="9525" marB="0" anchor="b">
                    <a:lnL>
                      <a:noFill/>
                    </a:lnL>
                    <a:lnR>
                      <a:noFill/>
                    </a:lnR>
                    <a:lnT>
                      <a:noFill/>
                    </a:lnT>
                    <a:lnB>
                      <a:noFill/>
                    </a:lnB>
                    <a:solidFill>
                      <a:srgbClr val="D9D9D9"/>
                    </a:solidFill>
                  </a:tcPr>
                </a:tc>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2258202954"/>
                  </a:ext>
                </a:extLst>
              </a:tr>
              <a:tr h="137963">
                <a:tc>
                  <a:txBody>
                    <a:bodyPr/>
                    <a:lstStyle/>
                    <a:p>
                      <a:pPr algn="l" fontAlgn="b"/>
                      <a:r>
                        <a:rPr lang="en-US" sz="800" b="0" i="0" u="none" strike="noStrike">
                          <a:solidFill>
                            <a:srgbClr val="000000"/>
                          </a:solidFill>
                          <a:effectLst/>
                          <a:latin typeface="Arial" panose="020B0604020202020204" pitchFamily="34" charset="0"/>
                        </a:rPr>
                        <a:t>Quick Ratio</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0.63</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0.84</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1.07</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1.34</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1.64</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1338259968"/>
                  </a:ext>
                </a:extLst>
              </a:tr>
              <a:tr h="137963">
                <a:tc>
                  <a:txBody>
                    <a:bodyPr/>
                    <a:lstStyle/>
                    <a:p>
                      <a:pPr algn="l" fontAlgn="b"/>
                      <a:r>
                        <a:rPr lang="en-US" sz="800" b="0" i="0" u="none" strike="noStrike">
                          <a:solidFill>
                            <a:srgbClr val="000000"/>
                          </a:solidFill>
                          <a:effectLst/>
                          <a:latin typeface="Arial" panose="020B0604020202020204" pitchFamily="34" charset="0"/>
                        </a:rPr>
                        <a:t>Current Ratio</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7.49</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8.60</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9.67</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10.69</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11.67</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2149464969"/>
                  </a:ext>
                </a:extLst>
              </a:tr>
              <a:tr h="137963">
                <a:tc>
                  <a:txBody>
                    <a:bodyPr/>
                    <a:lstStyle/>
                    <a:p>
                      <a:pPr algn="l" fontAlgn="b"/>
                      <a:r>
                        <a:rPr lang="en-US" sz="800" b="0" i="0" u="none" strike="noStrike">
                          <a:solidFill>
                            <a:srgbClr val="000000"/>
                          </a:solidFill>
                          <a:effectLst/>
                          <a:latin typeface="Arial" panose="020B0604020202020204" pitchFamily="34" charset="0"/>
                        </a:rPr>
                        <a:t>DSO</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41.15</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41.15</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41.15</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41.15</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41.15</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1415206083"/>
                  </a:ext>
                </a:extLst>
              </a:tr>
              <a:tr h="137963">
                <a:tc>
                  <a:txBody>
                    <a:bodyPr/>
                    <a:lstStyle/>
                    <a:p>
                      <a:pPr algn="l" fontAlgn="b"/>
                      <a:r>
                        <a:rPr lang="en-US" sz="800" b="0" i="0" u="none" strike="noStrike">
                          <a:solidFill>
                            <a:srgbClr val="000000"/>
                          </a:solidFill>
                          <a:effectLst/>
                          <a:latin typeface="Arial" panose="020B0604020202020204" pitchFamily="34" charset="0"/>
                        </a:rPr>
                        <a:t>DIO</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119.68</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119.68</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119.68</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119.68</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119.68</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58270148"/>
                  </a:ext>
                </a:extLst>
              </a:tr>
              <a:tr h="137963">
                <a:tc>
                  <a:txBody>
                    <a:bodyPr/>
                    <a:lstStyle/>
                    <a:p>
                      <a:pPr algn="l" fontAlgn="b"/>
                      <a:r>
                        <a:rPr lang="en-US" sz="800" b="0" i="0" u="none" strike="noStrike">
                          <a:solidFill>
                            <a:srgbClr val="000000"/>
                          </a:solidFill>
                          <a:effectLst/>
                          <a:latin typeface="Arial" panose="020B0604020202020204" pitchFamily="34" charset="0"/>
                        </a:rPr>
                        <a:t>DPO</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dirty="0">
                          <a:solidFill>
                            <a:srgbClr val="000000"/>
                          </a:solidFill>
                          <a:effectLst/>
                          <a:latin typeface="Arial" panose="020B0604020202020204" pitchFamily="34" charset="0"/>
                        </a:rPr>
                        <a:t>76.93</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76.93</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76.93</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76.93</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76.93</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1311441640"/>
                  </a:ext>
                </a:extLst>
              </a:tr>
              <a:tr h="137963">
                <a:tc>
                  <a:txBody>
                    <a:bodyPr/>
                    <a:lstStyle/>
                    <a:p>
                      <a:pPr algn="l" fontAlgn="b"/>
                      <a:r>
                        <a:rPr lang="en-US" sz="800" b="0" i="0" u="none" strike="noStrike">
                          <a:solidFill>
                            <a:srgbClr val="000000"/>
                          </a:solidFill>
                          <a:effectLst/>
                          <a:latin typeface="Arial" panose="020B0604020202020204" pitchFamily="34" charset="0"/>
                        </a:rPr>
                        <a:t>Net Trading Cycle</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dirty="0">
                          <a:solidFill>
                            <a:srgbClr val="000000"/>
                          </a:solidFill>
                          <a:effectLst/>
                          <a:latin typeface="Arial" panose="020B0604020202020204" pitchFamily="34" charset="0"/>
                        </a:rPr>
                        <a:t>83.90</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83.90</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83.90</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83.90</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83.90</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1563927464"/>
                  </a:ext>
                </a:extLst>
              </a:tr>
              <a:tr h="137963">
                <a:tc>
                  <a:txBody>
                    <a:bodyPr/>
                    <a:lstStyle/>
                    <a:p>
                      <a:pPr algn="l" fontAlgn="b"/>
                      <a:r>
                        <a:rPr lang="en-US" sz="800" b="1" i="0" u="none" strike="noStrike">
                          <a:solidFill>
                            <a:srgbClr val="000000"/>
                          </a:solidFill>
                          <a:effectLst/>
                          <a:latin typeface="Arial" panose="020B0604020202020204" pitchFamily="34" charset="0"/>
                        </a:rPr>
                        <a:t>Solvency Ratios</a:t>
                      </a:r>
                    </a:p>
                  </a:txBody>
                  <a:tcPr marL="9525" marR="9525" marT="9525" marB="0" anchor="b">
                    <a:lnL>
                      <a:noFill/>
                    </a:lnL>
                    <a:lnR>
                      <a:noFill/>
                    </a:lnR>
                    <a:lnT>
                      <a:noFill/>
                    </a:lnT>
                    <a:lnB>
                      <a:noFill/>
                    </a:lnB>
                    <a:solidFill>
                      <a:srgbClr val="D9D9D9"/>
                    </a:solidFill>
                  </a:tcPr>
                </a:tc>
                <a:tc>
                  <a:txBody>
                    <a:bodyPr/>
                    <a:lstStyle/>
                    <a:p>
                      <a:pPr algn="l" fontAlgn="b"/>
                      <a:r>
                        <a:rPr lang="en-US" sz="800" b="0" i="0" u="none" strike="noStrike" dirty="0">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tc>
                  <a:txBody>
                    <a:bodyPr/>
                    <a:lstStyle/>
                    <a:p>
                      <a:pPr algn="l" fontAlgn="b"/>
                      <a:r>
                        <a:rPr lang="en-US" sz="800" b="0" i="0" u="none" strike="noStrike">
                          <a:solidFill>
                            <a:srgbClr val="000000"/>
                          </a:solidFill>
                          <a:effectLst/>
                          <a:latin typeface="Arial" panose="020B0604020202020204" pitchFamily="34" charset="0"/>
                        </a:rPr>
                        <a:t> </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2483612081"/>
                  </a:ext>
                </a:extLst>
              </a:tr>
              <a:tr h="137963">
                <a:tc>
                  <a:txBody>
                    <a:bodyPr/>
                    <a:lstStyle/>
                    <a:p>
                      <a:pPr algn="l" fontAlgn="b"/>
                      <a:r>
                        <a:rPr lang="en-US" sz="800" b="0" i="0" u="none" strike="noStrike">
                          <a:solidFill>
                            <a:srgbClr val="000000"/>
                          </a:solidFill>
                          <a:effectLst/>
                          <a:latin typeface="Arial" panose="020B0604020202020204" pitchFamily="34" charset="0"/>
                        </a:rPr>
                        <a:t>Debt ratio</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dirty="0">
                          <a:solidFill>
                            <a:srgbClr val="000000"/>
                          </a:solidFill>
                          <a:effectLst/>
                          <a:latin typeface="Arial" panose="020B0604020202020204" pitchFamily="34" charset="0"/>
                        </a:rPr>
                        <a:t>2.37</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2.71</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3.10</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3.53</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4.03</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4029255807"/>
                  </a:ext>
                </a:extLst>
              </a:tr>
              <a:tr h="137963">
                <a:tc>
                  <a:txBody>
                    <a:bodyPr/>
                    <a:lstStyle/>
                    <a:p>
                      <a:pPr algn="l" fontAlgn="b"/>
                      <a:r>
                        <a:rPr lang="en-US" sz="800" b="0" i="0" u="none" strike="noStrike">
                          <a:solidFill>
                            <a:srgbClr val="000000"/>
                          </a:solidFill>
                          <a:effectLst/>
                          <a:latin typeface="Arial" panose="020B0604020202020204" pitchFamily="34" charset="0"/>
                        </a:rPr>
                        <a:t>Interest coverage</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dirty="0">
                          <a:solidFill>
                            <a:srgbClr val="000000"/>
                          </a:solidFill>
                          <a:effectLst/>
                          <a:latin typeface="Arial" panose="020B0604020202020204" pitchFamily="34" charset="0"/>
                        </a:rPr>
                        <a:t>10.64</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11.95</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dirty="0">
                          <a:solidFill>
                            <a:srgbClr val="000000"/>
                          </a:solidFill>
                          <a:effectLst/>
                          <a:latin typeface="Arial" panose="020B0604020202020204" pitchFamily="34" charset="0"/>
                        </a:rPr>
                        <a:t>13.58</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a:solidFill>
                            <a:srgbClr val="000000"/>
                          </a:solidFill>
                          <a:effectLst/>
                          <a:latin typeface="Arial" panose="020B0604020202020204" pitchFamily="34" charset="0"/>
                        </a:rPr>
                        <a:t>15.67</a:t>
                      </a:r>
                    </a:p>
                  </a:txBody>
                  <a:tcPr marL="9525" marR="9525" marT="9525" marB="0" anchor="b">
                    <a:lnL>
                      <a:noFill/>
                    </a:lnL>
                    <a:lnR>
                      <a:noFill/>
                    </a:lnR>
                    <a:lnT>
                      <a:noFill/>
                    </a:lnT>
                    <a:lnB>
                      <a:noFill/>
                    </a:lnB>
                    <a:solidFill>
                      <a:srgbClr val="D9D9D9"/>
                    </a:solidFill>
                  </a:tcPr>
                </a:tc>
                <a:tc>
                  <a:txBody>
                    <a:bodyPr/>
                    <a:lstStyle/>
                    <a:p>
                      <a:pPr algn="r" fontAlgn="b"/>
                      <a:r>
                        <a:rPr lang="en-US" sz="800" b="0" i="0" u="none" strike="noStrike" dirty="0">
                          <a:solidFill>
                            <a:srgbClr val="000000"/>
                          </a:solidFill>
                          <a:effectLst/>
                          <a:latin typeface="Arial" panose="020B0604020202020204" pitchFamily="34" charset="0"/>
                        </a:rPr>
                        <a:t>18.44</a:t>
                      </a:r>
                    </a:p>
                  </a:txBody>
                  <a:tcPr marL="9525" marR="9525" marT="9525" marB="0" anchor="b">
                    <a:lnL>
                      <a:noFill/>
                    </a:lnL>
                    <a:lnR>
                      <a:noFill/>
                    </a:lnR>
                    <a:lnT>
                      <a:noFill/>
                    </a:lnT>
                    <a:lnB>
                      <a:noFill/>
                    </a:lnB>
                    <a:solidFill>
                      <a:srgbClr val="D9D9D9"/>
                    </a:solidFill>
                  </a:tcPr>
                </a:tc>
                <a:extLst>
                  <a:ext uri="{0D108BD9-81ED-4DB2-BD59-A6C34878D82A}">
                    <a16:rowId xmlns:a16="http://schemas.microsoft.com/office/drawing/2014/main" val="2881410941"/>
                  </a:ext>
                </a:extLst>
              </a:tr>
            </a:tbl>
          </a:graphicData>
        </a:graphic>
      </p:graphicFrame>
    </p:spTree>
    <p:extLst>
      <p:ext uri="{BB962C8B-B14F-4D97-AF65-F5344CB8AC3E}">
        <p14:creationId xmlns:p14="http://schemas.microsoft.com/office/powerpoint/2010/main" val="3883203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1208</Words>
  <Application>Microsoft Office PowerPoint</Application>
  <PresentationFormat>Widescreen</PresentationFormat>
  <Paragraphs>444</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NewPC</dc:creator>
  <cp:lastModifiedBy>Aswin Kumar T K</cp:lastModifiedBy>
  <cp:revision>25</cp:revision>
  <dcterms:created xsi:type="dcterms:W3CDTF">2016-01-09T21:29:40Z</dcterms:created>
  <dcterms:modified xsi:type="dcterms:W3CDTF">2025-05-31T01:35:38Z</dcterms:modified>
</cp:coreProperties>
</file>