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1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7D3"/>
    <a:srgbClr val="3B2268"/>
    <a:srgbClr val="DE5EEC"/>
    <a:srgbClr val="603232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CourseChallangePart1\FA%20Course-challenge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Financial%20Model\First_Three%20Statement%20Financial%20Model_Recove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Financial%20Model\First_Three%20Statement%20Financial%20Model_Recove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Financial%20Model\First_Three%20Statement%20Financial%20Model_Recove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Financial%20Model\First_Three%20Statement%20Financial%20Model_Recove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CourseChallangePart1\FA%20Course-challenge-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Financial%20Model\First_Three%20Statement%20Financial%20Model_Recove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Financial%20Model\First_Three%20Statement%20Financial%20Model_Recove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Financial%20Analyst%20Course\Financial%20Model\First_Three%20Statement%20Financial%20Model_Recove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Files\Financial%20Analyst%20Course\Financial%20Model\First_Three%20Statement%20Financial%20Model_Recove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 Course-challenge-1.xlsx]Task 2!PivotTable4</c:name>
    <c:fmtId val="3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71591472"/>
        <c:axId val="1471588976"/>
      </c:areaChart>
      <c:dateAx>
        <c:axId val="1471591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71588976"/>
        <c:crosses val="autoZero"/>
        <c:auto val="0"/>
        <c:lblOffset val="100"/>
        <c:baseTimeUnit val="days"/>
      </c:dateAx>
      <c:valAx>
        <c:axId val="1471588976"/>
        <c:scaling>
          <c:orientation val="minMax"/>
          <c:min val="18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47159147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>
        <a:schemeClr val="tx1">
          <a:alpha val="40000"/>
        </a:schemeClr>
      </a:glow>
    </a:effectLst>
  </c:spPr>
  <c:txPr>
    <a:bodyPr/>
    <a:lstStyle/>
    <a:p>
      <a:pPr>
        <a:defRPr sz="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900">
                <a:solidFill>
                  <a:schemeClr val="bg1"/>
                </a:solidFill>
              </a:rPr>
              <a:t>Gross Profit Margin &amp; Net Profit Margin</a:t>
            </a:r>
          </a:p>
        </c:rich>
      </c:tx>
      <c:layout>
        <c:manualLayout>
          <c:xMode val="edge"/>
          <c:yMode val="edge"/>
          <c:x val="2.5000000000000001E-2"/>
          <c:y val="2.3148148148148147E-2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'P&amp;L'!$B$20</c:f>
              <c:strCache>
                <c:ptCount val="1"/>
                <c:pt idx="0">
                  <c:v>Overall GP%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'P&amp;L'!$I$5:$M$5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'P&amp;L'!$I$20:$M$20</c:f>
              <c:numCache>
                <c:formatCode>0.0%</c:formatCode>
                <c:ptCount val="5"/>
                <c:pt idx="0">
                  <c:v>0.54999999999999993</c:v>
                </c:pt>
                <c:pt idx="1">
                  <c:v>0.54999999999999993</c:v>
                </c:pt>
                <c:pt idx="2">
                  <c:v>0.54999999999999993</c:v>
                </c:pt>
                <c:pt idx="3">
                  <c:v>0.55000000000000004</c:v>
                </c:pt>
                <c:pt idx="4">
                  <c:v>0.54999999999999993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0-4BE9-9718-AE80331A2F62}"/>
            </c:ext>
          </c:extLst>
        </c:ser>
        <c:ser>
          <c:idx val="1"/>
          <c:order val="1"/>
          <c:tx>
            <c:strRef>
              <c:f>'P&amp;L'!$B$22</c:f>
              <c:strCache>
                <c:ptCount val="1"/>
                <c:pt idx="0">
                  <c:v>Net Profit %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'P&amp;L'!$I$5:$M$5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'P&amp;L'!$I$22:$M$22</c:f>
              <c:numCache>
                <c:formatCode>0.0%</c:formatCode>
                <c:ptCount val="5"/>
                <c:pt idx="0">
                  <c:v>0.10949771684598308</c:v>
                </c:pt>
                <c:pt idx="1">
                  <c:v>0.1106265516469891</c:v>
                </c:pt>
                <c:pt idx="2">
                  <c:v>0.11176618590709446</c:v>
                </c:pt>
                <c:pt idx="3">
                  <c:v>0.11291874265178131</c:v>
                </c:pt>
                <c:pt idx="4">
                  <c:v>0.11408642596279399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0-4BE9-9718-AE80331A2F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8"/>
        <c:overlap val="-15"/>
        <c:axId val="1635052080"/>
        <c:axId val="1635050416"/>
      </c:barChart>
      <c:catAx>
        <c:axId val="163505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35050416"/>
        <c:crosses val="autoZero"/>
        <c:auto val="1"/>
        <c:lblAlgn val="ctr"/>
        <c:lblOffset val="100"/>
        <c:noMultiLvlLbl val="0"/>
      </c:catAx>
      <c:valAx>
        <c:axId val="1635050416"/>
        <c:scaling>
          <c:orientation val="minMax"/>
        </c:scaling>
        <c:delete val="0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3505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9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/>
              <a:t>EBITDA &amp; EBIT Trend</a:t>
            </a:r>
          </a:p>
        </c:rich>
      </c:tx>
      <c:layout>
        <c:manualLayout>
          <c:xMode val="edge"/>
          <c:yMode val="edge"/>
          <c:x val="3.3152668416447956E-2"/>
          <c:y val="2.7777777777777776E-2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'P&amp;L'!$B$10</c:f>
              <c:strCache>
                <c:ptCount val="1"/>
                <c:pt idx="0">
                  <c:v>EBITDA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'P&amp;L'!$I$5:$M$5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'P&amp;L'!$I$10:$M$10</c:f>
              <c:numCache>
                <c:formatCode>0.0</c:formatCode>
                <c:ptCount val="5"/>
                <c:pt idx="0">
                  <c:v>626.24</c:v>
                </c:pt>
                <c:pt idx="1">
                  <c:v>645.02719999999999</c:v>
                </c:pt>
                <c:pt idx="2">
                  <c:v>664.37801600000012</c:v>
                </c:pt>
                <c:pt idx="3">
                  <c:v>684.30935648000013</c:v>
                </c:pt>
                <c:pt idx="4">
                  <c:v>704.83863717440022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95-4B45-A06F-8B94BCA9C352}"/>
            </c:ext>
          </c:extLst>
        </c:ser>
        <c:ser>
          <c:idx val="2"/>
          <c:order val="1"/>
          <c:tx>
            <c:strRef>
              <c:f>'P&amp;L'!$B$12</c:f>
              <c:strCache>
                <c:ptCount val="1"/>
                <c:pt idx="0">
                  <c:v>EBIT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'P&amp;L'!$I$5:$M$5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'P&amp;L'!$I$12:$M$12</c:f>
              <c:numCache>
                <c:formatCode>0.0</c:formatCode>
                <c:ptCount val="5"/>
                <c:pt idx="0">
                  <c:v>581.92577075098814</c:v>
                </c:pt>
                <c:pt idx="1">
                  <c:v>599.76713344685902</c:v>
                </c:pt>
                <c:pt idx="2">
                  <c:v>618.15192431094226</c:v>
                </c:pt>
                <c:pt idx="3">
                  <c:v>637.09662093670943</c:v>
                </c:pt>
                <c:pt idx="4">
                  <c:v>656.61819897524481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95-4B45-A06F-8B94BCA9C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3674784"/>
        <c:axId val="1393675200"/>
      </c:lineChart>
      <c:catAx>
        <c:axId val="13936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3675200"/>
        <c:crosses val="autoZero"/>
        <c:auto val="1"/>
        <c:lblAlgn val="ctr"/>
        <c:lblOffset val="100"/>
        <c:noMultiLvlLbl val="0"/>
      </c:catAx>
      <c:valAx>
        <c:axId val="1393675200"/>
        <c:scaling>
          <c:orientation val="minMax"/>
        </c:scaling>
        <c:delete val="0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367478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b="1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Liquidity  Ratios</a:t>
            </a:r>
            <a:endParaRPr lang="en-US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4.7513779527559065E-2"/>
          <c:y val="2.7777777777777776E-2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BS!$B$20</c:f>
              <c:strCache>
                <c:ptCount val="1"/>
                <c:pt idx="0">
                  <c:v>Quick Ratio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BS!$F$20:$J$20</c:f>
              <c:numCache>
                <c:formatCode>0.00</c:formatCode>
                <c:ptCount val="5"/>
                <c:pt idx="0">
                  <c:v>0.57728873262796421</c:v>
                </c:pt>
                <c:pt idx="1">
                  <c:v>0.83610233274623713</c:v>
                </c:pt>
                <c:pt idx="2">
                  <c:v>1.1414690825700478</c:v>
                </c:pt>
                <c:pt idx="3">
                  <c:v>1.5108722106315742</c:v>
                </c:pt>
                <c:pt idx="4">
                  <c:v>1.971937559366479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5-4107-A6D9-0C884916E4A9}"/>
            </c:ext>
          </c:extLst>
        </c:ser>
        <c:ser>
          <c:idx val="1"/>
          <c:order val="1"/>
          <c:tx>
            <c:strRef>
              <c:f>BS!$B$21</c:f>
              <c:strCache>
                <c:ptCount val="1"/>
                <c:pt idx="0">
                  <c:v>Current Ratio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BS!$F$21:$J$21</c:f>
              <c:numCache>
                <c:formatCode>0.00</c:formatCode>
                <c:ptCount val="5"/>
                <c:pt idx="0">
                  <c:v>9.6007641327765434</c:v>
                </c:pt>
                <c:pt idx="1">
                  <c:v>11.517672469243792</c:v>
                </c:pt>
                <c:pt idx="2">
                  <c:v>13.375936838570059</c:v>
                </c:pt>
                <c:pt idx="3">
                  <c:v>15.175552013990268</c:v>
                </c:pt>
                <c:pt idx="4">
                  <c:v>16.91645308216836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5-4107-A6D9-0C884916E4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18"/>
        <c:axId val="1230815632"/>
        <c:axId val="1230814384"/>
      </c:barChart>
      <c:catAx>
        <c:axId val="1230815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30814384"/>
        <c:crosses val="autoZero"/>
        <c:auto val="1"/>
        <c:lblAlgn val="ctr"/>
        <c:lblOffset val="100"/>
        <c:noMultiLvlLbl val="0"/>
      </c:catAx>
      <c:valAx>
        <c:axId val="1230814384"/>
        <c:scaling>
          <c:orientation val="minMax"/>
        </c:scaling>
        <c:delete val="0"/>
        <c:axPos val="b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3081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/>
              <a:t>Working Capital &amp; Efficiency Metric</a:t>
            </a:r>
          </a:p>
        </c:rich>
      </c:tx>
      <c:layout>
        <c:manualLayout>
          <c:xMode val="edge"/>
          <c:yMode val="edge"/>
          <c:x val="3.2819335083114611E-2"/>
          <c:y val="2.7777777777777776E-2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BS!$B$22</c:f>
              <c:strCache>
                <c:ptCount val="1"/>
                <c:pt idx="0">
                  <c:v>DSO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BS!$F$22:$J$22</c:f>
              <c:numCache>
                <c:formatCode>0.0</c:formatCode>
                <c:ptCount val="5"/>
                <c:pt idx="0">
                  <c:v>18.817746733252804</c:v>
                </c:pt>
                <c:pt idx="1">
                  <c:v>18.817746733252804</c:v>
                </c:pt>
                <c:pt idx="2">
                  <c:v>18.817746733252804</c:v>
                </c:pt>
                <c:pt idx="3">
                  <c:v>18.817746733252804</c:v>
                </c:pt>
                <c:pt idx="4">
                  <c:v>18.817746733252804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DAC-AEAA-1F09C562782A}"/>
            </c:ext>
          </c:extLst>
        </c:ser>
        <c:ser>
          <c:idx val="1"/>
          <c:order val="1"/>
          <c:tx>
            <c:strRef>
              <c:f>BS!$B$23</c:f>
              <c:strCache>
                <c:ptCount val="1"/>
                <c:pt idx="0">
                  <c:v>DIO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BS!$F$23:$J$23</c:f>
              <c:numCache>
                <c:formatCode>0.0</c:formatCode>
                <c:ptCount val="5"/>
                <c:pt idx="0">
                  <c:v>24.919341758619904</c:v>
                </c:pt>
                <c:pt idx="1">
                  <c:v>24.919341758619904</c:v>
                </c:pt>
                <c:pt idx="2">
                  <c:v>24.919341758619904</c:v>
                </c:pt>
                <c:pt idx="3">
                  <c:v>24.919341758619904</c:v>
                </c:pt>
                <c:pt idx="4">
                  <c:v>24.919341758619904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DAC-AEAA-1F09C56278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41220144"/>
        <c:axId val="1441219728"/>
      </c:barChart>
      <c:lineChart>
        <c:grouping val="stacked"/>
        <c:varyColors val="0"/>
        <c:ser>
          <c:idx val="2"/>
          <c:order val="2"/>
          <c:tx>
            <c:strRef>
              <c:f>BS!$B$24</c:f>
              <c:strCache>
                <c:ptCount val="1"/>
                <c:pt idx="0">
                  <c:v>DPO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BS!$F$24:$J$24</c:f>
              <c:numCache>
                <c:formatCode>0.0</c:formatCode>
                <c:ptCount val="5"/>
                <c:pt idx="0">
                  <c:v>17.851000068029837</c:v>
                </c:pt>
                <c:pt idx="1">
                  <c:v>17.851000068029837</c:v>
                </c:pt>
                <c:pt idx="2">
                  <c:v>17.851000068029837</c:v>
                </c:pt>
                <c:pt idx="3">
                  <c:v>17.851000068029837</c:v>
                </c:pt>
                <c:pt idx="4">
                  <c:v>17.851000068029837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AE-4DAC-AEAA-1F09C562782A}"/>
            </c:ext>
          </c:extLst>
        </c:ser>
        <c:ser>
          <c:idx val="3"/>
          <c:order val="3"/>
          <c:tx>
            <c:strRef>
              <c:f>BS!$B$25</c:f>
              <c:strCache>
                <c:ptCount val="1"/>
                <c:pt idx="0">
                  <c:v>Net Trading Cycle</c:v>
                </c:pt>
              </c:strCache>
            </c:strRef>
          </c:tx>
          <c:spPr>
            <a:ln w="28575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BS!$F$25:$J$25</c:f>
              <c:numCache>
                <c:formatCode>_(* #,##0.00_);_(* \(#,##0.00\);_(* "-"??_);_(@_)</c:formatCode>
                <c:ptCount val="5"/>
                <c:pt idx="0">
                  <c:v>25.886088423842875</c:v>
                </c:pt>
                <c:pt idx="1">
                  <c:v>25.886088423842875</c:v>
                </c:pt>
                <c:pt idx="2">
                  <c:v>25.886088423842875</c:v>
                </c:pt>
                <c:pt idx="3">
                  <c:v>25.886088423842875</c:v>
                </c:pt>
                <c:pt idx="4">
                  <c:v>25.886088423842875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AE-4DAC-AEAA-1F09C5627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41220144"/>
        <c:axId val="1441219728"/>
      </c:lineChart>
      <c:catAx>
        <c:axId val="144122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41219728"/>
        <c:crosses val="autoZero"/>
        <c:auto val="1"/>
        <c:lblAlgn val="ctr"/>
        <c:lblOffset val="100"/>
        <c:noMultiLvlLbl val="0"/>
      </c:catAx>
      <c:valAx>
        <c:axId val="1441219728"/>
        <c:scaling>
          <c:orientation val="minMax"/>
        </c:scaling>
        <c:delete val="0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412201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 Course-challenge-1.xlsx]Task 2!PivotTable4</c:name>
    <c:fmtId val="3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471591472"/>
        <c:axId val="1471588976"/>
      </c:areaChart>
      <c:dateAx>
        <c:axId val="1471591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71588976"/>
        <c:crosses val="autoZero"/>
        <c:auto val="0"/>
        <c:lblOffset val="100"/>
        <c:baseTimeUnit val="days"/>
      </c:dateAx>
      <c:valAx>
        <c:axId val="1471588976"/>
        <c:scaling>
          <c:orientation val="minMax"/>
          <c:min val="18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47159147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>
        <a:schemeClr val="tx1">
          <a:alpha val="40000"/>
        </a:schemeClr>
      </a:glow>
    </a:effectLst>
  </c:spPr>
  <c:txPr>
    <a:bodyPr/>
    <a:lstStyle/>
    <a:p>
      <a:pPr>
        <a:defRPr sz="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b="1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 Ratio &amp; Interest Coverage Ratio Trend</a:t>
            </a:r>
            <a:endParaRPr lang="en-US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2.5569335083114608E-2"/>
          <c:y val="2.7777777777777776E-2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BS!$B$29</c:f>
              <c:strCache>
                <c:ptCount val="1"/>
                <c:pt idx="0">
                  <c:v>Debt ratio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BS!$F$29:$J$29</c:f>
              <c:numCache>
                <c:formatCode>_(* #,##0.00_);_(* \(#,##0.00\);_(* "-"??_);_(@_)</c:formatCode>
                <c:ptCount val="5"/>
                <c:pt idx="0">
                  <c:v>1.9739453928787889</c:v>
                </c:pt>
                <c:pt idx="1">
                  <c:v>2.3517537942653743</c:v>
                </c:pt>
                <c:pt idx="2">
                  <c:v>2.802180871127486</c:v>
                </c:pt>
                <c:pt idx="3">
                  <c:v>3.3526216521560452</c:v>
                </c:pt>
                <c:pt idx="4">
                  <c:v>4.0463457780649135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C-48B8-9D1D-422E9071C1D5}"/>
            </c:ext>
          </c:extLst>
        </c:ser>
        <c:ser>
          <c:idx val="1"/>
          <c:order val="1"/>
          <c:tx>
            <c:strRef>
              <c:f>BS!$B$30</c:f>
              <c:strCache>
                <c:ptCount val="1"/>
                <c:pt idx="0">
                  <c:v>Interest coverage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BS!$F$30:$J$30</c:f>
              <c:numCache>
                <c:formatCode>_(* #,##0.00_);_(* \(#,##0.00\);_(* "-"??_);_(@_)</c:formatCode>
                <c:ptCount val="5"/>
                <c:pt idx="0">
                  <c:v>2.8571428571428572</c:v>
                </c:pt>
                <c:pt idx="1">
                  <c:v>2.8571428571428572</c:v>
                </c:pt>
                <c:pt idx="2">
                  <c:v>2.8571428571428572</c:v>
                </c:pt>
                <c:pt idx="3">
                  <c:v>2.8571428571428572</c:v>
                </c:pt>
                <c:pt idx="4">
                  <c:v>2.8571428571428577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3C-48B8-9D1D-422E9071C1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816277423"/>
        <c:axId val="1816277839"/>
      </c:areaChart>
      <c:catAx>
        <c:axId val="18162774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16277839"/>
        <c:crosses val="autoZero"/>
        <c:auto val="1"/>
        <c:lblAlgn val="ctr"/>
        <c:lblOffset val="100"/>
        <c:noMultiLvlLbl val="0"/>
      </c:catAx>
      <c:valAx>
        <c:axId val="1816277839"/>
        <c:scaling>
          <c:orientation val="minMax"/>
        </c:scaling>
        <c:delete val="0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16277423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b="1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Case vs. Worst Case Revenue Growth %</a:t>
            </a:r>
            <a:endParaRPr lang="en-US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2.6763779527559074E-2"/>
          <c:y val="2.7777777777777776E-2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'P&amp;L'!$B$29</c:f>
              <c:strCache>
                <c:ptCount val="1"/>
                <c:pt idx="0">
                  <c:v>Best Case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'P&amp;L'!$I$29:$M$29</c:f>
              <c:numCache>
                <c:formatCode>0%</c:formatCode>
                <c:ptCount val="5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2B67-4C9F-8B3F-29F8C3FE89E6}"/>
            </c:ext>
          </c:extLst>
        </c:ser>
        <c:ser>
          <c:idx val="1"/>
          <c:order val="1"/>
          <c:tx>
            <c:strRef>
              <c:f>'P&amp;L'!$B$31</c:f>
              <c:strCache>
                <c:ptCount val="1"/>
                <c:pt idx="0">
                  <c:v>Worst Case</c:v>
                </c:pt>
              </c:strCache>
            </c:strRef>
          </c:tx>
          <c:spPr>
            <a:ln w="2857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'P&amp;L'!$I$31:$M$31</c:f>
              <c:numCache>
                <c:formatCode>0%</c:formatCode>
                <c:ptCount val="5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2B67-4C9F-8B3F-29F8C3FE89E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721967"/>
        <c:axId val="142717391"/>
      </c:lineChart>
      <c:catAx>
        <c:axId val="14272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17391"/>
        <c:crosses val="autoZero"/>
        <c:auto val="1"/>
        <c:lblAlgn val="ctr"/>
        <c:lblOffset val="100"/>
        <c:noMultiLvlLbl val="0"/>
      </c:catAx>
      <c:valAx>
        <c:axId val="142717391"/>
        <c:scaling>
          <c:orientation val="minMax"/>
        </c:scaling>
        <c:delete val="0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21967"/>
        <c:crosses val="autoZero"/>
        <c:crossBetween val="between"/>
        <c:majorUnit val="1.0000000000000002E-2"/>
        <c:minorUnit val="2.0000000000000005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Expenses as % of Revenue</a:t>
            </a:r>
          </a:p>
        </c:rich>
      </c:tx>
      <c:layout>
        <c:manualLayout>
          <c:xMode val="edge"/>
          <c:yMode val="edge"/>
          <c:x val="2.6305555555555554E-2"/>
          <c:y val="2.7777777777777776E-2"/>
        </c:manualLayout>
      </c:layout>
      <c:overlay val="0"/>
      <c:spPr>
        <a:solidFill>
          <a:srgbClr val="00206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'P&amp;L'!$B$39</c:f>
              <c:strCache>
                <c:ptCount val="1"/>
                <c:pt idx="0">
                  <c:v>Opex as % Revenue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5"/>
              <c:pt idx="0">
                <c:v>2017</c:v>
              </c:pt>
              <c:pt idx="1">
                <c:v>2018</c:v>
              </c:pt>
              <c:pt idx="2">
                <c:v>2019</c:v>
              </c:pt>
              <c:pt idx="3">
                <c:v>2020</c:v>
              </c:pt>
              <c:pt idx="4">
                <c:v>2021</c:v>
              </c:pt>
            </c:numLit>
          </c:cat>
          <c:val>
            <c:numRef>
              <c:f>'P&amp;L'!$I$40:$M$40</c:f>
              <c:numCache>
                <c:formatCode>0%</c:formatCode>
                <c:ptCount val="5"/>
                <c:pt idx="0">
                  <c:v>-0.35</c:v>
                </c:pt>
                <c:pt idx="1">
                  <c:v>-0.35</c:v>
                </c:pt>
                <c:pt idx="2">
                  <c:v>-0.35</c:v>
                </c:pt>
                <c:pt idx="3">
                  <c:v>-0.35</c:v>
                </c:pt>
                <c:pt idx="4">
                  <c:v>-0.35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15A-4520-B066-ABBF962EE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100"/>
        <c:axId val="2016759407"/>
        <c:axId val="201676980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'P&amp;L'!$B$9</c15:sqref>
                        </c15:formulaRef>
                      </c:ext>
                    </c:extLst>
                    <c:strCache>
                      <c:ptCount val="1"/>
                      <c:pt idx="0">
                        <c:v>Operating expenses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c:spPr>
                <c:invertIfNegative val="0"/>
                <c:cat>
                  <c:numLit>
                    <c:formatCode>General</c:formatCode>
                    <c:ptCount val="5"/>
                    <c:pt idx="0">
                      <c:v>2017</c:v>
                    </c:pt>
                    <c:pt idx="1">
                      <c:v>2018</c:v>
                    </c:pt>
                    <c:pt idx="2">
                      <c:v>2019</c:v>
                    </c:pt>
                    <c:pt idx="3">
                      <c:v>2020</c:v>
                    </c:pt>
                    <c:pt idx="4">
                      <c:v>2021</c:v>
                    </c:pt>
                  </c:numLit>
                </c:cat>
                <c:val>
                  <c:numRef>
                    <c:extLst>
                      <c:ext uri="{02D57815-91ED-43cb-92C2-25804820EDAC}">
                        <c15:formulaRef>
                          <c15:sqref>'P&amp;L'!$J$9:$M$9</c15:sqref>
                        </c15:formulaRef>
                      </c:ext>
                    </c:extLst>
                    <c:numCache>
                      <c:formatCode>0.0_);\(0.0\)</c:formatCode>
                      <c:ptCount val="4"/>
                      <c:pt idx="0">
                        <c:v>-1128.7976000000001</c:v>
                      </c:pt>
                      <c:pt idx="1">
                        <c:v>-1162.6615280000001</c:v>
                      </c:pt>
                      <c:pt idx="2">
                        <c:v>-1197.5413738400002</c:v>
                      </c:pt>
                      <c:pt idx="3">
                        <c:v>-1233.4676150552002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15A-4520-B066-ABBF962EE213}"/>
                  </c:ext>
                </c:extLst>
              </c15:ser>
            </c15:filteredBarSeries>
          </c:ext>
        </c:extLst>
      </c:barChart>
      <c:valAx>
        <c:axId val="2016769807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16759407"/>
        <c:crosses val="autoZero"/>
        <c:crossBetween val="between"/>
        <c:majorUnit val="0.1"/>
      </c:valAx>
      <c:catAx>
        <c:axId val="2016759407"/>
        <c:scaling>
          <c:orientation val="minMax"/>
        </c:scaling>
        <c:delete val="0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167698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'Cash fLow'!$B$4:$B$18</cx:f>
        <cx:lvl ptCount="15">
          <cx:pt idx="0">EBITDA</cx:pt>
          <cx:pt idx="1">Interest Expenses</cx:pt>
          <cx:pt idx="2">Taxes</cx:pt>
          <cx:pt idx="3">Change in Trade Receivables</cx:pt>
          <cx:pt idx="4">Change in Inventory</cx:pt>
          <cx:pt idx="5">Change in Trade Payables</cx:pt>
          <cx:pt idx="6">Change in other assets</cx:pt>
          <cx:pt idx="7">Change in other Liabilities</cx:pt>
          <cx:pt idx="8">Capex</cx:pt>
          <cx:pt idx="9">Operating Cash flow</cx:pt>
          <cx:pt idx="10">Dividens</cx:pt>
          <cx:pt idx="11">Change in Financial Liabilities</cx:pt>
          <cx:pt idx="12">Change in provisions</cx:pt>
          <cx:pt idx="13">Change in Equity</cx:pt>
          <cx:pt idx="14">Net Cash Flow</cx:pt>
        </cx:lvl>
      </cx:strDim>
      <cx:numDim type="val">
        <cx:f>'Cash fLow'!$C$4:$C$18</cx:f>
        <cx:lvl ptCount="15" formatCode="0.0">
          <cx:pt idx="0">626.24000000000001</cx:pt>
          <cx:pt idx="1">-54.449999999999996</cx:pt>
          <cx:pt idx="2">-184.61651976284583</cx:pt>
          <cx:pt idx="3">5.627420635663384</cx:pt>
          <cx:pt idx="4">12.465696356761697</cx:pt>
          <cx:pt idx="5">0.96881426626879374</cx:pt>
          <cx:pt idx="6">11.853411028107011</cx:pt>
          <cx:pt idx="7">6.8536690999040317</cx:pt>
          <cx:pt idx="8">-58.390513833992095</cx:pt>
          <cx:pt idx="9">366.55197778986701</cx:pt>
          <cx:pt idx="10">-137.1437003952569</cx:pt>
          <cx:pt idx="11">-39.821154394965447</cx:pt>
          <cx:pt idx="12">0</cx:pt>
          <cx:pt idx="13">0</cx:pt>
          <cx:pt idx="14">189.58712299964466</cx:pt>
        </cx:lvl>
      </cx:numDim>
    </cx:data>
    <cx:data id="1">
      <cx:strDim type="cat">
        <cx:f>'Cash fLow'!$B$4:$B$18</cx:f>
        <cx:lvl ptCount="15">
          <cx:pt idx="0">EBITDA</cx:pt>
          <cx:pt idx="1">Interest Expenses</cx:pt>
          <cx:pt idx="2">Taxes</cx:pt>
          <cx:pt idx="3">Change in Trade Receivables</cx:pt>
          <cx:pt idx="4">Change in Inventory</cx:pt>
          <cx:pt idx="5">Change in Trade Payables</cx:pt>
          <cx:pt idx="6">Change in other assets</cx:pt>
          <cx:pt idx="7">Change in other Liabilities</cx:pt>
          <cx:pt idx="8">Capex</cx:pt>
          <cx:pt idx="9">Operating Cash flow</cx:pt>
          <cx:pt idx="10">Dividens</cx:pt>
          <cx:pt idx="11">Change in Financial Liabilities</cx:pt>
          <cx:pt idx="12">Change in provisions</cx:pt>
          <cx:pt idx="13">Change in Equity</cx:pt>
          <cx:pt idx="14">Net Cash Flow</cx:pt>
        </cx:lvl>
      </cx:strDim>
      <cx:numDim type="val">
        <cx:f>'Cash fLow'!$D$4:$D$18</cx:f>
        <cx:lvl ptCount="15" formatCode="0.0">
          <cx:pt idx="0">645.02719999999999</cx:pt>
          <cx:pt idx="1">-50.866096104453106</cx:pt>
          <cx:pt idx="2">-192.11536306984209</cx:pt>
          <cx:pt idx="3">-4.9101773809300937</cx:pt>
          <cx:pt idx="4">-2.9260291092971755</cx:pt>
          <cx:pt idx="5">2.0960644279880682</cx:pt>
          <cx:pt idx="6">-1.6843976691567946</cx:pt>
          <cx:pt idx="7">1.3726100729971193</cx:pt>
          <cx:pt idx="8">-59.63679357590339</cx:pt>
          <cx:pt idx="9">336.35701759140255</cx:pt>
          <cx:pt idx="10">-142.71426970902556</cx:pt>
          <cx:pt idx="11">-43.405058290512329</cx:pt>
          <cx:pt idx="12">0</cx:pt>
          <cx:pt idx="13">0</cx:pt>
          <cx:pt idx="14">150.23768959186467</cx:pt>
        </cx:lvl>
      </cx:numDim>
    </cx:data>
    <cx:data id="2">
      <cx:strDim type="cat">
        <cx:f>'Cash fLow'!$B$4:$B$18</cx:f>
        <cx:lvl ptCount="15">
          <cx:pt idx="0">EBITDA</cx:pt>
          <cx:pt idx="1">Interest Expenses</cx:pt>
          <cx:pt idx="2">Taxes</cx:pt>
          <cx:pt idx="3">Change in Trade Receivables</cx:pt>
          <cx:pt idx="4">Change in Inventory</cx:pt>
          <cx:pt idx="5">Change in Trade Payables</cx:pt>
          <cx:pt idx="6">Change in other assets</cx:pt>
          <cx:pt idx="7">Change in other Liabilities</cx:pt>
          <cx:pt idx="8">Capex</cx:pt>
          <cx:pt idx="9">Operating Cash flow</cx:pt>
          <cx:pt idx="10">Dividens</cx:pt>
          <cx:pt idx="11">Change in Financial Liabilities</cx:pt>
          <cx:pt idx="12">Change in provisions</cx:pt>
          <cx:pt idx="13">Change in Equity</cx:pt>
          <cx:pt idx="14">Net Cash Flow</cx:pt>
        </cx:lvl>
      </cx:strDim>
      <cx:numDim type="val">
        <cx:f>'Cash fLow'!$E$4:$E$18</cx:f>
        <cx:lvl ptCount="15" formatCode="0.0">
          <cx:pt idx="0">664.37801600000012</cx:pt>
          <cx:pt idx="1">-46.959640858306997</cx:pt>
          <cx:pt idx="2">-199.91729920842232</cx:pt>
          <cx:pt idx="3">-5.0574827023580156</cx:pt>
          <cx:pt idx="4">-3.0138099825760776</cx:pt>
          <cx:pt idx="5">2.1589463608276986</cx:pt>
          <cx:pt idx="6">-1.7349295992314993</cx:pt>
          <cx:pt idx="7">1.413788375187039</cx:pt>
          <cx:pt idx="8">-60.909673754993825</cx:pt>
          <cx:pt idx="9">350.35791463012606</cx:pt>
          <cx:pt idx="10">-148.50999369768519</cx:pt>
          <cx:pt idx="11">-47.311513536658424</cx:pt>
          <cx:pt idx="12">0</cx:pt>
          <cx:pt idx="13">0</cx:pt>
          <cx:pt idx="14">154.53640739578245</cx:pt>
        </cx:lvl>
      </cx:numDim>
    </cx:data>
    <cx:data id="3">
      <cx:strDim type="cat">
        <cx:f>'Cash fLow'!$B$4:$B$18</cx:f>
        <cx:lvl ptCount="15">
          <cx:pt idx="0">EBITDA</cx:pt>
          <cx:pt idx="1">Interest Expenses</cx:pt>
          <cx:pt idx="2">Taxes</cx:pt>
          <cx:pt idx="3">Change in Trade Receivables</cx:pt>
          <cx:pt idx="4">Change in Inventory</cx:pt>
          <cx:pt idx="5">Change in Trade Payables</cx:pt>
          <cx:pt idx="6">Change in other assets</cx:pt>
          <cx:pt idx="7">Change in other Liabilities</cx:pt>
          <cx:pt idx="8">Capex</cx:pt>
          <cx:pt idx="9">Operating Cash flow</cx:pt>
          <cx:pt idx="10">Dividens</cx:pt>
          <cx:pt idx="11">Change in Financial Liabilities</cx:pt>
          <cx:pt idx="12">Change in provisions</cx:pt>
          <cx:pt idx="13">Change in Equity</cx:pt>
          <cx:pt idx="14">Net Cash Flow</cx:pt>
        </cx:lvl>
      </cx:strDim>
      <cx:numDim type="val">
        <cx:f>'Cash fLow'!$F$4:$F$18</cx:f>
        <cx:lvl ptCount="15" formatCode="0.0">
          <cx:pt idx="0">684.30935648000013</cx:pt>
          <cx:pt idx="1">-42.701604640007737</cx:pt>
          <cx:pt idx="2">-208.03825570384558</cx:pt>
          <cx:pt idx="3">-5.2092071834287594</cx:pt>
          <cx:pt idx="4">-3.1042242820533232</cx:pt>
          <cx:pt idx="5">2.2237147516525368</cx:pt>
          <cx:pt idx="6">-1.7869774872084392</cx:pt>
          <cx:pt idx="7">1.4562020264426465</cx:pt>
          <cx:pt idx="8">-62.209722127630052</cx:pt>
          <cx:pt idx="9">364.93928183392137</cx:pt>
          <cx:pt idx="10">-154.54270423714243</cx:pt>
          <cx:pt idx="11">-51.569549754957677</cx:pt>
          <cx:pt idx="12">0</cx:pt>
          <cx:pt idx="13">0</cx:pt>
          <cx:pt idx="14">158.82702784182126</cx:pt>
        </cx:lvl>
      </cx:numDim>
    </cx:data>
    <cx:data id="4">
      <cx:strDim type="cat">
        <cx:f>'Cash fLow'!$B$4:$B$18</cx:f>
        <cx:lvl ptCount="15">
          <cx:pt idx="0">EBITDA</cx:pt>
          <cx:pt idx="1">Interest Expenses</cx:pt>
          <cx:pt idx="2">Taxes</cx:pt>
          <cx:pt idx="3">Change in Trade Receivables</cx:pt>
          <cx:pt idx="4">Change in Inventory</cx:pt>
          <cx:pt idx="5">Change in Trade Payables</cx:pt>
          <cx:pt idx="6">Change in other assets</cx:pt>
          <cx:pt idx="7">Change in other Liabilities</cx:pt>
          <cx:pt idx="8">Capex</cx:pt>
          <cx:pt idx="9">Operating Cash flow</cx:pt>
          <cx:pt idx="10">Dividens</cx:pt>
          <cx:pt idx="11">Change in Financial Liabilities</cx:pt>
          <cx:pt idx="12">Change in provisions</cx:pt>
          <cx:pt idx="13">Change in Equity</cx:pt>
          <cx:pt idx="14">Net Cash Flow</cx:pt>
        </cx:lvl>
      </cx:strDim>
      <cx:numDim type="val">
        <cx:f>'Cash fLow'!$G$4:$G$18</cx:f>
        <cx:lvl ptCount="15" formatCode="0.0">
          <cx:pt idx="0">704.83863717440022</cx:pt>
          <cx:pt idx="1">-38.060345162061552</cx:pt>
          <cx:pt idx="2">-216.4952488346141</cx:pt>
          <cx:pt idx="3">-5.3654833989315875</cx:pt>
          <cx:pt idx="4">-3.1973510105149501</cx:pt>
          <cx:pt idx="5">2.2904261942021265</cx:pt>
          <cx:pt idx="6">-1.8405868118246929</cx:pt>
          <cx:pt idx="7">1.4998880872359308</cx:pt>
          <cx:pt idx="8">-63.537518568298829</cx:pt>
          <cx:pt idx="9">380.1324176695926</cx:pt>
          <cx:pt idx="10">-160.82504199142764</cx:pt>
          <cx:pt idx="11">-56.210809232903898</cx:pt>
          <cx:pt idx="12">0</cx:pt>
          <cx:pt idx="13">0</cx:pt>
          <cx:pt idx="14">163.09656644526106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Flow Statement Breakdown</a:t>
            </a:r>
            <a:endParaRPr lang="en-US" sz="1000" b="1" i="0" u="none" strike="noStrike" baseline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rich>
      </cx:tx>
      <cx:spPr>
        <a:solidFill>
          <a:srgbClr val="002060"/>
        </a:solidFill>
      </cx:spPr>
    </cx:title>
    <cx:plotArea>
      <cx:plotAreaRegion>
        <cx:series layoutId="waterfall" uniqueId="{96080D54-27B5-455A-A994-6D996A640A20}" formatIdx="0">
          <cx:tx>
            <cx:txData>
              <cx:f/>
              <cx:v>2017</cx:v>
            </cx:txData>
          </cx:tx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900" b="1" i="0" u="none" strike="noStrike" baseline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9"/>
              <cx:idx val="14"/>
            </cx:subtotals>
          </cx:layoutPr>
        </cx:series>
        <cx:series layoutId="waterfall" hidden="1" uniqueId="{640734CA-6FA1-43B4-8706-E049FA5A717A}" formatIdx="1">
          <cx:tx>
            <cx:txData>
              <cx:f>'Cash fLow'!$D$3</cx:f>
              <cx:v>2018</cx:v>
            </cx:txData>
          </cx:tx>
          <cx:dataLabels pos="outEnd">
            <cx:visibility seriesName="0" categoryName="0" value="1"/>
          </cx:dataLabels>
          <cx:dataId val="1"/>
          <cx:layoutPr>
            <cx:subtotals/>
          </cx:layoutPr>
        </cx:series>
        <cx:series layoutId="waterfall" hidden="1" uniqueId="{BC035506-D672-47BA-888A-3AF563F9E830}" formatIdx="2">
          <cx:tx>
            <cx:txData>
              <cx:f>'Cash fLow'!$E$3</cx:f>
              <cx:v>2019</cx:v>
            </cx:txData>
          </cx:tx>
          <cx:dataLabels pos="outEnd">
            <cx:visibility seriesName="0" categoryName="0" value="1"/>
          </cx:dataLabels>
          <cx:dataId val="2"/>
          <cx:layoutPr>
            <cx:subtotals/>
          </cx:layoutPr>
        </cx:series>
        <cx:series layoutId="waterfall" hidden="1" uniqueId="{75AC80C1-CEBE-4447-A932-C2852E7E44B3}" formatIdx="3">
          <cx:tx>
            <cx:txData>
              <cx:f>'Cash fLow'!$F$3</cx:f>
              <cx:v>2020</cx:v>
            </cx:txData>
          </cx:tx>
          <cx:dataLabels pos="outEnd">
            <cx:visibility seriesName="0" categoryName="0" value="1"/>
          </cx:dataLabels>
          <cx:dataId val="3"/>
          <cx:layoutPr>
            <cx:subtotals/>
          </cx:layoutPr>
        </cx:series>
        <cx:series layoutId="waterfall" hidden="1" uniqueId="{DC8195D3-A615-4572-8719-C295BAB39F40}" formatIdx="4">
          <cx:tx>
            <cx:txData>
              <cx:f>'Cash fLow'!$G$3</cx:f>
              <cx:v>2021</cx:v>
            </cx:txData>
          </cx:tx>
          <cx:dataLabels pos="outEnd">
            <cx:visibility seriesName="0" categoryName="0" value="1"/>
          </cx:dataLabels>
          <cx:dataId val="4"/>
          <cx:layoutPr>
            <cx:subtotals/>
          </cx:layoutPr>
        </cx:series>
      </cx:plotAreaRegion>
      <cx:axis id="0">
        <cx:catScaling gapWidth="0.27000001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900" b="1" i="0" u="none" strike="noStrike" baseline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900" b="1" i="0" u="none" strike="noStrike" baseline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defRPr>
          </a:pPr>
          <a:endParaRPr lang="en-US" sz="900" b="1" i="0" u="none" strike="noStrike" baseline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cx:txPr>
    </cx:legend>
  </cx:chart>
  <cx:spPr>
    <a:solidFill>
      <a:schemeClr val="bg1">
        <a:lumMod val="50000"/>
      </a:schemeClr>
    </a:solidFill>
  </cx:spPr>
  <cx:fmtOvrs>
    <cx:fmtOvr idx="0">
      <cx:spPr>
        <a:solidFill>
          <a:srgbClr val="002060"/>
        </a:solidFill>
      </cx:spPr>
    </cx:fmtOvr>
    <cx:fmtOvr idx="1">
      <cx:spPr>
        <a:solidFill>
          <a:schemeClr val="accent5">
            <a:lumMod val="60000"/>
            <a:lumOff val="40000"/>
          </a:schemeClr>
        </a:solidFill>
      </cx:spPr>
    </cx:fmtOvr>
  </cx:fmtOvrs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2F236-B916-6C4F-5CD5-7989F2115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7D28-7151-B6D1-DDCA-74772E970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4C31C-8DB0-40D0-8062-40CA0A7B033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C869A-1BB3-0509-733D-097D495B44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67251-5810-AE11-461F-5609C48D22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BBE2-7B9C-4F50-A3FC-C4EDA42BC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43760-428E-4D51-B959-6B689EE0B8C7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F2D3-5B40-4C03-BA00-51495802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F2D3-5B40-4C03-BA00-51495802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F2D3-5B40-4C03-BA00-514958024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F2D3-5B40-4C03-BA00-514958024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BA59-01B4-3E51-8F72-4F1B2D8B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A5194-EE53-3F19-5AB4-78F151E2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582F7-12AC-DCDC-ABB7-12EFBC70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7A44A-3874-68D0-EF85-C757B2C2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F551-650B-4C99-ACC4-5C4891A42A1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E298-72BC-491D-A45D-5055A651E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6.xml"/><Relationship Id="rId7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6" b="7216"/>
          <a:stretch/>
        </p:blipFill>
        <p:spPr>
          <a:xfrm>
            <a:off x="0" y="-41564"/>
            <a:ext cx="12192000" cy="6954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7632" y="283465"/>
            <a:ext cx="2763432" cy="630935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E703F-58EA-F9E3-EE5D-E8EB91AF916B}"/>
              </a:ext>
            </a:extLst>
          </p:cNvPr>
          <p:cNvSpPr/>
          <p:nvPr/>
        </p:nvSpPr>
        <p:spPr>
          <a:xfrm>
            <a:off x="9464040" y="6479809"/>
            <a:ext cx="2645092" cy="3781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7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2777" y="901337"/>
            <a:ext cx="100453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777" y="470450"/>
            <a:ext cx="3344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Company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776" y="1106481"/>
            <a:ext cx="9939528" cy="10015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45720" bIns="4572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a modern retail conglomerate operating across supermarket, grocery, discount, and general retail formats.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Built on a foundation of operational efficiency and multi-format customer reach,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serves diverse consumer needs with value, quality, and convenience.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78921" y="2396833"/>
            <a:ext cx="4743006" cy="20781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Background 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began its journey in 1996 as a regional grocery chain in the Midwest United States under the brand name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“DailyHarvest Market.”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founders, a group of retail veterans and supply chain professionals, recognized an untapped opportunity to serve underserved suburban and rural markets with affordable, accessible, and quality grocery offerings.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5273" y="2404858"/>
            <a:ext cx="4765963" cy="20781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65963"/>
                      <a:gd name="connsiteY0" fmla="*/ 0 h 2078183"/>
                      <a:gd name="connsiteX1" fmla="*/ 4765963 w 4765963"/>
                      <a:gd name="connsiteY1" fmla="*/ 0 h 2078183"/>
                      <a:gd name="connsiteX2" fmla="*/ 4765963 w 4765963"/>
                      <a:gd name="connsiteY2" fmla="*/ 2078183 h 2078183"/>
                      <a:gd name="connsiteX3" fmla="*/ 0 w 4765963"/>
                      <a:gd name="connsiteY3" fmla="*/ 2078183 h 2078183"/>
                      <a:gd name="connsiteX4" fmla="*/ 0 w 4765963"/>
                      <a:gd name="connsiteY4" fmla="*/ 0 h 207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5963" h="2078183" fill="none" extrusionOk="0">
                        <a:moveTo>
                          <a:pt x="0" y="0"/>
                        </a:moveTo>
                        <a:cubicBezTo>
                          <a:pt x="816771" y="-49533"/>
                          <a:pt x="3736626" y="-14809"/>
                          <a:pt x="4765963" y="0"/>
                        </a:cubicBezTo>
                        <a:cubicBezTo>
                          <a:pt x="4853602" y="790017"/>
                          <a:pt x="4693284" y="1839813"/>
                          <a:pt x="4765963" y="2078183"/>
                        </a:cubicBezTo>
                        <a:cubicBezTo>
                          <a:pt x="2803691" y="2029952"/>
                          <a:pt x="1336172" y="2162638"/>
                          <a:pt x="0" y="2078183"/>
                        </a:cubicBezTo>
                        <a:cubicBezTo>
                          <a:pt x="-38581" y="1513610"/>
                          <a:pt x="63341" y="662504"/>
                          <a:pt x="0" y="0"/>
                        </a:cubicBezTo>
                        <a:close/>
                      </a:path>
                      <a:path w="4765963" h="2078183" stroke="0" extrusionOk="0">
                        <a:moveTo>
                          <a:pt x="0" y="0"/>
                        </a:moveTo>
                        <a:cubicBezTo>
                          <a:pt x="912262" y="118645"/>
                          <a:pt x="3802864" y="116012"/>
                          <a:pt x="4765963" y="0"/>
                        </a:cubicBezTo>
                        <a:cubicBezTo>
                          <a:pt x="4633081" y="353692"/>
                          <a:pt x="4850914" y="1496965"/>
                          <a:pt x="4765963" y="2078183"/>
                        </a:cubicBezTo>
                        <a:cubicBezTo>
                          <a:pt x="3745300" y="2212783"/>
                          <a:pt x="789996" y="1920987"/>
                          <a:pt x="0" y="2078183"/>
                        </a:cubicBezTo>
                        <a:cubicBezTo>
                          <a:pt x="-20187" y="1797907"/>
                          <a:pt x="-152480" y="3821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Client Relationship Overview</a:t>
            </a:r>
          </a:p>
          <a:p>
            <a:pPr algn="ct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view our customers not merely as buyers, but as long-term partners in value. Our client relationship strategy is built on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trust, personalization, accessibility, and data-driven engagement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ensuring we remain responsive to evolving consumer needs across our retail formats.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8921" y="4779821"/>
            <a:ext cx="2179915" cy="12876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42012" y="4779821"/>
            <a:ext cx="2179915" cy="12876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Retail Corp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60521" y="4779821"/>
            <a:ext cx="2179915" cy="12876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employees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250 employees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51321" y="4779821"/>
            <a:ext cx="2179915" cy="12876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CEO Name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Caldwell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1DEB81-DA74-C7AB-F4E4-61F33BA1C31E}"/>
              </a:ext>
            </a:extLst>
          </p:cNvPr>
          <p:cNvSpPr/>
          <p:nvPr/>
        </p:nvSpPr>
        <p:spPr>
          <a:xfrm>
            <a:off x="8286144" y="423485"/>
            <a:ext cx="2645092" cy="3781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3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2777" y="901337"/>
            <a:ext cx="100453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777" y="470450"/>
            <a:ext cx="3344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Organizational Chart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777" y="1332224"/>
            <a:ext cx="10045337" cy="4500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0860EC-384B-AAA9-81F3-B9109AA6D094}"/>
              </a:ext>
            </a:extLst>
          </p:cNvPr>
          <p:cNvSpPr/>
          <p:nvPr/>
        </p:nvSpPr>
        <p:spPr>
          <a:xfrm>
            <a:off x="5103088" y="1605610"/>
            <a:ext cx="1985824" cy="7866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Caldwell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51CADC-19B7-ABDE-45E3-3B5013F8F60A}"/>
              </a:ext>
            </a:extLst>
          </p:cNvPr>
          <p:cNvSpPr/>
          <p:nvPr/>
        </p:nvSpPr>
        <p:spPr>
          <a:xfrm>
            <a:off x="1944254" y="3225041"/>
            <a:ext cx="1985824" cy="7866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CFO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Mehra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BFD9AA-F561-BCA0-F6A0-36D590423461}"/>
              </a:ext>
            </a:extLst>
          </p:cNvPr>
          <p:cNvSpPr/>
          <p:nvPr/>
        </p:nvSpPr>
        <p:spPr>
          <a:xfrm>
            <a:off x="5098462" y="3225042"/>
            <a:ext cx="1985824" cy="786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14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2A61A9-0AF6-07A8-2663-240A1BE347B7}"/>
              </a:ext>
            </a:extLst>
          </p:cNvPr>
          <p:cNvSpPr/>
          <p:nvPr/>
        </p:nvSpPr>
        <p:spPr>
          <a:xfrm>
            <a:off x="8178791" y="3225040"/>
            <a:ext cx="1985824" cy="786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Head of Operations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Karen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544B4-3279-94BE-1338-2525442238F7}"/>
              </a:ext>
            </a:extLst>
          </p:cNvPr>
          <p:cNvSpPr/>
          <p:nvPr/>
        </p:nvSpPr>
        <p:spPr>
          <a:xfrm>
            <a:off x="1944254" y="4739169"/>
            <a:ext cx="1985824" cy="786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dirty="0"/>
              <a:t>Head of Supermarket Division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Carlos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DE8C85-5011-4E8F-F8B7-F72CAB995D2A}"/>
              </a:ext>
            </a:extLst>
          </p:cNvPr>
          <p:cNvSpPr/>
          <p:nvPr/>
        </p:nvSpPr>
        <p:spPr>
          <a:xfrm>
            <a:off x="5098462" y="4739168"/>
            <a:ext cx="1985824" cy="786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Head of Grocery Division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Lina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04BEC7-D1B7-89D7-D473-0AD67C3EA1BC}"/>
              </a:ext>
            </a:extLst>
          </p:cNvPr>
          <p:cNvSpPr/>
          <p:nvPr/>
        </p:nvSpPr>
        <p:spPr>
          <a:xfrm>
            <a:off x="8178791" y="4717748"/>
            <a:ext cx="1985824" cy="786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Head of General Retail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Dimitrov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74D696E-F100-C9CE-8C30-EFEEDBCEEF77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2937166" y="2823105"/>
            <a:ext cx="3154208" cy="4019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0453443-372B-D40D-445B-EB150C502769}"/>
              </a:ext>
            </a:extLst>
          </p:cNvPr>
          <p:cNvCxnSpPr>
            <a:endCxn id="15" idx="0"/>
          </p:cNvCxnSpPr>
          <p:nvPr/>
        </p:nvCxnSpPr>
        <p:spPr>
          <a:xfrm>
            <a:off x="6052121" y="2823105"/>
            <a:ext cx="3119582" cy="4019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4DF683-936D-5788-1419-F5C0E9FC4D3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91374" y="4011647"/>
            <a:ext cx="0" cy="72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5952F3-818C-1706-6C80-C3FA9E4E861F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6091374" y="2392219"/>
            <a:ext cx="4626" cy="832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4F2E124-A3C9-0B48-0556-964DF39DD7AB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937166" y="4341091"/>
            <a:ext cx="3154208" cy="3980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A37D492-4537-08FB-518C-326A61937C2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52121" y="4341088"/>
            <a:ext cx="3119582" cy="3766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98A7F9-9FCF-DEA2-090F-55A603DC1CD3}"/>
              </a:ext>
            </a:extLst>
          </p:cNvPr>
          <p:cNvSpPr/>
          <p:nvPr/>
        </p:nvSpPr>
        <p:spPr>
          <a:xfrm>
            <a:off x="8393022" y="470450"/>
            <a:ext cx="2645092" cy="3781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2777" y="901337"/>
            <a:ext cx="100453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777" y="470450"/>
            <a:ext cx="3344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Chart Visualizations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777" y="1332224"/>
            <a:ext cx="10045337" cy="2463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4061576"/>
            <a:ext cx="10045337" cy="2463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FE604B-75EF-94A4-6DAF-0DD4A71B9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341941"/>
              </p:ext>
            </p:extLst>
          </p:nvPr>
        </p:nvGraphicFramePr>
        <p:xfrm>
          <a:off x="1090747" y="1487748"/>
          <a:ext cx="9849396" cy="2152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4D7B16-73C8-94CA-575D-363229C6BC10}"/>
              </a:ext>
            </a:extLst>
          </p:cNvPr>
          <p:cNvSpPr/>
          <p:nvPr/>
        </p:nvSpPr>
        <p:spPr>
          <a:xfrm>
            <a:off x="8393021" y="470450"/>
            <a:ext cx="2645092" cy="3781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F492975-5511-44C7-AAC1-9FC7AF018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939185"/>
              </p:ext>
            </p:extLst>
          </p:nvPr>
        </p:nvGraphicFramePr>
        <p:xfrm>
          <a:off x="992774" y="1332223"/>
          <a:ext cx="5005253" cy="245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2A6315C-07D8-48F3-9726-60A543F41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40256"/>
              </p:ext>
            </p:extLst>
          </p:nvPr>
        </p:nvGraphicFramePr>
        <p:xfrm>
          <a:off x="6228650" y="1332223"/>
          <a:ext cx="4809463" cy="245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AE0FC8-85F6-4341-BD2E-3A87F249C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335052"/>
              </p:ext>
            </p:extLst>
          </p:nvPr>
        </p:nvGraphicFramePr>
        <p:xfrm>
          <a:off x="992774" y="4061575"/>
          <a:ext cx="5005252" cy="245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838CE15-128C-4798-B1ED-CF1D0879B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62386"/>
              </p:ext>
            </p:extLst>
          </p:nvPr>
        </p:nvGraphicFramePr>
        <p:xfrm>
          <a:off x="6228650" y="4054896"/>
          <a:ext cx="4809463" cy="245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3335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2777" y="901337"/>
            <a:ext cx="100453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777" y="470450"/>
            <a:ext cx="3344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Chart Visualizations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777" y="1332224"/>
            <a:ext cx="10045337" cy="24639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77" y="4061576"/>
            <a:ext cx="10045337" cy="2463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FE604B-75EF-94A4-6DAF-0DD4A71B9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27737"/>
              </p:ext>
            </p:extLst>
          </p:nvPr>
        </p:nvGraphicFramePr>
        <p:xfrm>
          <a:off x="1269273" y="1481069"/>
          <a:ext cx="9849396" cy="2152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AAB780-9111-F17A-8D95-9C330ABA48D9}"/>
              </a:ext>
            </a:extLst>
          </p:cNvPr>
          <p:cNvSpPr/>
          <p:nvPr/>
        </p:nvSpPr>
        <p:spPr>
          <a:xfrm>
            <a:off x="8387796" y="466766"/>
            <a:ext cx="2645092" cy="3781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10A7E9B-F811-472F-A389-328AA7E92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268149"/>
              </p:ext>
            </p:extLst>
          </p:nvPr>
        </p:nvGraphicFramePr>
        <p:xfrm>
          <a:off x="992773" y="1325545"/>
          <a:ext cx="5005252" cy="246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D49448F-B863-4CBF-9EF6-EE9570265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9587"/>
              </p:ext>
            </p:extLst>
          </p:nvPr>
        </p:nvGraphicFramePr>
        <p:xfrm>
          <a:off x="6213370" y="1325545"/>
          <a:ext cx="4819518" cy="246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B71A938-BB0F-48ED-A0A9-331981E6F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659742"/>
              </p:ext>
            </p:extLst>
          </p:nvPr>
        </p:nvGraphicFramePr>
        <p:xfrm>
          <a:off x="992773" y="4061574"/>
          <a:ext cx="5005252" cy="246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207B2C05-3582-4678-BE48-AD64461A9D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3353917"/>
                  </p:ext>
                </p:extLst>
              </p:nvPr>
            </p:nvGraphicFramePr>
            <p:xfrm>
              <a:off x="6193971" y="4061574"/>
              <a:ext cx="4838917" cy="24639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207B2C05-3582-4678-BE48-AD64461A9D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3971" y="4061574"/>
                <a:ext cx="4838917" cy="24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06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2777" y="901337"/>
            <a:ext cx="100453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777" y="470450"/>
            <a:ext cx="3344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Forecasted P&amp;L 2024-2028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777" y="1332224"/>
            <a:ext cx="5449587" cy="312609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27273" y="1332224"/>
            <a:ext cx="4110841" cy="45005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4FC8A-08AC-9BF8-959E-2E05277AF0AE}"/>
              </a:ext>
            </a:extLst>
          </p:cNvPr>
          <p:cNvSpPr txBox="1"/>
          <p:nvPr/>
        </p:nvSpPr>
        <p:spPr>
          <a:xfrm>
            <a:off x="6931763" y="1420363"/>
            <a:ext cx="4106351" cy="4324261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ROA</a:t>
            </a:r>
            <a:r>
              <a:rPr lang="en-US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Slightly declines from 0.24 to 0.19, suggesting reduced efficiency in asset utilization over time.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ROE</a:t>
            </a:r>
            <a:r>
              <a:rPr lang="en-US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Decreases from 0.50 to 0.25, indicating diminishing returns to shareholders due to rising leverage and equity base.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EBIT Margin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Stable at 18.6%, reflecting solid operating efficiency and margin stability.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Net Profit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Gradually increases from 10.9% to 11.4%, showing improved bottom-line performance.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Overall  GP%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Remains steady at 55.0%, indicating consistent cost control and strong pricing power.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maintains strong and stable gross and operating margins, with a gradual increase in net profitability. However, both ROA and ROE show a downward trend, reflecting reduced efficiency and returns amid growing assets and leverage.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70E376-1E11-6149-D218-A19D1CE2B149}"/>
              </a:ext>
            </a:extLst>
          </p:cNvPr>
          <p:cNvSpPr/>
          <p:nvPr/>
        </p:nvSpPr>
        <p:spPr>
          <a:xfrm>
            <a:off x="8393022" y="468593"/>
            <a:ext cx="2645092" cy="3781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58E7E-E467-6D5E-B15E-2095F5B3D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36774"/>
              </p:ext>
            </p:extLst>
          </p:nvPr>
        </p:nvGraphicFramePr>
        <p:xfrm>
          <a:off x="988291" y="1332223"/>
          <a:ext cx="5449583" cy="3126097"/>
        </p:xfrm>
        <a:graphic>
          <a:graphicData uri="http://schemas.openxmlformats.org/drawingml/2006/table">
            <a:tbl>
              <a:tblPr/>
              <a:tblGrid>
                <a:gridCol w="1622111">
                  <a:extLst>
                    <a:ext uri="{9D8B030D-6E8A-4147-A177-3AD203B41FA5}">
                      <a16:colId xmlns:a16="http://schemas.microsoft.com/office/drawing/2014/main" val="2500568666"/>
                    </a:ext>
                  </a:extLst>
                </a:gridCol>
                <a:gridCol w="673504">
                  <a:extLst>
                    <a:ext uri="{9D8B030D-6E8A-4147-A177-3AD203B41FA5}">
                      <a16:colId xmlns:a16="http://schemas.microsoft.com/office/drawing/2014/main" val="3547530664"/>
                    </a:ext>
                  </a:extLst>
                </a:gridCol>
                <a:gridCol w="788492">
                  <a:extLst>
                    <a:ext uri="{9D8B030D-6E8A-4147-A177-3AD203B41FA5}">
                      <a16:colId xmlns:a16="http://schemas.microsoft.com/office/drawing/2014/main" val="4243800461"/>
                    </a:ext>
                  </a:extLst>
                </a:gridCol>
                <a:gridCol w="788492">
                  <a:extLst>
                    <a:ext uri="{9D8B030D-6E8A-4147-A177-3AD203B41FA5}">
                      <a16:colId xmlns:a16="http://schemas.microsoft.com/office/drawing/2014/main" val="2315053098"/>
                    </a:ext>
                  </a:extLst>
                </a:gridCol>
                <a:gridCol w="788492">
                  <a:extLst>
                    <a:ext uri="{9D8B030D-6E8A-4147-A177-3AD203B41FA5}">
                      <a16:colId xmlns:a16="http://schemas.microsoft.com/office/drawing/2014/main" val="2614729401"/>
                    </a:ext>
                  </a:extLst>
                </a:gridCol>
                <a:gridCol w="788492">
                  <a:extLst>
                    <a:ext uri="{9D8B030D-6E8A-4147-A177-3AD203B41FA5}">
                      <a16:colId xmlns:a16="http://schemas.microsoft.com/office/drawing/2014/main" val="3767746541"/>
                    </a:ext>
                  </a:extLst>
                </a:gridCol>
              </a:tblGrid>
              <a:tr h="455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$ in Million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76333"/>
                  </a:ext>
                </a:extLst>
              </a:tr>
              <a:tr h="22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99954"/>
                  </a:ext>
                </a:extLst>
              </a:tr>
              <a:tr h="234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fo goods sold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(1409.0)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(1451.3)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(1494.9)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(1539.7)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(1585.9)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642000"/>
                  </a:ext>
                </a:extLst>
              </a:tr>
              <a:tr h="221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1827.0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745419"/>
                  </a:ext>
                </a:extLst>
              </a:tr>
              <a:tr h="234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(1095.9)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(1128.8)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(1162.7)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(1197.5)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(1233.5)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7145"/>
                  </a:ext>
                </a:extLst>
              </a:tr>
              <a:tr h="26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645.0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64898"/>
                  </a:ext>
                </a:extLst>
              </a:tr>
              <a:tr h="234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(44.3)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(45.3)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(46.2)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(47.2)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(48.2)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14710"/>
                  </a:ext>
                </a:extLst>
              </a:tr>
              <a:tr h="26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0207"/>
                  </a:ext>
                </a:extLst>
              </a:tr>
              <a:tr h="234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Interest expenses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(54.5)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(50.9)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(47.0)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(42.7)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(38.1)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5868"/>
                  </a:ext>
                </a:extLst>
              </a:tr>
              <a:tr h="260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0905"/>
                  </a:ext>
                </a:extLst>
              </a:tr>
              <a:tr h="234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(184.6)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(192.1)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(199.9)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(208.0)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(216.5)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359555"/>
                  </a:ext>
                </a:extLst>
              </a:tr>
              <a:tr h="273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789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157D33-F058-CEE2-C110-A1569FA1E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44086"/>
              </p:ext>
            </p:extLst>
          </p:nvPr>
        </p:nvGraphicFramePr>
        <p:xfrm>
          <a:off x="988290" y="4526362"/>
          <a:ext cx="5449583" cy="1306402"/>
        </p:xfrm>
        <a:graphic>
          <a:graphicData uri="http://schemas.openxmlformats.org/drawingml/2006/table">
            <a:tbl>
              <a:tblPr/>
              <a:tblGrid>
                <a:gridCol w="1273268">
                  <a:extLst>
                    <a:ext uri="{9D8B030D-6E8A-4147-A177-3AD203B41FA5}">
                      <a16:colId xmlns:a16="http://schemas.microsoft.com/office/drawing/2014/main" val="2786201637"/>
                    </a:ext>
                  </a:extLst>
                </a:gridCol>
                <a:gridCol w="1316479">
                  <a:extLst>
                    <a:ext uri="{9D8B030D-6E8A-4147-A177-3AD203B41FA5}">
                      <a16:colId xmlns:a16="http://schemas.microsoft.com/office/drawing/2014/main" val="2202201559"/>
                    </a:ext>
                  </a:extLst>
                </a:gridCol>
                <a:gridCol w="717737">
                  <a:extLst>
                    <a:ext uri="{9D8B030D-6E8A-4147-A177-3AD203B41FA5}">
                      <a16:colId xmlns:a16="http://schemas.microsoft.com/office/drawing/2014/main" val="3067251931"/>
                    </a:ext>
                  </a:extLst>
                </a:gridCol>
                <a:gridCol w="839343">
                  <a:extLst>
                    <a:ext uri="{9D8B030D-6E8A-4147-A177-3AD203B41FA5}">
                      <a16:colId xmlns:a16="http://schemas.microsoft.com/office/drawing/2014/main" val="4253662605"/>
                    </a:ext>
                  </a:extLst>
                </a:gridCol>
                <a:gridCol w="651378">
                  <a:extLst>
                    <a:ext uri="{9D8B030D-6E8A-4147-A177-3AD203B41FA5}">
                      <a16:colId xmlns:a16="http://schemas.microsoft.com/office/drawing/2014/main" val="3688018327"/>
                    </a:ext>
                  </a:extLst>
                </a:gridCol>
                <a:gridCol w="651378">
                  <a:extLst>
                    <a:ext uri="{9D8B030D-6E8A-4147-A177-3AD203B41FA5}">
                      <a16:colId xmlns:a16="http://schemas.microsoft.com/office/drawing/2014/main" val="3724450906"/>
                    </a:ext>
                  </a:extLst>
                </a:gridCol>
              </a:tblGrid>
              <a:tr h="181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KPI's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33380"/>
                  </a:ext>
                </a:extLst>
              </a:tr>
              <a:tr h="187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Profitability Ratio: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2327"/>
                  </a:ext>
                </a:extLst>
              </a:tr>
              <a:tr h="187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Overall GP%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96100"/>
                  </a:ext>
                </a:extLst>
              </a:tr>
              <a:tr h="187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78960"/>
                  </a:ext>
                </a:extLst>
              </a:tr>
              <a:tr h="187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Profit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33506"/>
                  </a:ext>
                </a:extLst>
              </a:tr>
              <a:tr h="187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51158"/>
                  </a:ext>
                </a:extLst>
              </a:tr>
              <a:tr h="187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9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6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2777" y="901337"/>
            <a:ext cx="1004533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777" y="470450"/>
            <a:ext cx="3344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Forecasted BS 2024 -2028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777" y="1332224"/>
            <a:ext cx="5449587" cy="45005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27273" y="1332224"/>
            <a:ext cx="4110841" cy="4500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C7808-7E5E-BBFA-71C5-EA6D9389A705}"/>
              </a:ext>
            </a:extLst>
          </p:cNvPr>
          <p:cNvSpPr txBox="1"/>
          <p:nvPr/>
        </p:nvSpPr>
        <p:spPr>
          <a:xfrm>
            <a:off x="6927272" y="1354613"/>
            <a:ext cx="4110841" cy="4478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Current Ratio 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Increases from 3.73 to 16.92, suggesting strong growth in current asset coverage of liabilities.</a:t>
            </a: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DSO 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Slight increase from 17.7 to 18.8 days, indicating stable receivables collection.</a:t>
            </a: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DIO  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Rises early on but stabilizes at 24.9 days, showing good inventory turnover management.</a:t>
            </a: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DPO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Remains steady around 17.9 days, reflecting consistent supplier payment practices.</a:t>
            </a: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Net Trading Cycle 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Peaks at 30.87 but stabilizes at 25.89 days, suggesting improved working capital control.</a:t>
            </a: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Debt Ratio 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Increases steadily from 1.22 to 4.05, signaling rising financial leverage and debt reliance.</a:t>
            </a: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Interest Coverage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Drops from a strong 10.84 to 2.86, indicating growing pressure on earnings to cover interest costs.</a:t>
            </a:r>
            <a:endParaRPr lang="en-US" sz="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Quick Ratio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Shows steady improvement from 0.03 to 1.97, indicating significantly better short-term liquidity over time.</a:t>
            </a: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Other Assets%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Rises slightly then stabilizes at 1.8%, indicating a consistent non-core asset base.</a:t>
            </a:r>
            <a:endParaRPr lang="en-US" sz="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Other Liabilities%</a:t>
            </a:r>
          </a:p>
          <a:p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Declines slightly and stabilizes at 1.5%, showing controlled non-operational liabilities.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FEB84D-04C2-6CAA-8C4E-F75E1E9D1828}"/>
              </a:ext>
            </a:extLst>
          </p:cNvPr>
          <p:cNvSpPr/>
          <p:nvPr/>
        </p:nvSpPr>
        <p:spPr>
          <a:xfrm>
            <a:off x="8393021" y="470450"/>
            <a:ext cx="2645092" cy="3781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Omnigro Retail Corp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042300-5805-CD83-70E8-0D96A8554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88357"/>
              </p:ext>
            </p:extLst>
          </p:nvPr>
        </p:nvGraphicFramePr>
        <p:xfrm>
          <a:off x="992775" y="1332220"/>
          <a:ext cx="5449584" cy="2573032"/>
        </p:xfrm>
        <a:graphic>
          <a:graphicData uri="http://schemas.openxmlformats.org/drawingml/2006/table">
            <a:tbl>
              <a:tblPr/>
              <a:tblGrid>
                <a:gridCol w="1574668">
                  <a:extLst>
                    <a:ext uri="{9D8B030D-6E8A-4147-A177-3AD203B41FA5}">
                      <a16:colId xmlns:a16="http://schemas.microsoft.com/office/drawing/2014/main" val="4286652372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1402187167"/>
                    </a:ext>
                  </a:extLst>
                </a:gridCol>
                <a:gridCol w="775755">
                  <a:extLst>
                    <a:ext uri="{9D8B030D-6E8A-4147-A177-3AD203B41FA5}">
                      <a16:colId xmlns:a16="http://schemas.microsoft.com/office/drawing/2014/main" val="2844915778"/>
                    </a:ext>
                  </a:extLst>
                </a:gridCol>
                <a:gridCol w="775755">
                  <a:extLst>
                    <a:ext uri="{9D8B030D-6E8A-4147-A177-3AD203B41FA5}">
                      <a16:colId xmlns:a16="http://schemas.microsoft.com/office/drawing/2014/main" val="1508290733"/>
                    </a:ext>
                  </a:extLst>
                </a:gridCol>
                <a:gridCol w="775755">
                  <a:extLst>
                    <a:ext uri="{9D8B030D-6E8A-4147-A177-3AD203B41FA5}">
                      <a16:colId xmlns:a16="http://schemas.microsoft.com/office/drawing/2014/main" val="1492695002"/>
                    </a:ext>
                  </a:extLst>
                </a:gridCol>
                <a:gridCol w="775755">
                  <a:extLst>
                    <a:ext uri="{9D8B030D-6E8A-4147-A177-3AD203B41FA5}">
                      <a16:colId xmlns:a16="http://schemas.microsoft.com/office/drawing/2014/main" val="33133520"/>
                    </a:ext>
                  </a:extLst>
                </a:gridCol>
              </a:tblGrid>
              <a:tr h="194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$ in Million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31-Dec-17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31-Dec-18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31-Dec-19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31-Dec-20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31-Dec-21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57625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Trade Receivables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02454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106.6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109.8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4667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PP&amp;E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65765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12937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assets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55232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50846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99373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Trade Payables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863936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Provisions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05717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Financial Liabilities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17407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liabilities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1260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03257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Liabilities &amp; Equity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6047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895CD26-B35B-5E1C-3C1E-171BB9063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18743"/>
              </p:ext>
            </p:extLst>
          </p:nvPr>
        </p:nvGraphicFramePr>
        <p:xfrm>
          <a:off x="992773" y="3727737"/>
          <a:ext cx="5449583" cy="2105025"/>
        </p:xfrm>
        <a:graphic>
          <a:graphicData uri="http://schemas.openxmlformats.org/drawingml/2006/table">
            <a:tbl>
              <a:tblPr/>
              <a:tblGrid>
                <a:gridCol w="1712327">
                  <a:extLst>
                    <a:ext uri="{9D8B030D-6E8A-4147-A177-3AD203B41FA5}">
                      <a16:colId xmlns:a16="http://schemas.microsoft.com/office/drawing/2014/main" val="281542617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13565310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8927329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107063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18285958"/>
                    </a:ext>
                  </a:extLst>
                </a:gridCol>
                <a:gridCol w="689256">
                  <a:extLst>
                    <a:ext uri="{9D8B030D-6E8A-4147-A177-3AD203B41FA5}">
                      <a16:colId xmlns:a16="http://schemas.microsoft.com/office/drawing/2014/main" val="675346378"/>
                    </a:ext>
                  </a:extLst>
                </a:gridCol>
              </a:tblGrid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KPI's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263306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Liquidity Ratios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25423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Quick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3806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Current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66827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85047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46945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27623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Trading Cycle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25.89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25.89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25.89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25.89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25.89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892090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Assest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94590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Liabilies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62163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Solvency Ratios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4212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Debt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1.97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2.35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2.80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3.35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4.05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358148"/>
                  </a:ext>
                </a:extLst>
              </a:tr>
              <a:tr h="14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Interest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2.86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2.86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2.86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2.86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2.86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05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0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1003</Words>
  <Application>Microsoft Office PowerPoint</Application>
  <PresentationFormat>Widescreen</PresentationFormat>
  <Paragraphs>364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NewPC</dc:creator>
  <cp:lastModifiedBy>Aswin Kumar T K</cp:lastModifiedBy>
  <cp:revision>24</cp:revision>
  <dcterms:created xsi:type="dcterms:W3CDTF">2016-01-09T21:29:40Z</dcterms:created>
  <dcterms:modified xsi:type="dcterms:W3CDTF">2025-05-31T01:28:31Z</dcterms:modified>
</cp:coreProperties>
</file>