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81" r:id="rId4"/>
    <p:sldId id="268" r:id="rId5"/>
    <p:sldId id="308" r:id="rId6"/>
    <p:sldId id="269" r:id="rId7"/>
    <p:sldId id="294" r:id="rId8"/>
    <p:sldId id="292" r:id="rId9"/>
    <p:sldId id="283" r:id="rId10"/>
    <p:sldId id="284" r:id="rId11"/>
    <p:sldId id="288" r:id="rId12"/>
    <p:sldId id="285" r:id="rId13"/>
    <p:sldId id="319" r:id="rId14"/>
    <p:sldId id="313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2" d="100"/>
          <a:sy n="82" d="100"/>
        </p:scale>
        <p:origin x="-157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7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3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6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4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74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5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3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1ACA-8EB3-4C2B-9B99-1E11C1348CC4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86DF-4102-4D8A-91C4-957B8613A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4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743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Title: A rights-based strategy for accelerating access to Family Planning services to achieve developmental goals of Indonesia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Developed by FP strategy working group with inputs from rights and empowerment group and with technical assistance from </a:t>
            </a:r>
            <a:r>
              <a:rPr lang="en-US" b="1" dirty="0" smtClean="0">
                <a:solidFill>
                  <a:schemeClr val="tx1"/>
                </a:solidFill>
              </a:rPr>
              <a:t>UNFPA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March 20, 2015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24325" r="9256" b="58592"/>
          <a:stretch/>
        </p:blipFill>
        <p:spPr bwMode="auto">
          <a:xfrm>
            <a:off x="457200" y="304800"/>
            <a:ext cx="8099295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9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2493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Strategic </a:t>
            </a:r>
            <a:r>
              <a:rPr lang="en-US" sz="2400" b="1" dirty="0" smtClean="0">
                <a:latin typeface="Comic Sans MS" panose="030F0702030302020204" pitchFamily="66" charset="0"/>
              </a:rPr>
              <a:t>outcome </a:t>
            </a:r>
            <a:r>
              <a:rPr lang="en-US" sz="2400" b="1" dirty="0">
                <a:latin typeface="Comic Sans MS" panose="030F0702030302020204" pitchFamily="66" charset="0"/>
              </a:rPr>
              <a:t>1: Equitable and quality FP service delivery system sustained in public and private sector to enable all to meet their reproductive goals. </a:t>
            </a:r>
            <a:r>
              <a:rPr lang="en-GB" sz="2800" b="1" dirty="0">
                <a:latin typeface="Comic Sans MS" panose="030F0702030302020204" pitchFamily="66" charset="0"/>
              </a:rPr>
              <a:t/>
            </a:r>
            <a:br>
              <a:rPr lang="en-GB" sz="2800" b="1" dirty="0">
                <a:latin typeface="Comic Sans MS" panose="030F0702030302020204" pitchFamily="66" charset="0"/>
              </a:rPr>
            </a:br>
            <a:endParaRPr lang="en-GB" sz="28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/>
              <a:t>strategic objective is built on the building blocks of the health system. There are six outputs which are </a:t>
            </a:r>
            <a:r>
              <a:rPr lang="en-US" sz="3600" i="1" dirty="0"/>
              <a:t>interlinked.</a:t>
            </a:r>
            <a:endParaRPr lang="en-GB" sz="3600" dirty="0"/>
          </a:p>
          <a:p>
            <a:pPr marL="0" indent="0">
              <a:buNone/>
            </a:pPr>
            <a:endParaRPr lang="en-US" sz="3600" b="1" i="1" dirty="0" smtClean="0"/>
          </a:p>
          <a:p>
            <a:pPr marL="0" indent="0">
              <a:buNone/>
            </a:pPr>
            <a:r>
              <a:rPr lang="en-US" sz="3600" b="1" i="1" dirty="0" smtClean="0"/>
              <a:t>Outputs</a:t>
            </a:r>
            <a:r>
              <a:rPr lang="en-US" sz="3600" b="1" i="1" dirty="0"/>
              <a:t>: </a:t>
            </a:r>
            <a:endParaRPr lang="en-GB" sz="3600" dirty="0"/>
          </a:p>
          <a:p>
            <a:r>
              <a:rPr lang="en-US" sz="3600" b="1" dirty="0"/>
              <a:t>Output 1.1</a:t>
            </a:r>
            <a:r>
              <a:rPr lang="en-US" sz="3600" dirty="0"/>
              <a:t>: Increased availability of FP services, with improved and equitable access in the public sector, to enable all to meet their reproductive goals.</a:t>
            </a:r>
            <a:endParaRPr lang="en-GB" sz="3600" dirty="0"/>
          </a:p>
          <a:p>
            <a:r>
              <a:rPr lang="en-US" sz="3600" b="1" dirty="0"/>
              <a:t>Output 1.2</a:t>
            </a:r>
            <a:r>
              <a:rPr lang="en-US" sz="3600" dirty="0"/>
              <a:t>:</a:t>
            </a:r>
            <a:r>
              <a:rPr lang="en-US" sz="3600" i="1" dirty="0"/>
              <a:t> </a:t>
            </a:r>
            <a:r>
              <a:rPr lang="en-US" sz="3600" dirty="0"/>
              <a:t>Private sector resources harnessed for equitable access to quality FP services with attention to client rights</a:t>
            </a:r>
            <a:endParaRPr lang="en-GB" sz="3600" dirty="0"/>
          </a:p>
          <a:p>
            <a:r>
              <a:rPr lang="en-US" sz="3600" b="1" dirty="0"/>
              <a:t>Output 1.3</a:t>
            </a:r>
            <a:r>
              <a:rPr lang="en-US" sz="3600" dirty="0"/>
              <a:t>: Improved contraceptive commodity security system with no stock outs</a:t>
            </a:r>
            <a:endParaRPr lang="en-GB" sz="3600" dirty="0"/>
          </a:p>
          <a:p>
            <a:r>
              <a:rPr lang="en-US" sz="3600" b="1" dirty="0"/>
              <a:t>Output 1.4</a:t>
            </a:r>
            <a:r>
              <a:rPr lang="en-US" sz="3600" dirty="0"/>
              <a:t>: Improved capacity of human resources to deliver quality FP services</a:t>
            </a:r>
            <a:endParaRPr lang="en-GB" sz="3600" dirty="0"/>
          </a:p>
          <a:p>
            <a:r>
              <a:rPr lang="en-US" sz="3600" b="1" dirty="0"/>
              <a:t>Output 1.5</a:t>
            </a:r>
            <a:r>
              <a:rPr lang="en-US" sz="3600" dirty="0"/>
              <a:t>: Strengthened management information system ensuring quality, completeness and alignment integration with health system</a:t>
            </a:r>
            <a:endParaRPr lang="en-GB" sz="3600" dirty="0"/>
          </a:p>
          <a:p>
            <a:r>
              <a:rPr lang="en-US" sz="3600" b="1" dirty="0"/>
              <a:t>Output 1.6</a:t>
            </a:r>
            <a:r>
              <a:rPr lang="en-US" sz="3600" dirty="0"/>
              <a:t>: Improved quality of FP services with attention to client rights and integration of services across the continuum of reproductive cycle</a:t>
            </a:r>
            <a:endParaRPr lang="en-GB" sz="36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7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7065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mic Sans MS" panose="030F0702030302020204" pitchFamily="66" charset="0"/>
              </a:rPr>
              <a:t>Strategic </a:t>
            </a:r>
            <a:r>
              <a:rPr lang="en-US" sz="3200" b="1" dirty="0" smtClean="0">
                <a:latin typeface="Comic Sans MS" panose="030F0702030302020204" pitchFamily="66" charset="0"/>
              </a:rPr>
              <a:t>outcome 2: </a:t>
            </a:r>
            <a:r>
              <a:rPr lang="en-US" sz="3200" dirty="0">
                <a:latin typeface="Comic Sans MS" panose="030F0702030302020204" pitchFamily="66" charset="0"/>
              </a:rPr>
              <a:t>Increased demand for modern methods of contraception met with sustained use</a:t>
            </a:r>
            <a:r>
              <a:rPr lang="en-GB" sz="3200" dirty="0">
                <a:latin typeface="Comic Sans MS" panose="030F0702030302020204" pitchFamily="66" charset="0"/>
              </a:rPr>
              <a:t/>
            </a:r>
            <a:br>
              <a:rPr lang="en-GB" sz="3200" dirty="0">
                <a:latin typeface="Comic Sans MS" panose="030F0702030302020204" pitchFamily="66" charset="0"/>
              </a:rPr>
            </a:b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/>
              <a:t>Outputs</a:t>
            </a:r>
            <a:endParaRPr lang="en-GB" sz="2800" dirty="0"/>
          </a:p>
          <a:p>
            <a:r>
              <a:rPr lang="en-GB" sz="2800" b="1" dirty="0"/>
              <a:t>Output </a:t>
            </a:r>
            <a:r>
              <a:rPr lang="en-GB" sz="2800" b="1" dirty="0" smtClean="0"/>
              <a:t>2.1</a:t>
            </a:r>
            <a:r>
              <a:rPr lang="en-GB" sz="2800" dirty="0"/>
              <a:t>: Availability of a </a:t>
            </a:r>
            <a:r>
              <a:rPr lang="en-GB" sz="2800" dirty="0" smtClean="0"/>
              <a:t>comprehensive BCC strategy</a:t>
            </a:r>
            <a:endParaRPr lang="en-GB" sz="2800" dirty="0"/>
          </a:p>
          <a:p>
            <a:r>
              <a:rPr lang="en-GB" sz="2800" b="1" dirty="0"/>
              <a:t>Output </a:t>
            </a:r>
            <a:r>
              <a:rPr lang="en-GB" sz="2800" b="1" dirty="0" smtClean="0"/>
              <a:t>2.2</a:t>
            </a:r>
            <a:r>
              <a:rPr lang="en-GB" sz="2800" b="1" dirty="0"/>
              <a:t>:</a:t>
            </a:r>
            <a:r>
              <a:rPr lang="en-GB" sz="2800" dirty="0"/>
              <a:t> Increased involvement of </a:t>
            </a:r>
            <a:r>
              <a:rPr lang="en-GB" sz="2800" dirty="0" smtClean="0"/>
              <a:t>health workers</a:t>
            </a:r>
            <a:r>
              <a:rPr lang="en-GB" sz="2800" i="1" dirty="0" smtClean="0"/>
              <a:t>,</a:t>
            </a:r>
            <a:r>
              <a:rPr lang="en-GB" sz="2800" dirty="0" smtClean="0"/>
              <a:t>  </a:t>
            </a:r>
            <a:r>
              <a:rPr lang="en-GB" sz="2800" dirty="0"/>
              <a:t>women’s groups and religious leaders in mobilizing support for FP and addressing barriers to FP as well as equity </a:t>
            </a:r>
            <a:r>
              <a:rPr lang="en-GB" sz="2800" dirty="0" smtClean="0"/>
              <a:t>issues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9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1096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Strategic </a:t>
            </a:r>
            <a:r>
              <a:rPr lang="en-US" sz="2400" b="1" dirty="0" smtClean="0">
                <a:latin typeface="Comic Sans MS" panose="030F0702030302020204" pitchFamily="66" charset="0"/>
              </a:rPr>
              <a:t>outcome 3: </a:t>
            </a:r>
            <a:r>
              <a:rPr lang="en-US" sz="2400" b="1" dirty="0">
                <a:latin typeface="Comic Sans MS" panose="030F0702030302020204" pitchFamily="66" charset="0"/>
              </a:rPr>
              <a:t>Enhanced stewardship of and strengthened enabling environment for effective, equitable and sustainable FP programming in public and private sector to enable all to meet their reproductive goals</a:t>
            </a:r>
            <a:r>
              <a:rPr lang="en-GB" sz="2400" b="1" dirty="0">
                <a:latin typeface="Comic Sans MS" panose="030F0702030302020204" pitchFamily="66" charset="0"/>
              </a:rPr>
              <a:t/>
            </a:r>
            <a:br>
              <a:rPr lang="en-GB" sz="2400" b="1" dirty="0">
                <a:latin typeface="Comic Sans MS" panose="030F0702030302020204" pitchFamily="66" charset="0"/>
              </a:rPr>
            </a:br>
            <a:endParaRPr lang="en-GB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 </a:t>
            </a:r>
            <a:endParaRPr lang="en-GB" sz="1800" dirty="0"/>
          </a:p>
          <a:p>
            <a:r>
              <a:rPr lang="en-US" sz="1800" b="1" dirty="0" smtClean="0"/>
              <a:t>Output 3.1</a:t>
            </a:r>
            <a:r>
              <a:rPr lang="en-US" sz="1800" dirty="0"/>
              <a:t>: Enhanced capacity for stewardship within and between  sectors at BKBN and provincial level BKKBN for efficient and sustainable programming</a:t>
            </a:r>
            <a:endParaRPr lang="en-GB" sz="1800" dirty="0"/>
          </a:p>
          <a:p>
            <a:r>
              <a:rPr lang="en-US" sz="1800" b="1" dirty="0"/>
              <a:t>Output </a:t>
            </a:r>
            <a:r>
              <a:rPr lang="en-US" sz="1800" b="1" dirty="0" smtClean="0"/>
              <a:t>3.2</a:t>
            </a:r>
            <a:r>
              <a:rPr lang="en-US" sz="1800" b="1" dirty="0"/>
              <a:t>:</a:t>
            </a:r>
            <a:r>
              <a:rPr lang="en-US" sz="1800" dirty="0"/>
              <a:t> Strengthened coordination with MOH at central, provincial and district levels for strengthening health system contribution to FP at appropriate points in reproductive life cycle </a:t>
            </a:r>
            <a:endParaRPr lang="en-GB" sz="1800" dirty="0"/>
          </a:p>
          <a:p>
            <a:r>
              <a:rPr lang="en-US" sz="1800" b="1" dirty="0"/>
              <a:t>Output </a:t>
            </a:r>
            <a:r>
              <a:rPr lang="en-US" sz="1800" b="1" dirty="0" smtClean="0"/>
              <a:t>3.3</a:t>
            </a:r>
            <a:r>
              <a:rPr lang="en-US" sz="1800" dirty="0"/>
              <a:t>: Enhanced leadership and capacity of SKPD KB Director and District Health Managers to effectively manage the FP </a:t>
            </a:r>
            <a:r>
              <a:rPr lang="en-US" sz="1800" dirty="0" err="1"/>
              <a:t>programme</a:t>
            </a:r>
            <a:endParaRPr lang="en-GB" sz="1800" dirty="0"/>
          </a:p>
          <a:p>
            <a:r>
              <a:rPr lang="en-US" sz="1800" b="1" dirty="0"/>
              <a:t>Output </a:t>
            </a:r>
            <a:r>
              <a:rPr lang="en-US" sz="1800" b="1" dirty="0" smtClean="0"/>
              <a:t>3.4</a:t>
            </a:r>
            <a:r>
              <a:rPr lang="en-US" sz="1800" b="1" dirty="0"/>
              <a:t>:  </a:t>
            </a:r>
            <a:r>
              <a:rPr lang="en-GB" sz="1800" dirty="0"/>
              <a:t>Enhanced capacity for evidence-based advocacy at all levels of Government and community focusing on the centrality of FP in achieving MDGs for increased visibility of FP programmes and leveraging resources</a:t>
            </a:r>
          </a:p>
          <a:p>
            <a:r>
              <a:rPr lang="en-US" sz="1800" b="1" dirty="0"/>
              <a:t>Output </a:t>
            </a:r>
            <a:r>
              <a:rPr lang="en-US" sz="1800" b="1" dirty="0" smtClean="0"/>
              <a:t>3.5</a:t>
            </a:r>
            <a:r>
              <a:rPr lang="en-US" sz="1800" b="1" dirty="0"/>
              <a:t>:</a:t>
            </a:r>
            <a:r>
              <a:rPr lang="en-US" sz="1800" dirty="0"/>
              <a:t> Strengthened capacity for evidence- based policies that improve the effectiveness of FP </a:t>
            </a:r>
            <a:r>
              <a:rPr lang="en-US" sz="1800" dirty="0" err="1"/>
              <a:t>programme</a:t>
            </a:r>
            <a:r>
              <a:rPr lang="en-US" sz="1800" dirty="0"/>
              <a:t> while ensuring equity and sustainability</a:t>
            </a:r>
            <a:r>
              <a:rPr lang="en-US" sz="1800" b="1" dirty="0"/>
              <a:t> </a:t>
            </a:r>
            <a:endParaRPr lang="en-GB" sz="1800" dirty="0"/>
          </a:p>
          <a:p>
            <a:r>
              <a:rPr lang="en-US" sz="1800" b="1" dirty="0"/>
              <a:t>Output </a:t>
            </a:r>
            <a:r>
              <a:rPr lang="en-US" sz="1800" b="1" dirty="0" smtClean="0"/>
              <a:t>3.6</a:t>
            </a:r>
            <a:r>
              <a:rPr lang="en-US" sz="1800" dirty="0"/>
              <a:t>: Functional accountability systems in place that involves civil society.</a:t>
            </a:r>
            <a:endParaRPr lang="en-GB" sz="18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12923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Autofit/>
          </a:bodyPr>
          <a:lstStyle/>
          <a:p>
            <a:r>
              <a:rPr lang="en-US" sz="2800" b="1" i="1" dirty="0">
                <a:latin typeface="Comic Sans MS" panose="030F0702030302020204" pitchFamily="66" charset="0"/>
              </a:rPr>
              <a:t>Strategic </a:t>
            </a:r>
            <a:r>
              <a:rPr lang="en-US" sz="2800" b="1" i="1" dirty="0" smtClean="0">
                <a:latin typeface="Comic Sans MS" panose="030F0702030302020204" pitchFamily="66" charset="0"/>
              </a:rPr>
              <a:t>Outcome </a:t>
            </a:r>
            <a:r>
              <a:rPr lang="en-US" sz="2800" b="1" i="1" dirty="0">
                <a:latin typeface="Comic Sans MS" panose="030F0702030302020204" pitchFamily="66" charset="0"/>
              </a:rPr>
              <a:t>4:</a:t>
            </a:r>
            <a:r>
              <a:rPr lang="en-US" sz="2800" b="1" dirty="0">
                <a:latin typeface="Comic Sans MS" panose="030F0702030302020204" pitchFamily="66" charset="0"/>
              </a:rPr>
              <a:t>  </a:t>
            </a:r>
            <a:r>
              <a:rPr lang="en-US" sz="2800" dirty="0">
                <a:latin typeface="Comic Sans MS" panose="030F0702030302020204" pitchFamily="66" charset="0"/>
              </a:rPr>
              <a:t>Fostered and applied innovations and operations research for improving efficiency and effectiveness of </a:t>
            </a:r>
            <a:r>
              <a:rPr lang="en-US" sz="2800" dirty="0" err="1">
                <a:latin typeface="Comic Sans MS" panose="030F0702030302020204" pitchFamily="66" charset="0"/>
              </a:rPr>
              <a:t>programmes</a:t>
            </a:r>
            <a:r>
              <a:rPr lang="en-US" sz="2800" dirty="0">
                <a:latin typeface="Comic Sans MS" panose="030F0702030302020204" pitchFamily="66" charset="0"/>
              </a:rPr>
              <a:t> and for sharing through south-south collaboration</a:t>
            </a:r>
            <a:r>
              <a:rPr lang="en-GB" sz="2800" dirty="0">
                <a:latin typeface="Comic Sans MS" panose="030F0702030302020204" pitchFamily="66" charset="0"/>
              </a:rPr>
              <a:t/>
            </a:r>
            <a:br>
              <a:rPr lang="en-GB" sz="2800" dirty="0">
                <a:latin typeface="Comic Sans MS" panose="030F0702030302020204" pitchFamily="66" charset="0"/>
              </a:rPr>
            </a:b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b="1" dirty="0" smtClean="0"/>
              <a:t>Output </a:t>
            </a:r>
            <a:r>
              <a:rPr lang="en-US" b="1" dirty="0"/>
              <a:t>4.1</a:t>
            </a:r>
            <a:r>
              <a:rPr lang="en-US" dirty="0"/>
              <a:t>: Best practices and models available for promoting South-South </a:t>
            </a:r>
            <a:r>
              <a:rPr lang="en-US" dirty="0" smtClean="0"/>
              <a:t>collaboration</a:t>
            </a:r>
          </a:p>
          <a:p>
            <a:pPr marL="0" indent="0">
              <a:buNone/>
            </a:pPr>
            <a:r>
              <a:rPr lang="en-US" b="1" dirty="0"/>
              <a:t>Output 4.2</a:t>
            </a:r>
            <a:r>
              <a:rPr lang="en-US" dirty="0"/>
              <a:t>: Operations research for improving efficiency and effectiveness of FP </a:t>
            </a:r>
            <a:r>
              <a:rPr lang="en-US" dirty="0" err="1"/>
              <a:t>programmes</a:t>
            </a:r>
            <a:r>
              <a:rPr lang="en-US" dirty="0"/>
              <a:t> are applied, evaluated and scaled up as indicated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1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Proposed list of indicators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73383"/>
              </p:ext>
            </p:extLst>
          </p:nvPr>
        </p:nvGraphicFramePr>
        <p:xfrm>
          <a:off x="685800" y="1143000"/>
          <a:ext cx="7239000" cy="338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5654040"/>
              </a:tblGrid>
              <a:tr h="1009684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Outcomes</a:t>
                      </a:r>
                      <a:r>
                        <a:rPr lang="en-US" baseline="0" dirty="0" smtClean="0"/>
                        <a:t> and outputs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indicators (proposed)</a:t>
                      </a:r>
                    </a:p>
                  </a:txBody>
                  <a:tcPr/>
                </a:tc>
              </a:tr>
              <a:tr h="6695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Strategic</a:t>
                      </a:r>
                      <a:r>
                        <a:rPr lang="en-US" sz="1400" baseline="0" dirty="0" smtClean="0"/>
                        <a:t> outcome 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Proportion of provinces/districts</a:t>
                      </a:r>
                      <a:r>
                        <a:rPr lang="en-US" sz="1400" baseline="0" dirty="0" smtClean="0"/>
                        <a:t> with increased proportion of 30-49 years using LAPM</a:t>
                      </a:r>
                      <a:endParaRPr lang="en-GB" sz="1400" dirty="0"/>
                    </a:p>
                  </a:txBody>
                  <a:tcPr/>
                </a:tc>
              </a:tr>
              <a:tr h="5193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Output1: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Proportion of districts where the population have access to LAPM within 2 hours</a:t>
                      </a:r>
                      <a:endParaRPr lang="en-GB" sz="1400" dirty="0"/>
                    </a:p>
                  </a:txBody>
                  <a:tcPr/>
                </a:tc>
              </a:tr>
              <a:tr h="6695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Strategic</a:t>
                      </a:r>
                      <a:r>
                        <a:rPr lang="en-US" sz="1400" baseline="0" dirty="0" smtClean="0"/>
                        <a:t> outcome  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5193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GB" sz="3600" dirty="0" smtClean="0">
                <a:latin typeface="Comic Sans MS" panose="030F0702030302020204" pitchFamily="66" charset="0"/>
              </a:rPr>
              <a:t>Next steps</a:t>
            </a:r>
            <a:r>
              <a:rPr lang="en-GB" sz="3600" dirty="0"/>
              <a:t/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800" dirty="0" smtClean="0"/>
              <a:t>Performance indicators and targets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/>
              <a:t>Finalize list of performance indicators for each output (list developed)</a:t>
            </a:r>
          </a:p>
          <a:p>
            <a:pPr marL="0" indent="0">
              <a:buNone/>
            </a:pPr>
            <a:endParaRPr lang="en-US" sz="4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 smtClean="0"/>
              <a:t>Monitoring </a:t>
            </a:r>
            <a:r>
              <a:rPr lang="en-US" sz="4800" dirty="0"/>
              <a:t>and Evaluation framework ( to be completed after finalizing the </a:t>
            </a:r>
            <a:r>
              <a:rPr lang="en-US" sz="4800" dirty="0" smtClean="0"/>
              <a:t>indicators and targets)</a:t>
            </a:r>
          </a:p>
          <a:p>
            <a:pPr marL="0" indent="0">
              <a:buNone/>
            </a:pPr>
            <a:endParaRPr lang="en-US" sz="4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800" dirty="0" smtClean="0"/>
              <a:t>Institutional framework in the context of Law 23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/>
              <a:t> BKKBN central and provincial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/>
              <a:t>District 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/>
              <a:t>MOH</a:t>
            </a:r>
            <a:endParaRPr lang="en-GB" sz="4800" dirty="0"/>
          </a:p>
          <a:p>
            <a:pPr>
              <a:buFont typeface="Wingdings" panose="05000000000000000000" pitchFamily="2" charset="2"/>
              <a:buChar char="q"/>
            </a:pPr>
            <a:endParaRPr lang="en-GB" sz="4800" dirty="0"/>
          </a:p>
          <a:p>
            <a:pPr marL="0" indent="0">
              <a:buNone/>
            </a:pPr>
            <a:r>
              <a:rPr lang="en-GB" i="1" dirty="0"/>
              <a:t> 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7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Vision, mission, goals and strategic outcomes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Guiding principles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Strategic outcomes and outputs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Suggested list of performance indicators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2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The strategy context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8200" y="1600200"/>
            <a:ext cx="7620000" cy="472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581400" y="1828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RPJMN 2015-2019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981200" y="2475131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895600" y="37338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52800" y="425754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BKKBN </a:t>
            </a:r>
            <a:r>
              <a:rPr lang="en-US" dirty="0" err="1" smtClean="0"/>
              <a:t>Renstra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2895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 </a:t>
            </a:r>
            <a:r>
              <a:rPr lang="en-US" dirty="0" err="1" smtClean="0"/>
              <a:t>Renstra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539065" y="2329262"/>
            <a:ext cx="1295400" cy="1956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657848" y="2875865"/>
            <a:ext cx="105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 strategy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058335" y="5001845"/>
            <a:ext cx="2180665" cy="78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Government  through Ministry of Home Affairs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429000" y="2743200"/>
            <a:ext cx="2018499" cy="246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-Right Arrow 17"/>
          <p:cNvSpPr/>
          <p:nvPr/>
        </p:nvSpPr>
        <p:spPr>
          <a:xfrm>
            <a:off x="4122483" y="3810000"/>
            <a:ext cx="1508633" cy="2469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6019800" y="4343400"/>
            <a:ext cx="281268" cy="582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Vision, Mission,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/>
              <a:t>Vision</a:t>
            </a:r>
            <a:r>
              <a:rPr lang="en-US" dirty="0"/>
              <a:t> (to be aligned to </a:t>
            </a:r>
            <a:r>
              <a:rPr lang="en-US" i="1" dirty="0"/>
              <a:t>RPJMN</a:t>
            </a:r>
            <a:r>
              <a:rPr lang="en-US" dirty="0"/>
              <a:t>  2015-2019 and BKKBN </a:t>
            </a:r>
            <a:r>
              <a:rPr lang="en-US" dirty="0" smtClean="0"/>
              <a:t>vision, MOH action plan, MDG and post-MDG targets)</a:t>
            </a:r>
            <a:endParaRPr lang="en-GB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 smtClean="0"/>
              <a:t>Mission</a:t>
            </a:r>
            <a:endParaRPr lang="en-GB" dirty="0"/>
          </a:p>
          <a:p>
            <a:r>
              <a:rPr lang="en-GB" dirty="0"/>
              <a:t>To catalyse collective action between BKKBN, MOH</a:t>
            </a:r>
            <a:r>
              <a:rPr lang="en-GB" dirty="0" smtClean="0"/>
              <a:t>, BPJS, NGOs</a:t>
            </a:r>
            <a:r>
              <a:rPr lang="en-GB" dirty="0"/>
              <a:t>, private sector partners, professional </a:t>
            </a:r>
            <a:r>
              <a:rPr lang="en-GB" dirty="0" smtClean="0"/>
              <a:t>associations, donor </a:t>
            </a:r>
            <a:r>
              <a:rPr lang="en-GB" dirty="0"/>
              <a:t>agencies </a:t>
            </a:r>
            <a:r>
              <a:rPr lang="en-GB" dirty="0" smtClean="0"/>
              <a:t>and local governments to </a:t>
            </a:r>
            <a:r>
              <a:rPr lang="en-GB" dirty="0"/>
              <a:t>achieve universal access to high quality family planning services according to the needs of individuals and couples and to meet their reproductive intentions.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 smtClean="0"/>
              <a:t>Goal</a:t>
            </a:r>
          </a:p>
          <a:p>
            <a:r>
              <a:rPr lang="en-US" dirty="0" smtClean="0"/>
              <a:t>To </a:t>
            </a:r>
            <a:r>
              <a:rPr lang="en-US" dirty="0"/>
              <a:t>contribute to reduced </a:t>
            </a:r>
            <a:r>
              <a:rPr lang="en-US" dirty="0" smtClean="0"/>
              <a:t>maternal mortality, population </a:t>
            </a:r>
            <a:r>
              <a:rPr lang="en-US" dirty="0"/>
              <a:t>growth and fertility </a:t>
            </a:r>
            <a:r>
              <a:rPr lang="en-US" dirty="0" smtClean="0"/>
              <a:t>rate by addressing unmet needs, removing barriers to access and improving the quality of services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4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RPJMN targets 2015-2019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842498"/>
              </p:ext>
            </p:extLst>
          </p:nvPr>
        </p:nvGraphicFramePr>
        <p:xfrm>
          <a:off x="533400" y="1524000"/>
          <a:ext cx="8001000" cy="4937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7184"/>
                <a:gridCol w="2993816"/>
              </a:tblGrid>
              <a:tr h="441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Indicator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Target (as of June 2014)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Maternal mortality ratio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309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Annual growth rate (%)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1.19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 fertility rate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2.3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Adolescent fertility rate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35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89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Contraceptive prevalence rate (%)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Total: </a:t>
                      </a:r>
                      <a:r>
                        <a:rPr lang="en-US" sz="1600" dirty="0" smtClean="0">
                          <a:effectLst/>
                        </a:rPr>
                        <a:t>66</a:t>
                      </a:r>
                      <a:endParaRPr lang="en-GB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Modern: </a:t>
                      </a:r>
                      <a:r>
                        <a:rPr lang="en-US" sz="1600" dirty="0" smtClean="0">
                          <a:effectLst/>
                        </a:rPr>
                        <a:t>61.5 (BKKBN)</a:t>
                      </a:r>
                      <a:endParaRPr lang="en-GB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0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Proportion of long acting and permanent methods as proportion of modern methods (%)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23.5 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Unmet need (%)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9.9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Strategic Outcomes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Overall objective of the strategy</a:t>
            </a:r>
            <a:r>
              <a:rPr lang="en-US" sz="1800" dirty="0" smtClean="0"/>
              <a:t>: </a:t>
            </a:r>
            <a:r>
              <a:rPr lang="en-GB" sz="1800" dirty="0"/>
              <a:t>To provide </a:t>
            </a:r>
            <a:r>
              <a:rPr lang="en-GB" sz="1800" dirty="0" smtClean="0"/>
              <a:t>guidance for quality assurance, stewardship and demand creation to help translate the commitments made by the Government at FP 2020 meeting, as part of the MDGs and under the post-2015 development agenda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/>
              <a:t>Strategic  Outcome 1: </a:t>
            </a:r>
            <a:r>
              <a:rPr lang="en-US" sz="1800" dirty="0" smtClean="0"/>
              <a:t>Equitable and quality FP service delivery system sustained in public and private sector to enable all to meet their reproductive goals</a:t>
            </a:r>
            <a:endParaRPr lang="en-GB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/>
              <a:t>Strategic Outcome 2: </a:t>
            </a:r>
            <a:r>
              <a:rPr lang="en-US" sz="1800" dirty="0" smtClean="0"/>
              <a:t>Increased demand for modern methods of contraception met with sustained use</a:t>
            </a:r>
            <a:endParaRPr lang="en-GB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Strategic </a:t>
            </a:r>
            <a:r>
              <a:rPr lang="en-US" sz="1800" b="1" dirty="0" smtClean="0"/>
              <a:t>Outcome 3:</a:t>
            </a:r>
            <a:r>
              <a:rPr lang="en-US" sz="1800" dirty="0" smtClean="0"/>
              <a:t> </a:t>
            </a:r>
            <a:r>
              <a:rPr lang="en-US" sz="1800" dirty="0"/>
              <a:t>Enhanced stewardship </a:t>
            </a:r>
            <a:r>
              <a:rPr lang="en-US" sz="1800" dirty="0" smtClean="0"/>
              <a:t>/ governance  at all levels of </a:t>
            </a:r>
            <a:r>
              <a:rPr lang="en-US" sz="1800" dirty="0"/>
              <a:t>and strengthened enabling environment for effective, equitable and sustainable FP programming in public and private sector to enable all to meet their reproductive goals</a:t>
            </a:r>
            <a:endParaRPr lang="en-GB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/>
              <a:t>Strategic Outcome 4: </a:t>
            </a:r>
            <a:r>
              <a:rPr lang="en-US" sz="1800" dirty="0" smtClean="0"/>
              <a:t>Fostered</a:t>
            </a:r>
            <a:r>
              <a:rPr lang="en-US" sz="1800" b="1" dirty="0" smtClean="0"/>
              <a:t> </a:t>
            </a:r>
            <a:r>
              <a:rPr lang="en-US" sz="1800" dirty="0" smtClean="0"/>
              <a:t>and applied innovations and operations research for improving efficiency and effectiveness of </a:t>
            </a:r>
            <a:r>
              <a:rPr lang="en-US" sz="1800" dirty="0" err="1" smtClean="0"/>
              <a:t>programmes</a:t>
            </a:r>
            <a:r>
              <a:rPr lang="en-US" sz="1800" dirty="0" smtClean="0"/>
              <a:t> and for sharing through south-south collaboration</a:t>
            </a:r>
            <a:r>
              <a:rPr lang="en-US" sz="1800" i="1" dirty="0" smtClean="0"/>
              <a:t> </a:t>
            </a: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08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Areas of alignment with RPJMN Strategic issues</a:t>
            </a:r>
            <a:endParaRPr lang="en-GB" sz="28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09975" y="2245659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92967" y="2209800"/>
            <a:ext cx="1183808" cy="3651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2209800"/>
            <a:ext cx="1552575" cy="21553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946400" y="2618909"/>
            <a:ext cx="1130300" cy="1416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900487" y="2057400"/>
            <a:ext cx="1281113" cy="5615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61533"/>
              </p:ext>
            </p:extLst>
          </p:nvPr>
        </p:nvGraphicFramePr>
        <p:xfrm>
          <a:off x="609600" y="837220"/>
          <a:ext cx="8077200" cy="5689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1861"/>
                <a:gridCol w="4975339"/>
              </a:tblGrid>
              <a:tr h="528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FP strategy (proposed strategic objectives 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RPJMN strategic  </a:t>
                      </a:r>
                      <a:r>
                        <a:rPr lang="en-US" sz="1200" dirty="0">
                          <a:effectLst/>
                        </a:rPr>
                        <a:t>issues </a:t>
                      </a:r>
                      <a:r>
                        <a:rPr lang="en-US" sz="1200" dirty="0" smtClean="0">
                          <a:effectLst/>
                        </a:rPr>
                        <a:t> related to FP (Source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smtClean="0">
                          <a:effectLst/>
                        </a:rPr>
                        <a:t>BAPPENAS)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331795"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Strategic outcome 1: </a:t>
                      </a:r>
                      <a:r>
                        <a:rPr lang="en-US" sz="1200" dirty="0" smtClean="0"/>
                        <a:t>Equitable and quality FP service delivery system sustained in public and private sector to enable all to meet their reproductive goals</a:t>
                      </a:r>
                      <a:endParaRPr lang="en-GB" sz="1200" dirty="0" smtClean="0"/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Strategic Issue 2:  Improving access to and quality of FP services 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739110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400" dirty="0">
                        <a:effectLst/>
                        <a:latin typeface="Calibri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i="1" dirty="0">
                          <a:effectLst/>
                        </a:rPr>
                        <a:t>Strategic Issue 3: Increase the understanding and awareness of adolescents regarding reproductive health and preparation for family life 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249206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i="1" dirty="0">
                          <a:effectLst/>
                        </a:rPr>
                        <a:t>Strategic Issue 7:</a:t>
                      </a:r>
                      <a:r>
                        <a:rPr lang="id-ID" sz="1400" i="1" dirty="0">
                          <a:effectLst/>
                        </a:rPr>
                        <a:t> strengthening data and </a:t>
                      </a:r>
                      <a:r>
                        <a:rPr lang="id-ID" sz="1400" i="1" dirty="0" smtClean="0">
                          <a:effectLst/>
                        </a:rPr>
                        <a:t>information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62094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Strategic outcome 2: </a:t>
                      </a:r>
                      <a:r>
                        <a:rPr lang="en-US" sz="1200" dirty="0" smtClean="0"/>
                        <a:t>Increased demand for modern methods of contraception met with sustained use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Linked to Strategic Issues 1 and  </a:t>
                      </a:r>
                      <a:r>
                        <a:rPr lang="en-US" sz="1400" dirty="0" smtClean="0">
                          <a:effectLst/>
                        </a:rPr>
                        <a:t>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i="1" dirty="0" smtClean="0">
                          <a:effectLst/>
                        </a:rPr>
                        <a:t>Strategic </a:t>
                      </a:r>
                      <a:r>
                        <a:rPr lang="en-US" sz="1400" i="1" dirty="0">
                          <a:effectLst/>
                        </a:rPr>
                        <a:t>Issue  4: Family development 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494158"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Strategic outcome 3: Enhanced stewardship of and strengthened enabling environment for effective, equitable and sustainable FP programming in public and private sector to enable all to meet their reproductive goals</a:t>
                      </a:r>
                      <a:endParaRPr lang="en-GB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i="1" dirty="0">
                          <a:effectLst/>
                        </a:rPr>
                        <a:t>Strategic Issue  1: Strengthen advocacy for FP, reproductive health and family </a:t>
                      </a:r>
                      <a:r>
                        <a:rPr lang="en-US" sz="1400" i="1" dirty="0" smtClean="0">
                          <a:effectLst/>
                        </a:rPr>
                        <a:t>formulation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494158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i="1" dirty="0">
                          <a:effectLst/>
                        </a:rPr>
                        <a:t>Strategic Issue 5: Strengthening the legal foundation and the policy on population and </a:t>
                      </a:r>
                      <a:r>
                        <a:rPr lang="en-US" sz="1400" i="1" dirty="0" smtClean="0">
                          <a:effectLst/>
                        </a:rPr>
                        <a:t>F</a:t>
                      </a:r>
                      <a:r>
                        <a:rPr lang="en-US" sz="1400" dirty="0" smtClean="0">
                          <a:effectLst/>
                        </a:rPr>
                        <a:t>P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275691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i="1" dirty="0">
                          <a:effectLst/>
                        </a:rPr>
                        <a:t>Strategic Issue 6: Strengthening the institution of </a:t>
                      </a:r>
                      <a:r>
                        <a:rPr lang="en-US" sz="1400" i="1" dirty="0" smtClean="0">
                          <a:effectLst/>
                        </a:rPr>
                        <a:t>FP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114316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Strategic outcome 4: Fostered and applied innovations and operations research for improving efficiency and effectiveness of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programmes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for sharing through south-south collaboration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2994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Times New Roman"/>
                        </a:rPr>
                        <a:t>M&amp;E: Indicators</a:t>
                      </a:r>
                      <a:r>
                        <a:rPr lang="en-US" sz="1200" baseline="0" dirty="0" smtClean="0">
                          <a:effectLst/>
                          <a:latin typeface="Times New Roman"/>
                          <a:ea typeface="Times New Roman"/>
                        </a:rPr>
                        <a:t> for each output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Targets and indicators specified under each strategic issue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  <a:tr h="494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FRAMEWORK: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Regulatory framework, Financing</a:t>
                      </a:r>
                      <a:r>
                        <a:rPr lang="en-US" sz="1400" baseline="0" dirty="0" smtClean="0">
                          <a:effectLst/>
                        </a:rPr>
                        <a:t> framework, Institutional framework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677" marR="30677" marT="4261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Areas of alignment with MOH FP Action Plan 2014-15</a:t>
            </a:r>
            <a:endParaRPr lang="en-GB" sz="28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09975" y="2245659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92967" y="2209800"/>
            <a:ext cx="1183808" cy="3651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2209800"/>
            <a:ext cx="1552575" cy="21553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946400" y="2618909"/>
            <a:ext cx="1130300" cy="1416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6156" y="4953000"/>
            <a:ext cx="549275" cy="76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900487" y="2057400"/>
            <a:ext cx="1281113" cy="5615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472737"/>
              </p:ext>
            </p:extLst>
          </p:nvPr>
        </p:nvGraphicFramePr>
        <p:xfrm>
          <a:off x="533400" y="1055096"/>
          <a:ext cx="8301131" cy="5373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3187"/>
                <a:gridCol w="5167944"/>
              </a:tblGrid>
              <a:tr h="3098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	FP strategy (proposed strategic objectives)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MOH action plan for FP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</a:tr>
              <a:tr h="422091"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Strategic outcome 1: </a:t>
                      </a:r>
                      <a:r>
                        <a:rPr lang="en-US" sz="1200" dirty="0" smtClean="0"/>
                        <a:t>Equitable and quality FP service delivery system sustained in public and private sector to enable all to meet their reproductive goals</a:t>
                      </a:r>
                      <a:endParaRPr lang="en-GB" sz="1200" dirty="0" smtClean="0"/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Strategy 2: </a:t>
                      </a:r>
                      <a:r>
                        <a:rPr lang="en-GB" sz="1200" dirty="0" smtClean="0">
                          <a:effectLst/>
                        </a:rPr>
                        <a:t>To increase </a:t>
                      </a:r>
                      <a:r>
                        <a:rPr lang="en-GB" sz="1200" dirty="0">
                          <a:effectLst/>
                        </a:rPr>
                        <a:t>availability, affordability, and quality of family planning services, including IEC and counselling services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</a:tr>
              <a:tr h="655752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Strategy </a:t>
                      </a:r>
                      <a:r>
                        <a:rPr lang="en-GB" sz="1200" dirty="0" smtClean="0">
                          <a:effectLst/>
                        </a:rPr>
                        <a:t>4: To reduce the </a:t>
                      </a:r>
                      <a:r>
                        <a:rPr lang="en-GB" sz="1200" dirty="0">
                          <a:effectLst/>
                        </a:rPr>
                        <a:t>unmet </a:t>
                      </a:r>
                      <a:r>
                        <a:rPr lang="en-GB" sz="1200" dirty="0" smtClean="0">
                          <a:effectLst/>
                        </a:rPr>
                        <a:t>need by improving  access</a:t>
                      </a:r>
                      <a:r>
                        <a:rPr lang="en-GB" sz="1200" dirty="0">
                          <a:effectLst/>
                        </a:rPr>
                        <a:t>, counselling, and </a:t>
                      </a:r>
                      <a:r>
                        <a:rPr lang="en-GB" sz="1200" dirty="0" smtClean="0">
                          <a:effectLst/>
                        </a:rPr>
                        <a:t>to strengthen postpartum use of contraceptives</a:t>
                      </a:r>
                      <a:r>
                        <a:rPr lang="en-GB" sz="1200" baseline="0" dirty="0" smtClean="0">
                          <a:effectLst/>
                        </a:rPr>
                        <a:t> as well as decreasing the reluctance to continually use contraceptives, </a:t>
                      </a:r>
                      <a:r>
                        <a:rPr lang="en-GB" sz="1200" dirty="0" smtClean="0">
                          <a:effectLst/>
                        </a:rPr>
                        <a:t>through </a:t>
                      </a:r>
                      <a:r>
                        <a:rPr lang="en-GB" sz="1200" dirty="0">
                          <a:effectLst/>
                        </a:rPr>
                        <a:t>increased use of </a:t>
                      </a:r>
                      <a:r>
                        <a:rPr lang="en-GB" sz="1200" dirty="0" smtClean="0">
                          <a:effectLst/>
                        </a:rPr>
                        <a:t>LA/PM (</a:t>
                      </a:r>
                      <a:r>
                        <a:rPr lang="en-GB" sz="1200" i="1" dirty="0" smtClean="0">
                          <a:effectLst/>
                        </a:rPr>
                        <a:t>MKJP</a:t>
                      </a:r>
                      <a:r>
                        <a:rPr lang="en-GB" sz="1200" dirty="0" smtClean="0">
                          <a:effectLst/>
                        </a:rPr>
                        <a:t>) </a:t>
                      </a:r>
                      <a:r>
                        <a:rPr lang="en-GB" sz="1200" dirty="0">
                          <a:effectLst/>
                        </a:rPr>
                        <a:t>and </a:t>
                      </a:r>
                      <a:r>
                        <a:rPr lang="en-GB" sz="1200" dirty="0" smtClean="0">
                          <a:effectLst/>
                        </a:rPr>
                        <a:t>family planning coaching 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</a:tr>
              <a:tr h="655752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Strategy </a:t>
                      </a:r>
                      <a:r>
                        <a:rPr lang="en-GB" sz="1200" dirty="0" smtClean="0">
                          <a:effectLst/>
                        </a:rPr>
                        <a:t>5: To</a:t>
                      </a:r>
                      <a:r>
                        <a:rPr lang="en-GB" sz="1200" baseline="0" dirty="0" smtClean="0">
                          <a:effectLst/>
                        </a:rPr>
                        <a:t> lower the rate of pregnancy among teens aged </a:t>
                      </a:r>
                      <a:r>
                        <a:rPr lang="en-GB" sz="1200" dirty="0" smtClean="0">
                          <a:effectLst/>
                        </a:rPr>
                        <a:t>15-19 </a:t>
                      </a:r>
                      <a:r>
                        <a:rPr lang="en-GB" sz="1200" dirty="0">
                          <a:effectLst/>
                        </a:rPr>
                        <a:t>years </a:t>
                      </a:r>
                      <a:r>
                        <a:rPr lang="en-GB" sz="1200" dirty="0" smtClean="0">
                          <a:effectLst/>
                        </a:rPr>
                        <a:t>old by</a:t>
                      </a:r>
                      <a:r>
                        <a:rPr lang="en-GB" sz="1200" baseline="0" dirty="0" smtClean="0">
                          <a:effectLst/>
                        </a:rPr>
                        <a:t> encouraging them to get married at older age and improving their knowledge of </a:t>
                      </a:r>
                      <a:r>
                        <a:rPr lang="en-GB" sz="1200" dirty="0" smtClean="0">
                          <a:effectLst/>
                        </a:rPr>
                        <a:t>Adolescent </a:t>
                      </a:r>
                      <a:r>
                        <a:rPr lang="en-GB" sz="1200" dirty="0">
                          <a:effectLst/>
                        </a:rPr>
                        <a:t>Reproductive Health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</a:tr>
              <a:tr h="6557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Strategic outcome 2: </a:t>
                      </a:r>
                      <a:r>
                        <a:rPr lang="en-US" sz="1200" dirty="0" smtClean="0"/>
                        <a:t>Increased demand for modern methods of contraception met with sustained use</a:t>
                      </a: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Strategy </a:t>
                      </a:r>
                      <a:r>
                        <a:rPr lang="en-GB" sz="1200" dirty="0" smtClean="0">
                          <a:effectLst/>
                        </a:rPr>
                        <a:t>3: To increase the</a:t>
                      </a:r>
                      <a:r>
                        <a:rPr lang="en-GB" sz="1200" dirty="0">
                          <a:effectLst/>
                        </a:rPr>
                        <a:t> demand for family planning </a:t>
                      </a:r>
                      <a:r>
                        <a:rPr lang="en-GB" sz="1200" dirty="0" smtClean="0">
                          <a:effectLst/>
                        </a:rPr>
                        <a:t>service due to changes in values regarding the ideal number of children in the family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Strategic outcome 3 Enhanced stewardship of and strengthened enabling environment for effective, equitable and sustainable FP programming in public and private sector to enable all to meet their reproductive goals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 Strategy 1: </a:t>
                      </a:r>
                      <a:r>
                        <a:rPr lang="en-GB" sz="1200" dirty="0" smtClean="0">
                          <a:effectLst/>
                        </a:rPr>
                        <a:t>To strengthen </a:t>
                      </a:r>
                      <a:r>
                        <a:rPr lang="en-GB" sz="1200" dirty="0">
                          <a:effectLst/>
                        </a:rPr>
                        <a:t>the commitment of stakeholders, both </a:t>
                      </a:r>
                      <a:r>
                        <a:rPr lang="en-GB" sz="1200" dirty="0" smtClean="0">
                          <a:effectLst/>
                        </a:rPr>
                        <a:t>the government </a:t>
                      </a:r>
                      <a:r>
                        <a:rPr lang="en-GB" sz="1200" dirty="0">
                          <a:effectLst/>
                        </a:rPr>
                        <a:t>and non-government, in </a:t>
                      </a:r>
                      <a:r>
                        <a:rPr lang="en-GB" sz="1200" dirty="0" smtClean="0">
                          <a:effectLst/>
                        </a:rPr>
                        <a:t>organizing family </a:t>
                      </a:r>
                      <a:r>
                        <a:rPr lang="en-GB" sz="1200" dirty="0">
                          <a:effectLst/>
                        </a:rPr>
                        <a:t>planning services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</a:tr>
              <a:tr h="4342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Strategic outcome 4: Fostered and applied innovations and operations research for improving efficiency and effectiveness of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programmes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for sharing through south-south collaboration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 dirty="0">
                        <a:effectLst/>
                        <a:latin typeface="Calibri"/>
                      </a:endParaRPr>
                    </a:p>
                  </a:txBody>
                  <a:tcPr marL="51764" marR="51764" marT="7189" marB="0"/>
                </a:tc>
              </a:tr>
              <a:tr h="240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M&amp;E- indicators</a:t>
                      </a:r>
                      <a:r>
                        <a:rPr lang="en-GB" sz="1200" baseline="0" dirty="0" smtClean="0">
                          <a:effectLst/>
                        </a:rPr>
                        <a:t> for each output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M&amp;E – Indicators for activities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764" marR="51764" marT="7189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2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Guiding principles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Right o access to FP information and highest standard of care </a:t>
            </a:r>
            <a:endParaRPr lang="en-GB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Equity in access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Health systems approach: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Integration of FP across the continuum of care across reproductive cycle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Ethical and professional standards in the delivery of FP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Evidence-based programming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Transparency and accountability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Gender sensitive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Cultural sensitivity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Partnership including public- private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8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1232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Title: A rights-based strategy for accelerating access to Family Planning services to achieve developmental goals of Indonesia  </vt:lpstr>
      <vt:lpstr>Outline of presentation</vt:lpstr>
      <vt:lpstr>The strategy context</vt:lpstr>
      <vt:lpstr>Vision, Mission, Goal</vt:lpstr>
      <vt:lpstr>RPJMN targets 2015-2019</vt:lpstr>
      <vt:lpstr>Strategic Outcomes</vt:lpstr>
      <vt:lpstr>Areas of alignment with RPJMN Strategic issues</vt:lpstr>
      <vt:lpstr>Areas of alignment with MOH FP Action Plan 2014-15</vt:lpstr>
      <vt:lpstr>Guiding principles</vt:lpstr>
      <vt:lpstr>Strategic outcome 1: Equitable and quality FP service delivery system sustained in public and private sector to enable all to meet their reproductive goals.  </vt:lpstr>
      <vt:lpstr>Strategic outcome 2: Increased demand for modern methods of contraception met with sustained use </vt:lpstr>
      <vt:lpstr>Strategic outcome 3: Enhanced stewardship of and strengthened enabling environment for effective, equitable and sustainable FP programming in public and private sector to enable all to meet their reproductive goals </vt:lpstr>
      <vt:lpstr>Strategic Outcome 4:  Fostered and applied innovations and operations research for improving efficiency and effectiveness of programmes and for sharing through south-south collaboration </vt:lpstr>
      <vt:lpstr>Proposed list of indicators</vt:lpstr>
      <vt:lpstr>Next steps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 rights-based strategy for accelerating access to Family Planning services to achieve developmental goals of Indonesia</dc:title>
  <dc:creator>Saramma</dc:creator>
  <cp:lastModifiedBy>Saramma</cp:lastModifiedBy>
  <cp:revision>152</cp:revision>
  <dcterms:created xsi:type="dcterms:W3CDTF">2014-06-02T21:21:21Z</dcterms:created>
  <dcterms:modified xsi:type="dcterms:W3CDTF">2015-03-20T05:03:04Z</dcterms:modified>
</cp:coreProperties>
</file>