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0" r:id="rId3"/>
    <p:sldId id="257" r:id="rId4"/>
    <p:sldId id="290" r:id="rId5"/>
    <p:sldId id="291" r:id="rId6"/>
    <p:sldId id="289" r:id="rId7"/>
    <p:sldId id="301" r:id="rId8"/>
    <p:sldId id="339" r:id="rId9"/>
    <p:sldId id="340" r:id="rId10"/>
    <p:sldId id="294" r:id="rId11"/>
    <p:sldId id="303" r:id="rId12"/>
    <p:sldId id="305" r:id="rId13"/>
    <p:sldId id="293" r:id="rId14"/>
    <p:sldId id="298" r:id="rId15"/>
    <p:sldId id="271" r:id="rId16"/>
  </p:sldIdLst>
  <p:sldSz cx="9144000" cy="6858000" type="screen4x3"/>
  <p:notesSz cx="9874250" cy="67976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784" autoAdjust="0"/>
  </p:normalViewPr>
  <p:slideViewPr>
    <p:cSldViewPr snapToGrid="0" snapToObjects="1">
      <p:cViewPr>
        <p:scale>
          <a:sx n="76" d="100"/>
          <a:sy n="76" d="100"/>
        </p:scale>
        <p:origin x="-512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6CAD88B-275B-4907-80D0-67B19562A9CD}" type="datetimeFigureOut">
              <a:rPr lang="en-AU" altLang="en-US"/>
              <a:pPr>
                <a:defRPr/>
              </a:pPr>
              <a:t>3/20/15</a:t>
            </a:fld>
            <a:endParaRPr lang="en-A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1396CB3-D7B3-47B1-B46D-97A770C5AD7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83028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D86EB65-407D-44AA-BA04-4321BE4DB5F3}" type="datetimeFigureOut">
              <a:rPr lang="en-US" altLang="en-US"/>
              <a:pPr>
                <a:defRPr/>
              </a:pPr>
              <a:t>3/20/15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28975"/>
            <a:ext cx="7899400" cy="3059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855160B-95F7-41C9-8CDC-D558C60F5E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703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D2F1DB4-2F53-4C66-A4EC-E3DEAB41D28B}" type="slidenum">
              <a:rPr lang="en-US" altLang="en-US">
                <a:cs typeface="Arial" charset="0"/>
              </a:rPr>
              <a:pPr/>
              <a:t>3</a:t>
            </a:fld>
            <a:endParaRPr lang="en-U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51BE80-49C6-410D-955D-35329F0BA5AA}" type="slidenum">
              <a:rPr lang="en-US" altLang="en-US">
                <a:cs typeface="Arial" charset="0"/>
              </a:rPr>
              <a:pPr/>
              <a:t>4</a:t>
            </a:fld>
            <a:endParaRPr lang="en-US" alt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8D907D-1D86-45EA-9995-DD4CCE230424}" type="datetimeFigureOut">
              <a:rPr lang="en-US" altLang="en-US"/>
              <a:pPr>
                <a:defRPr/>
              </a:pPr>
              <a:t>3/20/15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F4E617-6427-4F2E-948D-B753F5E830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98E11E-11A2-4BF7-A641-5F4BEEB0E4B5}" type="datetimeFigureOut">
              <a:rPr lang="en-US" altLang="en-US"/>
              <a:pPr>
                <a:defRPr/>
              </a:pPr>
              <a:t>3/20/15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EE1493-CCB2-41D4-AEAD-0855FF7848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B013D2-1104-4C48-83BD-BC48F78F476E}" type="datetimeFigureOut">
              <a:rPr lang="en-US" altLang="en-US"/>
              <a:pPr>
                <a:defRPr/>
              </a:pPr>
              <a:t>3/20/15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ADDCF2-FA0A-4E44-A2F4-DE2FD2D297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0D16D3-2A8E-46C2-9E0F-226C64CE1665}" type="datetimeFigureOut">
              <a:rPr lang="en-US" altLang="en-US"/>
              <a:pPr>
                <a:defRPr/>
              </a:pPr>
              <a:t>3/20/15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3FC2FD-21F3-4B4B-9658-2720E571A9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CA3B2B-03B5-46F3-BD4C-0FA479AA79F2}" type="datetimeFigureOut">
              <a:rPr lang="en-US" altLang="en-US"/>
              <a:pPr>
                <a:defRPr/>
              </a:pPr>
              <a:t>3/20/15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5C2CD4-F0F2-45E6-9FEC-09ED054415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9F0B40-B4E5-4502-A5E4-2E5D80D5A3C9}" type="datetimeFigureOut">
              <a:rPr lang="en-US" altLang="en-US"/>
              <a:pPr>
                <a:defRPr/>
              </a:pPr>
              <a:t>3/20/15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33FF55-4DEF-4200-9CD0-FE398F88A1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1423D9-7ECD-4E04-A4D3-D746A2F78E88}" type="datetimeFigureOut">
              <a:rPr lang="en-US" altLang="en-US"/>
              <a:pPr>
                <a:defRPr/>
              </a:pPr>
              <a:t>3/20/15</a:t>
            </a:fld>
            <a:endParaRPr lang="en-US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2B4E79-9364-41DE-A908-15743DEC55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1B46B1-AEFA-4102-B080-EE0AACB65051}" type="datetimeFigureOut">
              <a:rPr lang="en-US" altLang="en-US"/>
              <a:pPr>
                <a:defRPr/>
              </a:pPr>
              <a:t>3/20/15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D3BD43-C752-4717-825A-1C2D79A1CE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2B4D8B-D2AA-4EEF-BD27-B8A1B8593291}" type="datetimeFigureOut">
              <a:rPr lang="en-US" altLang="en-US"/>
              <a:pPr>
                <a:defRPr/>
              </a:pPr>
              <a:t>3/20/15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D9CC7D-892D-4265-BA93-9BAF51AD72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388E64-00CC-48B6-8CAE-28452A4F2DE5}" type="datetimeFigureOut">
              <a:rPr lang="en-US" altLang="en-US"/>
              <a:pPr>
                <a:defRPr/>
              </a:pPr>
              <a:t>3/20/15</a:t>
            </a:fld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17122E-2AE8-431B-B844-82AAC50652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78359B-881A-46BA-A860-CEBC9D0D6372}" type="datetimeFigureOut">
              <a:rPr lang="en-US" altLang="en-US"/>
              <a:pPr>
                <a:defRPr/>
              </a:pPr>
              <a:t>3/20/15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FD8187-0043-4F04-9BE2-14E998578C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854F6A3-ADC6-4C01-A64D-134A958F287A}" type="datetimeFigureOut">
              <a:rPr lang="en-US" altLang="en-US"/>
              <a:pPr>
                <a:defRPr/>
              </a:pPr>
              <a:t>3/20/15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0B2839-7A45-48A3-A449-8216F2A52A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pconference.org/2015" TargetMode="External"/><Relationship Id="rId3" Type="http://schemas.openxmlformats.org/officeDocument/2006/relationships/hyperlink" Target="mailto:icfp2015indonesia@bkkbn.go.i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Content Placeholder 3"/>
          <p:cNvPicPr>
            <a:picLocks noChangeAspect="1"/>
          </p:cNvPicPr>
          <p:nvPr/>
        </p:nvPicPr>
        <p:blipFill>
          <a:blip r:embed="rId2"/>
          <a:srcRect t="10493" b="10493"/>
          <a:stretch>
            <a:fillRect/>
          </a:stretch>
        </p:blipFill>
        <p:spPr bwMode="auto">
          <a:xfrm>
            <a:off x="1209675" y="2532841"/>
            <a:ext cx="6873875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93410"/>
            <a:ext cx="9144000" cy="968375"/>
          </a:xfrm>
        </p:spPr>
        <p:txBody>
          <a:bodyPr/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800" cap="none" dirty="0" smtClean="0">
                <a:ea typeface="+mj-ea"/>
                <a:cs typeface="+mj-cs"/>
              </a:rPr>
              <a:t>4</a:t>
            </a:r>
            <a:r>
              <a:rPr lang="en-US" sz="2800" cap="none" baseline="30000" dirty="0" smtClean="0">
                <a:ea typeface="+mj-ea"/>
                <a:cs typeface="+mj-cs"/>
              </a:rPr>
              <a:t>th</a:t>
            </a:r>
            <a:r>
              <a:rPr lang="en-US" sz="2800" cap="none" dirty="0" smtClean="0">
                <a:ea typeface="+mj-ea"/>
                <a:cs typeface="+mj-cs"/>
              </a:rPr>
              <a:t> International Conference</a:t>
            </a:r>
            <a:r>
              <a:rPr lang="en-US" sz="2800" cap="none" dirty="0">
                <a:ea typeface="+mj-ea"/>
                <a:cs typeface="+mj-cs"/>
              </a:rPr>
              <a:t> </a:t>
            </a:r>
            <a:r>
              <a:rPr lang="en-US" sz="2800" cap="none" dirty="0" smtClean="0">
                <a:ea typeface="+mj-ea"/>
                <a:cs typeface="+mj-cs"/>
              </a:rPr>
              <a:t>on Family Planning (ICFP)</a:t>
            </a:r>
            <a:r>
              <a:rPr lang="id-ID" sz="2800" cap="none" dirty="0" smtClean="0">
                <a:ea typeface="+mj-ea"/>
                <a:cs typeface="+mj-cs"/>
              </a:rPr>
              <a:t> </a:t>
            </a:r>
            <a:br>
              <a:rPr lang="id-ID" sz="2800" cap="none" dirty="0" smtClean="0">
                <a:ea typeface="+mj-ea"/>
                <a:cs typeface="+mj-cs"/>
              </a:rPr>
            </a:br>
            <a:r>
              <a:rPr lang="id-ID" sz="2800" cap="none" dirty="0" smtClean="0">
                <a:ea typeface="+mj-ea"/>
                <a:cs typeface="+mj-cs"/>
              </a:rPr>
              <a:t>Nusa Dua, Bali 9-12 November 2015</a:t>
            </a:r>
            <a:endParaRPr lang="en-US" sz="2800" cap="none" dirty="0">
              <a:ea typeface="+mj-ea"/>
              <a:cs typeface="+mj-cs"/>
            </a:endParaRP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2631" y="1177871"/>
            <a:ext cx="5687071" cy="1354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99702" y="0"/>
            <a:ext cx="1844298" cy="141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906292" cy="141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728"/>
            <a:ext cx="8229600" cy="7540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j-ea"/>
                <a:cs typeface="+mj-cs"/>
              </a:rPr>
              <a:t>Tentative Agenda</a:t>
            </a:r>
            <a:endParaRPr lang="en-US" b="1" dirty="0">
              <a:ea typeface="+mj-ea"/>
              <a:cs typeface="+mj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344427"/>
              </p:ext>
            </p:extLst>
          </p:nvPr>
        </p:nvGraphicFramePr>
        <p:xfrm>
          <a:off x="261938" y="1085677"/>
          <a:ext cx="8721726" cy="5091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915"/>
                <a:gridCol w="2481143"/>
                <a:gridCol w="2315834"/>
                <a:gridCol w="2315834"/>
              </a:tblGrid>
              <a:tr h="365711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rgbClr val="FFFFFF"/>
                          </a:solidFill>
                        </a:rPr>
                        <a:t>9 </a:t>
                      </a:r>
                      <a:r>
                        <a:rPr lang="en-US" sz="1800" dirty="0" smtClean="0">
                          <a:solidFill>
                            <a:srgbClr val="FFFFFF"/>
                          </a:solidFill>
                        </a:rPr>
                        <a:t>Nov  </a:t>
                      </a:r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43" marR="91443" marT="45701" marB="45701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FFFF"/>
                          </a:solidFill>
                        </a:rPr>
                        <a:t>10 Nov</a:t>
                      </a:r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43" marR="91443" marT="45701" marB="45701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FFFF"/>
                          </a:solidFill>
                        </a:rPr>
                        <a:t>11 Nov</a:t>
                      </a:r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43" marR="91443" marT="45701" marB="45701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FFFF"/>
                          </a:solidFill>
                        </a:rPr>
                        <a:t>12 Nov</a:t>
                      </a:r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43" marR="91443" marT="45701" marB="45701">
                    <a:solidFill>
                      <a:srgbClr val="800000"/>
                    </a:solidFill>
                  </a:tcPr>
                </a:tc>
              </a:tr>
              <a:tr h="61098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43" marR="91443" marT="45701" marB="45701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FFFF"/>
                          </a:solidFill>
                        </a:rPr>
                        <a:t>Plenary</a:t>
                      </a:r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43" marR="91443" marT="45701" marB="45701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FFFF"/>
                          </a:solidFill>
                        </a:rPr>
                        <a:t>Plenary </a:t>
                      </a:r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43" marR="91443" marT="45701" marB="45701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FFFF"/>
                          </a:solidFill>
                        </a:rPr>
                        <a:t>Plenary</a:t>
                      </a:r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43" marR="91443" marT="45701" marB="45701">
                    <a:solidFill>
                      <a:srgbClr val="800000"/>
                    </a:solidFill>
                  </a:tcPr>
                </a:tc>
              </a:tr>
              <a:tr h="640019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43" marR="91443" marT="45701" marB="45701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FFFF"/>
                          </a:solidFill>
                        </a:rPr>
                        <a:t>Parallel</a:t>
                      </a:r>
                      <a:r>
                        <a:rPr lang="en-US" sz="1800" baseline="0" dirty="0" smtClean="0">
                          <a:solidFill>
                            <a:srgbClr val="FFFFFF"/>
                          </a:solidFill>
                        </a:rPr>
                        <a:t> session</a:t>
                      </a:r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43" marR="91443" marT="45701" marB="45701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FFFF"/>
                          </a:solidFill>
                        </a:rPr>
                        <a:t>Parallel</a:t>
                      </a:r>
                      <a:r>
                        <a:rPr lang="en-US" sz="1800" baseline="0" dirty="0" smtClean="0">
                          <a:solidFill>
                            <a:srgbClr val="FFFFFF"/>
                          </a:solidFill>
                        </a:rPr>
                        <a:t> session</a:t>
                      </a:r>
                      <a:endParaRPr lang="en-US" sz="1800" dirty="0" smtClean="0">
                        <a:solidFill>
                          <a:srgbClr val="FFFFFF"/>
                        </a:solidFill>
                      </a:endParaRPr>
                    </a:p>
                    <a:p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43" marR="91443" marT="45701" marB="45701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FFFF"/>
                          </a:solidFill>
                        </a:rPr>
                        <a:t>Parallel</a:t>
                      </a:r>
                      <a:r>
                        <a:rPr lang="en-US" sz="1800" baseline="0" dirty="0" smtClean="0">
                          <a:solidFill>
                            <a:srgbClr val="FFFFFF"/>
                          </a:solidFill>
                        </a:rPr>
                        <a:t> session</a:t>
                      </a:r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43" marR="91443" marT="45701" marB="45701">
                    <a:solidFill>
                      <a:srgbClr val="800000"/>
                    </a:solidFill>
                  </a:tcPr>
                </a:tc>
              </a:tr>
              <a:tr h="640019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43" marR="91443" marT="45701" marB="45701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FFFF"/>
                          </a:solidFill>
                        </a:rPr>
                        <a:t>Parallel</a:t>
                      </a:r>
                      <a:r>
                        <a:rPr lang="en-US" sz="1800" baseline="0" dirty="0" smtClean="0">
                          <a:solidFill>
                            <a:srgbClr val="FFFFFF"/>
                          </a:solidFill>
                        </a:rPr>
                        <a:t> session</a:t>
                      </a:r>
                      <a:endParaRPr lang="en-US" sz="1800" dirty="0" smtClean="0">
                        <a:solidFill>
                          <a:srgbClr val="FFFFFF"/>
                        </a:solidFill>
                      </a:endParaRPr>
                    </a:p>
                    <a:p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43" marR="91443" marT="45701" marB="45701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FFFF"/>
                          </a:solidFill>
                        </a:rPr>
                        <a:t>Parallel</a:t>
                      </a:r>
                      <a:r>
                        <a:rPr lang="en-US" sz="1800" baseline="0" dirty="0" smtClean="0">
                          <a:solidFill>
                            <a:srgbClr val="FFFFFF"/>
                          </a:solidFill>
                        </a:rPr>
                        <a:t> session</a:t>
                      </a:r>
                      <a:endParaRPr lang="en-US" sz="1800" dirty="0" smtClean="0">
                        <a:solidFill>
                          <a:srgbClr val="FFFFFF"/>
                        </a:solidFill>
                      </a:endParaRPr>
                    </a:p>
                    <a:p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43" marR="91443" marT="45701" marB="45701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FFFF"/>
                          </a:solidFill>
                        </a:rPr>
                        <a:t>Parallel</a:t>
                      </a:r>
                      <a:r>
                        <a:rPr lang="en-US" sz="1800" baseline="0" dirty="0" smtClean="0">
                          <a:solidFill>
                            <a:srgbClr val="FFFFFF"/>
                          </a:solidFill>
                        </a:rPr>
                        <a:t> session</a:t>
                      </a:r>
                      <a:endParaRPr lang="en-US" sz="1800" dirty="0" smtClean="0">
                        <a:solidFill>
                          <a:srgbClr val="FFFFFF"/>
                        </a:solidFill>
                      </a:endParaRPr>
                    </a:p>
                    <a:p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43" marR="91443" marT="45701" marB="45701">
                    <a:solidFill>
                      <a:srgbClr val="800000"/>
                    </a:solidFill>
                  </a:tcPr>
                </a:tc>
              </a:tr>
              <a:tr h="640019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43" marR="91443" marT="45701" marB="45701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solidFill>
                            <a:srgbClr val="FFFFFF"/>
                          </a:solidFill>
                        </a:rPr>
                        <a:t>Lunch</a:t>
                      </a:r>
                      <a:r>
                        <a:rPr lang="en-US" sz="1800" i="1" baseline="0" dirty="0" smtClean="0">
                          <a:solidFill>
                            <a:srgbClr val="FFFFFF"/>
                          </a:solidFill>
                        </a:rPr>
                        <a:t> break</a:t>
                      </a:r>
                      <a:endParaRPr lang="en-US" sz="1800" i="1" dirty="0">
                        <a:solidFill>
                          <a:srgbClr val="FFFFFF"/>
                        </a:solidFill>
                      </a:endParaRPr>
                    </a:p>
                  </a:txBody>
                  <a:tcPr marL="91443" marR="91443" marT="45701" marB="45701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solidFill>
                            <a:srgbClr val="FFFFFF"/>
                          </a:solidFill>
                        </a:rPr>
                        <a:t>Lunch break</a:t>
                      </a:r>
                      <a:endParaRPr lang="en-US" sz="1800" i="1" dirty="0">
                        <a:solidFill>
                          <a:srgbClr val="FFFFFF"/>
                        </a:solidFill>
                      </a:endParaRPr>
                    </a:p>
                  </a:txBody>
                  <a:tcPr marL="91443" marR="91443" marT="45701" marB="45701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solidFill>
                            <a:srgbClr val="FFFFFF"/>
                          </a:solidFill>
                        </a:rPr>
                        <a:t>Lunch break</a:t>
                      </a:r>
                    </a:p>
                    <a:p>
                      <a:endParaRPr lang="en-US" sz="1800" i="1" dirty="0">
                        <a:solidFill>
                          <a:srgbClr val="FFFFFF"/>
                        </a:solidFill>
                      </a:endParaRPr>
                    </a:p>
                  </a:txBody>
                  <a:tcPr marL="91443" marR="91443" marT="45701" marB="45701">
                    <a:solidFill>
                      <a:srgbClr val="800000"/>
                    </a:solidFill>
                  </a:tcPr>
                </a:tc>
              </a:tr>
              <a:tr h="640019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43" marR="91443" marT="45701" marB="45701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FFFF"/>
                          </a:solidFill>
                        </a:rPr>
                        <a:t>Parallel</a:t>
                      </a:r>
                      <a:r>
                        <a:rPr lang="en-US" sz="1800" baseline="0" dirty="0" smtClean="0">
                          <a:solidFill>
                            <a:srgbClr val="FFFFFF"/>
                          </a:solidFill>
                        </a:rPr>
                        <a:t> session</a:t>
                      </a:r>
                      <a:endParaRPr lang="en-US" sz="1800" dirty="0" smtClean="0">
                        <a:solidFill>
                          <a:srgbClr val="FFFFFF"/>
                        </a:solidFill>
                      </a:endParaRPr>
                    </a:p>
                  </a:txBody>
                  <a:tcPr marL="91443" marR="91443" marT="45701" marB="45701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FFFF"/>
                          </a:solidFill>
                        </a:rPr>
                        <a:t>Parallel</a:t>
                      </a:r>
                      <a:r>
                        <a:rPr lang="en-US" sz="1800" baseline="0" dirty="0" smtClean="0">
                          <a:solidFill>
                            <a:srgbClr val="FFFFFF"/>
                          </a:solidFill>
                        </a:rPr>
                        <a:t> session</a:t>
                      </a:r>
                      <a:endParaRPr lang="en-US" sz="1800" dirty="0" smtClean="0">
                        <a:solidFill>
                          <a:srgbClr val="FFFFFF"/>
                        </a:solidFill>
                      </a:endParaRPr>
                    </a:p>
                    <a:p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43" marR="91443" marT="45701" marB="45701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FFFF"/>
                          </a:solidFill>
                        </a:rPr>
                        <a:t>Closing</a:t>
                      </a:r>
                      <a:r>
                        <a:rPr lang="en-US" sz="1800" baseline="0" dirty="0" smtClean="0">
                          <a:solidFill>
                            <a:srgbClr val="FFFFFF"/>
                          </a:solidFill>
                        </a:rPr>
                        <a:t> ceremony</a:t>
                      </a:r>
                      <a:endParaRPr lang="en-US" sz="1800" dirty="0" smtClean="0">
                        <a:solidFill>
                          <a:srgbClr val="FFFFFF"/>
                        </a:solidFill>
                      </a:endParaRPr>
                    </a:p>
                    <a:p>
                      <a:endParaRPr lang="en-US" sz="1800" dirty="0" smtClean="0">
                        <a:solidFill>
                          <a:srgbClr val="FFFFFF"/>
                        </a:solidFill>
                      </a:endParaRPr>
                    </a:p>
                  </a:txBody>
                  <a:tcPr marL="91443" marR="91443" marT="45701" marB="45701">
                    <a:solidFill>
                      <a:srgbClr val="800000"/>
                    </a:solidFill>
                  </a:tcPr>
                </a:tc>
              </a:tr>
              <a:tr h="640019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43" marR="91443" marT="45701" marB="45701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FFFF"/>
                          </a:solidFill>
                        </a:rPr>
                        <a:t>Parallel</a:t>
                      </a:r>
                      <a:r>
                        <a:rPr lang="en-US" sz="1800" baseline="0" dirty="0" smtClean="0">
                          <a:solidFill>
                            <a:srgbClr val="FFFFFF"/>
                          </a:solidFill>
                        </a:rPr>
                        <a:t> session</a:t>
                      </a:r>
                      <a:endParaRPr lang="en-US" sz="1800" dirty="0" smtClean="0">
                        <a:solidFill>
                          <a:srgbClr val="FFFFFF"/>
                        </a:solidFill>
                      </a:endParaRPr>
                    </a:p>
                    <a:p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43" marR="91443" marT="45701" marB="45701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FFFF"/>
                          </a:solidFill>
                        </a:rPr>
                        <a:t>Parallel</a:t>
                      </a:r>
                      <a:r>
                        <a:rPr lang="en-US" sz="1800" baseline="0" dirty="0" smtClean="0">
                          <a:solidFill>
                            <a:srgbClr val="FFFFFF"/>
                          </a:solidFill>
                        </a:rPr>
                        <a:t> session</a:t>
                      </a:r>
                      <a:endParaRPr lang="en-US" sz="1800" dirty="0" smtClean="0">
                        <a:solidFill>
                          <a:srgbClr val="FFFFFF"/>
                        </a:solidFill>
                      </a:endParaRPr>
                    </a:p>
                    <a:p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43" marR="91443" marT="45701" marB="45701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43" marR="91443" marT="45701" marB="45701">
                    <a:solidFill>
                      <a:srgbClr val="800000"/>
                    </a:solidFill>
                  </a:tcPr>
                </a:tc>
              </a:tr>
              <a:tr h="9143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FFFF"/>
                          </a:solidFill>
                        </a:rPr>
                        <a:t>Opening Ceremony</a:t>
                      </a:r>
                    </a:p>
                    <a:p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43" marR="91443" marT="45701" marB="45701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43" marR="91443" marT="45701" marB="45701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43" marR="91443" marT="45701" marB="45701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43" marR="91443" marT="45701" marB="45701">
                    <a:solidFill>
                      <a:srgbClr val="800000"/>
                    </a:solidFill>
                  </a:tcPr>
                </a:tc>
              </a:tr>
            </a:tbl>
          </a:graphicData>
        </a:graphic>
      </p:graphicFrame>
      <p:sp>
        <p:nvSpPr>
          <p:cNvPr id="21554" name="TextBox 4"/>
          <p:cNvSpPr txBox="1">
            <a:spLocks noChangeArrowheads="1"/>
          </p:cNvSpPr>
          <p:nvPr/>
        </p:nvSpPr>
        <p:spPr bwMode="auto">
          <a:xfrm>
            <a:off x="93663" y="6322003"/>
            <a:ext cx="77003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b="1" dirty="0"/>
              <a:t>Parallel session: 15 rooms</a:t>
            </a:r>
            <a:r>
              <a:rPr lang="en-US" altLang="en-US" sz="2000" b="1" dirty="0" smtClean="0"/>
              <a:t>, 3 speakers each </a:t>
            </a:r>
            <a:r>
              <a:rPr lang="en-US" altLang="en-US" sz="2000" b="1" dirty="0">
                <a:sym typeface="Wingdings" pitchFamily="2" charset="2"/>
              </a:rPr>
              <a:t> </a:t>
            </a:r>
            <a:r>
              <a:rPr lang="en-US" altLang="en-US" sz="2000" b="1" u="sng" dirty="0" smtClean="0">
                <a:sym typeface="Wingdings" pitchFamily="2" charset="2"/>
              </a:rPr>
              <a:t>+</a:t>
            </a:r>
            <a:r>
              <a:rPr lang="en-US" altLang="en-US" sz="2000" b="1" dirty="0" smtClean="0">
                <a:sym typeface="Wingdings" pitchFamily="2" charset="2"/>
              </a:rPr>
              <a:t>400 speakers</a:t>
            </a:r>
            <a:endParaRPr lang="en-US" altLang="en-US" sz="20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9975" y="173615"/>
            <a:ext cx="2106613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T</a:t>
            </a:r>
            <a:r>
              <a:rPr lang="id-ID" dirty="0" smtClean="0">
                <a:ea typeface="+mj-ea"/>
                <a:cs typeface="+mj-cs"/>
              </a:rPr>
              <a:t>opics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713" y="1247775"/>
            <a:ext cx="5975350" cy="5229225"/>
          </a:xfrm>
        </p:spPr>
        <p:txBody>
          <a:bodyPr/>
          <a:lstStyle/>
          <a:p>
            <a:pPr marL="457200" indent="-457200" eaLnBrk="1" hangingPunct="1">
              <a:buClrTx/>
              <a:buSzPct val="100000"/>
              <a:buFont typeface="+mj-lt"/>
              <a:buAutoNum type="arabicPeriod"/>
              <a:defRPr/>
            </a:pPr>
            <a:r>
              <a:rPr lang="en-US" dirty="0" smtClean="0">
                <a:ea typeface="+mn-ea"/>
                <a:cs typeface="+mn-cs"/>
              </a:rPr>
              <a:t>Addressing youth needs and involvement</a:t>
            </a:r>
          </a:p>
          <a:p>
            <a:pPr marL="457200" indent="-457200" eaLnBrk="1" hangingPunct="1">
              <a:buClrTx/>
              <a:buSzPct val="100000"/>
              <a:buFont typeface="+mj-lt"/>
              <a:buAutoNum type="arabicPeriod"/>
              <a:defRPr/>
            </a:pPr>
            <a:r>
              <a:rPr lang="en-US" dirty="0" smtClean="0">
                <a:ea typeface="+mn-ea"/>
                <a:cs typeface="+mn-cs"/>
              </a:rPr>
              <a:t>Quality of care</a:t>
            </a:r>
          </a:p>
          <a:p>
            <a:pPr marL="457200" indent="-457200" eaLnBrk="1" hangingPunct="1">
              <a:buClrTx/>
              <a:buSzPct val="100000"/>
              <a:buFont typeface="+mj-lt"/>
              <a:buAutoNum type="arabicPeriod"/>
              <a:defRPr/>
            </a:pPr>
            <a:r>
              <a:rPr lang="en-US" dirty="0" smtClean="0">
                <a:ea typeface="+mn-ea"/>
                <a:cs typeface="+mn-cs"/>
              </a:rPr>
              <a:t>The Demographic Dividend</a:t>
            </a:r>
          </a:p>
          <a:p>
            <a:pPr marL="457200" indent="-457200" eaLnBrk="1" hangingPunct="1">
              <a:buClrTx/>
              <a:buSzPct val="100000"/>
              <a:buFont typeface="+mj-lt"/>
              <a:buAutoNum type="arabicPeriod"/>
              <a:defRPr/>
            </a:pPr>
            <a:r>
              <a:rPr lang="en-US" dirty="0" smtClean="0">
                <a:ea typeface="+mn-ea"/>
                <a:cs typeface="+mn-cs"/>
              </a:rPr>
              <a:t>Advancing FP through faith organizations</a:t>
            </a:r>
          </a:p>
          <a:p>
            <a:pPr marL="457200" indent="-457200" eaLnBrk="1" hangingPunct="1">
              <a:buClrTx/>
              <a:buSzPct val="100000"/>
              <a:buFont typeface="+mj-lt"/>
              <a:buAutoNum type="arabicPeriod"/>
              <a:defRPr/>
            </a:pPr>
            <a:r>
              <a:rPr lang="en-US" dirty="0" smtClean="0">
                <a:ea typeface="+mn-ea"/>
                <a:cs typeface="+mn-cs"/>
              </a:rPr>
              <a:t>FP2020 progresses and challenges</a:t>
            </a:r>
          </a:p>
          <a:p>
            <a:pPr marL="457200" indent="-457200" eaLnBrk="1" hangingPunct="1">
              <a:buClrTx/>
              <a:buSzPct val="100000"/>
              <a:buFont typeface="+mj-lt"/>
              <a:buAutoNum type="arabicPeriod"/>
              <a:defRPr/>
            </a:pPr>
            <a:r>
              <a:rPr lang="en-US" dirty="0" smtClean="0">
                <a:ea typeface="+mn-ea"/>
                <a:cs typeface="+mn-cs"/>
              </a:rPr>
              <a:t>Innovations in financing (Universal Health Care)</a:t>
            </a:r>
          </a:p>
          <a:p>
            <a:pPr marL="457200" indent="-457200" eaLnBrk="1" hangingPunct="1">
              <a:buClrTx/>
              <a:buSzPct val="100000"/>
              <a:buFont typeface="+mj-lt"/>
              <a:buAutoNum type="arabicPeriod"/>
              <a:defRPr/>
            </a:pPr>
            <a:r>
              <a:rPr lang="en-US" dirty="0" smtClean="0">
                <a:ea typeface="+mn-ea"/>
                <a:cs typeface="+mn-cs"/>
              </a:rPr>
              <a:t>Accountability and advocacy</a:t>
            </a:r>
          </a:p>
          <a:p>
            <a:pPr marL="457200" indent="-457200" eaLnBrk="1" hangingPunct="1">
              <a:buClrTx/>
              <a:buSzPct val="100000"/>
              <a:buFont typeface="+mj-lt"/>
              <a:buAutoNum type="arabicPeriod"/>
              <a:defRPr/>
            </a:pPr>
            <a:r>
              <a:rPr lang="en-US" dirty="0" smtClean="0">
                <a:ea typeface="+mn-ea"/>
                <a:cs typeface="+mn-cs"/>
              </a:rPr>
              <a:t>Demand Generation and Social Change</a:t>
            </a: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4866" y="249584"/>
            <a:ext cx="2106612" cy="990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Theme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279400" y="2187575"/>
            <a:ext cx="247967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800" b="1"/>
              <a:t>Global </a:t>
            </a:r>
          </a:p>
          <a:p>
            <a:r>
              <a:rPr lang="en-US" altLang="en-US" sz="2800" b="1"/>
              <a:t>Commitment,</a:t>
            </a:r>
          </a:p>
          <a:p>
            <a:r>
              <a:rPr lang="en-US" altLang="en-US" sz="2800" b="1"/>
              <a:t>Local Action</a:t>
            </a:r>
          </a:p>
          <a:p>
            <a:endParaRPr lang="en-US" altLang="en-US" sz="2800" b="1"/>
          </a:p>
        </p:txBody>
      </p:sp>
      <p:cxnSp>
        <p:nvCxnSpPr>
          <p:cNvPr id="7" name="Straight Connector 6"/>
          <p:cNvCxnSpPr/>
          <p:nvPr/>
        </p:nvCxnSpPr>
        <p:spPr>
          <a:xfrm>
            <a:off x="350838" y="1106488"/>
            <a:ext cx="83058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38" y="13423"/>
            <a:ext cx="8229600" cy="636204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Call for Abstracts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49900"/>
            <a:ext cx="9144000" cy="5715470"/>
          </a:xfrm>
        </p:spPr>
        <p:txBody>
          <a:bodyPr rtlCol="0">
            <a:normAutofit fontScale="62500" lnSpcReduction="20000"/>
          </a:bodyPr>
          <a:lstStyle/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2800" b="1" dirty="0" smtClean="0"/>
              <a:t>Deadline for the abstract submission to the international committee</a:t>
            </a:r>
            <a:r>
              <a:rPr lang="en-US" sz="2800" dirty="0" smtClean="0"/>
              <a:t>: May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, 2015 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b="1" dirty="0" smtClean="0">
                <a:solidFill>
                  <a:srgbClr val="0000FF"/>
                </a:solidFill>
                <a:hlinkClick r:id="rId2"/>
              </a:rPr>
              <a:t>www.fpconference.org/2015</a:t>
            </a:r>
            <a:r>
              <a:rPr lang="id-ID" sz="2800" b="1" dirty="0" smtClean="0">
                <a:solidFill>
                  <a:srgbClr val="0000FF"/>
                </a:solidFill>
              </a:rPr>
              <a:t> (on-line)</a:t>
            </a:r>
            <a:endParaRPr lang="en-US" sz="2800" dirty="0" smtClean="0"/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2800" b="1" dirty="0" smtClean="0"/>
              <a:t>Announcement for the accepted abstracts</a:t>
            </a:r>
            <a:r>
              <a:rPr lang="en-US" sz="2800" b="1" dirty="0" smtClean="0"/>
              <a:t>:</a:t>
            </a:r>
            <a:r>
              <a:rPr lang="en-US" sz="2800" dirty="0" smtClean="0"/>
              <a:t> June 19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, 201</a:t>
            </a:r>
            <a:r>
              <a:rPr lang="id-ID" sz="2800" dirty="0" smtClean="0"/>
              <a:t>5</a:t>
            </a:r>
            <a:endParaRPr lang="en-US" sz="2800" dirty="0" smtClean="0"/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b="1" dirty="0" smtClean="0"/>
              <a:t>Type of abstracts</a:t>
            </a:r>
            <a:r>
              <a:rPr lang="en-US" sz="2800" dirty="0" smtClean="0"/>
              <a:t>: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Research abstract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Program/Best Practices abstract</a:t>
            </a:r>
          </a:p>
          <a:p>
            <a:r>
              <a:rPr lang="en-US" sz="2800" b="1" dirty="0" smtClean="0"/>
              <a:t>Type of Presentation:</a:t>
            </a:r>
            <a:endParaRPr lang="en-US" sz="2800" b="1" dirty="0"/>
          </a:p>
          <a:p>
            <a:pPr lvl="1"/>
            <a:r>
              <a:rPr lang="en-US" sz="2800" dirty="0"/>
              <a:t>Individual</a:t>
            </a:r>
          </a:p>
          <a:p>
            <a:pPr lvl="1"/>
            <a:r>
              <a:rPr lang="en-US" sz="2800" dirty="0"/>
              <a:t>Preformed Panel (3-4 related presentation)</a:t>
            </a:r>
          </a:p>
          <a:p>
            <a:pPr lvl="1"/>
            <a:r>
              <a:rPr lang="en-US" sz="2800" dirty="0"/>
              <a:t>Poster </a:t>
            </a:r>
          </a:p>
          <a:p>
            <a:pPr marL="274637" lvl="1" indent="0">
              <a:buNone/>
            </a:pPr>
            <a:endParaRPr lang="en-US" sz="2800" dirty="0"/>
          </a:p>
          <a:p>
            <a:pPr marL="274637" lvl="1" indent="0">
              <a:buNone/>
            </a:pPr>
            <a:endParaRPr lang="en-US" sz="2800" dirty="0" smtClean="0"/>
          </a:p>
          <a:p>
            <a:pPr>
              <a:defRPr/>
            </a:pPr>
            <a:endParaRPr lang="id-ID" sz="3200" b="1" dirty="0" smtClean="0"/>
          </a:p>
          <a:p>
            <a:pPr marL="0" indent="0">
              <a:buNone/>
              <a:defRPr/>
            </a:pPr>
            <a:endParaRPr lang="id-ID" sz="3200" b="1" dirty="0"/>
          </a:p>
          <a:p>
            <a:pPr>
              <a:defRPr/>
            </a:pPr>
            <a:endParaRPr lang="id-ID" sz="3200" b="1" dirty="0" smtClean="0"/>
          </a:p>
          <a:p>
            <a:pPr>
              <a:defRPr/>
            </a:pPr>
            <a:r>
              <a:rPr lang="id-ID" sz="3200" b="1" dirty="0" smtClean="0"/>
              <a:t>Deadline for the national mentoring and workshop:April 7th,  </a:t>
            </a:r>
            <a:r>
              <a:rPr lang="id-ID" sz="3200" b="1" dirty="0"/>
              <a:t>2015</a:t>
            </a:r>
            <a:endParaRPr lang="id-ID" b="1" u="sng" dirty="0">
              <a:solidFill>
                <a:srgbClr val="0000FF"/>
              </a:solidFill>
              <a:hlinkClick r:id="rId3"/>
            </a:endParaRPr>
          </a:p>
          <a:p>
            <a:pPr marL="273050" lvl="1" indent="171450">
              <a:buNone/>
              <a:defRPr/>
            </a:pPr>
            <a:r>
              <a:rPr lang="id-ID" sz="2800" b="1" dirty="0" smtClean="0">
                <a:solidFill>
                  <a:srgbClr val="0000FF"/>
                </a:solidFill>
                <a:hlinkClick r:id="rId3"/>
              </a:rPr>
              <a:t>icfp2015indonesia@bkkbn.go.id</a:t>
            </a:r>
            <a:endParaRPr lang="id-ID" sz="2800" b="1" dirty="0" smtClean="0">
              <a:solidFill>
                <a:srgbClr val="0000FF"/>
              </a:solidFill>
            </a:endParaRPr>
          </a:p>
          <a:p>
            <a:pPr marL="273050" lvl="1" indent="171450">
              <a:buNone/>
              <a:defRPr/>
            </a:pPr>
            <a:endParaRPr lang="id-ID" sz="2800" b="1" dirty="0">
              <a:solidFill>
                <a:srgbClr val="0000FF"/>
              </a:solidFill>
            </a:endParaRPr>
          </a:p>
          <a:p>
            <a:pPr marL="27432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(Through e-mail. Paper should include around 250 words  + 5 to 6 tables/charts)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-24023" y="3990550"/>
            <a:ext cx="9144001" cy="1588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3672" y="4144443"/>
            <a:ext cx="8855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UNFPA Indonesia: </a:t>
            </a:r>
            <a:r>
              <a:rPr lang="en-US" sz="2400" dirty="0" smtClean="0"/>
              <a:t>to increase number &amp; quality of Indonesian participants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Mentoring and Workshop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23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700"/>
            <a:ext cx="8229600" cy="774700"/>
          </a:xfrm>
        </p:spPr>
        <p:txBody>
          <a:bodyPr/>
          <a:lstStyle/>
          <a:p>
            <a:pPr algn="ctr">
              <a:defRPr/>
            </a:pPr>
            <a:r>
              <a:rPr lang="id-ID" dirty="0" smtClean="0"/>
              <a:t>5</a:t>
            </a:r>
            <a:r>
              <a:rPr lang="en-US" dirty="0" smtClean="0"/>
              <a:t>. Progress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35246"/>
              </p:ext>
            </p:extLst>
          </p:nvPr>
        </p:nvGraphicFramePr>
        <p:xfrm>
          <a:off x="201613" y="936625"/>
          <a:ext cx="8707438" cy="593112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00927"/>
                <a:gridCol w="2934029"/>
                <a:gridCol w="2985833"/>
                <a:gridCol w="1986649"/>
              </a:tblGrid>
              <a:tr h="366875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No</a:t>
                      </a:r>
                      <a:endParaRPr lang="en-US" sz="2000" dirty="0"/>
                    </a:p>
                  </a:txBody>
                  <a:tcPr marL="91433" marR="91433" marT="45725" marB="457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Activities</a:t>
                      </a:r>
                      <a:endParaRPr lang="en-US" sz="2000" dirty="0"/>
                    </a:p>
                  </a:txBody>
                  <a:tcPr marL="91433" marR="91433" marT="45725" marB="457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Status</a:t>
                      </a:r>
                      <a:endParaRPr lang="en-US" sz="2000" dirty="0"/>
                    </a:p>
                  </a:txBody>
                  <a:tcPr marL="91433" marR="91433" marT="45725" marB="457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Remarks</a:t>
                      </a:r>
                      <a:endParaRPr lang="en-US" sz="2000" dirty="0"/>
                    </a:p>
                  </a:txBody>
                  <a:tcPr marL="91433" marR="91433" marT="45725" marB="457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70399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</a:t>
                      </a:r>
                      <a:endParaRPr lang="en-US" sz="2000" dirty="0"/>
                    </a:p>
                  </a:txBody>
                  <a:tcPr marL="91433" marR="91433" marT="45725" marB="457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TOR </a:t>
                      </a:r>
                      <a:r>
                        <a:rPr lang="en-US" sz="2000" baseline="0" dirty="0" smtClean="0"/>
                        <a:t>ICFP</a:t>
                      </a:r>
                      <a:r>
                        <a:rPr lang="id-ID" sz="2000" baseline="0" dirty="0" smtClean="0"/>
                        <a:t> ke-4</a:t>
                      </a:r>
                      <a:endParaRPr lang="en-US" sz="2000" dirty="0"/>
                    </a:p>
                  </a:txBody>
                  <a:tcPr marL="91433" marR="91433" marT="45725" marB="457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done</a:t>
                      </a:r>
                      <a:endParaRPr lang="en-US" sz="2000" dirty="0"/>
                    </a:p>
                  </a:txBody>
                  <a:tcPr marL="91433" marR="91433" marT="45725" marB="457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BKKBN</a:t>
                      </a:r>
                      <a:r>
                        <a:rPr lang="en-US" sz="2000" baseline="0" dirty="0" smtClean="0"/>
                        <a:t> and </a:t>
                      </a:r>
                      <a:r>
                        <a:rPr lang="en-US" sz="2000" dirty="0" smtClean="0"/>
                        <a:t>Gates Institute</a:t>
                      </a:r>
                    </a:p>
                  </a:txBody>
                  <a:tcPr marL="91433" marR="91433" marT="45725" marB="457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722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2</a:t>
                      </a:r>
                      <a:endParaRPr lang="en-US" sz="2000" dirty="0"/>
                    </a:p>
                  </a:txBody>
                  <a:tcPr marL="91433" marR="91433" marT="45725" marB="457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2000" baseline="0" dirty="0" smtClean="0"/>
                        <a:t>Venue for the ICFP (</a:t>
                      </a:r>
                      <a:r>
                        <a:rPr lang="en-US" sz="2000" baseline="0" dirty="0" smtClean="0"/>
                        <a:t>BNDCC</a:t>
                      </a:r>
                      <a:r>
                        <a:rPr lang="id-ID" sz="2000" baseline="0" dirty="0" smtClean="0"/>
                        <a:t>)</a:t>
                      </a:r>
                      <a:endParaRPr lang="en-US" sz="2000" dirty="0"/>
                    </a:p>
                  </a:txBody>
                  <a:tcPr marL="91433" marR="91433" marT="45725" marB="457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done</a:t>
                      </a:r>
                      <a:endParaRPr lang="en-US" sz="2000" dirty="0"/>
                    </a:p>
                  </a:txBody>
                  <a:tcPr marL="91433" marR="91433" marT="45725" marB="457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BKKBN and </a:t>
                      </a:r>
                      <a:r>
                        <a:rPr lang="en-US" sz="2000" dirty="0" smtClean="0"/>
                        <a:t>Gates Institute</a:t>
                      </a:r>
                      <a:endParaRPr lang="en-US" sz="2000" dirty="0"/>
                    </a:p>
                  </a:txBody>
                  <a:tcPr marL="91433" marR="91433" marT="45725" marB="457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411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3</a:t>
                      </a:r>
                      <a:endParaRPr lang="en-US" sz="2000" dirty="0" smtClean="0"/>
                    </a:p>
                  </a:txBody>
                  <a:tcPr marL="91433" marR="91433" marT="45725" marB="457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 smtClean="0">
                          <a:ea typeface="ＭＳ Ｐゴシック" pitchFamily="34" charset="-128"/>
                        </a:rPr>
                        <a:t>Consultants and administrative officers</a:t>
                      </a:r>
                      <a:r>
                        <a:rPr lang="en-US" altLang="en-US" sz="2000" baseline="0" dirty="0" smtClean="0">
                          <a:ea typeface="ＭＳ Ｐゴシック" pitchFamily="34" charset="-128"/>
                        </a:rPr>
                        <a:t> recruitment</a:t>
                      </a:r>
                      <a:endParaRPr lang="en-US" altLang="en-US" sz="2000" dirty="0" smtClean="0">
                        <a:ea typeface="ＭＳ Ｐゴシック" pitchFamily="34" charset="-128"/>
                      </a:endParaRPr>
                    </a:p>
                  </a:txBody>
                  <a:tcPr marL="91433" marR="91433" marT="45725" marB="457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done</a:t>
                      </a:r>
                    </a:p>
                    <a:p>
                      <a:pPr algn="l"/>
                      <a:endParaRPr lang="en-US" sz="2000" dirty="0"/>
                    </a:p>
                  </a:txBody>
                  <a:tcPr marL="91433" marR="91433" marT="45725" marB="457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BKKBN and JHU</a:t>
                      </a:r>
                      <a:endParaRPr lang="en-US" sz="2000" dirty="0"/>
                    </a:p>
                  </a:txBody>
                  <a:tcPr marL="91433" marR="91433" marT="45725" marB="457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411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4</a:t>
                      </a:r>
                      <a:endParaRPr lang="en-US" sz="2000" dirty="0" smtClean="0"/>
                    </a:p>
                  </a:txBody>
                  <a:tcPr marL="91433" marR="91433" marT="45725" marB="457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National Steering Committee Draft</a:t>
                      </a:r>
                    </a:p>
                  </a:txBody>
                  <a:tcPr marL="91433" marR="91433" marT="45725" marB="457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To be signed by</a:t>
                      </a:r>
                      <a:r>
                        <a:rPr lang="en-US" sz="2000" baseline="0" dirty="0" smtClean="0"/>
                        <a:t> Minister of Human Development and Cultures</a:t>
                      </a:r>
                      <a:endParaRPr lang="en-US" sz="2000" dirty="0"/>
                    </a:p>
                  </a:txBody>
                  <a:tcPr marL="91433" marR="91433" marT="45725" marB="457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BKKBN</a:t>
                      </a:r>
                      <a:endParaRPr lang="en-US" sz="2000" dirty="0"/>
                    </a:p>
                  </a:txBody>
                  <a:tcPr marL="91433" marR="91433" marT="45725" marB="457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7481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5</a:t>
                      </a:r>
                      <a:endParaRPr lang="en-US" sz="2000" dirty="0" smtClean="0"/>
                    </a:p>
                  </a:txBody>
                  <a:tcPr marL="91433" marR="91433" marT="45725" marB="457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Coordinating with BKKBN Bali Province </a:t>
                      </a:r>
                    </a:p>
                  </a:txBody>
                  <a:tcPr marL="91433" marR="91433" marT="45725" marB="457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done</a:t>
                      </a:r>
                      <a:endParaRPr lang="en-US" sz="2000" dirty="0"/>
                    </a:p>
                  </a:txBody>
                  <a:tcPr marL="91433" marR="91433" marT="45725" marB="457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BKKBN</a:t>
                      </a:r>
                      <a:endParaRPr lang="en-US" sz="2000" dirty="0"/>
                    </a:p>
                  </a:txBody>
                  <a:tcPr marL="91433" marR="91433" marT="45725" marB="457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45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/>
                        <a:t>6</a:t>
                      </a:r>
                      <a:endParaRPr lang="en-US" sz="2000" dirty="0" smtClean="0"/>
                    </a:p>
                  </a:txBody>
                  <a:tcPr marL="91433" marR="91433" marT="45725" marB="457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Coordinating with Bali Province Governor and the</a:t>
                      </a:r>
                      <a:r>
                        <a:rPr lang="en-US" sz="2000" baseline="0" dirty="0" smtClean="0"/>
                        <a:t> Chief of Bali Police Officer </a:t>
                      </a:r>
                      <a:endParaRPr lang="en-US" sz="2000" dirty="0" smtClean="0"/>
                    </a:p>
                  </a:txBody>
                  <a:tcPr marL="91433" marR="91433" marT="45725" marB="457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Wait</a:t>
                      </a:r>
                      <a:r>
                        <a:rPr lang="en-US" sz="2000" baseline="0" dirty="0" smtClean="0"/>
                        <a:t> for the confirmation</a:t>
                      </a:r>
                      <a:endParaRPr lang="en-US" sz="2000" dirty="0"/>
                    </a:p>
                  </a:txBody>
                  <a:tcPr marL="91433" marR="91433" marT="45725" marB="457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BKKBN</a:t>
                      </a:r>
                      <a:endParaRPr lang="en-US" sz="2000" dirty="0"/>
                    </a:p>
                  </a:txBody>
                  <a:tcPr marL="91433" marR="91433" marT="45725" marB="457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26981"/>
              </p:ext>
            </p:extLst>
          </p:nvPr>
        </p:nvGraphicFramePr>
        <p:xfrm>
          <a:off x="185980" y="371959"/>
          <a:ext cx="8723071" cy="645314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67905"/>
                <a:gridCol w="3177152"/>
                <a:gridCol w="2262753"/>
                <a:gridCol w="2415261"/>
              </a:tblGrid>
              <a:tr h="666427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No</a:t>
                      </a:r>
                      <a:endParaRPr lang="en-US" sz="2800" dirty="0"/>
                    </a:p>
                  </a:txBody>
                  <a:tcPr marL="91433" marR="91433" marT="45725" marB="457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Activities</a:t>
                      </a:r>
                      <a:endParaRPr lang="en-US" sz="2800" dirty="0"/>
                    </a:p>
                  </a:txBody>
                  <a:tcPr marL="91433" marR="91433" marT="45725" marB="457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Status</a:t>
                      </a:r>
                      <a:endParaRPr lang="en-US" sz="2800" dirty="0"/>
                    </a:p>
                  </a:txBody>
                  <a:tcPr marL="91433" marR="91433" marT="45725" marB="457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Remarks</a:t>
                      </a:r>
                      <a:endParaRPr lang="en-US" sz="2800" dirty="0"/>
                    </a:p>
                  </a:txBody>
                  <a:tcPr marL="91433" marR="91433" marT="45725" marB="457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741699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7</a:t>
                      </a:r>
                      <a:endParaRPr lang="en-US" sz="2000" dirty="0"/>
                    </a:p>
                  </a:txBody>
                  <a:tcPr marL="91433" marR="91433"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 smtClean="0">
                          <a:solidFill>
                            <a:srgbClr val="292934"/>
                          </a:solidFill>
                          <a:ea typeface="ＭＳ Ｐゴシック" pitchFamily="34" charset="-128"/>
                        </a:rPr>
                        <a:t>Coordinating with the Minister of</a:t>
                      </a:r>
                      <a:r>
                        <a:rPr lang="en-US" altLang="en-US" sz="2000" baseline="0" dirty="0" smtClean="0">
                          <a:solidFill>
                            <a:srgbClr val="292934"/>
                          </a:solidFill>
                          <a:ea typeface="ＭＳ Ｐゴシック" pitchFamily="34" charset="-128"/>
                        </a:rPr>
                        <a:t> Human Development and Cultures</a:t>
                      </a:r>
                      <a:endParaRPr lang="en-US" altLang="en-US" sz="2000" dirty="0" smtClean="0">
                        <a:solidFill>
                          <a:srgbClr val="292934"/>
                        </a:solidFill>
                        <a:ea typeface="ＭＳ Ｐゴシック" pitchFamily="34" charset="-128"/>
                      </a:endParaRPr>
                    </a:p>
                  </a:txBody>
                  <a:tcPr marL="91433" marR="91433"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done</a:t>
                      </a:r>
                      <a:endParaRPr lang="en-US" sz="2000" dirty="0"/>
                    </a:p>
                  </a:txBody>
                  <a:tcPr marL="91433" marR="91433"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BKKBN</a:t>
                      </a:r>
                      <a:endParaRPr lang="en-US" sz="2000" dirty="0"/>
                    </a:p>
                  </a:txBody>
                  <a:tcPr marL="91433" marR="91433"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9383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8</a:t>
                      </a:r>
                      <a:endParaRPr lang="en-US" sz="2000" dirty="0"/>
                    </a:p>
                  </a:txBody>
                  <a:tcPr marL="91433" marR="91433"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The NSC kick off meeting on </a:t>
                      </a:r>
                      <a:r>
                        <a:rPr lang="id-ID" sz="2000" baseline="0" dirty="0" smtClean="0"/>
                        <a:t>ICFP 2015</a:t>
                      </a:r>
                      <a:endParaRPr lang="en-US" sz="2000" dirty="0"/>
                    </a:p>
                  </a:txBody>
                  <a:tcPr marL="91433" marR="91433"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</a:t>
                      </a:r>
                      <a:r>
                        <a:rPr lang="id-ID" sz="2000" dirty="0" smtClean="0"/>
                        <a:t>ait for the signed NSC draft</a:t>
                      </a:r>
                      <a:endParaRPr lang="en-US" sz="2000" dirty="0"/>
                    </a:p>
                  </a:txBody>
                  <a:tcPr marL="91433" marR="91433"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BKKBN</a:t>
                      </a:r>
                      <a:endParaRPr lang="en-US" sz="2000" dirty="0"/>
                    </a:p>
                  </a:txBody>
                  <a:tcPr marL="91433" marR="91433"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341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9</a:t>
                      </a:r>
                      <a:endParaRPr lang="en-US" sz="2000" dirty="0"/>
                    </a:p>
                  </a:txBody>
                  <a:tcPr marL="91433" marR="91433"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Meeting of the</a:t>
                      </a:r>
                      <a:r>
                        <a:rPr lang="id-ID" sz="2000" baseline="0" dirty="0" smtClean="0"/>
                        <a:t> </a:t>
                      </a:r>
                      <a:r>
                        <a:rPr lang="id-ID" sz="2000" dirty="0" smtClean="0"/>
                        <a:t>Sub-committe for Faith</a:t>
                      </a:r>
                      <a:endParaRPr lang="en-US" sz="2000" dirty="0"/>
                    </a:p>
                  </a:txBody>
                  <a:tcPr marL="91433" marR="91433"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March</a:t>
                      </a:r>
                      <a:r>
                        <a:rPr lang="id-ID" sz="2000" baseline="0" dirty="0" smtClean="0"/>
                        <a:t> 14th, </a:t>
                      </a:r>
                      <a:r>
                        <a:rPr lang="id-ID" sz="2000" dirty="0" smtClean="0"/>
                        <a:t>2015</a:t>
                      </a:r>
                      <a:endParaRPr lang="en-US" sz="2000" dirty="0"/>
                    </a:p>
                  </a:txBody>
                  <a:tcPr marL="91433" marR="91433"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PP</a:t>
                      </a:r>
                      <a:r>
                        <a:rPr lang="id-ID" sz="2000" baseline="0" dirty="0" smtClean="0"/>
                        <a:t> Muhammadiyah</a:t>
                      </a:r>
                      <a:endParaRPr lang="en-US" sz="2000" dirty="0"/>
                    </a:p>
                  </a:txBody>
                  <a:tcPr marL="91433" marR="91433"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499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10</a:t>
                      </a:r>
                      <a:endParaRPr lang="id-ID" sz="2000" dirty="0"/>
                    </a:p>
                  </a:txBody>
                  <a:tcPr marL="91433" marR="91433"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Donor</a:t>
                      </a:r>
                      <a:r>
                        <a:rPr lang="en-US" sz="2000" baseline="0" dirty="0" smtClean="0"/>
                        <a:t>s meeting</a:t>
                      </a:r>
                      <a:endParaRPr lang="en-US" sz="2000" dirty="0"/>
                    </a:p>
                  </a:txBody>
                  <a:tcPr marL="91433" marR="91433"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solidFill>
                            <a:schemeClr val="tx1"/>
                          </a:solidFill>
                        </a:rPr>
                        <a:t>April 2015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UNFPA</a:t>
                      </a:r>
                      <a:endParaRPr lang="en-US" sz="2000" dirty="0"/>
                    </a:p>
                  </a:txBody>
                  <a:tcPr marL="91433" marR="91433"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352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11</a:t>
                      </a:r>
                      <a:endParaRPr lang="en-US" sz="2000" dirty="0"/>
                    </a:p>
                  </a:txBody>
                  <a:tcPr marL="91433" marR="91433"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International Committe Visit</a:t>
                      </a:r>
                      <a:endParaRPr lang="id-ID" sz="2000" dirty="0"/>
                    </a:p>
                  </a:txBody>
                  <a:tcPr marL="91433" marR="91433"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6-12</a:t>
                      </a:r>
                      <a:r>
                        <a:rPr lang="id-ID" sz="2000" baseline="0" dirty="0" smtClean="0"/>
                        <a:t> April 2015</a:t>
                      </a:r>
                      <a:endParaRPr lang="id-ID" sz="2000" dirty="0"/>
                    </a:p>
                  </a:txBody>
                  <a:tcPr marL="91433" marR="91433"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Gates Institute</a:t>
                      </a:r>
                      <a:endParaRPr lang="id-ID" sz="2000" dirty="0"/>
                    </a:p>
                  </a:txBody>
                  <a:tcPr marL="91433" marR="91433"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437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12</a:t>
                      </a:r>
                      <a:endParaRPr lang="en-US" sz="2000" dirty="0"/>
                    </a:p>
                  </a:txBody>
                  <a:tcPr marL="91433" marR="91433"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a typeface="+mn-ea"/>
                          <a:cs typeface="+mn-cs"/>
                        </a:rPr>
                        <a:t>Final preparation for the venue</a:t>
                      </a:r>
                      <a:endParaRPr lang="id-ID" sz="2000" dirty="0"/>
                    </a:p>
                  </a:txBody>
                  <a:tcPr marL="91433" marR="91433"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September 2015</a:t>
                      </a:r>
                      <a:endParaRPr lang="id-ID" sz="2000" dirty="0"/>
                    </a:p>
                  </a:txBody>
                  <a:tcPr marL="91433" marR="91433"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BKKBN</a:t>
                      </a:r>
                      <a:endParaRPr lang="id-ID" sz="2000" dirty="0"/>
                    </a:p>
                  </a:txBody>
                  <a:tcPr marL="91433" marR="91433"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437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13</a:t>
                      </a:r>
                      <a:endParaRPr lang="en-US" sz="2000" dirty="0"/>
                    </a:p>
                  </a:txBody>
                  <a:tcPr marL="91433" marR="91433"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Final Preparation</a:t>
                      </a:r>
                      <a:endParaRPr lang="id-ID" sz="2000" dirty="0"/>
                    </a:p>
                  </a:txBody>
                  <a:tcPr marL="91433" marR="91433"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October 2015</a:t>
                      </a:r>
                      <a:endParaRPr lang="id-ID" sz="2000" dirty="0"/>
                    </a:p>
                  </a:txBody>
                  <a:tcPr marL="91433" marR="91433"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BKKBN</a:t>
                      </a:r>
                      <a:endParaRPr lang="id-ID" sz="2000" dirty="0"/>
                    </a:p>
                  </a:txBody>
                  <a:tcPr marL="91433" marR="91433" marT="45726" marB="45726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3513"/>
            <a:ext cx="8229600" cy="9906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b="1" dirty="0" smtClean="0">
                <a:ea typeface="+mj-ea"/>
                <a:cs typeface="+mj-cs"/>
              </a:rPr>
              <a:t>Thank you</a:t>
            </a:r>
            <a:endParaRPr lang="en-US" sz="6000" b="1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916"/>
            <a:ext cx="8229600" cy="990600"/>
          </a:xfrm>
        </p:spPr>
        <p:txBody>
          <a:bodyPr/>
          <a:lstStyle/>
          <a:p>
            <a:pPr algn="ctr">
              <a:defRPr/>
            </a:pPr>
            <a:r>
              <a:rPr lang="en-US" sz="4400" dirty="0" smtClean="0"/>
              <a:t>Outline</a:t>
            </a:r>
            <a:endParaRPr lang="en-US" sz="4400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797281"/>
            <a:ext cx="8229600" cy="3734240"/>
          </a:xfrm>
        </p:spPr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en-US" sz="3600" dirty="0" smtClean="0">
                <a:ea typeface="ＭＳ Ｐゴシック" pitchFamily="34" charset="-128"/>
              </a:rPr>
              <a:t>Background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3600" dirty="0" smtClean="0">
                <a:ea typeface="ＭＳ Ｐゴシック" pitchFamily="34" charset="-128"/>
              </a:rPr>
              <a:t>Three last conferences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3600" dirty="0" smtClean="0">
                <a:ea typeface="ＭＳ Ｐゴシック" pitchFamily="34" charset="-128"/>
              </a:rPr>
              <a:t>General Information on the 4</a:t>
            </a:r>
            <a:r>
              <a:rPr lang="en-US" sz="3600" baseline="30000" dirty="0" smtClean="0">
                <a:ea typeface="ＭＳ Ｐゴシック" pitchFamily="34" charset="-128"/>
              </a:rPr>
              <a:t>th</a:t>
            </a:r>
            <a:r>
              <a:rPr lang="en-US" sz="3600" dirty="0" smtClean="0">
                <a:ea typeface="ＭＳ Ｐゴシック" pitchFamily="34" charset="-128"/>
              </a:rPr>
              <a:t> IFCP</a:t>
            </a:r>
            <a:endParaRPr lang="id-ID" sz="3600" dirty="0" smtClean="0">
              <a:ea typeface="ＭＳ Ｐゴシック" pitchFamily="34" charset="-128"/>
            </a:endParaRPr>
          </a:p>
          <a:p>
            <a:pPr marL="457200" indent="-457200">
              <a:buFont typeface="Arial" charset="0"/>
              <a:buAutoNum type="arabicPeriod"/>
            </a:pPr>
            <a:r>
              <a:rPr lang="id-ID" sz="3600" dirty="0" smtClean="0">
                <a:ea typeface="ＭＳ Ｐゴシック" pitchFamily="34" charset="-128"/>
              </a:rPr>
              <a:t>Committees</a:t>
            </a:r>
            <a:endParaRPr lang="en-US" sz="3600" dirty="0" smtClean="0">
              <a:ea typeface="ＭＳ Ｐゴシック" pitchFamily="34" charset="-128"/>
            </a:endParaRPr>
          </a:p>
          <a:p>
            <a:pPr marL="457200" indent="-457200">
              <a:buFont typeface="Arial" charset="0"/>
              <a:buAutoNum type="arabicPeriod"/>
            </a:pPr>
            <a:r>
              <a:rPr lang="en-US" sz="3600" dirty="0" smtClean="0">
                <a:ea typeface="ＭＳ Ｐゴシック" pitchFamily="34" charset="-128"/>
              </a:rPr>
              <a:t>Progress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12750" y="986757"/>
            <a:ext cx="8275930" cy="5564168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ea typeface="ＭＳ Ｐゴシック" pitchFamily="34" charset="-128"/>
              </a:rPr>
              <a:t>ICFP is a biannual conference in the filed of family planning.</a:t>
            </a:r>
          </a:p>
          <a:p>
            <a:pPr algn="just" eaLnBrk="1" hangingPunct="1"/>
            <a:r>
              <a:rPr lang="id-ID" altLang="en-US" dirty="0">
                <a:ea typeface="ＭＳ Ｐゴシック" pitchFamily="34" charset="-128"/>
              </a:rPr>
              <a:t>ICFP is:</a:t>
            </a:r>
            <a:r>
              <a:rPr lang="id-ID" altLang="en-US" sz="2800" dirty="0">
                <a:ea typeface="ＭＳ Ｐゴシック" pitchFamily="34" charset="-128"/>
              </a:rPr>
              <a:t> </a:t>
            </a:r>
          </a:p>
          <a:p>
            <a:pPr lvl="1" algn="just" eaLnBrk="1" hangingPunct="1"/>
            <a:r>
              <a:rPr lang="en-US" altLang="en-US" sz="2400" dirty="0">
                <a:ea typeface="ＭＳ Ｐゴシック" pitchFamily="34" charset="-128"/>
              </a:rPr>
              <a:t>A</a:t>
            </a:r>
            <a:r>
              <a:rPr lang="id-ID" altLang="en-US" sz="2400" dirty="0">
                <a:ea typeface="ＭＳ Ｐゴシック" pitchFamily="34" charset="-128"/>
              </a:rPr>
              <a:t> strategic event to strengthen the global commitment on FP programs;</a:t>
            </a:r>
          </a:p>
          <a:p>
            <a:pPr lvl="1" algn="just" eaLnBrk="1" hangingPunct="1"/>
            <a:r>
              <a:rPr lang="id-ID" altLang="en-US" sz="2400" dirty="0">
                <a:ea typeface="ＭＳ Ｐゴシック" pitchFamily="34" charset="-128"/>
              </a:rPr>
              <a:t>A strategic event to obtain information, learning and knowledge sharing on global FP programs</a:t>
            </a:r>
            <a:r>
              <a:rPr lang="id-ID" altLang="en-US" sz="2400" dirty="0" smtClean="0">
                <a:ea typeface="ＭＳ Ｐゴシック" pitchFamily="34" charset="-128"/>
              </a:rPr>
              <a:t>. </a:t>
            </a:r>
            <a:endParaRPr lang="en-US" altLang="en-US" dirty="0">
              <a:ea typeface="ＭＳ Ｐゴシック" pitchFamily="34" charset="-128"/>
            </a:endParaRPr>
          </a:p>
          <a:p>
            <a:pPr algn="just" eaLnBrk="1" hangingPunct="1"/>
            <a:r>
              <a:rPr lang="en-US" altLang="en-US" dirty="0" smtClean="0">
                <a:ea typeface="ＭＳ Ｐゴシック" pitchFamily="34" charset="-128"/>
              </a:rPr>
              <a:t>In the 3</a:t>
            </a:r>
            <a:r>
              <a:rPr lang="en-US" altLang="en-US" baseline="30000" dirty="0" smtClean="0">
                <a:ea typeface="ＭＳ Ｐゴシック" pitchFamily="34" charset="-128"/>
              </a:rPr>
              <a:t>rd</a:t>
            </a:r>
            <a:r>
              <a:rPr lang="en-US" altLang="en-US" dirty="0" smtClean="0">
                <a:ea typeface="ＭＳ Ｐゴシック" pitchFamily="34" charset="-128"/>
              </a:rPr>
              <a:t> ICFP, in Addis Ababa, </a:t>
            </a:r>
            <a:r>
              <a:rPr lang="id-ID" altLang="en-US" dirty="0" smtClean="0">
                <a:ea typeface="ＭＳ Ｐゴシック" pitchFamily="34" charset="-128"/>
              </a:rPr>
              <a:t>Ethiopia, Indonesia was designated to host the 4</a:t>
            </a:r>
            <a:r>
              <a:rPr lang="id-ID" altLang="en-US" baseline="30000" dirty="0" smtClean="0">
                <a:ea typeface="ＭＳ Ｐゴシック" pitchFamily="34" charset="-128"/>
              </a:rPr>
              <a:t>th</a:t>
            </a:r>
            <a:r>
              <a:rPr lang="id-ID" altLang="en-US" dirty="0" smtClean="0">
                <a:ea typeface="ＭＳ Ｐゴシック" pitchFamily="34" charset="-128"/>
              </a:rPr>
              <a:t> ICFP in 2015</a:t>
            </a:r>
            <a:endParaRPr lang="en-US" altLang="en-US" dirty="0" smtClean="0">
              <a:ea typeface="ＭＳ Ｐゴシック" pitchFamily="34" charset="-128"/>
            </a:endParaRPr>
          </a:p>
          <a:p>
            <a:pPr algn="just" eaLnBrk="1" hangingPunct="1"/>
            <a:r>
              <a:rPr lang="en-US" altLang="en-US" dirty="0" smtClean="0">
                <a:ea typeface="ＭＳ Ｐゴシック" pitchFamily="34" charset="-128"/>
              </a:rPr>
              <a:t>I</a:t>
            </a:r>
            <a:r>
              <a:rPr lang="id-ID" altLang="en-US" dirty="0" smtClean="0">
                <a:ea typeface="ＭＳ Ｐゴシック" pitchFamily="34" charset="-128"/>
              </a:rPr>
              <a:t>t is reconfirmed with a </a:t>
            </a:r>
            <a:r>
              <a:rPr lang="id-ID" altLang="en-US" b="1" i="1" dirty="0" smtClean="0">
                <a:ea typeface="ＭＳ Ｐゴシック" pitchFamily="34" charset="-128"/>
              </a:rPr>
              <a:t>Memorandum of Collaboration between BKKBN and John Hopkins University Bloomberg School of Public Health, </a:t>
            </a:r>
            <a:r>
              <a:rPr lang="id-ID" altLang="en-US" dirty="0" smtClean="0">
                <a:ea typeface="ＭＳ Ｐゴシック" pitchFamily="34" charset="-128"/>
              </a:rPr>
              <a:t>signed in</a:t>
            </a:r>
            <a:r>
              <a:rPr lang="id-ID" altLang="en-US" i="1" dirty="0" smtClean="0">
                <a:ea typeface="ＭＳ Ｐゴシック" pitchFamily="34" charset="-128"/>
              </a:rPr>
              <a:t> </a:t>
            </a:r>
            <a:r>
              <a:rPr lang="id-ID" altLang="en-US" dirty="0" smtClean="0">
                <a:ea typeface="ＭＳ Ｐゴシック" pitchFamily="34" charset="-128"/>
              </a:rPr>
              <a:t>Bali,</a:t>
            </a:r>
            <a:r>
              <a:rPr lang="en-US" altLang="en-US" dirty="0" smtClean="0">
                <a:ea typeface="ＭＳ Ｐゴシック" pitchFamily="34" charset="-128"/>
              </a:rPr>
              <a:t> 14 August 2014;</a:t>
            </a:r>
          </a:p>
          <a:p>
            <a:pPr algn="just" eaLnBrk="1" hangingPunct="1"/>
            <a:endParaRPr lang="en-US" altLang="en-US" dirty="0" smtClean="0">
              <a:ea typeface="ＭＳ Ｐゴシック" pitchFamily="34" charset="-128"/>
            </a:endParaRPr>
          </a:p>
          <a:p>
            <a:pPr algn="just" eaLnBrk="1" hangingPunct="1"/>
            <a:endParaRPr lang="en-US" altLang="en-US" dirty="0" smtClean="0">
              <a:ea typeface="ＭＳ Ｐゴシック" pitchFamily="34" charset="-128"/>
            </a:endParaRPr>
          </a:p>
          <a:p>
            <a:pPr algn="just" eaLnBrk="1" hangingPunct="1"/>
            <a:endParaRPr lang="en-US" altLang="en-US" dirty="0" smtClean="0">
              <a:ea typeface="ＭＳ Ｐゴシック" pitchFamily="34" charset="-128"/>
            </a:endParaRPr>
          </a:p>
          <a:p>
            <a:pPr algn="just" eaLnBrk="1" hangingPunct="1"/>
            <a:endParaRPr lang="en-US" altLang="en-US" dirty="0" smtClean="0">
              <a:ea typeface="ＭＳ Ｐゴシック" pitchFamily="34" charset="-128"/>
            </a:endParaRPr>
          </a:p>
          <a:p>
            <a:pPr algn="just" eaLnBrk="1" hangingPunct="1"/>
            <a:endParaRPr lang="en-US" altLang="en-US" dirty="0" smtClean="0">
              <a:ea typeface="ＭＳ Ｐゴシック" pitchFamily="34" charset="-128"/>
            </a:endParaRPr>
          </a:p>
          <a:p>
            <a:pPr algn="just" eaLnBrk="1" hangingPunct="1"/>
            <a:endParaRPr lang="en-US" altLang="en-US" dirty="0" smtClean="0">
              <a:ea typeface="ＭＳ Ｐゴシック" pitchFamily="34" charset="-128"/>
            </a:endParaRPr>
          </a:p>
          <a:p>
            <a:pPr eaLnBrk="1" hangingPunct="1"/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5363" name="TextBox 1"/>
          <p:cNvSpPr txBox="1">
            <a:spLocks noChangeArrowheads="1"/>
          </p:cNvSpPr>
          <p:nvPr/>
        </p:nvSpPr>
        <p:spPr bwMode="auto">
          <a:xfrm>
            <a:off x="1401763" y="114300"/>
            <a:ext cx="56769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1. </a:t>
            </a:r>
            <a:r>
              <a:rPr lang="en-US" sz="4000" dirty="0" smtClean="0">
                <a:solidFill>
                  <a:schemeClr val="tx2"/>
                </a:solidFill>
              </a:rPr>
              <a:t>Background</a:t>
            </a:r>
            <a:endParaRPr lang="en-US"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969"/>
            <a:ext cx="8229600" cy="9906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 smtClean="0"/>
              <a:t>2. Three Last Conferences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46588"/>
              </p:ext>
            </p:extLst>
          </p:nvPr>
        </p:nvGraphicFramePr>
        <p:xfrm>
          <a:off x="442913" y="1577975"/>
          <a:ext cx="8366125" cy="4347528"/>
        </p:xfrm>
        <a:graphic>
          <a:graphicData uri="http://schemas.openxmlformats.org/drawingml/2006/table">
            <a:tbl>
              <a:tblPr/>
              <a:tblGrid>
                <a:gridCol w="3930650"/>
                <a:gridCol w="2208212"/>
                <a:gridCol w="2227263"/>
              </a:tblGrid>
              <a:tr h="823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ICFP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Number of participants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Theme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0"/>
                    </a:solidFill>
                  </a:tcPr>
                </a:tc>
              </a:tr>
              <a:tr h="1125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</a:t>
                      </a:r>
                      <a:r>
                        <a:rPr kumimoji="0" lang="en-US" alt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st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 in Kampala, Uganda,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Nov 15-18,  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1,300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(59 countries)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Research and Best Practices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5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0" lang="en-US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nd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 in Dakar, Senegal,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Nov 29 – Dec 2, 2011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2,200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(87 countries)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Research and Best Practices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6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3</a:t>
                      </a:r>
                      <a:r>
                        <a:rPr kumimoji="0" lang="en-US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rd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 in Addis Ababa, Ethiopia,  Nov 12-15, 2013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3,000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(80 countries)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Full Access, Full Choice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06" y="90892"/>
            <a:ext cx="7819812" cy="773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3. Information on the 4</a:t>
            </a:r>
            <a:r>
              <a:rPr lang="en-US" baseline="30000" dirty="0" smtClean="0"/>
              <a:t>th</a:t>
            </a:r>
            <a:r>
              <a:rPr lang="en-US" dirty="0" smtClean="0"/>
              <a:t> ICFP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68896"/>
              </p:ext>
            </p:extLst>
          </p:nvPr>
        </p:nvGraphicFramePr>
        <p:xfrm>
          <a:off x="66675" y="1160463"/>
          <a:ext cx="8955088" cy="509746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38302"/>
                <a:gridCol w="6616786"/>
              </a:tblGrid>
              <a:tr h="6939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Information</a:t>
                      </a:r>
                      <a:endParaRPr lang="en-US" sz="2800" dirty="0"/>
                    </a:p>
                  </a:txBody>
                  <a:tcPr marL="91450" marR="91450" marT="45723" marB="45723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Remarks</a:t>
                      </a:r>
                      <a:endParaRPr lang="en-US" sz="2800" dirty="0"/>
                    </a:p>
                  </a:txBody>
                  <a:tcPr marL="91450" marR="91450" marT="45723" marB="45723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61837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Date</a:t>
                      </a:r>
                      <a:endParaRPr lang="en-US" sz="2400" dirty="0"/>
                    </a:p>
                  </a:txBody>
                  <a:tcPr marL="91450" marR="91450" marT="45723" marB="45723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9-12 November 2015</a:t>
                      </a:r>
                      <a:endParaRPr lang="en-US" sz="2400" dirty="0"/>
                    </a:p>
                  </a:txBody>
                  <a:tcPr marL="91450" marR="91450" marT="45723" marB="45723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038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Host</a:t>
                      </a:r>
                      <a:endParaRPr lang="en-US" sz="2400" dirty="0"/>
                    </a:p>
                  </a:txBody>
                  <a:tcPr marL="91450" marR="91450" marT="45723" marB="45723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BKKBN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dan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Gates</a:t>
                      </a:r>
                      <a:r>
                        <a:rPr lang="en-US" sz="2400" baseline="0" dirty="0" smtClean="0"/>
                        <a:t> Institute</a:t>
                      </a:r>
                      <a:endParaRPr lang="en-US" sz="2400" dirty="0"/>
                    </a:p>
                  </a:txBody>
                  <a:tcPr marL="91450" marR="91450" marT="45723" marB="45723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551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Venue</a:t>
                      </a:r>
                      <a:endParaRPr lang="en-US" sz="2400" dirty="0"/>
                    </a:p>
                  </a:txBody>
                  <a:tcPr marL="91450" marR="91450" marT="45723" marB="45723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Bali Nusa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Dua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Convention Center (BNDCC)</a:t>
                      </a:r>
                      <a:endParaRPr lang="en-US" sz="2400" dirty="0"/>
                    </a:p>
                  </a:txBody>
                  <a:tcPr marL="91450" marR="91450" marT="45723" marB="45723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21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Theme</a:t>
                      </a:r>
                      <a:endParaRPr lang="en-US" sz="2400" dirty="0"/>
                    </a:p>
                  </a:txBody>
                  <a:tcPr marL="91450" marR="91450" marT="45723" marB="45723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Global</a:t>
                      </a:r>
                      <a:r>
                        <a:rPr lang="en-US" sz="2400" baseline="0" dirty="0" smtClean="0"/>
                        <a:t> commitment, Local Action</a:t>
                      </a:r>
                      <a:endParaRPr lang="en-US" sz="2400" dirty="0"/>
                    </a:p>
                  </a:txBody>
                  <a:tcPr marL="91450" marR="91450" marT="45723" marB="45723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3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Participants</a:t>
                      </a:r>
                      <a:endParaRPr lang="en-US" sz="2400" dirty="0"/>
                    </a:p>
                  </a:txBody>
                  <a:tcPr marL="91450" marR="91450" marT="45723" marB="45723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3,000 – 3,500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Policy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makers, researchers, experts, program managers,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local and international NGOs, donors,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youth, faith-based organization, private and development partners. </a:t>
                      </a:r>
                      <a:endParaRPr lang="en-US" sz="2400" dirty="0" smtClean="0"/>
                    </a:p>
                  </a:txBody>
                  <a:tcPr marL="91450" marR="91450" marT="45723" marB="45723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BNDCC</a:t>
            </a:r>
            <a:endParaRPr lang="en-US" dirty="0"/>
          </a:p>
        </p:txBody>
      </p:sp>
      <p:pic>
        <p:nvPicPr>
          <p:cNvPr id="1843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969" b="2969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223"/>
            <a:ext cx="8229600" cy="580373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id-ID" dirty="0" smtClean="0">
                <a:ea typeface="+mj-ea"/>
                <a:cs typeface="+mj-cs"/>
              </a:rPr>
              <a:t>4. Committees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1945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0879" t="25642" r="28735" b="40916"/>
          <a:stretch>
            <a:fillRect/>
          </a:stretch>
        </p:blipFill>
        <p:spPr>
          <a:xfrm>
            <a:off x="457200" y="852289"/>
            <a:ext cx="8501063" cy="6005711"/>
          </a:xfr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218428" cy="6858000"/>
          </a:xfrm>
        </p:spPr>
        <p:txBody>
          <a:bodyPr/>
          <a:lstStyle/>
          <a:p>
            <a:pPr>
              <a:buNone/>
            </a:pPr>
            <a:endParaRPr lang="id-ID" dirty="0" smtClean="0"/>
          </a:p>
          <a:p>
            <a:pPr algn="ctr">
              <a:buNone/>
            </a:pPr>
            <a:r>
              <a:rPr lang="id-ID" sz="3200" b="1" dirty="0" smtClean="0"/>
              <a:t>Coordination Mechanism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452038"/>
            <a:ext cx="1892596" cy="97819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Sub-committe for Logistic and Security</a:t>
            </a:r>
            <a:endParaRPr lang="id-ID" sz="1200" dirty="0"/>
          </a:p>
        </p:txBody>
      </p:sp>
      <p:sp>
        <p:nvSpPr>
          <p:cNvPr id="6" name="Rectangle 5"/>
          <p:cNvSpPr/>
          <p:nvPr/>
        </p:nvSpPr>
        <p:spPr>
          <a:xfrm>
            <a:off x="457200" y="4430232"/>
            <a:ext cx="1892596" cy="9604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Head of General Bureau, BKKBN</a:t>
            </a:r>
            <a:endParaRPr lang="id-ID" sz="1200" dirty="0"/>
          </a:p>
        </p:txBody>
      </p:sp>
      <p:sp>
        <p:nvSpPr>
          <p:cNvPr id="7" name="Rectangle 6"/>
          <p:cNvSpPr/>
          <p:nvPr/>
        </p:nvSpPr>
        <p:spPr>
          <a:xfrm>
            <a:off x="2576624" y="3452038"/>
            <a:ext cx="1892596" cy="9781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Sub-committe for Communication, National Media </a:t>
            </a:r>
            <a:r>
              <a:rPr lang="en-US" sz="1200" b="1" dirty="0" smtClean="0"/>
              <a:t>Promotion and Documentation</a:t>
            </a:r>
            <a:endParaRPr lang="id-ID" sz="1200" dirty="0"/>
          </a:p>
        </p:txBody>
      </p:sp>
      <p:sp>
        <p:nvSpPr>
          <p:cNvPr id="8" name="Rectangle 7"/>
          <p:cNvSpPr/>
          <p:nvPr/>
        </p:nvSpPr>
        <p:spPr>
          <a:xfrm>
            <a:off x="2576624" y="4430232"/>
            <a:ext cx="1892596" cy="9604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Head of Law, Organization and Public Relation Bureau, BKKBN</a:t>
            </a:r>
            <a:endParaRPr lang="id-ID" sz="1200" dirty="0"/>
          </a:p>
        </p:txBody>
      </p:sp>
      <p:sp>
        <p:nvSpPr>
          <p:cNvPr id="9" name="Rectangle 8"/>
          <p:cNvSpPr/>
          <p:nvPr/>
        </p:nvSpPr>
        <p:spPr>
          <a:xfrm>
            <a:off x="4653516" y="3452038"/>
            <a:ext cx="1892596" cy="9781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Sub-committee for Fundraising /Finance</a:t>
            </a:r>
            <a:endParaRPr lang="id-ID" sz="1200" dirty="0"/>
          </a:p>
        </p:txBody>
      </p:sp>
      <p:sp>
        <p:nvSpPr>
          <p:cNvPr id="10" name="Rectangle 9"/>
          <p:cNvSpPr/>
          <p:nvPr/>
        </p:nvSpPr>
        <p:spPr>
          <a:xfrm>
            <a:off x="4653516" y="4430232"/>
            <a:ext cx="1892596" cy="9604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Head of Planning Bureau, BKKBN</a:t>
            </a:r>
            <a:endParaRPr lang="id-ID" sz="1200" dirty="0"/>
          </a:p>
        </p:txBody>
      </p:sp>
      <p:sp>
        <p:nvSpPr>
          <p:cNvPr id="11" name="Rectangle 10"/>
          <p:cNvSpPr/>
          <p:nvPr/>
        </p:nvSpPr>
        <p:spPr>
          <a:xfrm>
            <a:off x="6794204" y="3452038"/>
            <a:ext cx="1892596" cy="9781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Sub-committee for Scientific</a:t>
            </a:r>
            <a:endParaRPr lang="id-ID" sz="1200" dirty="0"/>
          </a:p>
        </p:txBody>
      </p:sp>
      <p:sp>
        <p:nvSpPr>
          <p:cNvPr id="12" name="Rectangle 11"/>
          <p:cNvSpPr/>
          <p:nvPr/>
        </p:nvSpPr>
        <p:spPr>
          <a:xfrm>
            <a:off x="6794204" y="4430232"/>
            <a:ext cx="1892596" cy="9604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Prof. dr. </a:t>
            </a:r>
            <a:r>
              <a:rPr lang="en-US" sz="1200" dirty="0" err="1" smtClean="0"/>
              <a:t>Siswanto</a:t>
            </a:r>
            <a:r>
              <a:rPr lang="en-US" sz="1200" dirty="0" smtClean="0"/>
              <a:t> </a:t>
            </a:r>
            <a:r>
              <a:rPr lang="en-US" sz="1200" dirty="0" err="1" smtClean="0"/>
              <a:t>Agus</a:t>
            </a:r>
            <a:r>
              <a:rPr lang="en-US" sz="1200" dirty="0" smtClean="0"/>
              <a:t> </a:t>
            </a:r>
            <a:r>
              <a:rPr lang="en-US" sz="1200" dirty="0" err="1" smtClean="0"/>
              <a:t>Wilopo</a:t>
            </a:r>
            <a:r>
              <a:rPr lang="en-US" sz="1200" dirty="0" smtClean="0"/>
              <a:t>, SU., M.Sc., ScD.</a:t>
            </a:r>
            <a:endParaRPr lang="id-ID" sz="1200" dirty="0"/>
          </a:p>
        </p:txBody>
      </p:sp>
      <p:sp>
        <p:nvSpPr>
          <p:cNvPr id="15" name="Rectangle 14"/>
          <p:cNvSpPr/>
          <p:nvPr/>
        </p:nvSpPr>
        <p:spPr>
          <a:xfrm>
            <a:off x="6794204" y="1201479"/>
            <a:ext cx="1892596" cy="11057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85725"/>
            <a:endParaRPr lang="id-ID" sz="1200" dirty="0" smtClean="0"/>
          </a:p>
          <a:p>
            <a:pPr marL="85725" indent="179388">
              <a:buFont typeface="Arial" pitchFamily="34" charset="0"/>
              <a:buChar char="•"/>
            </a:pPr>
            <a:r>
              <a:rPr lang="id-ID" sz="1200" dirty="0" smtClean="0"/>
              <a:t>Amy Tsui</a:t>
            </a:r>
          </a:p>
          <a:p>
            <a:pPr marL="85725" indent="179388">
              <a:buFont typeface="Arial" pitchFamily="34" charset="0"/>
              <a:buChar char="•"/>
            </a:pPr>
            <a:r>
              <a:rPr lang="id-ID" sz="1200" dirty="0" smtClean="0"/>
              <a:t>Gates Institute</a:t>
            </a:r>
          </a:p>
          <a:p>
            <a:pPr marL="85725" indent="179388">
              <a:buFont typeface="Arial" pitchFamily="34" charset="0"/>
              <a:buChar char="•"/>
            </a:pPr>
            <a:r>
              <a:rPr lang="id-ID" sz="1200" dirty="0" smtClean="0"/>
              <a:t>Dr. Siswanto</a:t>
            </a:r>
          </a:p>
          <a:p>
            <a:pPr marL="85725"/>
            <a:endParaRPr lang="id-ID" sz="1200" dirty="0" smtClean="0"/>
          </a:p>
          <a:p>
            <a:pPr algn="ctr"/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4653516" y="1201478"/>
            <a:ext cx="1892596" cy="11057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indent="-180975">
              <a:buFont typeface="Arial" pitchFamily="34" charset="0"/>
              <a:buChar char="•"/>
              <a:tabLst>
                <a:tab pos="361950" algn="l"/>
              </a:tabLst>
            </a:pPr>
            <a:r>
              <a:rPr lang="id-ID" sz="1200" dirty="0" smtClean="0"/>
              <a:t>Juliana</a:t>
            </a:r>
            <a:endParaRPr lang="id-ID" sz="1200" dirty="0"/>
          </a:p>
        </p:txBody>
      </p:sp>
      <p:sp>
        <p:nvSpPr>
          <p:cNvPr id="17" name="Rectangle 16"/>
          <p:cNvSpPr/>
          <p:nvPr/>
        </p:nvSpPr>
        <p:spPr>
          <a:xfrm>
            <a:off x="2576624" y="1201479"/>
            <a:ext cx="1892596" cy="11057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180975" defTabSz="9144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1200" dirty="0" smtClean="0"/>
              <a:t>GHS </a:t>
            </a:r>
          </a:p>
          <a:p>
            <a:pPr marL="361950" indent="-180975" defTabSz="9144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1200" dirty="0" smtClean="0"/>
              <a:t>PRB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0" y="1201479"/>
            <a:ext cx="1892596" cy="11057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2" indent="-180975">
              <a:buFont typeface="Arial" pitchFamily="34" charset="0"/>
              <a:buChar char="•"/>
            </a:pPr>
            <a:r>
              <a:rPr lang="id-ID" sz="1200" dirty="0" smtClean="0"/>
              <a:t>Juliana</a:t>
            </a:r>
            <a:endParaRPr lang="id-ID" sz="1200" dirty="0"/>
          </a:p>
        </p:txBody>
      </p:sp>
      <p:sp>
        <p:nvSpPr>
          <p:cNvPr id="22" name="Up Arrow 21"/>
          <p:cNvSpPr/>
          <p:nvPr/>
        </p:nvSpPr>
        <p:spPr>
          <a:xfrm>
            <a:off x="1137684" y="2608523"/>
            <a:ext cx="425302" cy="843515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Up Arrow 23"/>
          <p:cNvSpPr/>
          <p:nvPr/>
        </p:nvSpPr>
        <p:spPr>
          <a:xfrm>
            <a:off x="7510131" y="2608523"/>
            <a:ext cx="425302" cy="843515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Up Arrow 24"/>
          <p:cNvSpPr/>
          <p:nvPr/>
        </p:nvSpPr>
        <p:spPr>
          <a:xfrm>
            <a:off x="5319824" y="2608523"/>
            <a:ext cx="425302" cy="843515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Up Arrow 25"/>
          <p:cNvSpPr/>
          <p:nvPr/>
        </p:nvSpPr>
        <p:spPr>
          <a:xfrm>
            <a:off x="3214577" y="2608523"/>
            <a:ext cx="425302" cy="843515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457200" y="2307266"/>
            <a:ext cx="1892596" cy="3012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jzuccaro@jhu.edu</a:t>
            </a:r>
            <a:endParaRPr lang="id-ID" sz="1200" dirty="0"/>
          </a:p>
        </p:txBody>
      </p:sp>
      <p:sp>
        <p:nvSpPr>
          <p:cNvPr id="34" name="Rectangle 33"/>
          <p:cNvSpPr/>
          <p:nvPr/>
        </p:nvSpPr>
        <p:spPr>
          <a:xfrm>
            <a:off x="6794204" y="2307265"/>
            <a:ext cx="1892596" cy="3012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>
                <a:solidFill>
                  <a:schemeClr val="tx1"/>
                </a:solidFill>
              </a:rPr>
              <a:t>jzuccaro@jhu.edu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53516" y="2307266"/>
            <a:ext cx="1892596" cy="3012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jzuccaro@jhu.edu</a:t>
            </a:r>
            <a:endParaRPr lang="id-ID" sz="1200" dirty="0"/>
          </a:p>
        </p:txBody>
      </p:sp>
      <p:sp>
        <p:nvSpPr>
          <p:cNvPr id="36" name="Rectangle 35"/>
          <p:cNvSpPr/>
          <p:nvPr/>
        </p:nvSpPr>
        <p:spPr>
          <a:xfrm>
            <a:off x="2576624" y="2307266"/>
            <a:ext cx="1892596" cy="3012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jzuccaro@jhu.edu</a:t>
            </a:r>
            <a:endParaRPr lang="id-ID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" y="0"/>
            <a:ext cx="9016408" cy="6857999"/>
          </a:xfrm>
        </p:spPr>
        <p:txBody>
          <a:bodyPr/>
          <a:lstStyle/>
          <a:p>
            <a:pPr>
              <a:buNone/>
            </a:pP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540295" y="3391786"/>
            <a:ext cx="1938670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b="1" dirty="0" smtClean="0"/>
          </a:p>
          <a:p>
            <a:pPr algn="ctr"/>
            <a:r>
              <a:rPr lang="id-ID" sz="1200" b="1" dirty="0" smtClean="0"/>
              <a:t>Sub-committee for Faith</a:t>
            </a:r>
            <a:endParaRPr lang="id-ID" sz="1200" dirty="0" smtClean="0"/>
          </a:p>
          <a:p>
            <a:pPr algn="ctr"/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457200" y="3391786"/>
            <a:ext cx="1869558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Sub-committee for Youth</a:t>
            </a:r>
            <a:endParaRPr lang="id-ID" sz="1200" dirty="0"/>
          </a:p>
        </p:txBody>
      </p:sp>
      <p:sp>
        <p:nvSpPr>
          <p:cNvPr id="9" name="Rectangle 8"/>
          <p:cNvSpPr/>
          <p:nvPr/>
        </p:nvSpPr>
        <p:spPr>
          <a:xfrm>
            <a:off x="4653516" y="3391786"/>
            <a:ext cx="1864242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Sub-committee for </a:t>
            </a:r>
            <a:r>
              <a:rPr lang="id-ID" sz="1200" b="1" dirty="0" smtClean="0"/>
              <a:t>Demographic Dividend</a:t>
            </a:r>
            <a:endParaRPr lang="id-ID" sz="1200" dirty="0"/>
          </a:p>
        </p:txBody>
      </p:sp>
      <p:sp>
        <p:nvSpPr>
          <p:cNvPr id="10" name="Rectangle 9"/>
          <p:cNvSpPr/>
          <p:nvPr/>
        </p:nvSpPr>
        <p:spPr>
          <a:xfrm>
            <a:off x="6773825" y="3391786"/>
            <a:ext cx="2008668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Sub-committee for Advocacy and Accountability</a:t>
            </a:r>
            <a:endParaRPr lang="id-ID" sz="1200" dirty="0"/>
          </a:p>
        </p:txBody>
      </p:sp>
      <p:sp>
        <p:nvSpPr>
          <p:cNvPr id="12" name="Rectangle 11"/>
          <p:cNvSpPr/>
          <p:nvPr/>
        </p:nvSpPr>
        <p:spPr>
          <a:xfrm>
            <a:off x="6773825" y="4306186"/>
            <a:ext cx="2008668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Dr. Roy </a:t>
            </a:r>
            <a:r>
              <a:rPr lang="en-AU" sz="1200" dirty="0" err="1" smtClean="0"/>
              <a:t>Tjiong</a:t>
            </a:r>
            <a:r>
              <a:rPr lang="en-AU" sz="1200" dirty="0" smtClean="0"/>
              <a:t>, Health expert</a:t>
            </a:r>
            <a:endParaRPr lang="id-ID" sz="1200" dirty="0"/>
          </a:p>
        </p:txBody>
      </p:sp>
      <p:sp>
        <p:nvSpPr>
          <p:cNvPr id="13" name="Rectangle 12"/>
          <p:cNvSpPr/>
          <p:nvPr/>
        </p:nvSpPr>
        <p:spPr>
          <a:xfrm>
            <a:off x="4653516" y="4306186"/>
            <a:ext cx="1864242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Prof. Sri Moertiningsih Adioetomo, SE, MA, Ph.D</a:t>
            </a:r>
            <a:endParaRPr lang="id-ID" sz="1200" dirty="0"/>
          </a:p>
        </p:txBody>
      </p:sp>
      <p:sp>
        <p:nvSpPr>
          <p:cNvPr id="14" name="Rectangle 13"/>
          <p:cNvSpPr/>
          <p:nvPr/>
        </p:nvSpPr>
        <p:spPr>
          <a:xfrm>
            <a:off x="457200" y="4306186"/>
            <a:ext cx="1869558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Muhammad </a:t>
            </a:r>
            <a:r>
              <a:rPr lang="en-US" sz="1200" dirty="0" err="1" smtClean="0"/>
              <a:t>Najib</a:t>
            </a:r>
            <a:r>
              <a:rPr lang="en-US" sz="1200" dirty="0" smtClean="0"/>
              <a:t> </a:t>
            </a:r>
            <a:r>
              <a:rPr lang="en-US" sz="1200" dirty="0" err="1" smtClean="0"/>
              <a:t>Azca</a:t>
            </a:r>
            <a:r>
              <a:rPr lang="en-US" sz="1200" dirty="0" smtClean="0"/>
              <a:t>, MA, Academic, UGM</a:t>
            </a:r>
            <a:endParaRPr lang="id-ID" sz="1200" dirty="0"/>
          </a:p>
        </p:txBody>
      </p:sp>
      <p:sp>
        <p:nvSpPr>
          <p:cNvPr id="15" name="Rectangle 14"/>
          <p:cNvSpPr/>
          <p:nvPr/>
        </p:nvSpPr>
        <p:spPr>
          <a:xfrm>
            <a:off x="2540295" y="4306186"/>
            <a:ext cx="193867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DR. </a:t>
            </a:r>
            <a:r>
              <a:rPr lang="en-US" sz="1200" dirty="0" err="1" smtClean="0"/>
              <a:t>Hj</a:t>
            </a:r>
            <a:r>
              <a:rPr lang="en-US" sz="1200" dirty="0" smtClean="0"/>
              <a:t>.  Emma </a:t>
            </a:r>
            <a:r>
              <a:rPr lang="en-US" sz="1200" dirty="0" err="1" smtClean="0"/>
              <a:t>Rahmawati</a:t>
            </a:r>
            <a:r>
              <a:rPr lang="en-US" sz="1200" dirty="0" smtClean="0"/>
              <a:t>, </a:t>
            </a:r>
            <a:r>
              <a:rPr lang="en-US" sz="1200" dirty="0" err="1" smtClean="0"/>
              <a:t>M.Kes</a:t>
            </a:r>
            <a:r>
              <a:rPr lang="en-US" sz="1200" dirty="0" smtClean="0"/>
              <a:t> (</a:t>
            </a:r>
            <a:r>
              <a:rPr lang="en-US" sz="1200" dirty="0" err="1" smtClean="0"/>
              <a:t>Muhammadiyah</a:t>
            </a:r>
            <a:r>
              <a:rPr lang="en-US" sz="1200" dirty="0" smtClean="0"/>
              <a:t>)</a:t>
            </a:r>
            <a:endParaRPr lang="id-ID" sz="1200" dirty="0"/>
          </a:p>
        </p:txBody>
      </p:sp>
      <p:sp>
        <p:nvSpPr>
          <p:cNvPr id="16" name="Rectangle 15"/>
          <p:cNvSpPr/>
          <p:nvPr/>
        </p:nvSpPr>
        <p:spPr>
          <a:xfrm>
            <a:off x="6773825" y="1031358"/>
            <a:ext cx="2008668" cy="12971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indent="85725" algn="ctr">
              <a:buFont typeface="Arial" pitchFamily="34" charset="0"/>
              <a:buChar char="•"/>
            </a:pPr>
            <a:r>
              <a:rPr lang="id-ID" sz="1200" dirty="0" smtClean="0"/>
              <a:t>Beth Fredrick</a:t>
            </a:r>
          </a:p>
          <a:p>
            <a:pPr algn="ctr"/>
            <a:r>
              <a:rPr lang="id-ID" sz="1200" dirty="0" smtClean="0"/>
              <a:t> </a:t>
            </a:r>
          </a:p>
          <a:p>
            <a:pPr algn="ctr"/>
            <a:endParaRPr lang="id-ID" sz="1200" dirty="0"/>
          </a:p>
        </p:txBody>
      </p:sp>
      <p:sp>
        <p:nvSpPr>
          <p:cNvPr id="17" name="Rectangle 16"/>
          <p:cNvSpPr/>
          <p:nvPr/>
        </p:nvSpPr>
        <p:spPr>
          <a:xfrm>
            <a:off x="4653516" y="1031358"/>
            <a:ext cx="1864242" cy="12971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180975">
              <a:buFont typeface="Arial" pitchFamily="34" charset="0"/>
              <a:buChar char="•"/>
            </a:pPr>
            <a:r>
              <a:rPr lang="id-ID" sz="1200" dirty="0" smtClean="0"/>
              <a:t>Jason Bremner</a:t>
            </a:r>
          </a:p>
          <a:p>
            <a:pPr marL="180975" indent="180975">
              <a:buFont typeface="Arial" pitchFamily="34" charset="0"/>
              <a:buChar char="•"/>
            </a:pPr>
            <a:r>
              <a:rPr lang="id-ID" sz="1200" dirty="0" smtClean="0"/>
              <a:t> Amy Tsui</a:t>
            </a:r>
          </a:p>
          <a:p>
            <a:pPr marL="180975" indent="180975">
              <a:buFont typeface="Arial" pitchFamily="34" charset="0"/>
              <a:buChar char="•"/>
            </a:pPr>
            <a:r>
              <a:rPr lang="id-ID" sz="1200" dirty="0" smtClean="0"/>
              <a:t>Benoit Kalasa</a:t>
            </a:r>
          </a:p>
          <a:p>
            <a:pPr algn="ctr"/>
            <a:endParaRPr lang="id-ID" sz="1200" dirty="0"/>
          </a:p>
        </p:txBody>
      </p:sp>
      <p:sp>
        <p:nvSpPr>
          <p:cNvPr id="18" name="Rectangle 17"/>
          <p:cNvSpPr/>
          <p:nvPr/>
        </p:nvSpPr>
        <p:spPr>
          <a:xfrm>
            <a:off x="457200" y="1031358"/>
            <a:ext cx="1869558" cy="12971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180975">
              <a:buFont typeface="Arial" pitchFamily="34" charset="0"/>
              <a:buChar char="•"/>
            </a:pPr>
            <a:r>
              <a:rPr lang="id-ID" sz="1200" dirty="0" smtClean="0"/>
              <a:t>Bob Blum</a:t>
            </a:r>
          </a:p>
          <a:p>
            <a:pPr marL="180975" indent="180975">
              <a:buFont typeface="Arial" pitchFamily="34" charset="0"/>
              <a:buChar char="•"/>
            </a:pPr>
            <a:r>
              <a:rPr lang="id-ID" sz="1200" dirty="0" smtClean="0"/>
              <a:t>Kate Baye</a:t>
            </a:r>
          </a:p>
          <a:p>
            <a:pPr marL="180975" indent="180975">
              <a:buFont typeface="Arial" pitchFamily="34" charset="0"/>
              <a:buChar char="•"/>
            </a:pPr>
            <a:r>
              <a:rPr lang="id-ID" sz="1200" dirty="0" smtClean="0"/>
              <a:t>JHSPH</a:t>
            </a:r>
          </a:p>
          <a:p>
            <a:pPr marL="180975" indent="180975">
              <a:buFont typeface="Arial" pitchFamily="34" charset="0"/>
              <a:buChar char="•"/>
            </a:pPr>
            <a:r>
              <a:rPr lang="id-ID" sz="1200" dirty="0" smtClean="0"/>
              <a:t>IYAFP</a:t>
            </a:r>
          </a:p>
          <a:p>
            <a:pPr algn="ctr"/>
            <a:endParaRPr lang="id-ID" sz="1200" dirty="0"/>
          </a:p>
        </p:txBody>
      </p:sp>
      <p:sp>
        <p:nvSpPr>
          <p:cNvPr id="19" name="Rectangle 18"/>
          <p:cNvSpPr/>
          <p:nvPr/>
        </p:nvSpPr>
        <p:spPr>
          <a:xfrm>
            <a:off x="2540295" y="1031358"/>
            <a:ext cx="1938670" cy="12971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180975">
              <a:buFont typeface="Arial" pitchFamily="34" charset="0"/>
              <a:buChar char="•"/>
            </a:pPr>
            <a:r>
              <a:rPr lang="id-ID" sz="1200" dirty="0" smtClean="0"/>
              <a:t>Mona Bormet</a:t>
            </a:r>
          </a:p>
          <a:p>
            <a:pPr marL="180975" indent="180975">
              <a:buFont typeface="Arial" pitchFamily="34" charset="0"/>
              <a:buChar char="•"/>
            </a:pPr>
            <a:r>
              <a:rPr lang="id-ID" sz="1200" dirty="0" smtClean="0"/>
              <a:t>CCIH</a:t>
            </a:r>
          </a:p>
          <a:p>
            <a:pPr marL="180975" indent="180975">
              <a:buFont typeface="Arial" pitchFamily="34" charset="0"/>
              <a:buChar char="•"/>
            </a:pPr>
            <a:r>
              <a:rPr lang="id-ID" sz="1200" dirty="0" smtClean="0"/>
              <a:t>Peter Munene</a:t>
            </a:r>
          </a:p>
          <a:p>
            <a:pPr marL="180975" indent="180975">
              <a:buFont typeface="Arial" pitchFamily="34" charset="0"/>
              <a:buChar char="•"/>
            </a:pPr>
            <a:r>
              <a:rPr lang="id-ID" sz="1200" dirty="0" smtClean="0"/>
              <a:t>F2A</a:t>
            </a:r>
          </a:p>
          <a:p>
            <a:pPr marL="180975" indent="180975">
              <a:buFont typeface="Arial" pitchFamily="34" charset="0"/>
              <a:buChar char="•"/>
            </a:pPr>
            <a:r>
              <a:rPr lang="id-ID" sz="1200" dirty="0" smtClean="0"/>
              <a:t>Emma Rachmawati</a:t>
            </a:r>
          </a:p>
        </p:txBody>
      </p:sp>
      <p:sp>
        <p:nvSpPr>
          <p:cNvPr id="20" name="Up Arrow 19"/>
          <p:cNvSpPr/>
          <p:nvPr/>
        </p:nvSpPr>
        <p:spPr>
          <a:xfrm>
            <a:off x="1137684" y="2608522"/>
            <a:ext cx="425302" cy="783264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Up Arrow 21"/>
          <p:cNvSpPr/>
          <p:nvPr/>
        </p:nvSpPr>
        <p:spPr>
          <a:xfrm>
            <a:off x="3310269" y="2608522"/>
            <a:ext cx="425302" cy="783264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Up Arrow 23"/>
          <p:cNvSpPr/>
          <p:nvPr/>
        </p:nvSpPr>
        <p:spPr>
          <a:xfrm>
            <a:off x="5266661" y="2608522"/>
            <a:ext cx="425302" cy="783264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Up Arrow 24"/>
          <p:cNvSpPr/>
          <p:nvPr/>
        </p:nvSpPr>
        <p:spPr>
          <a:xfrm>
            <a:off x="7488865" y="2608522"/>
            <a:ext cx="425302" cy="783264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2540295" y="2328530"/>
            <a:ext cx="1938670" cy="279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mona.bormet@ccih.org</a:t>
            </a:r>
            <a:endParaRPr lang="id-ID" sz="1200" dirty="0"/>
          </a:p>
        </p:txBody>
      </p:sp>
      <p:sp>
        <p:nvSpPr>
          <p:cNvPr id="27" name="Rectangle 26"/>
          <p:cNvSpPr/>
          <p:nvPr/>
        </p:nvSpPr>
        <p:spPr>
          <a:xfrm>
            <a:off x="6773825" y="2328530"/>
            <a:ext cx="2008668" cy="279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bfredri1@jhu.edu</a:t>
            </a:r>
            <a:endParaRPr lang="id-ID" sz="1200" dirty="0"/>
          </a:p>
        </p:txBody>
      </p:sp>
      <p:sp>
        <p:nvSpPr>
          <p:cNvPr id="28" name="Rectangle 27"/>
          <p:cNvSpPr/>
          <p:nvPr/>
        </p:nvSpPr>
        <p:spPr>
          <a:xfrm>
            <a:off x="4653516" y="2328530"/>
            <a:ext cx="1864242" cy="279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smegquier@prb.org</a:t>
            </a:r>
            <a:endParaRPr lang="id-ID" sz="1200" dirty="0"/>
          </a:p>
        </p:txBody>
      </p:sp>
      <p:sp>
        <p:nvSpPr>
          <p:cNvPr id="29" name="Rectangle 28"/>
          <p:cNvSpPr/>
          <p:nvPr/>
        </p:nvSpPr>
        <p:spPr>
          <a:xfrm>
            <a:off x="457200" y="2328530"/>
            <a:ext cx="1869558" cy="279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cbaye1@jhmi.edu</a:t>
            </a:r>
            <a:endParaRPr lang="id-ID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2533</TotalTime>
  <Words>796</Words>
  <Application>Microsoft Macintosh PowerPoint</Application>
  <PresentationFormat>On-screen Show (4:3)</PresentationFormat>
  <Paragraphs>224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4th International Conference on Family Planning (ICFP)  Nusa Dua, Bali 9-12 November 2015</vt:lpstr>
      <vt:lpstr>Outline</vt:lpstr>
      <vt:lpstr>PowerPoint Presentation</vt:lpstr>
      <vt:lpstr>2. Three Last Conferences</vt:lpstr>
      <vt:lpstr>3. Information on the 4th ICFP</vt:lpstr>
      <vt:lpstr>BNDCC</vt:lpstr>
      <vt:lpstr>4. Committees</vt:lpstr>
      <vt:lpstr>PowerPoint Presentation</vt:lpstr>
      <vt:lpstr>PowerPoint Presentation</vt:lpstr>
      <vt:lpstr>Tentative Agenda</vt:lpstr>
      <vt:lpstr>Topics</vt:lpstr>
      <vt:lpstr>Call for Abstracts</vt:lpstr>
      <vt:lpstr>5. Progress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International Conference on  Family Planning  Nusa Dua, 9-12 November 2015</dc:title>
  <dc:creator>Imma Batubara</dc:creator>
  <cp:lastModifiedBy>Adila Prasodjo</cp:lastModifiedBy>
  <cp:revision>174</cp:revision>
  <cp:lastPrinted>2015-02-06T01:37:29Z</cp:lastPrinted>
  <dcterms:created xsi:type="dcterms:W3CDTF">2015-02-03T03:19:23Z</dcterms:created>
  <dcterms:modified xsi:type="dcterms:W3CDTF">2015-03-20T05:16:32Z</dcterms:modified>
</cp:coreProperties>
</file>