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8" r:id="rId5"/>
    <p:sldId id="267" r:id="rId6"/>
    <p:sldId id="259" r:id="rId7"/>
    <p:sldId id="269" r:id="rId8"/>
    <p:sldId id="266" r:id="rId9"/>
    <p:sldId id="260" r:id="rId10"/>
    <p:sldId id="270" r:id="rId11"/>
    <p:sldId id="265" r:id="rId12"/>
  </p:sldIdLst>
  <p:sldSz cx="9144000" cy="6858000" type="screen4x3"/>
  <p:notesSz cx="6954838" cy="93091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B2F6226-A6DC-4A24-9AFD-6532DBAE2D6D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704EDA9-C8D3-45A9-BE5B-3D77D52DB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82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D52D-7210-442A-957C-EA2E87EF82F0}" type="datetimeFigureOut">
              <a:rPr lang="id-ID" smtClean="0"/>
              <a:pPr/>
              <a:t>20/03/2015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D416-1920-44AC-9513-480F931BE0B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r>
              <a:rPr lang="id-ID" dirty="0" smtClean="0"/>
              <a:t>PROGRESS REPORT OF WG2               (  RIGHTS &amp; EMPOWERMENT )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PRESENTED  IN FP2020 MEETING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MARCH 20, 2015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LESSON LEARN</a:t>
            </a:r>
            <a:r>
              <a:rPr lang="en-US" dirty="0" smtClean="0"/>
              <a:t>ED</a:t>
            </a:r>
            <a:r>
              <a:rPr lang="id-ID" dirty="0" smtClean="0"/>
              <a:t> 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92" y="1079652"/>
            <a:ext cx="8463708" cy="5517699"/>
          </a:xfrm>
        </p:spPr>
        <p:txBody>
          <a:bodyPr>
            <a:normAutofit fontScale="92500" lnSpcReduction="10000"/>
          </a:bodyPr>
          <a:lstStyle/>
          <a:p>
            <a:r>
              <a:rPr lang="id-ID" sz="2800" dirty="0" smtClean="0"/>
              <a:t>For the success of the future program, we need : </a:t>
            </a:r>
          </a:p>
          <a:p>
            <a:pPr marL="344488" indent="-344488">
              <a:buNone/>
            </a:pPr>
            <a:r>
              <a:rPr lang="id-ID" sz="2800" dirty="0" smtClean="0"/>
              <a:t>1. Clear</a:t>
            </a:r>
            <a:r>
              <a:rPr lang="en-US" sz="2800" dirty="0" err="1" smtClean="0"/>
              <a:t>ly</a:t>
            </a:r>
            <a:r>
              <a:rPr lang="id-ID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define the </a:t>
            </a:r>
            <a:r>
              <a:rPr lang="en-US" sz="2800" dirty="0" smtClean="0"/>
              <a:t>role of Health and FP officer at      district level </a:t>
            </a:r>
            <a:r>
              <a:rPr lang="id-ID" sz="2800" dirty="0" smtClean="0"/>
              <a:t> </a:t>
            </a:r>
          </a:p>
          <a:p>
            <a:pPr marL="0" indent="0">
              <a:buNone/>
            </a:pPr>
            <a:r>
              <a:rPr lang="id-ID" sz="2800" dirty="0" smtClean="0"/>
              <a:t>2. Coordination among BKKBN, MOH, and related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id-ID" sz="2800" dirty="0" smtClean="0"/>
              <a:t> authorities/stakeholder for effective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id-ID" sz="2800" dirty="0" smtClean="0"/>
              <a:t>implementation, especially at district level.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3. Comprehensive knowledge &amp; information of RH and </a:t>
            </a:r>
          </a:p>
          <a:p>
            <a:pPr marL="344488" indent="-344488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contraceptive methods is needed for health &amp; some provider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Based on our findings, it could be assumed that the fulfilment of the Rights and Empowerment in RH, has not yet meet the expectation.</a:t>
            </a:r>
            <a:endParaRPr lang="id-ID" sz="2800" dirty="0" smtClean="0"/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="" xmlns:p14="http://schemas.microsoft.com/office/powerpoint/2010/main" val="17879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id-ID" dirty="0" smtClean="0"/>
              <a:t>FUTURE ACTIVITIES  WG2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Based on the result of the FP rights-based study and strategy by WG 1,  the two groups should sit together to discuss further collaboration. </a:t>
            </a:r>
          </a:p>
          <a:p>
            <a:endParaRPr lang="en-US" dirty="0" smtClean="0"/>
          </a:p>
          <a:p>
            <a:r>
              <a:rPr lang="en-US" dirty="0" smtClean="0"/>
              <a:t>Review the existing FP guidelines &amp; training to see a better</a:t>
            </a:r>
            <a:r>
              <a:rPr lang="id-ID" dirty="0" smtClean="0"/>
              <a:t> </a:t>
            </a:r>
            <a:r>
              <a:rPr lang="en-US" dirty="0" smtClean="0"/>
              <a:t> content regarding rights and empowerment, in collaboration with government institution and women’s group. </a:t>
            </a:r>
            <a:endParaRPr lang="id-ID" dirty="0" smtClean="0"/>
          </a:p>
          <a:p>
            <a:endParaRPr lang="id-ID" dirty="0"/>
          </a:p>
          <a:p>
            <a:r>
              <a:rPr lang="en-US" dirty="0" smtClean="0"/>
              <a:t>Educating women groups in right-based, collaboration with government</a:t>
            </a:r>
          </a:p>
          <a:p>
            <a:endParaRPr lang="en-US" dirty="0" smtClean="0"/>
          </a:p>
          <a:p>
            <a:r>
              <a:rPr lang="en-US" dirty="0" smtClean="0"/>
              <a:t>Monitoring  the implementation of right-based strategy by women groups.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Background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00600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Task of WG 2 :                                                                              To identify  the current barriers that prevent women from their right to exercise access to information and services to meet their reproductive goals (policy, health sys</a:t>
            </a:r>
            <a:r>
              <a:rPr lang="en-US" dirty="0" smtClean="0"/>
              <a:t>t</a:t>
            </a:r>
            <a:r>
              <a:rPr lang="id-ID" dirty="0" smtClean="0"/>
              <a:t>em barriers, social</a:t>
            </a:r>
            <a:r>
              <a:rPr lang="en-US" dirty="0" smtClean="0"/>
              <a:t> </a:t>
            </a:r>
            <a:r>
              <a:rPr lang="id-ID" dirty="0" smtClean="0"/>
              <a:t>&amp; cultural) </a:t>
            </a:r>
          </a:p>
          <a:p>
            <a:endParaRPr lang="id-ID" dirty="0" smtClean="0"/>
          </a:p>
          <a:p>
            <a:r>
              <a:rPr lang="id-ID" dirty="0" smtClean="0"/>
              <a:t>Supported by Ford Foundation, the WG2 has conducted a KAP survey in Jakarta, Bali and Lombok :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using a semi-structured questionairre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Resp : decision maker, care provider, comm. leader and community ( male, female, adolescence )</a:t>
            </a:r>
            <a:endParaRPr lang="en-US" dirty="0" smtClean="0"/>
          </a:p>
          <a:p>
            <a:pPr marL="514350" indent="-514350">
              <a:buNone/>
            </a:pPr>
            <a:endParaRPr lang="id-ID" dirty="0" smtClean="0"/>
          </a:p>
          <a:p>
            <a:r>
              <a:rPr lang="id-ID" dirty="0" smtClean="0"/>
              <a:t>This presentation is a preliminary report of the survey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endParaRPr lang="id-ID" dirty="0" smtClean="0"/>
          </a:p>
          <a:p>
            <a:r>
              <a:rPr lang="id-ID" dirty="0" smtClean="0"/>
              <a:t>Lack of National Guideline on FP</a:t>
            </a:r>
          </a:p>
          <a:p>
            <a:r>
              <a:rPr lang="id-ID" dirty="0" smtClean="0"/>
              <a:t>FP program is not focused, has merged to a variety of tasks of BPPKB, Dinas Transmigrasi, Dinas Pemakaman</a:t>
            </a:r>
          </a:p>
          <a:p>
            <a:r>
              <a:rPr lang="id-ID" dirty="0" smtClean="0"/>
              <a:t>FP person</a:t>
            </a:r>
            <a:r>
              <a:rPr lang="en-US" dirty="0" err="1" smtClean="0"/>
              <a:t>nel</a:t>
            </a:r>
            <a:r>
              <a:rPr lang="id-ID" dirty="0" smtClean="0"/>
              <a:t>  lacking of RH knowledge, skills </a:t>
            </a:r>
          </a:p>
          <a:p>
            <a:r>
              <a:rPr lang="id-ID" dirty="0" smtClean="0"/>
              <a:t>Training on FP: very rare and not routinely done; counseling is not always part of the training .</a:t>
            </a:r>
          </a:p>
          <a:p>
            <a:r>
              <a:rPr lang="id-ID" dirty="0" smtClean="0"/>
              <a:t>More active involvement of FP person</a:t>
            </a:r>
            <a:r>
              <a:rPr lang="en-US" dirty="0" smtClean="0"/>
              <a:t>n</a:t>
            </a:r>
            <a:r>
              <a:rPr lang="id-ID" dirty="0" smtClean="0"/>
              <a:t>el is expected especially for community empowerment</a:t>
            </a:r>
          </a:p>
          <a:p>
            <a:endParaRPr lang="id-ID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Results from the Decision Makers</a:t>
            </a:r>
            <a:br>
              <a:rPr lang="id-ID" dirty="0" smtClean="0"/>
            </a:br>
            <a:r>
              <a:rPr lang="id-ID" dirty="0" smtClean="0"/>
              <a:t>(</a:t>
            </a:r>
            <a:r>
              <a:rPr lang="id-ID" sz="3600" dirty="0" smtClean="0"/>
              <a:t>Local Health/FP Office &amp; Head of Puskesmas)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Result from Community Leaders</a:t>
            </a:r>
            <a:br>
              <a:rPr lang="id-ID" dirty="0" smtClean="0"/>
            </a:br>
            <a:r>
              <a:rPr lang="id-ID" sz="3200" dirty="0" smtClean="0"/>
              <a:t>(PKK Caders, Majelis Taklim)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Already have routine meetings</a:t>
            </a:r>
            <a:r>
              <a:rPr lang="en-US" dirty="0" smtClean="0"/>
              <a:t>, including FP</a:t>
            </a:r>
            <a:endParaRPr lang="id-ID" dirty="0" smtClean="0"/>
          </a:p>
          <a:p>
            <a:r>
              <a:rPr lang="id-ID" dirty="0" smtClean="0"/>
              <a:t>Possess positive motivation to do social activities, based on voluntarism</a:t>
            </a:r>
          </a:p>
          <a:p>
            <a:r>
              <a:rPr lang="id-ID" dirty="0" smtClean="0"/>
              <a:t>Lack of comprehensive knowledge regarding contraceptives and SRHR</a:t>
            </a:r>
          </a:p>
          <a:p>
            <a:r>
              <a:rPr lang="id-ID" dirty="0" smtClean="0"/>
              <a:t>Do not have sufficient tools for IEC activity</a:t>
            </a:r>
          </a:p>
          <a:p>
            <a:r>
              <a:rPr lang="id-ID" dirty="0" smtClean="0"/>
              <a:t>Potential to be trained as peer educators for FP/contraceptives and SRHR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PUSKESMAS</a:t>
            </a:r>
            <a:br>
              <a:rPr lang="id-ID" dirty="0" smtClean="0"/>
            </a:br>
            <a:r>
              <a:rPr lang="id-ID" sz="3200" dirty="0" smtClean="0"/>
              <a:t>(Public Health Center)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 FP program, mostly attached to Mother &amp; Child Health Program. </a:t>
            </a:r>
          </a:p>
          <a:p>
            <a:r>
              <a:rPr lang="id-ID" dirty="0" smtClean="0"/>
              <a:t>Counseling is an integral part of FP</a:t>
            </a:r>
          </a:p>
          <a:p>
            <a:r>
              <a:rPr lang="id-ID" dirty="0" smtClean="0"/>
              <a:t>Focus on Post Partum contraceptives, because the strategy of UKP (personal health program) and UKM (community health program)</a:t>
            </a:r>
          </a:p>
          <a:p>
            <a:r>
              <a:rPr lang="id-ID" dirty="0" smtClean="0"/>
              <a:t>Field FP activities, mostly depend on requests ( B</a:t>
            </a:r>
            <a:r>
              <a:rPr lang="en-US" dirty="0" smtClean="0"/>
              <a:t>KK</a:t>
            </a:r>
            <a:r>
              <a:rPr lang="id-ID" dirty="0" smtClean="0"/>
              <a:t>BN, ABRI, Special Events)</a:t>
            </a:r>
          </a:p>
          <a:p>
            <a:endParaRPr lang="id-ID" dirty="0" smtClean="0"/>
          </a:p>
          <a:p>
            <a:endParaRPr lang="id-ID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HEALTH CARE PROVIDERS</a:t>
            </a:r>
            <a:br>
              <a:rPr lang="id-ID" dirty="0" smtClean="0"/>
            </a:br>
            <a:r>
              <a:rPr lang="id-ID" sz="3600" dirty="0" smtClean="0"/>
              <a:t>(Doctors, Midwives)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Focus on medical services</a:t>
            </a:r>
          </a:p>
          <a:p>
            <a:r>
              <a:rPr lang="id-ID" dirty="0" smtClean="0"/>
              <a:t>FP is not the only program ( too many programs to be done )</a:t>
            </a:r>
          </a:p>
          <a:p>
            <a:r>
              <a:rPr lang="en-US" dirty="0" smtClean="0"/>
              <a:t>Unclear </a:t>
            </a:r>
            <a:r>
              <a:rPr lang="en-US" dirty="0"/>
              <a:t>job description among providers, FW and community </a:t>
            </a:r>
            <a:r>
              <a:rPr lang="en-US" dirty="0" smtClean="0"/>
              <a:t>leaders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Lack of knowledge of the RH  </a:t>
            </a:r>
          </a:p>
          <a:p>
            <a:r>
              <a:rPr lang="id-ID" dirty="0" smtClean="0"/>
              <a:t>Counseling is part of the PH services, however it is more related to giving information, advising, and directing</a:t>
            </a:r>
          </a:p>
          <a:p>
            <a:r>
              <a:rPr lang="id-ID" dirty="0" smtClean="0"/>
              <a:t>Not responsive of contraceptive failures and unwanted pregnancy</a:t>
            </a:r>
          </a:p>
          <a:p>
            <a:pPr marL="0" indent="0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THE COMMUNITY </a:t>
            </a:r>
            <a:br>
              <a:rPr lang="id-ID" dirty="0" smtClean="0"/>
            </a:br>
            <a:r>
              <a:rPr lang="id-ID" dirty="0" smtClean="0"/>
              <a:t>( women &amp; men )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id-ID" dirty="0" smtClean="0"/>
              <a:t>Most </a:t>
            </a:r>
            <a:r>
              <a:rPr lang="en-US" dirty="0" err="1" smtClean="0"/>
              <a:t>wo</a:t>
            </a:r>
            <a:r>
              <a:rPr lang="id-ID" dirty="0" smtClean="0"/>
              <a:t>m</a:t>
            </a:r>
            <a:r>
              <a:rPr lang="en-US" dirty="0" err="1" smtClean="0"/>
              <a:t>en</a:t>
            </a:r>
            <a:r>
              <a:rPr lang="en-US" dirty="0" err="1" smtClean="0"/>
              <a:t>plan</a:t>
            </a:r>
            <a:r>
              <a:rPr lang="en-US" dirty="0" smtClean="0"/>
              <a:t> to use FP. </a:t>
            </a:r>
            <a:r>
              <a:rPr lang="en-US" dirty="0" smtClean="0"/>
              <a:t> </a:t>
            </a:r>
            <a:r>
              <a:rPr lang="en-US" dirty="0" smtClean="0"/>
              <a:t>Few men used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Still lack of comprehensive/essential knowledge of contraceptive methods ( only know names, but not how they work &amp; their side effects )</a:t>
            </a:r>
          </a:p>
          <a:p>
            <a:endParaRPr lang="id-ID" dirty="0" smtClean="0"/>
          </a:p>
          <a:p>
            <a:r>
              <a:rPr lang="id-ID" dirty="0" smtClean="0"/>
              <a:t>Women experienced side effects, but keep using contraceptive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6528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THE COMMUNITY                                           ( adolescence 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Lack of knowledge of SRHR and contraceptive</a:t>
            </a:r>
          </a:p>
          <a:p>
            <a:endParaRPr lang="id-ID" dirty="0" smtClean="0"/>
          </a:p>
          <a:p>
            <a:r>
              <a:rPr lang="id-ID" dirty="0" smtClean="0"/>
              <a:t>Health services for adolescence focus on HIV prevention, not on FP</a:t>
            </a:r>
          </a:p>
          <a:p>
            <a:endParaRPr lang="id-ID" dirty="0" smtClean="0"/>
          </a:p>
          <a:p>
            <a:r>
              <a:rPr lang="id-ID" dirty="0" smtClean="0"/>
              <a:t>Among 3 (three) areas study, premarital intercource is prominent in Bali. About 50 percent male used condom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LESSON LEARN</a:t>
            </a:r>
            <a:r>
              <a:rPr lang="en-US" dirty="0" smtClean="0"/>
              <a:t>ED</a:t>
            </a:r>
            <a:r>
              <a:rPr lang="id-ID" dirty="0" smtClean="0"/>
              <a:t> 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08" y="1643290"/>
            <a:ext cx="8224092" cy="4522014"/>
          </a:xfrm>
        </p:spPr>
        <p:txBody>
          <a:bodyPr>
            <a:normAutofit/>
          </a:bodyPr>
          <a:lstStyle/>
          <a:p>
            <a:r>
              <a:rPr lang="id-ID" dirty="0" smtClean="0"/>
              <a:t>Still limited understanding and knowledge of RH and contraception at all levels</a:t>
            </a:r>
          </a:p>
          <a:p>
            <a:r>
              <a:rPr lang="id-ID" dirty="0" smtClean="0"/>
              <a:t>Religious leaders have already good motivation to support FP</a:t>
            </a:r>
          </a:p>
          <a:p>
            <a:r>
              <a:rPr lang="id-ID" dirty="0" smtClean="0"/>
              <a:t>The most important barrier is the ability of human resources to educate and empower women of RH</a:t>
            </a:r>
          </a:p>
          <a:p>
            <a:r>
              <a:rPr lang="id-ID" dirty="0" smtClean="0"/>
              <a:t>Cost is not a barrier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670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PROGRESS REPORT OF WG2               (  RIGHTS &amp; EMPOWERMENT ) </vt:lpstr>
      <vt:lpstr>Background</vt:lpstr>
      <vt:lpstr>Results from the Decision Makers (Local Health/FP Office &amp; Head of Puskesmas)</vt:lpstr>
      <vt:lpstr>Result from Community Leaders (PKK Caders, Majelis Taklim)</vt:lpstr>
      <vt:lpstr>PUSKESMAS (Public Health Center)</vt:lpstr>
      <vt:lpstr>HEALTH CARE PROVIDERS (Doctors, Midwives)</vt:lpstr>
      <vt:lpstr>THE COMMUNITY  ( women &amp; men ) </vt:lpstr>
      <vt:lpstr>THE COMMUNITY                                           ( adolescence )</vt:lpstr>
      <vt:lpstr>LESSON LEARNED </vt:lpstr>
      <vt:lpstr>LESSON LEARNED </vt:lpstr>
      <vt:lpstr>FUTURE ACTIVITIES  WG2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 &amp; EMPOWERMENT in Family Planning Services</dc:title>
  <dc:creator>ninukw</dc:creator>
  <cp:lastModifiedBy>Setyawati Budiningsih</cp:lastModifiedBy>
  <cp:revision>31</cp:revision>
  <cp:lastPrinted>2015-03-19T12:51:48Z</cp:lastPrinted>
  <dcterms:created xsi:type="dcterms:W3CDTF">2015-02-27T08:19:13Z</dcterms:created>
  <dcterms:modified xsi:type="dcterms:W3CDTF">2015-03-20T06:23:32Z</dcterms:modified>
</cp:coreProperties>
</file>