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559" autoAdjust="0"/>
    <p:restoredTop sz="86343" autoAdjust="0"/>
  </p:normalViewPr>
  <p:slideViewPr>
    <p:cSldViewPr>
      <p:cViewPr>
        <p:scale>
          <a:sx n="80" d="100"/>
          <a:sy n="80" d="100"/>
        </p:scale>
        <p:origin x="-1242" y="-72"/>
      </p:cViewPr>
      <p:guideLst>
        <p:guide orient="horz" pos="2160"/>
        <p:guide pos="2880"/>
      </p:guideLst>
    </p:cSldViewPr>
  </p:slideViewPr>
  <p:outlineViewPr>
    <p:cViewPr>
      <p:scale>
        <a:sx n="33" d="100"/>
        <a:sy n="33" d="100"/>
      </p:scale>
      <p:origin x="264" y="3441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49C71E-5323-4C4D-962E-5C9B1147FE8B}"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9C71E-5323-4C4D-962E-5C9B1147FE8B}"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9C71E-5323-4C4D-962E-5C9B1147FE8B}"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9C71E-5323-4C4D-962E-5C9B1147FE8B}"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49C71E-5323-4C4D-962E-5C9B1147FE8B}"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49C71E-5323-4C4D-962E-5C9B1147FE8B}" type="datetimeFigureOut">
              <a:rPr lang="en-US" smtClean="0"/>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49C71E-5323-4C4D-962E-5C9B1147FE8B}" type="datetimeFigureOut">
              <a:rPr lang="en-US" smtClean="0"/>
              <a:t>6/25/2013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49C71E-5323-4C4D-962E-5C9B1147FE8B}" type="datetimeFigureOut">
              <a:rPr lang="en-US" smtClean="0"/>
              <a:t>6/25/2013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9C71E-5323-4C4D-962E-5C9B1147FE8B}" type="datetimeFigureOut">
              <a:rPr lang="en-US" smtClean="0"/>
              <a:t>6/25/2013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9C71E-5323-4C4D-962E-5C9B1147FE8B}" type="datetimeFigureOut">
              <a:rPr lang="en-US" smtClean="0"/>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9C71E-5323-4C4D-962E-5C9B1147FE8B}" type="datetimeFigureOut">
              <a:rPr lang="en-US" smtClean="0"/>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E17A6-C0EE-4B95-A5F7-408776B681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9C71E-5323-4C4D-962E-5C9B1147FE8B}" type="datetimeFigureOut">
              <a:rPr lang="en-US" smtClean="0"/>
              <a:t>6/25/2013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E17A6-C0EE-4B95-A5F7-408776B681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772400" cy="1600199"/>
          </a:xfrm>
          <a:solidFill>
            <a:schemeClr val="accent5">
              <a:lumMod val="20000"/>
              <a:lumOff val="80000"/>
            </a:schemeClr>
          </a:solidFill>
        </p:spPr>
        <p:txBody>
          <a:bodyPr>
            <a:normAutofit/>
          </a:bodyPr>
          <a:lstStyle/>
          <a:p>
            <a:r>
              <a:rPr lang="en-US" sz="3200" dirty="0"/>
              <a:t>Meeting of the FP2020 Indonesia Country Engagement Working Group</a:t>
            </a:r>
          </a:p>
        </p:txBody>
      </p:sp>
      <p:sp>
        <p:nvSpPr>
          <p:cNvPr id="3" name="Subtitle 2"/>
          <p:cNvSpPr>
            <a:spLocks noGrp="1"/>
          </p:cNvSpPr>
          <p:nvPr>
            <p:ph type="subTitle" idx="1"/>
          </p:nvPr>
        </p:nvSpPr>
        <p:spPr>
          <a:xfrm>
            <a:off x="1371600" y="4495800"/>
            <a:ext cx="6400800" cy="914400"/>
          </a:xfrm>
        </p:spPr>
        <p:txBody>
          <a:bodyPr>
            <a:normAutofit/>
          </a:bodyPr>
          <a:lstStyle/>
          <a:p>
            <a:r>
              <a:rPr lang="en-US" sz="2000" dirty="0" smtClean="0"/>
              <a:t>Deputy of FP and Reproductive Health</a:t>
            </a:r>
          </a:p>
          <a:p>
            <a:r>
              <a:rPr lang="en-US" sz="2000" dirty="0" smtClean="0"/>
              <a:t>National Population and Family Planning Board</a:t>
            </a:r>
            <a:endParaRPr lang="en-US" sz="2000" dirty="0"/>
          </a:p>
        </p:txBody>
      </p:sp>
      <p:sp>
        <p:nvSpPr>
          <p:cNvPr id="4" name="TextBox 3"/>
          <p:cNvSpPr txBox="1"/>
          <p:nvPr/>
        </p:nvSpPr>
        <p:spPr>
          <a:xfrm>
            <a:off x="3276600" y="5334000"/>
            <a:ext cx="2392578" cy="400110"/>
          </a:xfrm>
          <a:prstGeom prst="rect">
            <a:avLst/>
          </a:prstGeom>
          <a:noFill/>
        </p:spPr>
        <p:txBody>
          <a:bodyPr wrap="none" rtlCol="0">
            <a:spAutoFit/>
          </a:bodyPr>
          <a:lstStyle/>
          <a:p>
            <a:r>
              <a:rPr lang="en-US" sz="2000" dirty="0" smtClean="0"/>
              <a:t>Jakarta, 23 May 2013</a:t>
            </a:r>
            <a:endParaRPr lang="en-US" sz="2000" dirty="0"/>
          </a:p>
        </p:txBody>
      </p:sp>
      <p:pic>
        <p:nvPicPr>
          <p:cNvPr id="4098" name="Picture 2"/>
          <p:cNvPicPr>
            <a:picLocks noChangeAspect="1" noChangeArrowheads="1"/>
          </p:cNvPicPr>
          <p:nvPr/>
        </p:nvPicPr>
        <p:blipFill>
          <a:blip r:embed="rId2" cstate="print"/>
          <a:srcRect/>
          <a:stretch>
            <a:fillRect/>
          </a:stretch>
        </p:blipFill>
        <p:spPr bwMode="auto">
          <a:xfrm>
            <a:off x="0" y="228600"/>
            <a:ext cx="9144000" cy="109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5" algn="ctr" rtl="0">
              <a:spcBef>
                <a:spcPct val="0"/>
              </a:spcBef>
            </a:pPr>
            <a:r>
              <a:rPr lang="en-US" sz="3100" b="1" dirty="0"/>
              <a:t>Program Description</a:t>
            </a:r>
            <a:r>
              <a:rPr lang="en-US" sz="2400" dirty="0"/>
              <a:t/>
            </a:r>
            <a:br>
              <a:rPr lang="en-US" sz="2400" dirty="0"/>
            </a:br>
            <a:r>
              <a:rPr lang="en-US" sz="2800" dirty="0"/>
              <a:t/>
            </a:r>
            <a:br>
              <a:rPr lang="en-US" sz="2800" dirty="0"/>
            </a:br>
            <a:endParaRPr lang="en-US" sz="2800" dirty="0"/>
          </a:p>
        </p:txBody>
      </p:sp>
      <p:sp>
        <p:nvSpPr>
          <p:cNvPr id="3" name="Content Placeholder 2"/>
          <p:cNvSpPr>
            <a:spLocks noGrp="1"/>
          </p:cNvSpPr>
          <p:nvPr>
            <p:ph sz="half" idx="1"/>
          </p:nvPr>
        </p:nvSpPr>
        <p:spPr>
          <a:xfrm>
            <a:off x="457200" y="1066800"/>
            <a:ext cx="8305800" cy="5638800"/>
          </a:xfrm>
          <a:solidFill>
            <a:schemeClr val="accent5">
              <a:lumMod val="20000"/>
              <a:lumOff val="80000"/>
            </a:schemeClr>
          </a:solidFill>
        </p:spPr>
        <p:txBody>
          <a:bodyPr>
            <a:normAutofit fontScale="85000" lnSpcReduction="10000"/>
          </a:bodyPr>
          <a:lstStyle/>
          <a:p>
            <a:pPr>
              <a:buNone/>
            </a:pPr>
            <a:r>
              <a:rPr lang="en-US" dirty="0" smtClean="0">
                <a:effectLst>
                  <a:outerShdw blurRad="38100" dist="38100" dir="2700000" algn="tl">
                    <a:srgbClr val="000000">
                      <a:alpha val="43137"/>
                    </a:srgbClr>
                  </a:outerShdw>
                </a:effectLst>
              </a:rPr>
              <a:t>Goal (2014):</a:t>
            </a:r>
          </a:p>
          <a:p>
            <a:pPr lvl="0"/>
            <a:r>
              <a:rPr lang="en-US" sz="2400" dirty="0" smtClean="0"/>
              <a:t>Increased </a:t>
            </a:r>
            <a:r>
              <a:rPr lang="en-US" sz="2400" dirty="0"/>
              <a:t>number of new acceptor in Indonesia to be at 7.6 million</a:t>
            </a:r>
          </a:p>
          <a:p>
            <a:pPr lvl="0"/>
            <a:r>
              <a:rPr lang="en-US" sz="2400" dirty="0"/>
              <a:t>Increased number of poor new acceptor in Indonesia to be at 4.05 million</a:t>
            </a:r>
          </a:p>
          <a:p>
            <a:pPr lvl="0"/>
            <a:r>
              <a:rPr lang="en-US" sz="2400" dirty="0"/>
              <a:t>Increased number of active acceptor in Indonesia to be at 29.8 million</a:t>
            </a:r>
          </a:p>
          <a:p>
            <a:pPr lvl="0"/>
            <a:r>
              <a:rPr lang="en-US" sz="2400" dirty="0"/>
              <a:t>Increased number of poor active acceptor in Indonesia to be at 13.1 million</a:t>
            </a:r>
          </a:p>
          <a:p>
            <a:pPr lvl="0"/>
            <a:r>
              <a:rPr lang="en-US" sz="2400" dirty="0"/>
              <a:t>Increased the percentage of long acting and permanent method to be at 27.5% with special emphasis to the use of </a:t>
            </a:r>
            <a:r>
              <a:rPr lang="en-US" sz="2400" dirty="0" smtClean="0"/>
              <a:t>implant</a:t>
            </a:r>
          </a:p>
          <a:p>
            <a:pPr lvl="0">
              <a:buNone/>
            </a:pPr>
            <a:endParaRPr lang="en-US" sz="2400" dirty="0"/>
          </a:p>
          <a:p>
            <a:pPr>
              <a:buNone/>
            </a:pPr>
            <a:r>
              <a:rPr lang="en-US" dirty="0" smtClean="0">
                <a:effectLst>
                  <a:outerShdw blurRad="38100" dist="38100" dir="2700000" algn="tl">
                    <a:srgbClr val="000000">
                      <a:alpha val="43137"/>
                    </a:srgbClr>
                  </a:outerShdw>
                </a:effectLst>
              </a:rPr>
              <a:t>Outcomes: </a:t>
            </a:r>
          </a:p>
          <a:p>
            <a:pPr lvl="0"/>
            <a:r>
              <a:rPr lang="en-US" sz="2600" dirty="0"/>
              <a:t>Increased adequate counseling on family planning directed to the use of </a:t>
            </a:r>
            <a:r>
              <a:rPr lang="en-US" sz="2600" dirty="0" smtClean="0"/>
              <a:t>LAPMs</a:t>
            </a:r>
            <a:endParaRPr lang="en-US" sz="2600" dirty="0"/>
          </a:p>
          <a:p>
            <a:pPr lvl="0"/>
            <a:r>
              <a:rPr lang="en-US" sz="2600" dirty="0"/>
              <a:t>Increased voluntarily </a:t>
            </a:r>
            <a:r>
              <a:rPr lang="en-US" sz="2600" dirty="0" smtClean="0"/>
              <a:t>LAPMs yielding </a:t>
            </a:r>
            <a:r>
              <a:rPr lang="en-US" sz="2600" dirty="0"/>
              <a:t>fewer women having more than three children and birth intervals of fewer than 24 months</a:t>
            </a:r>
          </a:p>
          <a:p>
            <a:pPr lvl="0"/>
            <a:r>
              <a:rPr lang="en-US" sz="2600" dirty="0"/>
              <a:t>Reduced </a:t>
            </a:r>
            <a:r>
              <a:rPr lang="en-US" sz="2600" dirty="0" smtClean="0"/>
              <a:t>drop out rate</a:t>
            </a:r>
            <a:endParaRPr lang="en-US" sz="2600" dirty="0"/>
          </a:p>
          <a:p>
            <a:pPr lvl="0"/>
            <a:r>
              <a:rPr lang="en-US" sz="2600" dirty="0"/>
              <a:t>Increased coverage and quality of family planning services in urban slum and geographically remote areas</a:t>
            </a:r>
          </a:p>
          <a:p>
            <a:pPr>
              <a:buNone/>
            </a:pPr>
            <a:endParaRPr lang="en-US" dirty="0"/>
          </a:p>
        </p:txBody>
      </p:sp>
      <p:cxnSp>
        <p:nvCxnSpPr>
          <p:cNvPr id="5" name="Straight Connector 4"/>
          <p:cNvCxnSpPr/>
          <p:nvPr/>
        </p:nvCxnSpPr>
        <p:spPr>
          <a:xfrm>
            <a:off x="457200" y="7620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dirty="0" smtClean="0"/>
              <a:t>Program strategy</a:t>
            </a:r>
            <a:endParaRPr lang="en-US" dirty="0"/>
          </a:p>
        </p:txBody>
      </p:sp>
      <p:sp>
        <p:nvSpPr>
          <p:cNvPr id="3" name="Content Placeholder 2"/>
          <p:cNvSpPr>
            <a:spLocks noGrp="1"/>
          </p:cNvSpPr>
          <p:nvPr>
            <p:ph idx="1"/>
          </p:nvPr>
        </p:nvSpPr>
        <p:spPr>
          <a:xfrm>
            <a:off x="457200" y="1600201"/>
            <a:ext cx="8229600" cy="4114800"/>
          </a:xfrm>
          <a:solidFill>
            <a:schemeClr val="accent5">
              <a:lumMod val="20000"/>
              <a:lumOff val="80000"/>
            </a:schemeClr>
          </a:solidFill>
        </p:spPr>
        <p:txBody>
          <a:bodyPr>
            <a:normAutofit/>
          </a:bodyPr>
          <a:lstStyle/>
          <a:p>
            <a:r>
              <a:rPr lang="en-US" sz="2400" dirty="0"/>
              <a:t>Target the sub national </a:t>
            </a:r>
            <a:r>
              <a:rPr lang="en-US" sz="2400" dirty="0" smtClean="0"/>
              <a:t>level</a:t>
            </a:r>
          </a:p>
          <a:p>
            <a:r>
              <a:rPr lang="en-US" sz="2400" dirty="0"/>
              <a:t>Strengthen the integration of family planning services in the continuum of care</a:t>
            </a:r>
          </a:p>
          <a:p>
            <a:r>
              <a:rPr lang="en-US" sz="2400" dirty="0"/>
              <a:t>Tailor support to local needs</a:t>
            </a:r>
          </a:p>
          <a:p>
            <a:r>
              <a:rPr lang="en-US" sz="2400" dirty="0"/>
              <a:t>Engage with NGOs and private </a:t>
            </a:r>
            <a:r>
              <a:rPr lang="en-US" sz="2400" dirty="0" smtClean="0"/>
              <a:t>sector</a:t>
            </a:r>
            <a:r>
              <a:rPr lang="id-ID" sz="2400" dirty="0"/>
              <a:t> </a:t>
            </a:r>
            <a:endParaRPr lang="en-US" sz="2400" dirty="0"/>
          </a:p>
          <a:p>
            <a:r>
              <a:rPr lang="id-ID" sz="2400" dirty="0"/>
              <a:t>Close partnership with related profesional organizations</a:t>
            </a:r>
            <a:endParaRPr lang="en-US" sz="2400" dirty="0"/>
          </a:p>
          <a:p>
            <a:r>
              <a:rPr lang="en-US" sz="2400" dirty="0"/>
              <a:t>Emphasis </a:t>
            </a:r>
            <a:r>
              <a:rPr lang="en-US" sz="2400" dirty="0" smtClean="0"/>
              <a:t>sustainability</a:t>
            </a:r>
          </a:p>
          <a:p>
            <a:r>
              <a:rPr lang="en-US" sz="2400" dirty="0"/>
              <a:t>Ensure social inclusion</a:t>
            </a:r>
          </a:p>
          <a:p>
            <a:endParaRPr lang="en-US" sz="2400" dirty="0"/>
          </a:p>
          <a:p>
            <a:endParaRPr lang="en-US" sz="2400" dirty="0"/>
          </a:p>
          <a:p>
            <a:endParaRPr lang="en-US" sz="2400" dirty="0"/>
          </a:p>
        </p:txBody>
      </p:sp>
      <p:cxnSp>
        <p:nvCxnSpPr>
          <p:cNvPr id="4" name="Straight Connector 3"/>
          <p:cNvCxnSpPr/>
          <p:nvPr/>
        </p:nvCxnSpPr>
        <p:spPr>
          <a:xfrm>
            <a:off x="457200" y="9906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400" b="1" dirty="0" smtClean="0"/>
              <a:t>Areas of activity proposed</a:t>
            </a:r>
            <a:br>
              <a:rPr lang="en-US" sz="2400" b="1" dirty="0" smtClean="0"/>
            </a:br>
            <a:r>
              <a:rPr lang="en-US" sz="2400" b="1" dirty="0" smtClean="0"/>
              <a:t>and current programs’ </a:t>
            </a:r>
            <a:r>
              <a:rPr lang="id-ID" sz="2400" b="1" dirty="0" smtClean="0"/>
              <a:t>position</a:t>
            </a:r>
            <a:r>
              <a:rPr lang="en-US" sz="2400" b="1" dirty="0" smtClean="0"/>
              <a:t> (1)</a:t>
            </a:r>
            <a:r>
              <a:rPr lang="en-US" sz="2400" b="1" dirty="0"/>
              <a:t/>
            </a:r>
            <a:br>
              <a:rPr lang="en-US" sz="2400" b="1" dirty="0"/>
            </a:br>
            <a:endParaRPr lang="en-US" sz="2400" b="1" dirty="0"/>
          </a:p>
        </p:txBody>
      </p:sp>
      <p:cxnSp>
        <p:nvCxnSpPr>
          <p:cNvPr id="4" name="Straight Connector 3"/>
          <p:cNvCxnSpPr/>
          <p:nvPr/>
        </p:nvCxnSpPr>
        <p:spPr>
          <a:xfrm>
            <a:off x="457200" y="8382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nvGraphicFramePr>
        <p:xfrm>
          <a:off x="457200" y="914400"/>
          <a:ext cx="8458200" cy="5486400"/>
        </p:xfrm>
        <a:graphic>
          <a:graphicData uri="http://schemas.openxmlformats.org/drawingml/2006/table">
            <a:tbl>
              <a:tblPr firstRow="1" bandRow="1">
                <a:tableStyleId>{7DF18680-E054-41AD-8BC1-D1AEF772440D}</a:tableStyleId>
              </a:tblPr>
              <a:tblGrid>
                <a:gridCol w="1447800"/>
                <a:gridCol w="510116"/>
                <a:gridCol w="5012267"/>
                <a:gridCol w="1488017"/>
              </a:tblGrid>
              <a:tr h="551335">
                <a:tc>
                  <a:txBody>
                    <a:bodyPr/>
                    <a:lstStyle/>
                    <a:p>
                      <a:pPr algn="ctr"/>
                      <a:r>
                        <a:rPr lang="en-US" sz="1400" i="1" dirty="0" smtClean="0"/>
                        <a:t>Main areas of activity</a:t>
                      </a:r>
                      <a:endParaRPr lang="en-US" sz="1400" i="1" dirty="0"/>
                    </a:p>
                  </a:txBody>
                  <a:tcPr/>
                </a:tc>
                <a:tc>
                  <a:txBody>
                    <a:bodyPr/>
                    <a:lstStyle/>
                    <a:p>
                      <a:pPr algn="ctr"/>
                      <a:r>
                        <a:rPr lang="en-US" sz="1400" dirty="0" smtClean="0"/>
                        <a:t>No</a:t>
                      </a:r>
                      <a:endParaRPr lang="en-US" sz="1400" dirty="0"/>
                    </a:p>
                  </a:txBody>
                  <a:tcPr/>
                </a:tc>
                <a:tc>
                  <a:txBody>
                    <a:bodyPr/>
                    <a:lstStyle/>
                    <a:p>
                      <a:pPr algn="ctr"/>
                      <a:r>
                        <a:rPr lang="en-US" sz="1400" dirty="0" smtClean="0"/>
                        <a:t>Activities</a:t>
                      </a:r>
                      <a:endParaRPr lang="en-US" sz="1400" dirty="0"/>
                    </a:p>
                  </a:txBody>
                  <a:tcPr/>
                </a:tc>
                <a:tc>
                  <a:txBody>
                    <a:bodyPr/>
                    <a:lstStyle/>
                    <a:p>
                      <a:r>
                        <a:rPr lang="en-US" sz="1400" dirty="0" smtClean="0"/>
                        <a:t>Indonesia’s current position*</a:t>
                      </a:r>
                      <a:endParaRPr lang="en-US" sz="1400" dirty="0"/>
                    </a:p>
                  </a:txBody>
                  <a:tcPr/>
                </a:tc>
              </a:tr>
              <a:tr h="507229">
                <a:tc rowSpan="10">
                  <a:txBody>
                    <a:bodyPr/>
                    <a:lstStyle/>
                    <a:p>
                      <a:r>
                        <a:rPr lang="en-US" sz="1400" dirty="0" smtClean="0"/>
                        <a:t>Demand creation</a:t>
                      </a:r>
                      <a:endParaRPr lang="en-US" sz="1400" dirty="0"/>
                    </a:p>
                  </a:txBody>
                  <a:tcPr/>
                </a:tc>
                <a:tc>
                  <a:txBody>
                    <a:bodyPr/>
                    <a:lstStyle/>
                    <a:p>
                      <a:r>
                        <a:rPr lang="en-US" sz="1400" dirty="0" smtClean="0"/>
                        <a:t>1.</a:t>
                      </a:r>
                      <a:endParaRPr lang="en-US" sz="1400" dirty="0"/>
                    </a:p>
                  </a:txBody>
                  <a:tcPr/>
                </a:tc>
                <a:tc>
                  <a:txBody>
                    <a:bodyPr/>
                    <a:lstStyle/>
                    <a:p>
                      <a:pPr algn="just">
                        <a:lnSpc>
                          <a:spcPct val="115000"/>
                        </a:lnSpc>
                        <a:spcAft>
                          <a:spcPts val="0"/>
                        </a:spcAft>
                      </a:pPr>
                      <a:r>
                        <a:rPr lang="id-ID" sz="1400" b="0" i="1" dirty="0"/>
                        <a:t>Mitigating people’s perspectives on </a:t>
                      </a:r>
                      <a:r>
                        <a:rPr lang="en-US" sz="1400" b="0" i="1" dirty="0" smtClean="0"/>
                        <a:t>small </a:t>
                      </a:r>
                      <a:r>
                        <a:rPr lang="id-ID" sz="1400" b="0" i="1" dirty="0" smtClean="0"/>
                        <a:t>family norms</a:t>
                      </a:r>
                      <a:r>
                        <a:rPr lang="en-US" sz="1400" b="0" i="1" dirty="0" smtClean="0"/>
                        <a:t>:</a:t>
                      </a:r>
                      <a:endParaRPr lang="en-US" sz="1400" b="0" i="1" dirty="0">
                        <a:latin typeface="Calibri"/>
                        <a:ea typeface="Calibri"/>
                        <a:cs typeface="Calibri"/>
                      </a:endParaRPr>
                    </a:p>
                  </a:txBody>
                  <a:tcPr marL="68580" marR="68580" marT="0" marB="0"/>
                </a:tc>
                <a:tc>
                  <a:txBody>
                    <a:bodyPr/>
                    <a:lstStyle/>
                    <a:p>
                      <a:endParaRPr lang="en-US" sz="1400"/>
                    </a:p>
                  </a:txBody>
                  <a:tcPr/>
                </a:tc>
              </a:tr>
              <a:tr h="447194">
                <a:tc vMerge="1">
                  <a:txBody>
                    <a:bodyPr/>
                    <a:lstStyle/>
                    <a:p>
                      <a:endParaRPr lang="en-US" sz="1200"/>
                    </a:p>
                  </a:txBody>
                  <a:tcPr/>
                </a:tc>
                <a:tc>
                  <a:txBody>
                    <a:bodyPr/>
                    <a:lstStyle/>
                    <a:p>
                      <a:endParaRPr lang="en-US" sz="1400"/>
                    </a:p>
                  </a:txBody>
                  <a:tcPr/>
                </a:tc>
                <a:tc>
                  <a:txBody>
                    <a:bodyPr/>
                    <a:lstStyle/>
                    <a:p>
                      <a:pPr marL="342900" lvl="0" indent="-342900" algn="just">
                        <a:lnSpc>
                          <a:spcPct val="115000"/>
                        </a:lnSpc>
                        <a:spcAft>
                          <a:spcPts val="0"/>
                        </a:spcAft>
                        <a:buFont typeface="+mj-lt"/>
                        <a:buNone/>
                      </a:pPr>
                      <a:r>
                        <a:rPr lang="en-US" sz="1400" dirty="0" smtClean="0"/>
                        <a:t>a. </a:t>
                      </a:r>
                      <a:r>
                        <a:rPr lang="id-ID" sz="1400" dirty="0" smtClean="0"/>
                        <a:t>Family </a:t>
                      </a:r>
                      <a:r>
                        <a:rPr lang="id-ID" sz="1400" dirty="0"/>
                        <a:t>Planning and Reproductive Health mass campaign, </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t>3</a:t>
                      </a:r>
                      <a:endParaRPr lang="en-US" sz="1400">
                        <a:latin typeface="Calibri"/>
                        <a:ea typeface="Calibri"/>
                        <a:cs typeface="Calibri"/>
                      </a:endParaRPr>
                    </a:p>
                  </a:txBody>
                  <a:tcPr marL="68580" marR="68580" marT="0" marB="0"/>
                </a:tc>
              </a:tr>
              <a:tr h="416565">
                <a:tc vMerge="1">
                  <a:txBody>
                    <a:bodyPr/>
                    <a:lstStyle/>
                    <a:p>
                      <a:endParaRPr lang="en-US" sz="1200" dirty="0"/>
                    </a:p>
                  </a:txBody>
                  <a:tcPr/>
                </a:tc>
                <a:tc>
                  <a:txBody>
                    <a:bodyPr/>
                    <a:lstStyle/>
                    <a:p>
                      <a:endParaRPr lang="en-US" sz="1400" dirty="0"/>
                    </a:p>
                  </a:txBody>
                  <a:tcPr/>
                </a:tc>
                <a:tc>
                  <a:txBody>
                    <a:bodyPr/>
                    <a:lstStyle/>
                    <a:p>
                      <a:pPr marL="342900" lvl="0" indent="-342900" algn="just">
                        <a:lnSpc>
                          <a:spcPct val="115000"/>
                        </a:lnSpc>
                        <a:spcAft>
                          <a:spcPts val="0"/>
                        </a:spcAft>
                        <a:buFont typeface="+mj-lt"/>
                        <a:buNone/>
                      </a:pPr>
                      <a:r>
                        <a:rPr lang="en-US" sz="1400" dirty="0" smtClean="0"/>
                        <a:t>b. </a:t>
                      </a:r>
                      <a:r>
                        <a:rPr lang="id-ID" sz="1400" dirty="0" smtClean="0"/>
                        <a:t>Population </a:t>
                      </a:r>
                      <a:r>
                        <a:rPr lang="id-ID" sz="1400" dirty="0"/>
                        <a:t>issues awareness, </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t>2</a:t>
                      </a:r>
                      <a:endParaRPr lang="en-US" sz="1400">
                        <a:latin typeface="Calibri"/>
                        <a:ea typeface="Calibri"/>
                        <a:cs typeface="Calibri"/>
                      </a:endParaRPr>
                    </a:p>
                  </a:txBody>
                  <a:tcPr marL="68580" marR="68580" marT="0" marB="0"/>
                </a:tc>
              </a:tr>
              <a:tr h="447194">
                <a:tc vMerge="1">
                  <a:txBody>
                    <a:bodyPr/>
                    <a:lstStyle/>
                    <a:p>
                      <a:endParaRPr lang="en-US" sz="1200" dirty="0"/>
                    </a:p>
                  </a:txBody>
                  <a:tcPr/>
                </a:tc>
                <a:tc>
                  <a:txBody>
                    <a:bodyPr/>
                    <a:lstStyle/>
                    <a:p>
                      <a:endParaRPr lang="en-US" sz="1400"/>
                    </a:p>
                  </a:txBody>
                  <a:tcPr/>
                </a:tc>
                <a:tc>
                  <a:txBody>
                    <a:bodyPr/>
                    <a:lstStyle/>
                    <a:p>
                      <a:pPr marL="342900" lvl="0" indent="-342900" algn="just">
                        <a:lnSpc>
                          <a:spcPct val="115000"/>
                        </a:lnSpc>
                        <a:spcAft>
                          <a:spcPts val="0"/>
                        </a:spcAft>
                        <a:buFont typeface="+mj-lt"/>
                        <a:buNone/>
                      </a:pPr>
                      <a:r>
                        <a:rPr lang="en-US" sz="1400" dirty="0" smtClean="0"/>
                        <a:t>c. </a:t>
                      </a:r>
                      <a:r>
                        <a:rPr lang="id-ID" sz="1400" dirty="0" smtClean="0"/>
                        <a:t>Coordination </a:t>
                      </a:r>
                      <a:r>
                        <a:rPr lang="id-ID" sz="1400" dirty="0"/>
                        <a:t>forums, </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t>2</a:t>
                      </a:r>
                      <a:endParaRPr lang="en-US" sz="1400">
                        <a:latin typeface="Calibri"/>
                        <a:ea typeface="Calibri"/>
                        <a:cs typeface="Calibri"/>
                      </a:endParaRPr>
                    </a:p>
                  </a:txBody>
                  <a:tcPr marL="68580" marR="68580" marT="0" marB="0"/>
                </a:tc>
              </a:tr>
              <a:tr h="447194">
                <a:tc vMerge="1">
                  <a:txBody>
                    <a:bodyPr/>
                    <a:lstStyle/>
                    <a:p>
                      <a:endParaRPr lang="en-US" sz="1200"/>
                    </a:p>
                  </a:txBody>
                  <a:tcPr/>
                </a:tc>
                <a:tc>
                  <a:txBody>
                    <a:bodyPr/>
                    <a:lstStyle/>
                    <a:p>
                      <a:endParaRPr lang="en-US" sz="1400"/>
                    </a:p>
                  </a:txBody>
                  <a:tcPr/>
                </a:tc>
                <a:tc>
                  <a:txBody>
                    <a:bodyPr/>
                    <a:lstStyle/>
                    <a:p>
                      <a:pPr marL="342900" lvl="0" indent="-342900" algn="just">
                        <a:lnSpc>
                          <a:spcPct val="115000"/>
                        </a:lnSpc>
                        <a:spcAft>
                          <a:spcPts val="0"/>
                        </a:spcAft>
                        <a:buFont typeface="+mj-lt"/>
                        <a:buNone/>
                      </a:pPr>
                      <a:r>
                        <a:rPr lang="en-US" sz="1400" dirty="0" smtClean="0"/>
                        <a:t>d. </a:t>
                      </a:r>
                      <a:r>
                        <a:rPr lang="id-ID" sz="1400" dirty="0" smtClean="0"/>
                        <a:t>Scientific </a:t>
                      </a:r>
                      <a:r>
                        <a:rPr lang="id-ID" sz="1400" dirty="0"/>
                        <a:t>reviews / discussions, </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t>2</a:t>
                      </a:r>
                      <a:endParaRPr lang="en-US" sz="1400">
                        <a:latin typeface="Calibri"/>
                        <a:ea typeface="Calibri"/>
                        <a:cs typeface="Calibri"/>
                      </a:endParaRPr>
                    </a:p>
                  </a:txBody>
                  <a:tcPr marL="68580" marR="68580" marT="0" marB="0"/>
                </a:tc>
              </a:tr>
              <a:tr h="447194">
                <a:tc vMerge="1">
                  <a:txBody>
                    <a:bodyPr/>
                    <a:lstStyle/>
                    <a:p>
                      <a:endParaRPr lang="en-US" sz="1200" dirty="0"/>
                    </a:p>
                  </a:txBody>
                  <a:tcPr/>
                </a:tc>
                <a:tc>
                  <a:txBody>
                    <a:bodyPr/>
                    <a:lstStyle/>
                    <a:p>
                      <a:endParaRPr lang="en-US" sz="1400"/>
                    </a:p>
                  </a:txBody>
                  <a:tcPr/>
                </a:tc>
                <a:tc>
                  <a:txBody>
                    <a:bodyPr/>
                    <a:lstStyle/>
                    <a:p>
                      <a:pPr marL="342900" lvl="0" indent="-342900" algn="just">
                        <a:lnSpc>
                          <a:spcPct val="115000"/>
                        </a:lnSpc>
                        <a:spcAft>
                          <a:spcPts val="0"/>
                        </a:spcAft>
                        <a:buFont typeface="+mj-lt"/>
                        <a:buNone/>
                      </a:pPr>
                      <a:r>
                        <a:rPr lang="en-US" sz="1400" dirty="0" smtClean="0"/>
                        <a:t>e. </a:t>
                      </a:r>
                      <a:r>
                        <a:rPr lang="id-ID" sz="1400" dirty="0" smtClean="0"/>
                        <a:t>Other </a:t>
                      </a:r>
                      <a:r>
                        <a:rPr lang="id-ID" sz="1400" dirty="0"/>
                        <a:t>major activities aiming at enhancing people’s mindset.</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t>3</a:t>
                      </a:r>
                      <a:endParaRPr lang="en-US" sz="1400">
                        <a:latin typeface="Calibri"/>
                        <a:ea typeface="Calibri"/>
                        <a:cs typeface="Calibri"/>
                      </a:endParaRPr>
                    </a:p>
                  </a:txBody>
                  <a:tcPr marL="68580" marR="68580" marT="0" marB="0"/>
                </a:tc>
              </a:tr>
              <a:tr h="447194">
                <a:tc vMerge="1">
                  <a:txBody>
                    <a:bodyPr/>
                    <a:lstStyle/>
                    <a:p>
                      <a:endParaRPr lang="en-US" sz="1200" dirty="0"/>
                    </a:p>
                  </a:txBody>
                  <a:tcPr/>
                </a:tc>
                <a:tc>
                  <a:txBody>
                    <a:bodyPr/>
                    <a:lstStyle/>
                    <a:p>
                      <a:r>
                        <a:rPr lang="en-US" sz="1400" dirty="0" smtClean="0"/>
                        <a:t>2.</a:t>
                      </a:r>
                      <a:endParaRPr lang="en-US" sz="1400" dirty="0"/>
                    </a:p>
                  </a:txBody>
                  <a:tcPr/>
                </a:tc>
                <a:tc>
                  <a:txBody>
                    <a:bodyPr/>
                    <a:lstStyle/>
                    <a:p>
                      <a:pPr marL="4763" indent="0" algn="just">
                        <a:lnSpc>
                          <a:spcPct val="115000"/>
                        </a:lnSpc>
                        <a:spcAft>
                          <a:spcPts val="0"/>
                        </a:spcAft>
                      </a:pPr>
                      <a:r>
                        <a:rPr lang="id-ID" sz="1400" i="1" dirty="0"/>
                        <a:t>Advocacy to decison </a:t>
                      </a:r>
                      <a:r>
                        <a:rPr lang="id-ID" sz="1400" i="1" dirty="0" smtClean="0"/>
                        <a:t>makers</a:t>
                      </a:r>
                      <a:r>
                        <a:rPr lang="en-US" sz="1400" i="1" dirty="0" smtClean="0"/>
                        <a:t>:</a:t>
                      </a:r>
                      <a:endParaRPr lang="en-US" sz="1400" i="1" dirty="0">
                        <a:latin typeface="Calibri"/>
                        <a:ea typeface="Calibri"/>
                        <a:cs typeface="Calibri"/>
                      </a:endParaRPr>
                    </a:p>
                  </a:txBody>
                  <a:tcPr marL="68580" marR="68580" marT="0" marB="0"/>
                </a:tc>
                <a:tc>
                  <a:txBody>
                    <a:bodyPr/>
                    <a:lstStyle/>
                    <a:p>
                      <a:pPr algn="ctr">
                        <a:lnSpc>
                          <a:spcPct val="115000"/>
                        </a:lnSpc>
                        <a:spcAft>
                          <a:spcPts val="0"/>
                        </a:spcAft>
                      </a:pPr>
                      <a:endParaRPr lang="id-ID" sz="1400">
                        <a:latin typeface="Calibri"/>
                        <a:ea typeface="Calibri"/>
                        <a:cs typeface="Calibri"/>
                      </a:endParaRPr>
                    </a:p>
                  </a:txBody>
                  <a:tcPr marL="68580" marR="68580" marT="0" marB="0"/>
                </a:tc>
              </a:tr>
              <a:tr h="760843">
                <a:tc vMerge="1">
                  <a:txBody>
                    <a:bodyPr/>
                    <a:lstStyle/>
                    <a:p>
                      <a:endParaRPr lang="en-US" sz="1200" dirty="0"/>
                    </a:p>
                  </a:txBody>
                  <a:tcPr/>
                </a:tc>
                <a:tc>
                  <a:txBody>
                    <a:bodyPr/>
                    <a:lstStyle/>
                    <a:p>
                      <a:endParaRPr lang="en-US" sz="1400"/>
                    </a:p>
                  </a:txBody>
                  <a:tcPr/>
                </a:tc>
                <a:tc>
                  <a:txBody>
                    <a:bodyPr/>
                    <a:lstStyle/>
                    <a:p>
                      <a:pPr marL="166688" lvl="0" indent="-166688" algn="just">
                        <a:lnSpc>
                          <a:spcPct val="115000"/>
                        </a:lnSpc>
                        <a:spcAft>
                          <a:spcPts val="0"/>
                        </a:spcAft>
                        <a:buFont typeface="+mj-lt"/>
                        <a:buNone/>
                      </a:pPr>
                      <a:r>
                        <a:rPr lang="en-US" sz="1400" dirty="0" smtClean="0"/>
                        <a:t>a. </a:t>
                      </a:r>
                      <a:r>
                        <a:rPr lang="id-ID" sz="1400" dirty="0" smtClean="0"/>
                        <a:t>Strengthening </a:t>
                      </a:r>
                      <a:r>
                        <a:rPr lang="id-ID" sz="1400" dirty="0"/>
                        <a:t>FP issues through mutual collaboration with women’s parliamentarians and Indonesia Forum of Parliamentarians on Population and Development (IFPPD).</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t>3</a:t>
                      </a:r>
                      <a:endParaRPr lang="en-US" sz="1400">
                        <a:latin typeface="Calibri"/>
                        <a:ea typeface="Calibri"/>
                        <a:cs typeface="Calibri"/>
                      </a:endParaRPr>
                    </a:p>
                  </a:txBody>
                  <a:tcPr marL="68580" marR="68580" marT="0" marB="0"/>
                </a:tc>
              </a:tr>
              <a:tr h="507229">
                <a:tc vMerge="1">
                  <a:txBody>
                    <a:bodyPr/>
                    <a:lstStyle/>
                    <a:p>
                      <a:endParaRPr lang="en-US" sz="1200" dirty="0"/>
                    </a:p>
                  </a:txBody>
                  <a:tcPr/>
                </a:tc>
                <a:tc>
                  <a:txBody>
                    <a:bodyPr/>
                    <a:lstStyle/>
                    <a:p>
                      <a:endParaRPr lang="en-US" sz="1400"/>
                    </a:p>
                  </a:txBody>
                  <a:tcPr/>
                </a:tc>
                <a:tc>
                  <a:txBody>
                    <a:bodyPr/>
                    <a:lstStyle/>
                    <a:p>
                      <a:pPr marL="166688" lvl="0" indent="-166688" algn="just">
                        <a:lnSpc>
                          <a:spcPct val="115000"/>
                        </a:lnSpc>
                        <a:spcAft>
                          <a:spcPts val="0"/>
                        </a:spcAft>
                        <a:buFont typeface="+mj-lt"/>
                        <a:buNone/>
                      </a:pPr>
                      <a:r>
                        <a:rPr lang="en-US" sz="1400" dirty="0" smtClean="0"/>
                        <a:t>b. </a:t>
                      </a:r>
                      <a:r>
                        <a:rPr lang="id-ID" sz="1400" dirty="0" smtClean="0"/>
                        <a:t>Advocacy </a:t>
                      </a:r>
                      <a:r>
                        <a:rPr lang="id-ID" sz="1400" dirty="0"/>
                        <a:t>on Budgetting in FP and RH , guarded by NGOs affiliated with the Government.</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t>2</a:t>
                      </a:r>
                      <a:endParaRPr lang="en-US" sz="1400">
                        <a:latin typeface="Calibri"/>
                        <a:ea typeface="Calibri"/>
                        <a:cs typeface="Calibri"/>
                      </a:endParaRPr>
                    </a:p>
                  </a:txBody>
                  <a:tcPr marL="68580" marR="68580" marT="0" marB="0"/>
                </a:tc>
              </a:tr>
              <a:tr h="507229">
                <a:tc vMerge="1">
                  <a:txBody>
                    <a:bodyPr/>
                    <a:lstStyle/>
                    <a:p>
                      <a:endParaRPr lang="en-US" sz="1200" dirty="0"/>
                    </a:p>
                  </a:txBody>
                  <a:tcPr/>
                </a:tc>
                <a:tc>
                  <a:txBody>
                    <a:bodyPr/>
                    <a:lstStyle/>
                    <a:p>
                      <a:endParaRPr lang="en-US" sz="1400"/>
                    </a:p>
                  </a:txBody>
                  <a:tcPr/>
                </a:tc>
                <a:tc>
                  <a:txBody>
                    <a:bodyPr/>
                    <a:lstStyle/>
                    <a:p>
                      <a:pPr marL="166688" lvl="0" indent="-166688">
                        <a:lnSpc>
                          <a:spcPct val="115000"/>
                        </a:lnSpc>
                        <a:spcAft>
                          <a:spcPts val="0"/>
                        </a:spcAft>
                        <a:buFont typeface="+mj-lt"/>
                        <a:buNone/>
                      </a:pPr>
                      <a:r>
                        <a:rPr lang="en-US" sz="1400" dirty="0" smtClean="0"/>
                        <a:t>c. </a:t>
                      </a:r>
                      <a:r>
                        <a:rPr lang="id-ID" sz="1400" dirty="0" smtClean="0"/>
                        <a:t>Capacity </a:t>
                      </a:r>
                      <a:r>
                        <a:rPr lang="id-ID" sz="1400" dirty="0"/>
                        <a:t>enhancement among decision or policy makers on FP and RH issues.  </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dirty="0"/>
                        <a:t>3</a:t>
                      </a:r>
                      <a:endParaRPr lang="en-US" sz="1400" dirty="0">
                        <a:latin typeface="Calibri"/>
                        <a:ea typeface="Calibri"/>
                        <a:cs typeface="Calibri"/>
                      </a:endParaRPr>
                    </a:p>
                  </a:txBody>
                  <a:tcPr marL="68580" marR="68580" marT="0" marB="0"/>
                </a:tc>
              </a:tr>
            </a:tbl>
          </a:graphicData>
        </a:graphic>
      </p:graphicFrame>
      <p:sp>
        <p:nvSpPr>
          <p:cNvPr id="9" name="TextBox 8"/>
          <p:cNvSpPr txBox="1"/>
          <p:nvPr/>
        </p:nvSpPr>
        <p:spPr>
          <a:xfrm>
            <a:off x="0" y="6443990"/>
            <a:ext cx="8991600" cy="261610"/>
          </a:xfrm>
          <a:prstGeom prst="rect">
            <a:avLst/>
          </a:prstGeom>
          <a:noFill/>
        </p:spPr>
        <p:txBody>
          <a:bodyPr wrap="square" rtlCol="0">
            <a:spAutoFit/>
          </a:bodyPr>
          <a:lstStyle/>
          <a:p>
            <a:r>
              <a:rPr lang="en-US" sz="1100" dirty="0" smtClean="0"/>
              <a:t>* </a:t>
            </a:r>
            <a:r>
              <a:rPr lang="en-US" sz="1100" dirty="0" err="1" smtClean="0"/>
              <a:t>Likert</a:t>
            </a:r>
            <a:r>
              <a:rPr lang="en-US" sz="1100" dirty="0" smtClean="0"/>
              <a:t> scale: 1= Poor intervention   2= Fair intervention  3= Good intervention  4= Good intervention    5=Excellent intervention </a:t>
            </a:r>
            <a:endParaRPr lang="en-US"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15962"/>
          </a:xfrm>
        </p:spPr>
        <p:txBody>
          <a:bodyPr>
            <a:noAutofit/>
          </a:bodyPr>
          <a:lstStyle/>
          <a:p>
            <a:r>
              <a:rPr lang="en-US" sz="2400" b="1" dirty="0" smtClean="0"/>
              <a:t>Areas of activity proposed</a:t>
            </a:r>
            <a:br>
              <a:rPr lang="en-US" sz="2400" b="1" dirty="0" smtClean="0"/>
            </a:br>
            <a:r>
              <a:rPr lang="en-US" sz="2400" b="1" dirty="0" smtClean="0"/>
              <a:t>and current programs’ </a:t>
            </a:r>
            <a:r>
              <a:rPr lang="id-ID" sz="2400" b="1" dirty="0" smtClean="0"/>
              <a:t>positio</a:t>
            </a:r>
            <a:r>
              <a:rPr lang="en-US" sz="2400" b="1" dirty="0" smtClean="0"/>
              <a:t>n (2)</a:t>
            </a:r>
            <a:r>
              <a:rPr lang="en-US" sz="2400" b="1" dirty="0"/>
              <a:t/>
            </a:r>
            <a:br>
              <a:rPr lang="en-US" sz="2400" b="1" dirty="0"/>
            </a:br>
            <a:endParaRPr lang="en-US" sz="2400" b="1" dirty="0"/>
          </a:p>
        </p:txBody>
      </p:sp>
      <p:cxnSp>
        <p:nvCxnSpPr>
          <p:cNvPr id="6" name="Straight Connector 5"/>
          <p:cNvCxnSpPr/>
          <p:nvPr/>
        </p:nvCxnSpPr>
        <p:spPr>
          <a:xfrm>
            <a:off x="457200" y="9144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nvGraphicFramePr>
        <p:xfrm>
          <a:off x="457200" y="1066800"/>
          <a:ext cx="8458200" cy="5701697"/>
        </p:xfrm>
        <a:graphic>
          <a:graphicData uri="http://schemas.openxmlformats.org/drawingml/2006/table">
            <a:tbl>
              <a:tblPr firstRow="1" bandRow="1">
                <a:tableStyleId>{7DF18680-E054-41AD-8BC1-D1AEF772440D}</a:tableStyleId>
              </a:tblPr>
              <a:tblGrid>
                <a:gridCol w="1447800"/>
                <a:gridCol w="510116"/>
                <a:gridCol w="5012267"/>
                <a:gridCol w="1488017"/>
              </a:tblGrid>
              <a:tr h="551335">
                <a:tc>
                  <a:txBody>
                    <a:bodyPr/>
                    <a:lstStyle/>
                    <a:p>
                      <a:pPr algn="ctr"/>
                      <a:r>
                        <a:rPr lang="en-US" sz="1400" dirty="0" smtClean="0"/>
                        <a:t>Main areas of activity</a:t>
                      </a:r>
                      <a:endParaRPr lang="en-US" sz="1400" dirty="0"/>
                    </a:p>
                  </a:txBody>
                  <a:tcPr/>
                </a:tc>
                <a:tc>
                  <a:txBody>
                    <a:bodyPr/>
                    <a:lstStyle/>
                    <a:p>
                      <a:pPr algn="ctr"/>
                      <a:r>
                        <a:rPr lang="en-US" sz="1400" dirty="0" smtClean="0"/>
                        <a:t>No</a:t>
                      </a:r>
                      <a:endParaRPr lang="en-US" sz="1400" dirty="0"/>
                    </a:p>
                  </a:txBody>
                  <a:tcPr/>
                </a:tc>
                <a:tc>
                  <a:txBody>
                    <a:bodyPr/>
                    <a:lstStyle/>
                    <a:p>
                      <a:pPr algn="ctr"/>
                      <a:r>
                        <a:rPr lang="en-US" sz="1400" dirty="0" smtClean="0"/>
                        <a:t>Activities</a:t>
                      </a:r>
                      <a:endParaRPr lang="en-US" sz="1400" dirty="0"/>
                    </a:p>
                  </a:txBody>
                  <a:tcPr/>
                </a:tc>
                <a:tc>
                  <a:txBody>
                    <a:bodyPr/>
                    <a:lstStyle/>
                    <a:p>
                      <a:r>
                        <a:rPr lang="en-US" sz="1400" dirty="0" smtClean="0"/>
                        <a:t>Indonesia’s current position</a:t>
                      </a:r>
                      <a:endParaRPr lang="en-US" sz="1400" dirty="0"/>
                    </a:p>
                  </a:txBody>
                  <a:tcPr/>
                </a:tc>
              </a:tr>
              <a:tr h="507229">
                <a:tc rowSpan="8">
                  <a:txBody>
                    <a:bodyPr/>
                    <a:lstStyle/>
                    <a:p>
                      <a:r>
                        <a:rPr lang="en-US" sz="1400" dirty="0" smtClean="0"/>
                        <a:t>Demand creation</a:t>
                      </a:r>
                      <a:endParaRPr lang="en-US" sz="1400" dirty="0"/>
                    </a:p>
                  </a:txBody>
                  <a:tcPr/>
                </a:tc>
                <a:tc rowSpan="3">
                  <a:txBody>
                    <a:bodyPr/>
                    <a:lstStyle/>
                    <a:p>
                      <a:r>
                        <a:rPr lang="en-US" sz="1400" dirty="0" smtClean="0"/>
                        <a:t>3.</a:t>
                      </a:r>
                      <a:endParaRPr lang="en-US" sz="1400" dirty="0"/>
                    </a:p>
                  </a:txBody>
                  <a:tcPr/>
                </a:tc>
                <a:tc>
                  <a:txBody>
                    <a:bodyPr/>
                    <a:lstStyle/>
                    <a:p>
                      <a:pPr>
                        <a:lnSpc>
                          <a:spcPct val="115000"/>
                        </a:lnSpc>
                        <a:spcAft>
                          <a:spcPts val="0"/>
                        </a:spcAft>
                      </a:pPr>
                      <a:r>
                        <a:rPr lang="id-ID" sz="1400" i="1" dirty="0">
                          <a:latin typeface="Calibri"/>
                          <a:ea typeface="Calibri"/>
                          <a:cs typeface="Calibri"/>
                        </a:rPr>
                        <a:t>Capacity building related to IEC/Counseling techniques and approaches:</a:t>
                      </a:r>
                      <a:endParaRPr lang="en-US" sz="1400" i="1" dirty="0">
                        <a:latin typeface="Calibri"/>
                        <a:ea typeface="Calibri"/>
                        <a:cs typeface="Calibri"/>
                      </a:endParaRPr>
                    </a:p>
                  </a:txBody>
                  <a:tcPr marL="68580" marR="68580" marT="0" marB="0"/>
                </a:tc>
                <a:tc>
                  <a:txBody>
                    <a:bodyPr/>
                    <a:lstStyle/>
                    <a:p>
                      <a:endParaRPr lang="en-US" sz="1400"/>
                    </a:p>
                  </a:txBody>
                  <a:tcPr/>
                </a:tc>
              </a:tr>
              <a:tr h="447194">
                <a:tc vMerge="1">
                  <a:txBody>
                    <a:bodyPr/>
                    <a:lstStyle/>
                    <a:p>
                      <a:endParaRPr lang="en-US" sz="1200"/>
                    </a:p>
                  </a:txBody>
                  <a:tcPr/>
                </a:tc>
                <a:tc vMerge="1">
                  <a:txBody>
                    <a:bodyPr/>
                    <a:lstStyle/>
                    <a:p>
                      <a:endParaRPr lang="en-US" sz="1400" dirty="0"/>
                    </a:p>
                  </a:txBody>
                  <a:tcPr/>
                </a:tc>
                <a:tc>
                  <a:txBody>
                    <a:bodyPr/>
                    <a:lstStyle/>
                    <a:p>
                      <a:pPr marL="342900" lvl="0" indent="-342900" algn="just">
                        <a:lnSpc>
                          <a:spcPct val="115000"/>
                        </a:lnSpc>
                        <a:spcAft>
                          <a:spcPts val="0"/>
                        </a:spcAft>
                        <a:buFont typeface="+mj-lt"/>
                        <a:buAutoNum type="alphaLcPeriod"/>
                      </a:pPr>
                      <a:r>
                        <a:rPr lang="id-ID" sz="1400" dirty="0">
                          <a:latin typeface="Calibri"/>
                          <a:ea typeface="Calibri"/>
                          <a:cs typeface="Calibri"/>
                        </a:rPr>
                        <a:t>Training for health providers and village community institutions (or IMPs) in FP counseling</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latin typeface="Calibri"/>
                          <a:ea typeface="Calibri"/>
                          <a:cs typeface="Calibri"/>
                        </a:rPr>
                        <a:t>3</a:t>
                      </a:r>
                      <a:endParaRPr lang="en-US" sz="1400">
                        <a:latin typeface="Calibri"/>
                        <a:ea typeface="Calibri"/>
                        <a:cs typeface="Calibri"/>
                      </a:endParaRPr>
                    </a:p>
                  </a:txBody>
                  <a:tcPr marL="68580" marR="68580" marT="0" marB="0"/>
                </a:tc>
              </a:tr>
              <a:tr h="416565">
                <a:tc vMerge="1">
                  <a:txBody>
                    <a:bodyPr/>
                    <a:lstStyle/>
                    <a:p>
                      <a:endParaRPr lang="en-US" sz="1200" dirty="0"/>
                    </a:p>
                  </a:txBody>
                  <a:tcPr/>
                </a:tc>
                <a:tc vMerge="1">
                  <a:txBody>
                    <a:bodyPr/>
                    <a:lstStyle/>
                    <a:p>
                      <a:endParaRPr lang="en-US" sz="1400" dirty="0"/>
                    </a:p>
                  </a:txBody>
                  <a:tcPr/>
                </a:tc>
                <a:tc>
                  <a:txBody>
                    <a:bodyPr/>
                    <a:lstStyle/>
                    <a:p>
                      <a:pPr marL="344488" lvl="0" indent="-344488" algn="just">
                        <a:lnSpc>
                          <a:spcPct val="115000"/>
                        </a:lnSpc>
                        <a:spcAft>
                          <a:spcPts val="0"/>
                        </a:spcAft>
                        <a:buFont typeface="+mj-lt"/>
                        <a:buNone/>
                      </a:pPr>
                      <a:r>
                        <a:rPr lang="en-US" sz="1400" dirty="0" smtClean="0">
                          <a:latin typeface="Calibri"/>
                          <a:ea typeface="Calibri"/>
                          <a:cs typeface="Calibri"/>
                        </a:rPr>
                        <a:t>b. </a:t>
                      </a:r>
                      <a:r>
                        <a:rPr lang="id-ID" sz="1400" dirty="0" smtClean="0">
                          <a:latin typeface="Calibri"/>
                          <a:ea typeface="Calibri"/>
                          <a:cs typeface="Calibri"/>
                        </a:rPr>
                        <a:t>Strengthening </a:t>
                      </a:r>
                      <a:r>
                        <a:rPr lang="id-ID" sz="1400" dirty="0">
                          <a:latin typeface="Calibri"/>
                          <a:ea typeface="Calibri"/>
                          <a:cs typeface="Calibri"/>
                        </a:rPr>
                        <a:t>capacity of health providers and vllage community institutions (or IMPs) in managing informed choice and infomed concent in FP services.</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latin typeface="Calibri"/>
                          <a:ea typeface="Calibri"/>
                          <a:cs typeface="Calibri"/>
                        </a:rPr>
                        <a:t>3</a:t>
                      </a:r>
                      <a:endParaRPr lang="en-US" sz="1400">
                        <a:latin typeface="Calibri"/>
                        <a:ea typeface="Calibri"/>
                        <a:cs typeface="Calibri"/>
                      </a:endParaRPr>
                    </a:p>
                  </a:txBody>
                  <a:tcPr marL="68580" marR="68580" marT="0" marB="0"/>
                </a:tc>
              </a:tr>
              <a:tr h="447194">
                <a:tc vMerge="1">
                  <a:txBody>
                    <a:bodyPr/>
                    <a:lstStyle/>
                    <a:p>
                      <a:endParaRPr lang="en-US" sz="1200" dirty="0"/>
                    </a:p>
                  </a:txBody>
                  <a:tcPr/>
                </a:tc>
                <a:tc rowSpan="5">
                  <a:txBody>
                    <a:bodyPr/>
                    <a:lstStyle/>
                    <a:p>
                      <a:r>
                        <a:rPr lang="en-US" sz="1400" i="0" dirty="0" smtClean="0"/>
                        <a:t>4.</a:t>
                      </a:r>
                      <a:endParaRPr lang="en-US" sz="1400" i="0" dirty="0"/>
                    </a:p>
                  </a:txBody>
                  <a:tcPr/>
                </a:tc>
                <a:tc>
                  <a:txBody>
                    <a:bodyPr/>
                    <a:lstStyle/>
                    <a:p>
                      <a:pPr>
                        <a:lnSpc>
                          <a:spcPct val="115000"/>
                        </a:lnSpc>
                        <a:spcAft>
                          <a:spcPts val="0"/>
                        </a:spcAft>
                      </a:pPr>
                      <a:r>
                        <a:rPr lang="id-ID" sz="1400" i="1" dirty="0">
                          <a:latin typeface="Calibri"/>
                          <a:ea typeface="Calibri"/>
                          <a:cs typeface="Calibri"/>
                        </a:rPr>
                        <a:t>Production of IEC/advocacy/promotion materials:</a:t>
                      </a:r>
                      <a:endParaRPr lang="en-US" sz="1400" i="1" dirty="0">
                        <a:latin typeface="Calibri"/>
                        <a:ea typeface="Calibri"/>
                        <a:cs typeface="Calibri"/>
                      </a:endParaRPr>
                    </a:p>
                  </a:txBody>
                  <a:tcPr marL="68580" marR="68580" marT="0" marB="0"/>
                </a:tc>
                <a:tc>
                  <a:txBody>
                    <a:bodyPr/>
                    <a:lstStyle/>
                    <a:p>
                      <a:pPr algn="ctr">
                        <a:lnSpc>
                          <a:spcPct val="115000"/>
                        </a:lnSpc>
                        <a:spcAft>
                          <a:spcPts val="0"/>
                        </a:spcAft>
                      </a:pPr>
                      <a:endParaRPr lang="id-ID" sz="1400">
                        <a:latin typeface="Calibri"/>
                        <a:ea typeface="Calibri"/>
                        <a:cs typeface="Calibri"/>
                      </a:endParaRPr>
                    </a:p>
                  </a:txBody>
                  <a:tcPr marL="68580" marR="68580" marT="0" marB="0"/>
                </a:tc>
              </a:tr>
              <a:tr h="447194">
                <a:tc vMerge="1">
                  <a:txBody>
                    <a:bodyPr/>
                    <a:lstStyle/>
                    <a:p>
                      <a:endParaRPr lang="en-US" sz="1200"/>
                    </a:p>
                  </a:txBody>
                  <a:tcPr/>
                </a:tc>
                <a:tc vMerge="1">
                  <a:txBody>
                    <a:bodyPr/>
                    <a:lstStyle/>
                    <a:p>
                      <a:endParaRPr lang="en-US" sz="1400" dirty="0"/>
                    </a:p>
                  </a:txBody>
                  <a:tcPr/>
                </a:tc>
                <a:tc>
                  <a:txBody>
                    <a:bodyPr/>
                    <a:lstStyle/>
                    <a:p>
                      <a:pPr marL="342900" lvl="0" indent="-342900">
                        <a:lnSpc>
                          <a:spcPct val="115000"/>
                        </a:lnSpc>
                        <a:spcAft>
                          <a:spcPts val="0"/>
                        </a:spcAft>
                        <a:buFont typeface="+mj-lt"/>
                        <a:buAutoNum type="alphaLcPeriod"/>
                      </a:pPr>
                      <a:r>
                        <a:rPr lang="id-ID" sz="1400">
                          <a:latin typeface="Calibri"/>
                          <a:ea typeface="Calibri"/>
                          <a:cs typeface="Calibri"/>
                        </a:rPr>
                        <a:t>Development and production of IEC/advocacy/promotion materials into several communication media (printed and electronic).</a:t>
                      </a:r>
                      <a:endParaRPr lang="en-US" sz="1400">
                        <a:latin typeface="Calibri"/>
                        <a:ea typeface="Calibri"/>
                        <a:cs typeface="Calibri"/>
                      </a:endParaRPr>
                    </a:p>
                  </a:txBody>
                  <a:tcPr marL="68580" marR="68580" marT="0" marB="0"/>
                </a:tc>
                <a:tc>
                  <a:txBody>
                    <a:bodyPr/>
                    <a:lstStyle/>
                    <a:p>
                      <a:pPr algn="ctr">
                        <a:lnSpc>
                          <a:spcPct val="115000"/>
                        </a:lnSpc>
                        <a:spcAft>
                          <a:spcPts val="0"/>
                        </a:spcAft>
                      </a:pPr>
                      <a:r>
                        <a:rPr lang="id-ID" sz="1400">
                          <a:latin typeface="Calibri"/>
                          <a:ea typeface="Calibri"/>
                          <a:cs typeface="Calibri"/>
                        </a:rPr>
                        <a:t>2</a:t>
                      </a:r>
                      <a:endParaRPr lang="en-US" sz="1400">
                        <a:latin typeface="Calibri"/>
                        <a:ea typeface="Calibri"/>
                        <a:cs typeface="Calibri"/>
                      </a:endParaRPr>
                    </a:p>
                  </a:txBody>
                  <a:tcPr marL="68580" marR="68580" marT="0" marB="0"/>
                </a:tc>
              </a:tr>
              <a:tr h="447194">
                <a:tc vMerge="1">
                  <a:txBody>
                    <a:bodyPr/>
                    <a:lstStyle/>
                    <a:p>
                      <a:endParaRPr lang="en-US" sz="1200" dirty="0"/>
                    </a:p>
                  </a:txBody>
                  <a:tcPr/>
                </a:tc>
                <a:tc vMerge="1">
                  <a:txBody>
                    <a:bodyPr/>
                    <a:lstStyle/>
                    <a:p>
                      <a:endParaRPr lang="en-US" sz="1400" dirty="0"/>
                    </a:p>
                  </a:txBody>
                  <a:tcPr/>
                </a:tc>
                <a:tc>
                  <a:txBody>
                    <a:bodyPr/>
                    <a:lstStyle/>
                    <a:p>
                      <a:pPr marL="342900" lvl="0" indent="-342900">
                        <a:lnSpc>
                          <a:spcPct val="115000"/>
                        </a:lnSpc>
                        <a:spcAft>
                          <a:spcPts val="0"/>
                        </a:spcAft>
                        <a:buFont typeface="+mj-lt"/>
                        <a:buNone/>
                      </a:pPr>
                      <a:r>
                        <a:rPr lang="en-US" sz="1400" dirty="0" smtClean="0">
                          <a:latin typeface="Calibri"/>
                          <a:ea typeface="Calibri"/>
                          <a:cs typeface="Calibri"/>
                        </a:rPr>
                        <a:t>b.      </a:t>
                      </a:r>
                      <a:r>
                        <a:rPr lang="id-ID" sz="1400" dirty="0" smtClean="0">
                          <a:latin typeface="Calibri"/>
                          <a:ea typeface="Calibri"/>
                          <a:cs typeface="Calibri"/>
                        </a:rPr>
                        <a:t>Development </a:t>
                      </a:r>
                      <a:r>
                        <a:rPr lang="id-ID" sz="1400" dirty="0">
                          <a:latin typeface="Calibri"/>
                          <a:ea typeface="Calibri"/>
                          <a:cs typeface="Calibri"/>
                        </a:rPr>
                        <a:t>and dissemination of IEC/advocacy/promotion on FP and RH into several communication channels (modern and traditional).</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latin typeface="Calibri"/>
                          <a:ea typeface="Calibri"/>
                          <a:cs typeface="Calibri"/>
                        </a:rPr>
                        <a:t>4</a:t>
                      </a:r>
                      <a:endParaRPr lang="en-US" sz="1400">
                        <a:latin typeface="Calibri"/>
                        <a:ea typeface="Calibri"/>
                        <a:cs typeface="Calibri"/>
                      </a:endParaRPr>
                    </a:p>
                  </a:txBody>
                  <a:tcPr marL="68580" marR="68580" marT="0" marB="0"/>
                </a:tc>
              </a:tr>
              <a:tr h="447194">
                <a:tc vMerge="1">
                  <a:txBody>
                    <a:bodyPr/>
                    <a:lstStyle/>
                    <a:p>
                      <a:endParaRPr lang="en-US" sz="1200" dirty="0"/>
                    </a:p>
                  </a:txBody>
                  <a:tcPr/>
                </a:tc>
                <a:tc vMerge="1">
                  <a:txBody>
                    <a:bodyPr/>
                    <a:lstStyle/>
                    <a:p>
                      <a:endParaRPr lang="en-US" sz="1400" dirty="0"/>
                    </a:p>
                  </a:txBody>
                  <a:tcPr/>
                </a:tc>
                <a:tc>
                  <a:txBody>
                    <a:bodyPr/>
                    <a:lstStyle/>
                    <a:p>
                      <a:pPr marL="342900" lvl="0" indent="-342900">
                        <a:lnSpc>
                          <a:spcPct val="115000"/>
                        </a:lnSpc>
                        <a:spcAft>
                          <a:spcPts val="0"/>
                        </a:spcAft>
                        <a:buFont typeface="+mj-lt"/>
                        <a:buNone/>
                      </a:pPr>
                      <a:r>
                        <a:rPr lang="en-US" sz="1400" dirty="0" smtClean="0">
                          <a:latin typeface="Calibri"/>
                          <a:ea typeface="Calibri"/>
                          <a:cs typeface="Calibri"/>
                        </a:rPr>
                        <a:t>c.      </a:t>
                      </a:r>
                      <a:r>
                        <a:rPr lang="id-ID" sz="1400" dirty="0" smtClean="0">
                          <a:latin typeface="Calibri"/>
                          <a:ea typeface="Calibri"/>
                          <a:cs typeface="Calibri"/>
                        </a:rPr>
                        <a:t>Development </a:t>
                      </a:r>
                      <a:r>
                        <a:rPr lang="id-ID" sz="1400" dirty="0">
                          <a:latin typeface="Calibri"/>
                          <a:ea typeface="Calibri"/>
                          <a:cs typeface="Calibri"/>
                        </a:rPr>
                        <a:t>communication strategies redirected into interactive modus, which proven to be more prefered and understood by target audience.</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a:latin typeface="Calibri"/>
                          <a:ea typeface="Calibri"/>
                          <a:cs typeface="Calibri"/>
                        </a:rPr>
                        <a:t>4</a:t>
                      </a:r>
                      <a:endParaRPr lang="en-US" sz="1400">
                        <a:latin typeface="Calibri"/>
                        <a:ea typeface="Calibri"/>
                        <a:cs typeface="Calibri"/>
                      </a:endParaRPr>
                    </a:p>
                  </a:txBody>
                  <a:tcPr marL="68580" marR="68580" marT="0" marB="0"/>
                </a:tc>
              </a:tr>
              <a:tr h="760843">
                <a:tc vMerge="1">
                  <a:txBody>
                    <a:bodyPr/>
                    <a:lstStyle/>
                    <a:p>
                      <a:endParaRPr lang="en-US" sz="1200" dirty="0"/>
                    </a:p>
                  </a:txBody>
                  <a:tcPr/>
                </a:tc>
                <a:tc vMerge="1">
                  <a:txBody>
                    <a:bodyPr/>
                    <a:lstStyle/>
                    <a:p>
                      <a:endParaRPr lang="en-US" sz="1400" dirty="0"/>
                    </a:p>
                  </a:txBody>
                  <a:tcPr/>
                </a:tc>
                <a:tc>
                  <a:txBody>
                    <a:bodyPr/>
                    <a:lstStyle/>
                    <a:p>
                      <a:pPr marL="342900" lvl="0" indent="-342900">
                        <a:lnSpc>
                          <a:spcPct val="115000"/>
                        </a:lnSpc>
                        <a:spcAft>
                          <a:spcPts val="0"/>
                        </a:spcAft>
                        <a:buFont typeface="+mj-lt"/>
                        <a:buNone/>
                      </a:pPr>
                      <a:r>
                        <a:rPr lang="en-US" sz="1400" dirty="0" smtClean="0">
                          <a:latin typeface="Calibri"/>
                          <a:ea typeface="Calibri"/>
                          <a:cs typeface="Calibri"/>
                        </a:rPr>
                        <a:t>d.     </a:t>
                      </a:r>
                      <a:r>
                        <a:rPr lang="id-ID" sz="1400" dirty="0" smtClean="0">
                          <a:latin typeface="Calibri"/>
                          <a:ea typeface="Calibri"/>
                          <a:cs typeface="Calibri"/>
                        </a:rPr>
                        <a:t>Changing </a:t>
                      </a:r>
                      <a:r>
                        <a:rPr lang="id-ID" sz="1400" dirty="0">
                          <a:latin typeface="Calibri"/>
                          <a:ea typeface="Calibri"/>
                          <a:cs typeface="Calibri"/>
                        </a:rPr>
                        <a:t>strategies on IEC/BCC from above the line into below the line, emphasizing more inter personal / two-way-traffic communication. </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id-ID" sz="1400" dirty="0">
                          <a:latin typeface="Calibri"/>
                          <a:ea typeface="Calibri"/>
                          <a:cs typeface="Calibri"/>
                        </a:rPr>
                        <a:t>3</a:t>
                      </a:r>
                      <a:endParaRPr lang="en-US" sz="1400" dirty="0">
                        <a:latin typeface="Calibri"/>
                        <a:ea typeface="Calibri"/>
                        <a:cs typeface="Calibri"/>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1809754"/>
          <a:ext cx="8458200" cy="3293101"/>
        </p:xfrm>
        <a:graphic>
          <a:graphicData uri="http://schemas.openxmlformats.org/drawingml/2006/table">
            <a:tbl>
              <a:tblPr firstRow="1" bandRow="1">
                <a:tableStyleId>{7DF18680-E054-41AD-8BC1-D1AEF772440D}</a:tableStyleId>
              </a:tblPr>
              <a:tblGrid>
                <a:gridCol w="1447800"/>
                <a:gridCol w="510116"/>
                <a:gridCol w="5012267"/>
                <a:gridCol w="1488017"/>
              </a:tblGrid>
              <a:tr h="551335">
                <a:tc>
                  <a:txBody>
                    <a:bodyPr/>
                    <a:lstStyle/>
                    <a:p>
                      <a:pPr algn="ctr"/>
                      <a:r>
                        <a:rPr lang="en-US" sz="1600" dirty="0" smtClean="0"/>
                        <a:t>Main areas of activity</a:t>
                      </a:r>
                      <a:endParaRPr lang="en-US" sz="1600" dirty="0"/>
                    </a:p>
                  </a:txBody>
                  <a:tcPr/>
                </a:tc>
                <a:tc>
                  <a:txBody>
                    <a:bodyPr/>
                    <a:lstStyle/>
                    <a:p>
                      <a:pPr algn="ctr"/>
                      <a:r>
                        <a:rPr lang="en-US" sz="1600" dirty="0" smtClean="0"/>
                        <a:t>No</a:t>
                      </a:r>
                      <a:endParaRPr lang="en-US" sz="1600" dirty="0"/>
                    </a:p>
                  </a:txBody>
                  <a:tcPr/>
                </a:tc>
                <a:tc>
                  <a:txBody>
                    <a:bodyPr/>
                    <a:lstStyle/>
                    <a:p>
                      <a:pPr algn="ctr"/>
                      <a:r>
                        <a:rPr lang="en-US" sz="1600" dirty="0" smtClean="0"/>
                        <a:t>Activities</a:t>
                      </a:r>
                      <a:endParaRPr lang="en-US" sz="1600" dirty="0"/>
                    </a:p>
                  </a:txBody>
                  <a:tcPr/>
                </a:tc>
                <a:tc>
                  <a:txBody>
                    <a:bodyPr/>
                    <a:lstStyle/>
                    <a:p>
                      <a:r>
                        <a:rPr lang="en-US" sz="1600" dirty="0" smtClean="0"/>
                        <a:t>Indonesia’s current position</a:t>
                      </a:r>
                      <a:endParaRPr lang="en-US" sz="1600" dirty="0"/>
                    </a:p>
                  </a:txBody>
                  <a:tcPr/>
                </a:tc>
              </a:tr>
              <a:tr h="507229">
                <a:tc rowSpan="3">
                  <a:txBody>
                    <a:bodyPr/>
                    <a:lstStyle/>
                    <a:p>
                      <a:r>
                        <a:rPr lang="en-US" sz="1600" dirty="0" smtClean="0"/>
                        <a:t>Demand creation</a:t>
                      </a:r>
                      <a:endParaRPr lang="en-US" sz="1600" dirty="0"/>
                    </a:p>
                  </a:txBody>
                  <a:tcPr/>
                </a:tc>
                <a:tc rowSpan="3">
                  <a:txBody>
                    <a:bodyPr/>
                    <a:lstStyle/>
                    <a:p>
                      <a:r>
                        <a:rPr lang="en-US" sz="1600" dirty="0" smtClean="0"/>
                        <a:t>5.</a:t>
                      </a:r>
                      <a:endParaRPr lang="en-US" sz="1600" dirty="0"/>
                    </a:p>
                  </a:txBody>
                  <a:tcPr/>
                </a:tc>
                <a:tc>
                  <a:txBody>
                    <a:bodyPr/>
                    <a:lstStyle/>
                    <a:p>
                      <a:pPr>
                        <a:lnSpc>
                          <a:spcPct val="115000"/>
                        </a:lnSpc>
                        <a:spcAft>
                          <a:spcPts val="0"/>
                        </a:spcAft>
                      </a:pPr>
                      <a:r>
                        <a:rPr lang="id-ID" sz="1600" i="1">
                          <a:latin typeface="Calibri"/>
                          <a:ea typeface="Calibri"/>
                          <a:cs typeface="Calibri"/>
                        </a:rPr>
                        <a:t>Policy support favoring to IEC/BCC:</a:t>
                      </a:r>
                      <a:endParaRPr lang="en-US" sz="1600">
                        <a:latin typeface="Calibri"/>
                        <a:ea typeface="Calibri"/>
                        <a:cs typeface="Calibri"/>
                      </a:endParaRPr>
                    </a:p>
                  </a:txBody>
                  <a:tcPr marL="68580" marR="68580" marT="0" marB="0"/>
                </a:tc>
                <a:tc>
                  <a:txBody>
                    <a:bodyPr/>
                    <a:lstStyle/>
                    <a:p>
                      <a:endParaRPr lang="en-US" sz="1600"/>
                    </a:p>
                  </a:txBody>
                  <a:tcPr/>
                </a:tc>
              </a:tr>
              <a:tr h="447194">
                <a:tc vMerge="1">
                  <a:txBody>
                    <a:bodyPr/>
                    <a:lstStyle/>
                    <a:p>
                      <a:endParaRPr lang="en-US" sz="1200"/>
                    </a:p>
                  </a:txBody>
                  <a:tcPr/>
                </a:tc>
                <a:tc vMerge="1">
                  <a:txBody>
                    <a:bodyPr/>
                    <a:lstStyle/>
                    <a:p>
                      <a:endParaRPr lang="en-US" sz="1600" dirty="0"/>
                    </a:p>
                  </a:txBody>
                  <a:tcPr/>
                </a:tc>
                <a:tc>
                  <a:txBody>
                    <a:bodyPr/>
                    <a:lstStyle/>
                    <a:p>
                      <a:pPr marL="742950" lvl="1" indent="-285750" algn="just">
                        <a:lnSpc>
                          <a:spcPct val="115000"/>
                        </a:lnSpc>
                        <a:spcAft>
                          <a:spcPts val="0"/>
                        </a:spcAft>
                        <a:buFont typeface="+mj-lt"/>
                        <a:buAutoNum type="alphaLcPeriod"/>
                      </a:pPr>
                      <a:r>
                        <a:rPr lang="id-ID" sz="1600" dirty="0">
                          <a:latin typeface="Calibri"/>
                          <a:ea typeface="Calibri"/>
                          <a:cs typeface="Calibri"/>
                        </a:rPr>
                        <a:t>Facilitating  development of rules or legal products at all administrative levels and related </a:t>
                      </a:r>
                      <a:r>
                        <a:rPr lang="id-ID" sz="1600" dirty="0" smtClean="0">
                          <a:latin typeface="Calibri"/>
                          <a:ea typeface="Calibri"/>
                          <a:cs typeface="Calibri"/>
                        </a:rPr>
                        <a:t>parties</a:t>
                      </a:r>
                      <a:endParaRPr lang="en-US" sz="1600" dirty="0">
                        <a:latin typeface="Calibri"/>
                        <a:ea typeface="Calibri"/>
                        <a:cs typeface="Calibri"/>
                      </a:endParaRPr>
                    </a:p>
                  </a:txBody>
                  <a:tcPr marL="68580" marR="68580" marT="0" marB="0"/>
                </a:tc>
                <a:tc>
                  <a:txBody>
                    <a:bodyPr/>
                    <a:lstStyle/>
                    <a:p>
                      <a:pPr algn="ctr">
                        <a:lnSpc>
                          <a:spcPct val="115000"/>
                        </a:lnSpc>
                        <a:spcAft>
                          <a:spcPts val="0"/>
                        </a:spcAft>
                      </a:pPr>
                      <a:r>
                        <a:rPr lang="id-ID" sz="1600" dirty="0">
                          <a:latin typeface="Calibri"/>
                          <a:ea typeface="Calibri"/>
                          <a:cs typeface="Calibri"/>
                        </a:rPr>
                        <a:t>3</a:t>
                      </a:r>
                      <a:endParaRPr lang="en-US" sz="1600" dirty="0">
                        <a:latin typeface="Calibri"/>
                        <a:ea typeface="Calibri"/>
                        <a:cs typeface="Calibri"/>
                      </a:endParaRPr>
                    </a:p>
                  </a:txBody>
                  <a:tcPr marL="68580" marR="68580" marT="0" marB="0"/>
                </a:tc>
              </a:tr>
              <a:tr h="416565">
                <a:tc vMerge="1">
                  <a:txBody>
                    <a:bodyPr/>
                    <a:lstStyle/>
                    <a:p>
                      <a:endParaRPr lang="en-US" sz="1200" dirty="0"/>
                    </a:p>
                  </a:txBody>
                  <a:tcPr/>
                </a:tc>
                <a:tc vMerge="1">
                  <a:txBody>
                    <a:bodyPr/>
                    <a:lstStyle/>
                    <a:p>
                      <a:endParaRPr lang="en-US" sz="1600" dirty="0"/>
                    </a:p>
                  </a:txBody>
                  <a:tcPr/>
                </a:tc>
                <a:tc>
                  <a:txBody>
                    <a:bodyPr/>
                    <a:lstStyle/>
                    <a:p>
                      <a:pPr marL="742950" lvl="1" indent="-285750">
                        <a:lnSpc>
                          <a:spcPct val="115000"/>
                        </a:lnSpc>
                        <a:spcAft>
                          <a:spcPts val="1000"/>
                        </a:spcAft>
                        <a:buFont typeface="+mj-lt"/>
                        <a:buNone/>
                      </a:pPr>
                      <a:r>
                        <a:rPr lang="en-US" sz="1600" dirty="0" smtClean="0">
                          <a:latin typeface="Calibri"/>
                          <a:ea typeface="Calibri"/>
                          <a:cs typeface="Calibri"/>
                        </a:rPr>
                        <a:t>b.   </a:t>
                      </a:r>
                      <a:r>
                        <a:rPr lang="id-ID" sz="1600" dirty="0" smtClean="0">
                          <a:latin typeface="Calibri"/>
                          <a:ea typeface="Calibri"/>
                          <a:cs typeface="Calibri"/>
                        </a:rPr>
                        <a:t>Analysis document </a:t>
                      </a:r>
                      <a:r>
                        <a:rPr lang="id-ID" sz="1600" dirty="0">
                          <a:latin typeface="Calibri"/>
                          <a:ea typeface="Calibri"/>
                          <a:cs typeface="Calibri"/>
                        </a:rPr>
                        <a:t>either to invent policies which are in line or less favor to FP and RH issues, or to measure to what extent a certain policy found to be effective in managing ideal population growth</a:t>
                      </a:r>
                      <a:endParaRPr lang="en-US" sz="1600" dirty="0">
                        <a:latin typeface="Calibri"/>
                        <a:ea typeface="Calibri"/>
                        <a:cs typeface="Calibri"/>
                      </a:endParaRPr>
                    </a:p>
                  </a:txBody>
                  <a:tcPr marL="68580" marR="68580" marT="0" marB="0"/>
                </a:tc>
                <a:tc>
                  <a:txBody>
                    <a:bodyPr/>
                    <a:lstStyle/>
                    <a:p>
                      <a:pPr algn="ctr">
                        <a:lnSpc>
                          <a:spcPct val="115000"/>
                        </a:lnSpc>
                        <a:spcAft>
                          <a:spcPts val="0"/>
                        </a:spcAft>
                      </a:pPr>
                      <a:r>
                        <a:rPr lang="en-US" sz="1600" dirty="0" smtClean="0">
                          <a:latin typeface="Calibri"/>
                          <a:ea typeface="Calibri"/>
                          <a:cs typeface="Calibri"/>
                        </a:rPr>
                        <a:t>1</a:t>
                      </a:r>
                      <a:endParaRPr lang="en-US" sz="1600" dirty="0">
                        <a:latin typeface="Calibri"/>
                        <a:ea typeface="Calibri"/>
                        <a:cs typeface="Calibri"/>
                      </a:endParaRPr>
                    </a:p>
                  </a:txBody>
                  <a:tcPr marL="68580" marR="68580" marT="0" marB="0"/>
                </a:tc>
              </a:tr>
            </a:tbl>
          </a:graphicData>
        </a:graphic>
      </p:graphicFrame>
      <p:sp>
        <p:nvSpPr>
          <p:cNvPr id="5" name="Title 1"/>
          <p:cNvSpPr>
            <a:spLocks noGrp="1"/>
          </p:cNvSpPr>
          <p:nvPr>
            <p:ph type="title"/>
          </p:nvPr>
        </p:nvSpPr>
        <p:spPr>
          <a:xfrm>
            <a:off x="457200" y="808038"/>
            <a:ext cx="8229600" cy="715962"/>
          </a:xfrm>
        </p:spPr>
        <p:txBody>
          <a:bodyPr>
            <a:noAutofit/>
          </a:bodyPr>
          <a:lstStyle/>
          <a:p>
            <a:r>
              <a:rPr lang="en-US" sz="2400" b="1" dirty="0" smtClean="0"/>
              <a:t>Areas of activity proposed</a:t>
            </a:r>
            <a:br>
              <a:rPr lang="en-US" sz="2400" b="1" dirty="0" smtClean="0"/>
            </a:br>
            <a:r>
              <a:rPr lang="en-US" sz="2400" b="1" dirty="0" smtClean="0"/>
              <a:t>and current programs’ </a:t>
            </a:r>
            <a:r>
              <a:rPr lang="id-ID" sz="2400" b="1" dirty="0" smtClean="0"/>
              <a:t>positio</a:t>
            </a:r>
            <a:r>
              <a:rPr lang="en-US" sz="2400" b="1" dirty="0" smtClean="0"/>
              <a:t>n (3)</a:t>
            </a:r>
            <a:r>
              <a:rPr lang="en-US" sz="2400" b="1" dirty="0"/>
              <a:t/>
            </a:r>
            <a:br>
              <a:rPr lang="en-US" sz="2400" b="1" dirty="0"/>
            </a:br>
            <a:endParaRPr lang="en-US" sz="2400" b="1" dirty="0"/>
          </a:p>
        </p:txBody>
      </p:sp>
      <p:cxnSp>
        <p:nvCxnSpPr>
          <p:cNvPr id="6" name="Straight Connector 5"/>
          <p:cNvCxnSpPr/>
          <p:nvPr/>
        </p:nvCxnSpPr>
        <p:spPr>
          <a:xfrm>
            <a:off x="457200" y="14478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7159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Areas of activity proposed</a:t>
            </a:r>
            <a:br>
              <a:rPr kumimoji="0" lang="en-US" sz="2400" b="1" i="0" u="none" strike="noStrike" kern="1200" cap="none" spc="0" normalizeH="0" baseline="0" noProof="0" dirty="0" smtClean="0">
                <a:ln>
                  <a:noFill/>
                </a:ln>
                <a:solidFill>
                  <a:schemeClr val="tx1"/>
                </a:solidFill>
                <a:effectLst/>
                <a:uLnTx/>
                <a:uFillTx/>
                <a:latin typeface="+mj-lt"/>
                <a:ea typeface="+mj-ea"/>
                <a:cs typeface="+mj-cs"/>
              </a:rPr>
            </a:br>
            <a:r>
              <a:rPr kumimoji="0" lang="en-US" sz="2400" b="1" i="0" u="none" strike="noStrike" kern="1200" cap="none" spc="0" normalizeH="0" baseline="0" noProof="0" dirty="0" smtClean="0">
                <a:ln>
                  <a:noFill/>
                </a:ln>
                <a:solidFill>
                  <a:schemeClr val="tx1"/>
                </a:solidFill>
                <a:effectLst/>
                <a:uLnTx/>
                <a:uFillTx/>
                <a:latin typeface="+mj-lt"/>
                <a:ea typeface="+mj-ea"/>
                <a:cs typeface="+mj-cs"/>
              </a:rPr>
              <a:t>and current programs’ </a:t>
            </a:r>
            <a:r>
              <a:rPr kumimoji="0" lang="id-ID" sz="2400" b="1" i="0" u="none" strike="noStrike" kern="1200" cap="none" spc="0" normalizeH="0" baseline="0" noProof="0" dirty="0" smtClean="0">
                <a:ln>
                  <a:noFill/>
                </a:ln>
                <a:solidFill>
                  <a:schemeClr val="tx1"/>
                </a:solidFill>
                <a:effectLst/>
                <a:uLnTx/>
                <a:uFillTx/>
                <a:latin typeface="+mj-lt"/>
                <a:ea typeface="+mj-ea"/>
                <a:cs typeface="+mj-cs"/>
              </a:rPr>
              <a:t>position</a:t>
            </a:r>
            <a:r>
              <a:rPr kumimoji="0" lang="en-US" sz="2400" b="1" i="0" u="none" strike="noStrike" kern="1200" cap="none" spc="0" normalizeH="0" baseline="0" noProof="0" dirty="0" smtClean="0">
                <a:ln>
                  <a:noFill/>
                </a:ln>
                <a:solidFill>
                  <a:schemeClr val="tx1"/>
                </a:solidFill>
                <a:effectLst/>
                <a:uLnTx/>
                <a:uFillTx/>
                <a:latin typeface="+mj-lt"/>
                <a:ea typeface="+mj-ea"/>
                <a:cs typeface="+mj-cs"/>
              </a:rPr>
              <a:t> (4)</a:t>
            </a:r>
            <a:br>
              <a:rPr kumimoji="0" lang="en-US" sz="2400" b="1" i="0" u="none" strike="noStrike" kern="1200" cap="none" spc="0" normalizeH="0" baseline="0" noProof="0" dirty="0" smtClean="0">
                <a:ln>
                  <a:noFill/>
                </a:ln>
                <a:solidFill>
                  <a:schemeClr val="tx1"/>
                </a:solidFill>
                <a:effectLst/>
                <a:uLnTx/>
                <a:uFillTx/>
                <a:latin typeface="+mj-lt"/>
                <a:ea typeface="+mj-ea"/>
                <a:cs typeface="+mj-cs"/>
              </a:rPr>
            </a:br>
            <a:endParaRPr kumimoji="0" lang="en-US" sz="2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3" name="Table 2"/>
          <p:cNvGraphicFramePr>
            <a:graphicFrameLocks noGrp="1"/>
          </p:cNvGraphicFramePr>
          <p:nvPr/>
        </p:nvGraphicFramePr>
        <p:xfrm>
          <a:off x="457200" y="1066800"/>
          <a:ext cx="8458200" cy="5482270"/>
        </p:xfrm>
        <a:graphic>
          <a:graphicData uri="http://schemas.openxmlformats.org/drawingml/2006/table">
            <a:tbl>
              <a:tblPr firstRow="1" bandRow="1">
                <a:tableStyleId>{7DF18680-E054-41AD-8BC1-D1AEF772440D}</a:tableStyleId>
              </a:tblPr>
              <a:tblGrid>
                <a:gridCol w="1447800"/>
                <a:gridCol w="510116"/>
                <a:gridCol w="5012267"/>
                <a:gridCol w="1488017"/>
              </a:tblGrid>
              <a:tr h="551335">
                <a:tc>
                  <a:txBody>
                    <a:bodyPr/>
                    <a:lstStyle/>
                    <a:p>
                      <a:pPr algn="ctr"/>
                      <a:r>
                        <a:rPr lang="en-US" sz="1400" dirty="0" smtClean="0"/>
                        <a:t>Main areas of activity</a:t>
                      </a:r>
                      <a:endParaRPr lang="en-US" sz="1400" dirty="0"/>
                    </a:p>
                  </a:txBody>
                  <a:tcPr/>
                </a:tc>
                <a:tc>
                  <a:txBody>
                    <a:bodyPr/>
                    <a:lstStyle/>
                    <a:p>
                      <a:pPr algn="ctr"/>
                      <a:r>
                        <a:rPr lang="en-US" sz="1400" dirty="0" smtClean="0"/>
                        <a:t>No</a:t>
                      </a:r>
                      <a:endParaRPr lang="en-US" sz="1400" dirty="0"/>
                    </a:p>
                  </a:txBody>
                  <a:tcPr/>
                </a:tc>
                <a:tc>
                  <a:txBody>
                    <a:bodyPr/>
                    <a:lstStyle/>
                    <a:p>
                      <a:pPr algn="ctr"/>
                      <a:r>
                        <a:rPr lang="en-US" sz="1400" dirty="0" smtClean="0"/>
                        <a:t>Activities</a:t>
                      </a:r>
                      <a:endParaRPr lang="en-US" sz="1400" dirty="0"/>
                    </a:p>
                  </a:txBody>
                  <a:tcPr/>
                </a:tc>
                <a:tc>
                  <a:txBody>
                    <a:bodyPr/>
                    <a:lstStyle/>
                    <a:p>
                      <a:r>
                        <a:rPr lang="en-US" sz="1400" dirty="0" smtClean="0"/>
                        <a:t>Indonesia’s current position*</a:t>
                      </a:r>
                      <a:endParaRPr lang="en-US" sz="1400" dirty="0"/>
                    </a:p>
                  </a:txBody>
                  <a:tcPr/>
                </a:tc>
              </a:tr>
              <a:tr h="507229">
                <a:tc rowSpan="7">
                  <a:txBody>
                    <a:bodyPr/>
                    <a:lstStyle/>
                    <a:p>
                      <a:r>
                        <a:rPr lang="id-ID" sz="1400" kern="1200" dirty="0" smtClean="0">
                          <a:solidFill>
                            <a:schemeClr val="dk1"/>
                          </a:solidFill>
                          <a:latin typeface="+mn-lt"/>
                          <a:ea typeface="+mn-ea"/>
                          <a:cs typeface="+mn-cs"/>
                        </a:rPr>
                        <a:t>Supply side interventions</a:t>
                      </a:r>
                      <a:endParaRPr lang="en-US" sz="1400" dirty="0"/>
                    </a:p>
                  </a:txBody>
                  <a:tcPr/>
                </a:tc>
                <a:tc>
                  <a:txBody>
                    <a:bodyPr/>
                    <a:lstStyle/>
                    <a:p>
                      <a:r>
                        <a:rPr lang="en-US" sz="1400" dirty="0" smtClean="0"/>
                        <a:t>1.</a:t>
                      </a:r>
                      <a:endParaRPr lang="en-US" sz="1400" dirty="0"/>
                    </a:p>
                  </a:txBody>
                  <a:tcPr/>
                </a:tc>
                <a:tc>
                  <a:txBody>
                    <a:bodyPr/>
                    <a:lstStyle/>
                    <a:p>
                      <a:pPr>
                        <a:lnSpc>
                          <a:spcPct val="115000"/>
                        </a:lnSpc>
                        <a:spcAft>
                          <a:spcPts val="0"/>
                        </a:spcAft>
                      </a:pPr>
                      <a:r>
                        <a:rPr lang="en-US" sz="1400" i="1">
                          <a:latin typeface="Calibri"/>
                          <a:ea typeface="Calibri"/>
                          <a:cs typeface="Calibri"/>
                        </a:rPr>
                        <a:t>Ensuring access to and quality of FP services </a:t>
                      </a:r>
                      <a:endParaRPr lang="en-US" sz="1400">
                        <a:latin typeface="Calibri"/>
                        <a:ea typeface="Calibri"/>
                        <a:cs typeface="Calibri"/>
                      </a:endParaRPr>
                    </a:p>
                  </a:txBody>
                  <a:tcPr marL="68580" marR="68580" marT="0" marB="0"/>
                </a:tc>
                <a:tc>
                  <a:txBody>
                    <a:bodyPr/>
                    <a:lstStyle/>
                    <a:p>
                      <a:pPr algn="ctr">
                        <a:lnSpc>
                          <a:spcPct val="115000"/>
                        </a:lnSpc>
                        <a:spcAft>
                          <a:spcPts val="0"/>
                        </a:spcAft>
                      </a:pPr>
                      <a:endParaRPr lang="id-ID" sz="1400">
                        <a:latin typeface="Calibri"/>
                        <a:ea typeface="Calibri"/>
                        <a:cs typeface="Calibri"/>
                      </a:endParaRPr>
                    </a:p>
                  </a:txBody>
                  <a:tcPr marL="68580" marR="68580" marT="0" marB="0"/>
                </a:tc>
              </a:tr>
              <a:tr h="447194">
                <a:tc vMerge="1">
                  <a:txBody>
                    <a:bodyPr/>
                    <a:lstStyle/>
                    <a:p>
                      <a:endParaRPr lang="en-US" sz="1200"/>
                    </a:p>
                  </a:txBody>
                  <a:tcPr/>
                </a:tc>
                <a:tc>
                  <a:txBody>
                    <a:bodyPr/>
                    <a:lstStyle/>
                    <a:p>
                      <a:endParaRPr lang="en-US" sz="1400"/>
                    </a:p>
                  </a:txBody>
                  <a:tcPr/>
                </a:tc>
                <a:tc>
                  <a:txBody>
                    <a:bodyPr/>
                    <a:lstStyle/>
                    <a:p>
                      <a:pPr marL="342900" lvl="0" indent="-342900">
                        <a:lnSpc>
                          <a:spcPct val="115000"/>
                        </a:lnSpc>
                        <a:spcAft>
                          <a:spcPts val="0"/>
                        </a:spcAft>
                        <a:buFont typeface="+mj-lt"/>
                        <a:buAutoNum type="alphaLcPeriod"/>
                      </a:pPr>
                      <a:r>
                        <a:rPr lang="en-US" sz="1400" dirty="0">
                          <a:latin typeface="Calibri"/>
                          <a:ea typeface="Calibri"/>
                          <a:cs typeface="Calibri"/>
                        </a:rPr>
                        <a:t>Mapping existing access to and quality of family planning services by using a standard and a structured instrument in association with the implementation of National Social Security Scheme for health </a:t>
                      </a:r>
                    </a:p>
                  </a:txBody>
                  <a:tcPr marL="68580" marR="68580" marT="0" marB="0"/>
                </a:tc>
                <a:tc>
                  <a:txBody>
                    <a:bodyPr/>
                    <a:lstStyle/>
                    <a:p>
                      <a:pPr algn="ctr">
                        <a:lnSpc>
                          <a:spcPct val="115000"/>
                        </a:lnSpc>
                        <a:spcAft>
                          <a:spcPts val="0"/>
                        </a:spcAft>
                      </a:pPr>
                      <a:r>
                        <a:rPr lang="id-ID" sz="1400">
                          <a:latin typeface="Calibri"/>
                          <a:ea typeface="Calibri"/>
                          <a:cs typeface="Calibri"/>
                        </a:rPr>
                        <a:t>3</a:t>
                      </a:r>
                      <a:endParaRPr lang="en-US" sz="1400">
                        <a:latin typeface="Calibri"/>
                        <a:ea typeface="Calibri"/>
                        <a:cs typeface="Calibri"/>
                      </a:endParaRPr>
                    </a:p>
                  </a:txBody>
                  <a:tcPr marL="68580" marR="68580" marT="0" marB="0"/>
                </a:tc>
              </a:tr>
              <a:tr h="416565">
                <a:tc vMerge="1">
                  <a:txBody>
                    <a:bodyPr/>
                    <a:lstStyle/>
                    <a:p>
                      <a:endParaRPr lang="en-US" sz="1200" dirty="0"/>
                    </a:p>
                  </a:txBody>
                  <a:tcPr/>
                </a:tc>
                <a:tc>
                  <a:txBody>
                    <a:bodyPr/>
                    <a:lstStyle/>
                    <a:p>
                      <a:endParaRPr lang="en-US" sz="1400" dirty="0"/>
                    </a:p>
                  </a:txBody>
                  <a:tcPr/>
                </a:tc>
                <a:tc>
                  <a:txBody>
                    <a:bodyPr/>
                    <a:lstStyle/>
                    <a:p>
                      <a:pPr marL="342900" lvl="0" indent="-342900">
                        <a:lnSpc>
                          <a:spcPct val="115000"/>
                        </a:lnSpc>
                        <a:spcAft>
                          <a:spcPts val="0"/>
                        </a:spcAft>
                        <a:buFont typeface="+mj-lt"/>
                        <a:buNone/>
                      </a:pPr>
                      <a:r>
                        <a:rPr lang="en-US" sz="1400" dirty="0" smtClean="0">
                          <a:latin typeface="Calibri"/>
                          <a:ea typeface="Calibri"/>
                          <a:cs typeface="Calibri"/>
                        </a:rPr>
                        <a:t>b.</a:t>
                      </a:r>
                      <a:r>
                        <a:rPr lang="en-US" sz="1400" baseline="0" dirty="0" smtClean="0">
                          <a:latin typeface="Calibri"/>
                          <a:ea typeface="Calibri"/>
                          <a:cs typeface="Calibri"/>
                        </a:rPr>
                        <a:t> </a:t>
                      </a:r>
                      <a:r>
                        <a:rPr lang="en-US" sz="1400" dirty="0" smtClean="0">
                          <a:latin typeface="Calibri"/>
                          <a:ea typeface="Calibri"/>
                          <a:cs typeface="Calibri"/>
                        </a:rPr>
                        <a:t>     Increasing </a:t>
                      </a:r>
                      <a:r>
                        <a:rPr lang="en-US" sz="1400" dirty="0">
                          <a:latin typeface="Calibri"/>
                          <a:ea typeface="Calibri"/>
                          <a:cs typeface="Calibri"/>
                        </a:rPr>
                        <a:t>coverage of FP service to provide </a:t>
                      </a:r>
                      <a:r>
                        <a:rPr lang="en-US" sz="1400" dirty="0" smtClean="0">
                          <a:latin typeface="Calibri"/>
                          <a:ea typeface="Calibri"/>
                          <a:cs typeface="Calibri"/>
                        </a:rPr>
                        <a:t>LAMPs</a:t>
                      </a:r>
                      <a:r>
                        <a:rPr lang="en-US" sz="1400" baseline="0" dirty="0" smtClean="0">
                          <a:latin typeface="Calibri"/>
                          <a:ea typeface="Calibri"/>
                          <a:cs typeface="Calibri"/>
                        </a:rPr>
                        <a:t> </a:t>
                      </a:r>
                      <a:r>
                        <a:rPr lang="en-US" sz="1400" dirty="0" smtClean="0">
                          <a:latin typeface="Calibri"/>
                          <a:ea typeface="Calibri"/>
                          <a:cs typeface="Calibri"/>
                        </a:rPr>
                        <a:t>particularly </a:t>
                      </a:r>
                      <a:r>
                        <a:rPr lang="en-US" sz="1400" dirty="0">
                          <a:latin typeface="Calibri"/>
                          <a:ea typeface="Calibri"/>
                          <a:cs typeface="Calibri"/>
                        </a:rPr>
                        <a:t>at village level (</a:t>
                      </a:r>
                      <a:r>
                        <a:rPr lang="en-US" sz="1400" i="1" dirty="0" err="1">
                          <a:latin typeface="Calibri"/>
                          <a:ea typeface="Calibri"/>
                          <a:cs typeface="Calibri"/>
                        </a:rPr>
                        <a:t>Puskesmas</a:t>
                      </a:r>
                      <a:r>
                        <a:rPr lang="en-US" sz="1400" i="1" dirty="0">
                          <a:latin typeface="Calibri"/>
                          <a:ea typeface="Calibri"/>
                          <a:cs typeface="Calibri"/>
                        </a:rPr>
                        <a:t>, </a:t>
                      </a:r>
                      <a:r>
                        <a:rPr lang="en-US" sz="1400" i="1" dirty="0" err="1">
                          <a:latin typeface="Calibri"/>
                          <a:ea typeface="Calibri"/>
                          <a:cs typeface="Calibri"/>
                        </a:rPr>
                        <a:t>Poskesdes</a:t>
                      </a:r>
                      <a:r>
                        <a:rPr lang="en-US" sz="1400" dirty="0">
                          <a:latin typeface="Calibri"/>
                          <a:ea typeface="Calibri"/>
                          <a:cs typeface="Calibri"/>
                        </a:rPr>
                        <a:t> and </a:t>
                      </a:r>
                      <a:r>
                        <a:rPr lang="en-US" sz="1400" i="1" dirty="0" err="1">
                          <a:latin typeface="Calibri"/>
                          <a:ea typeface="Calibri"/>
                          <a:cs typeface="Calibri"/>
                        </a:rPr>
                        <a:t>Polindes</a:t>
                      </a:r>
                      <a:r>
                        <a:rPr lang="en-US" sz="1400" dirty="0">
                          <a:latin typeface="Calibri"/>
                          <a:ea typeface="Calibri"/>
                          <a:cs typeface="Calibri"/>
                        </a:rPr>
                        <a:t>) by the provision of  equipments and supplies in addition to improving the infrastructure</a:t>
                      </a:r>
                    </a:p>
                  </a:txBody>
                  <a:tcPr marL="68580" marR="68580" marT="0" marB="0"/>
                </a:tc>
                <a:tc>
                  <a:txBody>
                    <a:bodyPr/>
                    <a:lstStyle/>
                    <a:p>
                      <a:pPr algn="ctr">
                        <a:lnSpc>
                          <a:spcPct val="115000"/>
                        </a:lnSpc>
                        <a:spcAft>
                          <a:spcPts val="0"/>
                        </a:spcAft>
                      </a:pPr>
                      <a:r>
                        <a:rPr lang="id-ID" sz="1400" dirty="0">
                          <a:latin typeface="Calibri"/>
                          <a:ea typeface="Calibri"/>
                          <a:cs typeface="Calibri"/>
                        </a:rPr>
                        <a:t>3</a:t>
                      </a:r>
                      <a:endParaRPr lang="en-US" sz="1400" dirty="0">
                        <a:latin typeface="Calibri"/>
                        <a:ea typeface="Calibri"/>
                        <a:cs typeface="Calibri"/>
                      </a:endParaRPr>
                    </a:p>
                  </a:txBody>
                  <a:tcPr marL="68580" marR="68580" marT="0" marB="0"/>
                </a:tc>
              </a:tr>
              <a:tr h="447194">
                <a:tc vMerge="1">
                  <a:txBody>
                    <a:bodyPr/>
                    <a:lstStyle/>
                    <a:p>
                      <a:endParaRPr lang="en-US" sz="1200" dirty="0"/>
                    </a:p>
                  </a:txBody>
                  <a:tcPr/>
                </a:tc>
                <a:tc>
                  <a:txBody>
                    <a:bodyPr/>
                    <a:lstStyle/>
                    <a:p>
                      <a:endParaRPr lang="en-US" sz="1400"/>
                    </a:p>
                  </a:txBody>
                  <a:tcPr/>
                </a:tc>
                <a:tc>
                  <a:txBody>
                    <a:bodyPr/>
                    <a:lstStyle/>
                    <a:p>
                      <a:pPr marL="342900" lvl="0" indent="-342900">
                        <a:lnSpc>
                          <a:spcPct val="115000"/>
                        </a:lnSpc>
                        <a:spcAft>
                          <a:spcPts val="0"/>
                        </a:spcAft>
                        <a:buFont typeface="+mj-lt"/>
                        <a:buNone/>
                      </a:pPr>
                      <a:r>
                        <a:rPr lang="en-US" sz="1400" dirty="0" smtClean="0">
                          <a:latin typeface="Calibri"/>
                          <a:ea typeface="Calibri"/>
                          <a:cs typeface="Calibri"/>
                        </a:rPr>
                        <a:t>c.      Strengthening </a:t>
                      </a:r>
                      <a:r>
                        <a:rPr lang="en-US" sz="1400" dirty="0">
                          <a:latin typeface="Calibri"/>
                          <a:ea typeface="Calibri"/>
                          <a:cs typeface="Calibri"/>
                        </a:rPr>
                        <a:t>a functioning referral networks to family planning services particularly in urban slum &amp; poor physical infrastructure areas or due to geographical barrier </a:t>
                      </a:r>
                    </a:p>
                  </a:txBody>
                  <a:tcPr marL="68580" marR="68580" marT="0" marB="0"/>
                </a:tc>
                <a:tc>
                  <a:txBody>
                    <a:bodyPr/>
                    <a:lstStyle/>
                    <a:p>
                      <a:pPr algn="ctr">
                        <a:lnSpc>
                          <a:spcPct val="115000"/>
                        </a:lnSpc>
                        <a:spcAft>
                          <a:spcPts val="0"/>
                        </a:spcAft>
                      </a:pPr>
                      <a:r>
                        <a:rPr lang="id-ID" sz="1400">
                          <a:latin typeface="Calibri"/>
                          <a:ea typeface="Calibri"/>
                          <a:cs typeface="Calibri"/>
                        </a:rPr>
                        <a:t>2</a:t>
                      </a:r>
                      <a:endParaRPr lang="en-US" sz="1400">
                        <a:latin typeface="Calibri"/>
                        <a:ea typeface="Calibri"/>
                        <a:cs typeface="Calibri"/>
                      </a:endParaRPr>
                    </a:p>
                  </a:txBody>
                  <a:tcPr marL="68580" marR="68580" marT="0" marB="0"/>
                </a:tc>
              </a:tr>
              <a:tr h="447194">
                <a:tc vMerge="1">
                  <a:txBody>
                    <a:bodyPr/>
                    <a:lstStyle/>
                    <a:p>
                      <a:endParaRPr lang="en-US" sz="1200"/>
                    </a:p>
                  </a:txBody>
                  <a:tcPr/>
                </a:tc>
                <a:tc>
                  <a:txBody>
                    <a:bodyPr/>
                    <a:lstStyle/>
                    <a:p>
                      <a:endParaRPr lang="en-US" sz="1400"/>
                    </a:p>
                  </a:txBody>
                  <a:tcPr/>
                </a:tc>
                <a:tc>
                  <a:txBody>
                    <a:bodyPr/>
                    <a:lstStyle/>
                    <a:p>
                      <a:pPr marL="342900" lvl="0" indent="-342900">
                        <a:lnSpc>
                          <a:spcPct val="115000"/>
                        </a:lnSpc>
                        <a:spcAft>
                          <a:spcPts val="0"/>
                        </a:spcAft>
                        <a:buFont typeface="+mj-lt"/>
                        <a:buNone/>
                      </a:pPr>
                      <a:r>
                        <a:rPr lang="en-US" sz="1400" dirty="0" smtClean="0">
                          <a:latin typeface="Calibri"/>
                          <a:ea typeface="Calibri"/>
                          <a:cs typeface="Calibri"/>
                        </a:rPr>
                        <a:t>d.      Supporting </a:t>
                      </a:r>
                      <a:r>
                        <a:rPr lang="en-US" sz="1400" dirty="0">
                          <a:latin typeface="Calibri"/>
                          <a:ea typeface="Calibri"/>
                          <a:cs typeface="Calibri"/>
                        </a:rPr>
                        <a:t>implementation of standards of care including referral for any complications</a:t>
                      </a:r>
                    </a:p>
                  </a:txBody>
                  <a:tcPr marL="68580" marR="68580" marT="0" marB="0"/>
                </a:tc>
                <a:tc>
                  <a:txBody>
                    <a:bodyPr/>
                    <a:lstStyle/>
                    <a:p>
                      <a:pPr algn="ctr">
                        <a:lnSpc>
                          <a:spcPct val="115000"/>
                        </a:lnSpc>
                        <a:spcAft>
                          <a:spcPts val="0"/>
                        </a:spcAft>
                      </a:pPr>
                      <a:r>
                        <a:rPr lang="id-ID" sz="1400">
                          <a:latin typeface="Calibri"/>
                          <a:ea typeface="Calibri"/>
                          <a:cs typeface="Calibri"/>
                        </a:rPr>
                        <a:t>3</a:t>
                      </a:r>
                      <a:endParaRPr lang="en-US" sz="1400">
                        <a:latin typeface="Calibri"/>
                        <a:ea typeface="Calibri"/>
                        <a:cs typeface="Calibri"/>
                      </a:endParaRPr>
                    </a:p>
                  </a:txBody>
                  <a:tcPr marL="68580" marR="68580" marT="0" marB="0"/>
                </a:tc>
              </a:tr>
              <a:tr h="447194">
                <a:tc vMerge="1">
                  <a:txBody>
                    <a:bodyPr/>
                    <a:lstStyle/>
                    <a:p>
                      <a:endParaRPr lang="en-US" sz="1200" dirty="0"/>
                    </a:p>
                  </a:txBody>
                  <a:tcPr/>
                </a:tc>
                <a:tc>
                  <a:txBody>
                    <a:bodyPr/>
                    <a:lstStyle/>
                    <a:p>
                      <a:endParaRPr lang="en-US" sz="1400"/>
                    </a:p>
                  </a:txBody>
                  <a:tcPr/>
                </a:tc>
                <a:tc>
                  <a:txBody>
                    <a:bodyPr/>
                    <a:lstStyle/>
                    <a:p>
                      <a:pPr marL="342900" lvl="0" indent="-342900">
                        <a:lnSpc>
                          <a:spcPct val="115000"/>
                        </a:lnSpc>
                        <a:spcAft>
                          <a:spcPts val="0"/>
                        </a:spcAft>
                        <a:buFont typeface="+mj-lt"/>
                        <a:buNone/>
                      </a:pPr>
                      <a:r>
                        <a:rPr lang="en-US" sz="1400" dirty="0" smtClean="0">
                          <a:latin typeface="Calibri"/>
                          <a:ea typeface="Calibri"/>
                          <a:cs typeface="Calibri"/>
                        </a:rPr>
                        <a:t>e.      Designing </a:t>
                      </a:r>
                      <a:r>
                        <a:rPr lang="en-US" sz="1400" dirty="0">
                          <a:latin typeface="Calibri"/>
                          <a:ea typeface="Calibri"/>
                          <a:cs typeface="Calibri"/>
                        </a:rPr>
                        <a:t>and developing a mass e-learning and e-training system for health provider in collaboration with Indonesia's National </a:t>
                      </a:r>
                      <a:r>
                        <a:rPr lang="en-US" sz="1400" i="0" dirty="0">
                          <a:latin typeface="Calibri"/>
                          <a:ea typeface="Calibri"/>
                          <a:cs typeface="Calibri"/>
                        </a:rPr>
                        <a:t>Clinical Training</a:t>
                      </a:r>
                      <a:r>
                        <a:rPr lang="en-US" sz="1400" dirty="0">
                          <a:latin typeface="Calibri"/>
                          <a:ea typeface="Calibri"/>
                          <a:cs typeface="Calibri"/>
                        </a:rPr>
                        <a:t> Network </a:t>
                      </a:r>
                    </a:p>
                  </a:txBody>
                  <a:tcPr marL="68580" marR="68580" marT="0" marB="0"/>
                </a:tc>
                <a:tc>
                  <a:txBody>
                    <a:bodyPr/>
                    <a:lstStyle/>
                    <a:p>
                      <a:pPr algn="ctr">
                        <a:lnSpc>
                          <a:spcPct val="115000"/>
                        </a:lnSpc>
                        <a:spcAft>
                          <a:spcPts val="0"/>
                        </a:spcAft>
                      </a:pPr>
                      <a:r>
                        <a:rPr lang="id-ID" sz="1400">
                          <a:latin typeface="Calibri"/>
                          <a:ea typeface="Calibri"/>
                          <a:cs typeface="Calibri"/>
                        </a:rPr>
                        <a:t>1</a:t>
                      </a:r>
                      <a:endParaRPr lang="en-US" sz="1400">
                        <a:latin typeface="Calibri"/>
                        <a:ea typeface="Calibri"/>
                        <a:cs typeface="Calibri"/>
                      </a:endParaRPr>
                    </a:p>
                  </a:txBody>
                  <a:tcPr marL="68580" marR="68580" marT="0" marB="0"/>
                </a:tc>
              </a:tr>
              <a:tr h="497882">
                <a:tc vMerge="1">
                  <a:txBody>
                    <a:bodyPr/>
                    <a:lstStyle/>
                    <a:p>
                      <a:endParaRPr lang="en-US" sz="1200" dirty="0"/>
                    </a:p>
                  </a:txBody>
                  <a:tcPr/>
                </a:tc>
                <a:tc>
                  <a:txBody>
                    <a:bodyPr/>
                    <a:lstStyle/>
                    <a:p>
                      <a:endParaRPr lang="en-US" sz="1400" dirty="0"/>
                    </a:p>
                  </a:txBody>
                  <a:tcPr/>
                </a:tc>
                <a:tc>
                  <a:txBody>
                    <a:bodyPr/>
                    <a:lstStyle/>
                    <a:p>
                      <a:pPr marL="342900" lvl="0" indent="-342900">
                        <a:lnSpc>
                          <a:spcPct val="115000"/>
                        </a:lnSpc>
                        <a:spcAft>
                          <a:spcPts val="0"/>
                        </a:spcAft>
                        <a:buFont typeface="+mj-lt"/>
                        <a:buNone/>
                      </a:pPr>
                      <a:r>
                        <a:rPr lang="en-US" sz="1400" dirty="0" smtClean="0">
                          <a:latin typeface="Calibri"/>
                          <a:ea typeface="Calibri"/>
                          <a:cs typeface="Calibri"/>
                        </a:rPr>
                        <a:t>f.       Supporting </a:t>
                      </a:r>
                      <a:r>
                        <a:rPr lang="en-US" sz="1400" dirty="0">
                          <a:latin typeface="Calibri"/>
                          <a:ea typeface="Calibri"/>
                          <a:cs typeface="Calibri"/>
                        </a:rPr>
                        <a:t>incentive for greater private provision of </a:t>
                      </a:r>
                      <a:r>
                        <a:rPr lang="en-US" sz="1400" dirty="0" smtClean="0">
                          <a:latin typeface="Calibri"/>
                          <a:ea typeface="Calibri"/>
                          <a:cs typeface="Calibri"/>
                        </a:rPr>
                        <a:t>LAPM</a:t>
                      </a:r>
                      <a:r>
                        <a:rPr lang="id-ID" sz="1400" dirty="0" smtClean="0">
                          <a:latin typeface="Calibri"/>
                          <a:ea typeface="Calibri"/>
                          <a:cs typeface="Calibri"/>
                        </a:rPr>
                        <a:t>s</a:t>
                      </a:r>
                      <a:endParaRPr lang="en-US" sz="1400" dirty="0">
                        <a:latin typeface="Calibri"/>
                        <a:ea typeface="Calibri"/>
                        <a:cs typeface="Calibri"/>
                      </a:endParaRPr>
                    </a:p>
                  </a:txBody>
                  <a:tcPr marL="68580" marR="68580" marT="0" marB="0"/>
                </a:tc>
                <a:tc>
                  <a:txBody>
                    <a:bodyPr/>
                    <a:lstStyle/>
                    <a:p>
                      <a:pPr algn="ctr">
                        <a:lnSpc>
                          <a:spcPct val="115000"/>
                        </a:lnSpc>
                        <a:spcAft>
                          <a:spcPts val="0"/>
                        </a:spcAft>
                      </a:pPr>
                      <a:r>
                        <a:rPr lang="en-US" sz="1400" dirty="0" smtClean="0">
                          <a:latin typeface="Calibri"/>
                          <a:ea typeface="Calibri"/>
                          <a:cs typeface="Calibri"/>
                        </a:rPr>
                        <a:t>2</a:t>
                      </a:r>
                      <a:endParaRPr lang="en-US" sz="1400" dirty="0">
                        <a:latin typeface="Calibri"/>
                        <a:ea typeface="Calibri"/>
                        <a:cs typeface="Calibri"/>
                      </a:endParaRPr>
                    </a:p>
                  </a:txBody>
                  <a:tcPr marL="68580" marR="68580" marT="0" marB="0"/>
                </a:tc>
              </a:tr>
            </a:tbl>
          </a:graphicData>
        </a:graphic>
      </p:graphicFrame>
      <p:cxnSp>
        <p:nvCxnSpPr>
          <p:cNvPr id="4" name="Straight Connector 3"/>
          <p:cNvCxnSpPr/>
          <p:nvPr/>
        </p:nvCxnSpPr>
        <p:spPr>
          <a:xfrm>
            <a:off x="457200" y="9906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7159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Areas of activity proposed</a:t>
            </a:r>
            <a:br>
              <a:rPr kumimoji="0" lang="en-US" sz="2400" b="1" i="0" u="none" strike="noStrike" kern="1200" cap="none" spc="0" normalizeH="0" baseline="0" noProof="0" dirty="0" smtClean="0">
                <a:ln>
                  <a:noFill/>
                </a:ln>
                <a:solidFill>
                  <a:schemeClr val="tx1"/>
                </a:solidFill>
                <a:effectLst/>
                <a:uLnTx/>
                <a:uFillTx/>
                <a:latin typeface="+mj-lt"/>
                <a:ea typeface="+mj-ea"/>
                <a:cs typeface="+mj-cs"/>
              </a:rPr>
            </a:br>
            <a:r>
              <a:rPr kumimoji="0" lang="en-US" sz="2400" b="1" i="0" u="none" strike="noStrike" kern="1200" cap="none" spc="0" normalizeH="0" baseline="0" noProof="0" dirty="0" smtClean="0">
                <a:ln>
                  <a:noFill/>
                </a:ln>
                <a:solidFill>
                  <a:schemeClr val="tx1"/>
                </a:solidFill>
                <a:effectLst/>
                <a:uLnTx/>
                <a:uFillTx/>
                <a:latin typeface="+mj-lt"/>
                <a:ea typeface="+mj-ea"/>
                <a:cs typeface="+mj-cs"/>
              </a:rPr>
              <a:t>and current programs’ </a:t>
            </a:r>
            <a:r>
              <a:rPr kumimoji="0" lang="id-ID" sz="2400" b="1" i="0" u="none" strike="noStrike" kern="1200" cap="none" spc="0" normalizeH="0" baseline="0" noProof="0" dirty="0" smtClean="0">
                <a:ln>
                  <a:noFill/>
                </a:ln>
                <a:solidFill>
                  <a:schemeClr val="tx1"/>
                </a:solidFill>
                <a:effectLst/>
                <a:uLnTx/>
                <a:uFillTx/>
                <a:latin typeface="+mj-lt"/>
                <a:ea typeface="+mj-ea"/>
                <a:cs typeface="+mj-cs"/>
              </a:rPr>
              <a:t>position</a:t>
            </a:r>
            <a:r>
              <a:rPr kumimoji="0" lang="en-US" sz="2400" b="1" i="0" u="none" strike="noStrike" kern="1200" cap="none" spc="0" normalizeH="0" baseline="0" noProof="0" dirty="0" smtClean="0">
                <a:ln>
                  <a:noFill/>
                </a:ln>
                <a:solidFill>
                  <a:schemeClr val="tx1"/>
                </a:solidFill>
                <a:effectLst/>
                <a:uLnTx/>
                <a:uFillTx/>
                <a:latin typeface="+mj-lt"/>
                <a:ea typeface="+mj-ea"/>
                <a:cs typeface="+mj-cs"/>
              </a:rPr>
              <a:t> (5)</a:t>
            </a:r>
            <a:br>
              <a:rPr kumimoji="0" lang="en-US" sz="2400" b="1" i="0" u="none" strike="noStrike" kern="1200" cap="none" spc="0" normalizeH="0" baseline="0" noProof="0" dirty="0" smtClean="0">
                <a:ln>
                  <a:noFill/>
                </a:ln>
                <a:solidFill>
                  <a:schemeClr val="tx1"/>
                </a:solidFill>
                <a:effectLst/>
                <a:uLnTx/>
                <a:uFillTx/>
                <a:latin typeface="+mj-lt"/>
                <a:ea typeface="+mj-ea"/>
                <a:cs typeface="+mj-cs"/>
              </a:rPr>
            </a:br>
            <a:endParaRPr kumimoji="0" lang="en-US" sz="2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3" name="Table 2"/>
          <p:cNvGraphicFramePr>
            <a:graphicFrameLocks noGrp="1"/>
          </p:cNvGraphicFramePr>
          <p:nvPr/>
        </p:nvGraphicFramePr>
        <p:xfrm>
          <a:off x="457200" y="1343702"/>
          <a:ext cx="8458200" cy="4695181"/>
        </p:xfrm>
        <a:graphic>
          <a:graphicData uri="http://schemas.openxmlformats.org/drawingml/2006/table">
            <a:tbl>
              <a:tblPr firstRow="1" bandRow="1">
                <a:tableStyleId>{7DF18680-E054-41AD-8BC1-D1AEF772440D}</a:tableStyleId>
              </a:tblPr>
              <a:tblGrid>
                <a:gridCol w="1447800"/>
                <a:gridCol w="510116"/>
                <a:gridCol w="5012267"/>
                <a:gridCol w="1488017"/>
              </a:tblGrid>
              <a:tr h="551335">
                <a:tc>
                  <a:txBody>
                    <a:bodyPr/>
                    <a:lstStyle/>
                    <a:p>
                      <a:pPr algn="ctr"/>
                      <a:r>
                        <a:rPr lang="en-US" sz="1600" dirty="0" smtClean="0"/>
                        <a:t>Main areas of activity</a:t>
                      </a:r>
                      <a:endParaRPr lang="en-US" sz="1600" dirty="0"/>
                    </a:p>
                  </a:txBody>
                  <a:tcPr/>
                </a:tc>
                <a:tc>
                  <a:txBody>
                    <a:bodyPr/>
                    <a:lstStyle/>
                    <a:p>
                      <a:pPr algn="ctr"/>
                      <a:r>
                        <a:rPr lang="en-US" sz="1600" dirty="0" smtClean="0"/>
                        <a:t>No</a:t>
                      </a:r>
                      <a:endParaRPr lang="en-US" sz="1600" dirty="0"/>
                    </a:p>
                  </a:txBody>
                  <a:tcPr/>
                </a:tc>
                <a:tc>
                  <a:txBody>
                    <a:bodyPr/>
                    <a:lstStyle/>
                    <a:p>
                      <a:pPr algn="ctr"/>
                      <a:r>
                        <a:rPr lang="en-US" sz="1600" dirty="0" smtClean="0"/>
                        <a:t>Activities</a:t>
                      </a:r>
                      <a:endParaRPr lang="en-US" sz="1600" dirty="0"/>
                    </a:p>
                  </a:txBody>
                  <a:tcPr/>
                </a:tc>
                <a:tc>
                  <a:txBody>
                    <a:bodyPr/>
                    <a:lstStyle/>
                    <a:p>
                      <a:r>
                        <a:rPr lang="en-US" sz="1600" dirty="0" smtClean="0"/>
                        <a:t>Indonesia’s current position*</a:t>
                      </a:r>
                      <a:endParaRPr lang="en-US" sz="1600" dirty="0"/>
                    </a:p>
                  </a:txBody>
                  <a:tcPr/>
                </a:tc>
              </a:tr>
              <a:tr h="507229">
                <a:tc rowSpan="6">
                  <a:txBody>
                    <a:bodyPr/>
                    <a:lstStyle/>
                    <a:p>
                      <a:r>
                        <a:rPr lang="id-ID" sz="1600" kern="1200" dirty="0" smtClean="0">
                          <a:solidFill>
                            <a:schemeClr val="dk1"/>
                          </a:solidFill>
                          <a:latin typeface="+mn-lt"/>
                          <a:ea typeface="+mn-ea"/>
                          <a:cs typeface="+mn-cs"/>
                        </a:rPr>
                        <a:t>Supply side interventions</a:t>
                      </a:r>
                      <a:endParaRPr lang="en-US" sz="1600" dirty="0"/>
                    </a:p>
                  </a:txBody>
                  <a:tcPr/>
                </a:tc>
                <a:tc>
                  <a:txBody>
                    <a:bodyPr/>
                    <a:lstStyle/>
                    <a:p>
                      <a:r>
                        <a:rPr lang="en-US" sz="1600" dirty="0" smtClean="0"/>
                        <a:t>2.</a:t>
                      </a:r>
                      <a:endParaRPr lang="en-US" sz="1600" dirty="0"/>
                    </a:p>
                  </a:txBody>
                  <a:tcPr/>
                </a:tc>
                <a:tc>
                  <a:txBody>
                    <a:bodyPr/>
                    <a:lstStyle/>
                    <a:p>
                      <a:pPr>
                        <a:lnSpc>
                          <a:spcPct val="115000"/>
                        </a:lnSpc>
                        <a:spcAft>
                          <a:spcPts val="0"/>
                        </a:spcAft>
                      </a:pPr>
                      <a:r>
                        <a:rPr lang="en-US" sz="1600" i="1">
                          <a:latin typeface="Calibri"/>
                          <a:ea typeface="Calibri"/>
                          <a:cs typeface="Calibri"/>
                        </a:rPr>
                        <a:t>Enhancing family planning program management</a:t>
                      </a:r>
                      <a:endParaRPr lang="en-US" sz="1600">
                        <a:latin typeface="Calibri"/>
                        <a:ea typeface="Calibri"/>
                        <a:cs typeface="Calibri"/>
                      </a:endParaRPr>
                    </a:p>
                  </a:txBody>
                  <a:tcPr marL="68580" marR="68580" marT="0" marB="0"/>
                </a:tc>
                <a:tc>
                  <a:txBody>
                    <a:bodyPr/>
                    <a:lstStyle/>
                    <a:p>
                      <a:pPr algn="ctr">
                        <a:lnSpc>
                          <a:spcPct val="115000"/>
                        </a:lnSpc>
                        <a:spcAft>
                          <a:spcPts val="0"/>
                        </a:spcAft>
                      </a:pPr>
                      <a:endParaRPr lang="id-ID" sz="1600">
                        <a:latin typeface="Calibri"/>
                        <a:ea typeface="Calibri"/>
                        <a:cs typeface="Calibri"/>
                      </a:endParaRPr>
                    </a:p>
                  </a:txBody>
                  <a:tcPr marL="68580" marR="68580" marT="0" marB="0"/>
                </a:tc>
              </a:tr>
              <a:tr h="447194">
                <a:tc vMerge="1">
                  <a:txBody>
                    <a:bodyPr/>
                    <a:lstStyle/>
                    <a:p>
                      <a:endParaRPr lang="en-US" sz="1200"/>
                    </a:p>
                  </a:txBody>
                  <a:tcPr/>
                </a:tc>
                <a:tc>
                  <a:txBody>
                    <a:bodyPr/>
                    <a:lstStyle/>
                    <a:p>
                      <a:endParaRPr lang="en-US" sz="1600"/>
                    </a:p>
                  </a:txBody>
                  <a:tcPr/>
                </a:tc>
                <a:tc>
                  <a:txBody>
                    <a:bodyPr/>
                    <a:lstStyle/>
                    <a:p>
                      <a:pPr marL="342900" lvl="0" indent="-342900">
                        <a:lnSpc>
                          <a:spcPct val="115000"/>
                        </a:lnSpc>
                        <a:spcAft>
                          <a:spcPts val="0"/>
                        </a:spcAft>
                        <a:buFont typeface="+mj-lt"/>
                        <a:buAutoNum type="alphaLcPeriod"/>
                      </a:pPr>
                      <a:r>
                        <a:rPr lang="en-US" sz="1600">
                          <a:latin typeface="Calibri"/>
                          <a:ea typeface="Calibri"/>
                          <a:cs typeface="Calibri"/>
                        </a:rPr>
                        <a:t>Supporting improvements in contraceptive supply chain management </a:t>
                      </a:r>
                    </a:p>
                  </a:txBody>
                  <a:tcPr marL="68580" marR="68580" marT="0" marB="0"/>
                </a:tc>
                <a:tc>
                  <a:txBody>
                    <a:bodyPr/>
                    <a:lstStyle/>
                    <a:p>
                      <a:pPr algn="ctr">
                        <a:lnSpc>
                          <a:spcPct val="115000"/>
                        </a:lnSpc>
                        <a:spcAft>
                          <a:spcPts val="0"/>
                        </a:spcAft>
                      </a:pPr>
                      <a:r>
                        <a:rPr lang="id-ID" sz="1600">
                          <a:latin typeface="Calibri"/>
                          <a:ea typeface="Calibri"/>
                          <a:cs typeface="Calibri"/>
                        </a:rPr>
                        <a:t>3</a:t>
                      </a:r>
                      <a:endParaRPr lang="en-US" sz="1600">
                        <a:latin typeface="Calibri"/>
                        <a:ea typeface="Calibri"/>
                        <a:cs typeface="Calibri"/>
                      </a:endParaRPr>
                    </a:p>
                  </a:txBody>
                  <a:tcPr marL="68580" marR="68580" marT="0" marB="0"/>
                </a:tc>
              </a:tr>
              <a:tr h="416565">
                <a:tc vMerge="1">
                  <a:txBody>
                    <a:bodyPr/>
                    <a:lstStyle/>
                    <a:p>
                      <a:endParaRPr lang="en-US" sz="1200" dirty="0"/>
                    </a:p>
                  </a:txBody>
                  <a:tcPr/>
                </a:tc>
                <a:tc>
                  <a:txBody>
                    <a:bodyPr/>
                    <a:lstStyle/>
                    <a:p>
                      <a:endParaRPr lang="en-US" sz="1600" dirty="0"/>
                    </a:p>
                  </a:txBody>
                  <a:tcPr/>
                </a:tc>
                <a:tc>
                  <a:txBody>
                    <a:bodyPr/>
                    <a:lstStyle/>
                    <a:p>
                      <a:pPr marL="342900" lvl="0" indent="-342900">
                        <a:lnSpc>
                          <a:spcPct val="115000"/>
                        </a:lnSpc>
                        <a:spcAft>
                          <a:spcPts val="0"/>
                        </a:spcAft>
                        <a:buFont typeface="+mj-lt"/>
                        <a:buNone/>
                      </a:pPr>
                      <a:r>
                        <a:rPr lang="en-US" sz="1600" dirty="0" smtClean="0">
                          <a:latin typeface="Calibri"/>
                          <a:ea typeface="Calibri"/>
                          <a:cs typeface="Calibri"/>
                        </a:rPr>
                        <a:t>b.    Supporting </a:t>
                      </a:r>
                      <a:r>
                        <a:rPr lang="en-US" sz="1600" dirty="0">
                          <a:latin typeface="Calibri"/>
                          <a:ea typeface="Calibri"/>
                          <a:cs typeface="Calibri"/>
                        </a:rPr>
                        <a:t>local government to attract and retain experienced health workers in rural, remote and poor areas</a:t>
                      </a:r>
                    </a:p>
                  </a:txBody>
                  <a:tcPr marL="68580" marR="68580" marT="0" marB="0"/>
                </a:tc>
                <a:tc>
                  <a:txBody>
                    <a:bodyPr/>
                    <a:lstStyle/>
                    <a:p>
                      <a:pPr algn="ctr">
                        <a:lnSpc>
                          <a:spcPct val="115000"/>
                        </a:lnSpc>
                        <a:spcAft>
                          <a:spcPts val="0"/>
                        </a:spcAft>
                      </a:pPr>
                      <a:r>
                        <a:rPr lang="id-ID" sz="1600">
                          <a:latin typeface="Calibri"/>
                          <a:ea typeface="Calibri"/>
                          <a:cs typeface="Calibri"/>
                        </a:rPr>
                        <a:t>1</a:t>
                      </a:r>
                      <a:endParaRPr lang="en-US" sz="1600">
                        <a:latin typeface="Calibri"/>
                        <a:ea typeface="Calibri"/>
                        <a:cs typeface="Calibri"/>
                      </a:endParaRPr>
                    </a:p>
                  </a:txBody>
                  <a:tcPr marL="68580" marR="68580" marT="0" marB="0"/>
                </a:tc>
              </a:tr>
              <a:tr h="447194">
                <a:tc vMerge="1">
                  <a:txBody>
                    <a:bodyPr/>
                    <a:lstStyle/>
                    <a:p>
                      <a:endParaRPr lang="en-US" sz="1200" dirty="0"/>
                    </a:p>
                  </a:txBody>
                  <a:tcPr/>
                </a:tc>
                <a:tc>
                  <a:txBody>
                    <a:bodyPr/>
                    <a:lstStyle/>
                    <a:p>
                      <a:endParaRPr lang="en-US" sz="1600"/>
                    </a:p>
                  </a:txBody>
                  <a:tcPr/>
                </a:tc>
                <a:tc>
                  <a:txBody>
                    <a:bodyPr/>
                    <a:lstStyle/>
                    <a:p>
                      <a:pPr marL="342900" lvl="0" indent="-342900">
                        <a:lnSpc>
                          <a:spcPct val="115000"/>
                        </a:lnSpc>
                        <a:spcAft>
                          <a:spcPts val="0"/>
                        </a:spcAft>
                        <a:buFont typeface="+mj-lt"/>
                        <a:buNone/>
                      </a:pPr>
                      <a:r>
                        <a:rPr lang="en-US" sz="1600" dirty="0" smtClean="0">
                          <a:latin typeface="Calibri"/>
                          <a:ea typeface="Calibri"/>
                          <a:cs typeface="Calibri"/>
                        </a:rPr>
                        <a:t>c.     Supporting </a:t>
                      </a:r>
                      <a:r>
                        <a:rPr lang="en-US" sz="1600" dirty="0">
                          <a:latin typeface="Calibri"/>
                          <a:ea typeface="Calibri"/>
                          <a:cs typeface="Calibri"/>
                        </a:rPr>
                        <a:t>the development of information and technology sub system in relation to contraceptive logistics and family planning service report</a:t>
                      </a:r>
                    </a:p>
                  </a:txBody>
                  <a:tcPr marL="68580" marR="68580" marT="0" marB="0"/>
                </a:tc>
                <a:tc>
                  <a:txBody>
                    <a:bodyPr/>
                    <a:lstStyle/>
                    <a:p>
                      <a:pPr algn="ctr">
                        <a:lnSpc>
                          <a:spcPct val="115000"/>
                        </a:lnSpc>
                        <a:spcAft>
                          <a:spcPts val="0"/>
                        </a:spcAft>
                      </a:pPr>
                      <a:r>
                        <a:rPr lang="id-ID" sz="1600">
                          <a:latin typeface="Calibri"/>
                          <a:ea typeface="Calibri"/>
                          <a:cs typeface="Calibri"/>
                        </a:rPr>
                        <a:t>2</a:t>
                      </a:r>
                      <a:endParaRPr lang="en-US" sz="1600">
                        <a:latin typeface="Calibri"/>
                        <a:ea typeface="Calibri"/>
                        <a:cs typeface="Calibri"/>
                      </a:endParaRPr>
                    </a:p>
                  </a:txBody>
                  <a:tcPr marL="68580" marR="68580" marT="0" marB="0"/>
                </a:tc>
              </a:tr>
              <a:tr h="447194">
                <a:tc vMerge="1">
                  <a:txBody>
                    <a:bodyPr/>
                    <a:lstStyle/>
                    <a:p>
                      <a:endParaRPr lang="en-US" sz="1200"/>
                    </a:p>
                  </a:txBody>
                  <a:tcPr/>
                </a:tc>
                <a:tc>
                  <a:txBody>
                    <a:bodyPr/>
                    <a:lstStyle/>
                    <a:p>
                      <a:endParaRPr lang="en-US" sz="1600"/>
                    </a:p>
                  </a:txBody>
                  <a:tcPr/>
                </a:tc>
                <a:tc>
                  <a:txBody>
                    <a:bodyPr/>
                    <a:lstStyle/>
                    <a:p>
                      <a:pPr marL="342900" lvl="0" indent="-342900">
                        <a:lnSpc>
                          <a:spcPct val="115000"/>
                        </a:lnSpc>
                        <a:spcAft>
                          <a:spcPts val="0"/>
                        </a:spcAft>
                        <a:buFont typeface="+mj-lt"/>
                        <a:buNone/>
                      </a:pPr>
                      <a:r>
                        <a:rPr lang="en-US" sz="1600" dirty="0" smtClean="0">
                          <a:latin typeface="Calibri"/>
                          <a:ea typeface="Calibri"/>
                          <a:cs typeface="Calibri"/>
                        </a:rPr>
                        <a:t>d.    Strengthening </a:t>
                      </a:r>
                      <a:r>
                        <a:rPr lang="en-US" sz="1600" dirty="0">
                          <a:latin typeface="Calibri"/>
                          <a:ea typeface="Calibri"/>
                          <a:cs typeface="Calibri"/>
                        </a:rPr>
                        <a:t>rapid survey data collection for program monitoring </a:t>
                      </a:r>
                    </a:p>
                  </a:txBody>
                  <a:tcPr marL="68580" marR="68580" marT="0" marB="0"/>
                </a:tc>
                <a:tc>
                  <a:txBody>
                    <a:bodyPr/>
                    <a:lstStyle/>
                    <a:p>
                      <a:pPr algn="ctr">
                        <a:lnSpc>
                          <a:spcPct val="115000"/>
                        </a:lnSpc>
                        <a:spcAft>
                          <a:spcPts val="0"/>
                        </a:spcAft>
                      </a:pPr>
                      <a:r>
                        <a:rPr lang="id-ID" sz="1600">
                          <a:latin typeface="Calibri"/>
                          <a:ea typeface="Calibri"/>
                          <a:cs typeface="Calibri"/>
                        </a:rPr>
                        <a:t>1</a:t>
                      </a:r>
                      <a:endParaRPr lang="en-US" sz="1600">
                        <a:latin typeface="Calibri"/>
                        <a:ea typeface="Calibri"/>
                        <a:cs typeface="Calibri"/>
                      </a:endParaRPr>
                    </a:p>
                  </a:txBody>
                  <a:tcPr marL="68580" marR="68580" marT="0" marB="0"/>
                </a:tc>
              </a:tr>
              <a:tr h="447194">
                <a:tc vMerge="1">
                  <a:txBody>
                    <a:bodyPr/>
                    <a:lstStyle/>
                    <a:p>
                      <a:endParaRPr lang="en-US" sz="1200" dirty="0"/>
                    </a:p>
                  </a:txBody>
                  <a:tcPr/>
                </a:tc>
                <a:tc>
                  <a:txBody>
                    <a:bodyPr/>
                    <a:lstStyle/>
                    <a:p>
                      <a:endParaRPr lang="en-US" sz="1600"/>
                    </a:p>
                  </a:txBody>
                  <a:tcPr/>
                </a:tc>
                <a:tc>
                  <a:txBody>
                    <a:bodyPr/>
                    <a:lstStyle/>
                    <a:p>
                      <a:pPr marL="342900" lvl="0" indent="-342900">
                        <a:lnSpc>
                          <a:spcPct val="115000"/>
                        </a:lnSpc>
                        <a:spcAft>
                          <a:spcPts val="0"/>
                        </a:spcAft>
                        <a:buFont typeface="+mj-lt"/>
                        <a:buAutoNum type="alphaLcPeriod" startAt="5"/>
                      </a:pPr>
                      <a:r>
                        <a:rPr lang="en-US" sz="1600" dirty="0">
                          <a:latin typeface="Calibri"/>
                          <a:ea typeface="Calibri"/>
                          <a:cs typeface="Calibri"/>
                        </a:rPr>
                        <a:t>Providing performance based funding through government system for</a:t>
                      </a:r>
                      <a:r>
                        <a:rPr lang="en-US" sz="1600" i="1" dirty="0">
                          <a:latin typeface="Calibri"/>
                          <a:ea typeface="Calibri"/>
                          <a:cs typeface="Calibri"/>
                        </a:rPr>
                        <a:t> </a:t>
                      </a:r>
                      <a:r>
                        <a:rPr lang="en-US" sz="1600" i="1" dirty="0" err="1">
                          <a:latin typeface="Calibri"/>
                          <a:ea typeface="Calibri"/>
                          <a:cs typeface="Calibri"/>
                        </a:rPr>
                        <a:t>Puskesmas</a:t>
                      </a:r>
                      <a:endParaRPr lang="en-US" sz="1600" dirty="0">
                        <a:latin typeface="Calibri"/>
                        <a:ea typeface="Calibri"/>
                        <a:cs typeface="Calibri"/>
                      </a:endParaRPr>
                    </a:p>
                  </a:txBody>
                  <a:tcPr marL="68580" marR="68580" marT="0" marB="0"/>
                </a:tc>
                <a:tc>
                  <a:txBody>
                    <a:bodyPr/>
                    <a:lstStyle/>
                    <a:p>
                      <a:pPr algn="ctr">
                        <a:lnSpc>
                          <a:spcPct val="115000"/>
                        </a:lnSpc>
                        <a:spcAft>
                          <a:spcPts val="0"/>
                        </a:spcAft>
                      </a:pPr>
                      <a:r>
                        <a:rPr lang="id-ID" sz="1600" dirty="0">
                          <a:latin typeface="Calibri"/>
                          <a:ea typeface="Calibri"/>
                          <a:cs typeface="Calibri"/>
                        </a:rPr>
                        <a:t>1</a:t>
                      </a:r>
                      <a:endParaRPr lang="en-US" sz="1600" dirty="0">
                        <a:latin typeface="Calibri"/>
                        <a:ea typeface="Calibri"/>
                        <a:cs typeface="Calibri"/>
                      </a:endParaRPr>
                    </a:p>
                  </a:txBody>
                  <a:tcPr marL="68580" marR="68580" marT="0" marB="0"/>
                </a:tc>
              </a:tr>
            </a:tbl>
          </a:graphicData>
        </a:graphic>
      </p:graphicFrame>
      <p:cxnSp>
        <p:nvCxnSpPr>
          <p:cNvPr id="4" name="Straight Connector 3"/>
          <p:cNvCxnSpPr/>
          <p:nvPr/>
        </p:nvCxnSpPr>
        <p:spPr>
          <a:xfrm>
            <a:off x="457200" y="9906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Strategies for Bill and Melinda Gates Foundation assistance</a:t>
            </a:r>
            <a:r>
              <a:rPr lang="en-US" sz="2400" dirty="0"/>
              <a:t/>
            </a:r>
            <a:br>
              <a:rPr lang="en-US" sz="2400" dirty="0"/>
            </a:br>
            <a:r>
              <a:rPr lang="en-US" sz="2400" dirty="0"/>
              <a:t> </a:t>
            </a:r>
            <a:br>
              <a:rPr lang="en-US" sz="2400" dirty="0"/>
            </a:br>
            <a:endParaRPr lang="en-US" sz="2400" dirty="0"/>
          </a:p>
        </p:txBody>
      </p:sp>
      <p:sp>
        <p:nvSpPr>
          <p:cNvPr id="3" name="Content Placeholder 2"/>
          <p:cNvSpPr>
            <a:spLocks noGrp="1"/>
          </p:cNvSpPr>
          <p:nvPr>
            <p:ph idx="1"/>
          </p:nvPr>
        </p:nvSpPr>
        <p:spPr>
          <a:xfrm>
            <a:off x="457200" y="838200"/>
            <a:ext cx="8382000" cy="5715000"/>
          </a:xfrm>
          <a:solidFill>
            <a:schemeClr val="accent5">
              <a:lumMod val="20000"/>
              <a:lumOff val="80000"/>
            </a:schemeClr>
          </a:solidFill>
        </p:spPr>
        <p:txBody>
          <a:bodyPr>
            <a:noAutofit/>
          </a:bodyPr>
          <a:lstStyle/>
          <a:p>
            <a:pPr lvl="0">
              <a:spcBef>
                <a:spcPts val="0"/>
              </a:spcBef>
              <a:buNone/>
            </a:pPr>
            <a:r>
              <a:rPr lang="en-US" sz="1800" b="1" dirty="0">
                <a:solidFill>
                  <a:schemeClr val="accent6">
                    <a:lumMod val="50000"/>
                  </a:schemeClr>
                </a:solidFill>
              </a:rPr>
              <a:t>Technical  assistance</a:t>
            </a:r>
          </a:p>
          <a:p>
            <a:pPr lvl="0">
              <a:spcBef>
                <a:spcPts val="0"/>
              </a:spcBef>
            </a:pPr>
            <a:r>
              <a:rPr lang="en-US" sz="1400" dirty="0"/>
              <a:t>Provide assistance for strategic planning</a:t>
            </a:r>
          </a:p>
          <a:p>
            <a:pPr lvl="0">
              <a:spcBef>
                <a:spcPts val="0"/>
              </a:spcBef>
            </a:pPr>
            <a:r>
              <a:rPr lang="en-US" sz="1400" dirty="0"/>
              <a:t>Support advocacy and consensus building</a:t>
            </a:r>
          </a:p>
          <a:p>
            <a:pPr lvl="0">
              <a:spcBef>
                <a:spcPts val="0"/>
              </a:spcBef>
            </a:pPr>
            <a:r>
              <a:rPr lang="en-US" sz="1400" dirty="0"/>
              <a:t>Assist with the development of sub-national management information system</a:t>
            </a:r>
            <a:r>
              <a:rPr lang="id-ID" sz="1400" dirty="0"/>
              <a:t> preferably </a:t>
            </a:r>
            <a:r>
              <a:rPr lang="en-US" sz="1400" dirty="0" smtClean="0"/>
              <a:t>IT </a:t>
            </a:r>
            <a:r>
              <a:rPr lang="id-ID" sz="1400" dirty="0" smtClean="0"/>
              <a:t>constructed</a:t>
            </a:r>
            <a:endParaRPr lang="en-US" sz="1400" dirty="0"/>
          </a:p>
          <a:p>
            <a:pPr lvl="0">
              <a:spcBef>
                <a:spcPts val="0"/>
              </a:spcBef>
            </a:pPr>
            <a:r>
              <a:rPr lang="en-US" sz="1400" dirty="0"/>
              <a:t>Strengthen physical infrastructure of local organization and service site</a:t>
            </a:r>
          </a:p>
          <a:p>
            <a:pPr lvl="0">
              <a:spcBef>
                <a:spcPts val="0"/>
              </a:spcBef>
            </a:pPr>
            <a:r>
              <a:rPr lang="en-US" sz="1400" dirty="0"/>
              <a:t>Devise mechanism for improved commodity logistics </a:t>
            </a:r>
          </a:p>
          <a:p>
            <a:pPr lvl="0">
              <a:spcBef>
                <a:spcPts val="0"/>
              </a:spcBef>
            </a:pPr>
            <a:r>
              <a:rPr lang="en-US" sz="1400" dirty="0"/>
              <a:t>Support monitoring and evaluation activities</a:t>
            </a:r>
          </a:p>
          <a:p>
            <a:pPr>
              <a:spcBef>
                <a:spcPts val="0"/>
              </a:spcBef>
              <a:buNone/>
            </a:pPr>
            <a:r>
              <a:rPr lang="en-US" sz="1400" dirty="0"/>
              <a:t> </a:t>
            </a:r>
          </a:p>
          <a:p>
            <a:pPr lvl="0">
              <a:spcBef>
                <a:spcPts val="0"/>
              </a:spcBef>
              <a:buNone/>
            </a:pPr>
            <a:r>
              <a:rPr lang="en-US" sz="1800" b="1" dirty="0">
                <a:solidFill>
                  <a:schemeClr val="accent6">
                    <a:lumMod val="50000"/>
                  </a:schemeClr>
                </a:solidFill>
              </a:rPr>
              <a:t>Training</a:t>
            </a:r>
          </a:p>
          <a:p>
            <a:pPr lvl="0">
              <a:spcBef>
                <a:spcPts val="0"/>
              </a:spcBef>
            </a:pPr>
            <a:r>
              <a:rPr lang="en-US" sz="1400" dirty="0"/>
              <a:t>Strengthen technical, management and planning capabilities</a:t>
            </a:r>
          </a:p>
          <a:p>
            <a:pPr lvl="0">
              <a:spcBef>
                <a:spcPts val="0"/>
              </a:spcBef>
            </a:pPr>
            <a:r>
              <a:rPr lang="id-ID" sz="1400" dirty="0"/>
              <a:t>Support medical training for health provider</a:t>
            </a:r>
            <a:endParaRPr lang="en-US" sz="1400" dirty="0"/>
          </a:p>
          <a:p>
            <a:pPr lvl="0">
              <a:spcBef>
                <a:spcPts val="0"/>
              </a:spcBef>
            </a:pPr>
            <a:r>
              <a:rPr lang="en-US" sz="1400" dirty="0"/>
              <a:t>Develop skill for data collection, analysis and use</a:t>
            </a:r>
          </a:p>
          <a:p>
            <a:pPr>
              <a:spcBef>
                <a:spcPts val="0"/>
              </a:spcBef>
              <a:buNone/>
            </a:pPr>
            <a:r>
              <a:rPr lang="en-US" sz="1400" dirty="0"/>
              <a:t> </a:t>
            </a:r>
          </a:p>
          <a:p>
            <a:pPr lvl="0">
              <a:spcBef>
                <a:spcPts val="0"/>
              </a:spcBef>
              <a:buNone/>
            </a:pPr>
            <a:r>
              <a:rPr lang="en-US" sz="1800" b="1" dirty="0">
                <a:solidFill>
                  <a:schemeClr val="accent6">
                    <a:lumMod val="50000"/>
                  </a:schemeClr>
                </a:solidFill>
              </a:rPr>
              <a:t>Policy analysis and research</a:t>
            </a:r>
          </a:p>
          <a:p>
            <a:pPr lvl="0">
              <a:spcBef>
                <a:spcPts val="0"/>
              </a:spcBef>
            </a:pPr>
            <a:r>
              <a:rPr lang="en-US" sz="1400" dirty="0"/>
              <a:t>Conduct need assessment</a:t>
            </a:r>
          </a:p>
          <a:p>
            <a:pPr lvl="0">
              <a:spcBef>
                <a:spcPts val="0"/>
              </a:spcBef>
            </a:pPr>
            <a:r>
              <a:rPr lang="en-US" sz="1400" dirty="0"/>
              <a:t>Analyze and rationalize roles and responsibilities of each level</a:t>
            </a:r>
          </a:p>
          <a:p>
            <a:pPr lvl="0">
              <a:spcBef>
                <a:spcPts val="0"/>
              </a:spcBef>
            </a:pPr>
            <a:r>
              <a:rPr lang="en-US" sz="1400" dirty="0"/>
              <a:t>Conduct legal and regulatory assessment</a:t>
            </a:r>
          </a:p>
          <a:p>
            <a:pPr lvl="0">
              <a:spcBef>
                <a:spcPts val="0"/>
              </a:spcBef>
            </a:pPr>
            <a:r>
              <a:rPr lang="en-US" sz="1400" dirty="0"/>
              <a:t>Support research</a:t>
            </a:r>
          </a:p>
          <a:p>
            <a:pPr>
              <a:spcBef>
                <a:spcPts val="0"/>
              </a:spcBef>
            </a:pPr>
            <a:endParaRPr lang="en-US" sz="1400" dirty="0"/>
          </a:p>
          <a:p>
            <a:pPr lvl="0">
              <a:spcBef>
                <a:spcPts val="0"/>
              </a:spcBef>
              <a:buNone/>
            </a:pPr>
            <a:r>
              <a:rPr lang="en-US" sz="1800" b="1" dirty="0">
                <a:solidFill>
                  <a:schemeClr val="accent6">
                    <a:lumMod val="50000"/>
                  </a:schemeClr>
                </a:solidFill>
              </a:rPr>
              <a:t>Information dissemination</a:t>
            </a:r>
          </a:p>
          <a:p>
            <a:pPr lvl="0">
              <a:spcBef>
                <a:spcPts val="0"/>
              </a:spcBef>
            </a:pPr>
            <a:r>
              <a:rPr lang="en-US" sz="1400" dirty="0"/>
              <a:t>Fund operational travel and workshops</a:t>
            </a:r>
          </a:p>
          <a:p>
            <a:pPr lvl="0">
              <a:spcBef>
                <a:spcPts val="0"/>
              </a:spcBef>
            </a:pPr>
            <a:r>
              <a:rPr lang="en-US" sz="1400" dirty="0"/>
              <a:t>Develop case studies and manuals</a:t>
            </a:r>
          </a:p>
          <a:p>
            <a:pPr lvl="0">
              <a:spcBef>
                <a:spcPts val="0"/>
              </a:spcBef>
            </a:pPr>
            <a:r>
              <a:rPr lang="en-US" sz="1400" dirty="0"/>
              <a:t>Assist with the development of locally relevant IEC materials</a:t>
            </a:r>
          </a:p>
          <a:p>
            <a:pPr>
              <a:spcBef>
                <a:spcPts val="0"/>
              </a:spcBef>
            </a:pPr>
            <a:endParaRPr lang="en-US" sz="1400" dirty="0"/>
          </a:p>
        </p:txBody>
      </p:sp>
      <p:cxnSp>
        <p:nvCxnSpPr>
          <p:cNvPr id="4" name="Straight Connector 3"/>
          <p:cNvCxnSpPr/>
          <p:nvPr/>
        </p:nvCxnSpPr>
        <p:spPr>
          <a:xfrm>
            <a:off x="457200" y="6858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b="1" dirty="0"/>
              <a:t>Timeframe, budgeting and modalities</a:t>
            </a:r>
            <a:r>
              <a:rPr lang="en-US" sz="2800" dirty="0"/>
              <a:t/>
            </a:r>
            <a:br>
              <a:rPr lang="en-US" sz="2800" dirty="0"/>
            </a:br>
            <a:endParaRPr lang="en-US" sz="2800" dirty="0"/>
          </a:p>
        </p:txBody>
      </p:sp>
      <p:sp>
        <p:nvSpPr>
          <p:cNvPr id="3" name="Content Placeholder 2"/>
          <p:cNvSpPr>
            <a:spLocks noGrp="1"/>
          </p:cNvSpPr>
          <p:nvPr>
            <p:ph idx="1"/>
          </p:nvPr>
        </p:nvSpPr>
        <p:spPr>
          <a:xfrm>
            <a:off x="457200" y="1066800"/>
            <a:ext cx="8305800" cy="5486400"/>
          </a:xfrm>
          <a:solidFill>
            <a:schemeClr val="accent5">
              <a:lumMod val="20000"/>
              <a:lumOff val="80000"/>
            </a:schemeClr>
          </a:solidFill>
        </p:spPr>
        <p:txBody>
          <a:bodyPr>
            <a:normAutofit fontScale="70000" lnSpcReduction="20000"/>
          </a:bodyPr>
          <a:lstStyle/>
          <a:p>
            <a:pPr>
              <a:buNone/>
            </a:pPr>
            <a:r>
              <a:rPr lang="id-ID" b="1" dirty="0"/>
              <a:t>Timeframe</a:t>
            </a:r>
            <a:endParaRPr lang="en-US" dirty="0"/>
          </a:p>
          <a:p>
            <a:r>
              <a:rPr lang="id-ID" dirty="0">
                <a:solidFill>
                  <a:schemeClr val="tx2"/>
                </a:solidFill>
              </a:rPr>
              <a:t>The project is expected to start in 2013 and ended by 2020 to accomplish FP 2020 targets.</a:t>
            </a:r>
            <a:endParaRPr lang="en-US" dirty="0">
              <a:solidFill>
                <a:schemeClr val="tx2"/>
              </a:solidFill>
            </a:endParaRPr>
          </a:p>
          <a:p>
            <a:endParaRPr lang="en-US" dirty="0"/>
          </a:p>
          <a:p>
            <a:pPr>
              <a:buNone/>
            </a:pPr>
            <a:r>
              <a:rPr lang="id-ID" b="1" dirty="0"/>
              <a:t>Budgeting</a:t>
            </a:r>
            <a:endParaRPr lang="en-US" dirty="0"/>
          </a:p>
          <a:p>
            <a:r>
              <a:rPr lang="id-ID" dirty="0">
                <a:solidFill>
                  <a:schemeClr val="tx2"/>
                </a:solidFill>
              </a:rPr>
              <a:t>The project’s budgeting has been currently detailed for year 2013 and 2014, while further budgeting plan will be calculated until 2017 following the Mid-Term Budgeting Performances (or KPJM) procedure, and soon be able to allocate funds until 2020.  </a:t>
            </a:r>
            <a:endParaRPr lang="en-US" dirty="0">
              <a:solidFill>
                <a:schemeClr val="tx2"/>
              </a:solidFill>
            </a:endParaRPr>
          </a:p>
          <a:p>
            <a:pPr lvl="1"/>
            <a:r>
              <a:rPr lang="id-ID" dirty="0">
                <a:solidFill>
                  <a:schemeClr val="tx2"/>
                </a:solidFill>
              </a:rPr>
              <a:t>In year 2013, </a:t>
            </a:r>
            <a:r>
              <a:rPr lang="en-US" dirty="0" smtClean="0">
                <a:solidFill>
                  <a:schemeClr val="tx2"/>
                </a:solidFill>
              </a:rPr>
              <a:t>required </a:t>
            </a:r>
            <a:r>
              <a:rPr lang="id-ID" dirty="0" smtClean="0">
                <a:solidFill>
                  <a:schemeClr val="tx2"/>
                </a:solidFill>
              </a:rPr>
              <a:t>fund</a:t>
            </a:r>
            <a:r>
              <a:rPr lang="en-US" dirty="0" smtClean="0">
                <a:solidFill>
                  <a:schemeClr val="tx2"/>
                </a:solidFill>
              </a:rPr>
              <a:t> </a:t>
            </a:r>
            <a:r>
              <a:rPr lang="id-ID" dirty="0" smtClean="0">
                <a:solidFill>
                  <a:schemeClr val="tx2"/>
                </a:solidFill>
              </a:rPr>
              <a:t>is </a:t>
            </a:r>
            <a:r>
              <a:rPr lang="id-ID" dirty="0">
                <a:solidFill>
                  <a:schemeClr val="tx2"/>
                </a:solidFill>
              </a:rPr>
              <a:t>IDR 2,012 </a:t>
            </a:r>
            <a:r>
              <a:rPr lang="id-ID" dirty="0" smtClean="0">
                <a:solidFill>
                  <a:schemeClr val="tx2"/>
                </a:solidFill>
              </a:rPr>
              <a:t>billions</a:t>
            </a:r>
            <a:endParaRPr lang="en-US" dirty="0" smtClean="0">
              <a:solidFill>
                <a:schemeClr val="tx2"/>
              </a:solidFill>
            </a:endParaRPr>
          </a:p>
          <a:p>
            <a:pPr lvl="1">
              <a:buNone/>
            </a:pPr>
            <a:r>
              <a:rPr lang="en-US" dirty="0">
                <a:solidFill>
                  <a:schemeClr val="tx2"/>
                </a:solidFill>
              </a:rPr>
              <a:t>	</a:t>
            </a:r>
            <a:r>
              <a:rPr lang="en-US" dirty="0" smtClean="0">
                <a:solidFill>
                  <a:schemeClr val="tx2"/>
                </a:solidFill>
              </a:rPr>
              <a:t>GOI  allocation at </a:t>
            </a:r>
            <a:r>
              <a:rPr lang="id-ID" dirty="0" smtClean="0">
                <a:solidFill>
                  <a:schemeClr val="tx2"/>
                </a:solidFill>
              </a:rPr>
              <a:t>IDR </a:t>
            </a:r>
            <a:r>
              <a:rPr lang="id-ID" dirty="0">
                <a:solidFill>
                  <a:schemeClr val="tx2"/>
                </a:solidFill>
              </a:rPr>
              <a:t>1,162 </a:t>
            </a:r>
            <a:r>
              <a:rPr lang="id-ID" dirty="0" smtClean="0">
                <a:solidFill>
                  <a:schemeClr val="tx2"/>
                </a:solidFill>
              </a:rPr>
              <a:t>billions</a:t>
            </a:r>
            <a:r>
              <a:rPr lang="en-US" dirty="0" smtClean="0">
                <a:solidFill>
                  <a:schemeClr val="tx2"/>
                </a:solidFill>
                <a:sym typeface="Wingdings" pitchFamily="2" charset="2"/>
              </a:rPr>
              <a:t>GAP </a:t>
            </a:r>
            <a:r>
              <a:rPr lang="id-ID" dirty="0" smtClean="0">
                <a:solidFill>
                  <a:schemeClr val="tx2"/>
                </a:solidFill>
              </a:rPr>
              <a:t>is </a:t>
            </a:r>
            <a:r>
              <a:rPr lang="id-ID" dirty="0">
                <a:solidFill>
                  <a:schemeClr val="tx2"/>
                </a:solidFill>
              </a:rPr>
              <a:t>IDR 849,36 billions.</a:t>
            </a:r>
            <a:endParaRPr lang="en-US" dirty="0">
              <a:solidFill>
                <a:schemeClr val="tx2"/>
              </a:solidFill>
            </a:endParaRPr>
          </a:p>
          <a:p>
            <a:pPr lvl="1"/>
            <a:r>
              <a:rPr lang="id-ID" dirty="0">
                <a:solidFill>
                  <a:schemeClr val="tx2"/>
                </a:solidFill>
              </a:rPr>
              <a:t>In year 2014, </a:t>
            </a:r>
            <a:r>
              <a:rPr lang="en-US" dirty="0" smtClean="0">
                <a:solidFill>
                  <a:schemeClr val="tx2"/>
                </a:solidFill>
              </a:rPr>
              <a:t>required </a:t>
            </a:r>
            <a:r>
              <a:rPr lang="id-ID" dirty="0" smtClean="0">
                <a:solidFill>
                  <a:schemeClr val="tx2"/>
                </a:solidFill>
              </a:rPr>
              <a:t>fund is </a:t>
            </a:r>
            <a:r>
              <a:rPr lang="id-ID" dirty="0">
                <a:solidFill>
                  <a:schemeClr val="tx2"/>
                </a:solidFill>
              </a:rPr>
              <a:t>IDR 3,412 </a:t>
            </a:r>
            <a:r>
              <a:rPr lang="id-ID" dirty="0" smtClean="0">
                <a:solidFill>
                  <a:schemeClr val="tx2"/>
                </a:solidFill>
              </a:rPr>
              <a:t>billions</a:t>
            </a:r>
            <a:endParaRPr lang="en-US" dirty="0" smtClean="0">
              <a:solidFill>
                <a:schemeClr val="tx2"/>
              </a:solidFill>
            </a:endParaRPr>
          </a:p>
          <a:p>
            <a:pPr lvl="1">
              <a:buNone/>
            </a:pPr>
            <a:r>
              <a:rPr lang="en-US" dirty="0" smtClean="0">
                <a:solidFill>
                  <a:schemeClr val="tx2"/>
                </a:solidFill>
              </a:rPr>
              <a:t>	GOI allocation</a:t>
            </a:r>
            <a:r>
              <a:rPr lang="id-ID" dirty="0" smtClean="0">
                <a:solidFill>
                  <a:schemeClr val="tx2"/>
                </a:solidFill>
              </a:rPr>
              <a:t> </a:t>
            </a:r>
            <a:r>
              <a:rPr lang="id-ID" dirty="0">
                <a:solidFill>
                  <a:schemeClr val="tx2"/>
                </a:solidFill>
              </a:rPr>
              <a:t>at IDR 1,595 </a:t>
            </a:r>
            <a:r>
              <a:rPr lang="id-ID" dirty="0" smtClean="0">
                <a:solidFill>
                  <a:schemeClr val="tx2"/>
                </a:solidFill>
              </a:rPr>
              <a:t>billions</a:t>
            </a:r>
            <a:r>
              <a:rPr lang="en-US" dirty="0" smtClean="0">
                <a:solidFill>
                  <a:schemeClr val="tx2"/>
                </a:solidFill>
                <a:sym typeface="Wingdings" pitchFamily="2" charset="2"/>
              </a:rPr>
              <a:t>GAP is  </a:t>
            </a:r>
            <a:r>
              <a:rPr lang="id-ID" dirty="0" smtClean="0">
                <a:solidFill>
                  <a:schemeClr val="tx2"/>
                </a:solidFill>
              </a:rPr>
              <a:t>IDR </a:t>
            </a:r>
            <a:r>
              <a:rPr lang="id-ID" dirty="0">
                <a:solidFill>
                  <a:schemeClr val="tx2"/>
                </a:solidFill>
              </a:rPr>
              <a:t>1,810 billions.</a:t>
            </a:r>
            <a:endParaRPr lang="en-US" dirty="0">
              <a:solidFill>
                <a:schemeClr val="tx2"/>
              </a:solidFill>
            </a:endParaRPr>
          </a:p>
          <a:p>
            <a:r>
              <a:rPr lang="id-ID" dirty="0">
                <a:solidFill>
                  <a:schemeClr val="tx2"/>
                </a:solidFill>
              </a:rPr>
              <a:t>Budget plans for 2015 until 2017 will </a:t>
            </a:r>
            <a:r>
              <a:rPr lang="id-ID" dirty="0" smtClean="0">
                <a:solidFill>
                  <a:schemeClr val="tx2"/>
                </a:solidFill>
              </a:rPr>
              <a:t>be</a:t>
            </a:r>
            <a:r>
              <a:rPr lang="en-US" dirty="0" smtClean="0">
                <a:solidFill>
                  <a:schemeClr val="tx2"/>
                </a:solidFill>
              </a:rPr>
              <a:t> soon</a:t>
            </a:r>
            <a:r>
              <a:rPr lang="id-ID" dirty="0" smtClean="0">
                <a:solidFill>
                  <a:schemeClr val="tx2"/>
                </a:solidFill>
              </a:rPr>
              <a:t> </a:t>
            </a:r>
            <a:r>
              <a:rPr lang="id-ID" dirty="0">
                <a:solidFill>
                  <a:schemeClr val="tx2"/>
                </a:solidFill>
              </a:rPr>
              <a:t>calculated </a:t>
            </a:r>
            <a:r>
              <a:rPr lang="id-ID" dirty="0" smtClean="0">
                <a:solidFill>
                  <a:schemeClr val="tx2"/>
                </a:solidFill>
              </a:rPr>
              <a:t>according </a:t>
            </a:r>
            <a:r>
              <a:rPr lang="id-ID" dirty="0">
                <a:solidFill>
                  <a:schemeClr val="tx2"/>
                </a:solidFill>
              </a:rPr>
              <a:t>to </a:t>
            </a:r>
            <a:r>
              <a:rPr lang="en-US" i="1" dirty="0">
                <a:solidFill>
                  <a:schemeClr val="tx2"/>
                </a:solidFill>
              </a:rPr>
              <a:t>Medium</a:t>
            </a:r>
            <a:r>
              <a:rPr lang="en-US" dirty="0">
                <a:solidFill>
                  <a:schemeClr val="tx2"/>
                </a:solidFill>
              </a:rPr>
              <a:t>-Term </a:t>
            </a:r>
            <a:r>
              <a:rPr lang="en-US" i="1" dirty="0">
                <a:solidFill>
                  <a:schemeClr val="tx2"/>
                </a:solidFill>
              </a:rPr>
              <a:t>Expenditure</a:t>
            </a:r>
            <a:r>
              <a:rPr lang="en-US" dirty="0">
                <a:solidFill>
                  <a:schemeClr val="tx2"/>
                </a:solidFill>
              </a:rPr>
              <a:t> Framework</a:t>
            </a:r>
            <a:r>
              <a:rPr lang="id-ID" dirty="0">
                <a:solidFill>
                  <a:schemeClr val="tx2"/>
                </a:solidFill>
              </a:rPr>
              <a:t> procedures. </a:t>
            </a:r>
            <a:endParaRPr lang="en-US" dirty="0" smtClean="0">
              <a:solidFill>
                <a:schemeClr val="tx2"/>
              </a:solidFill>
            </a:endParaRPr>
          </a:p>
          <a:p>
            <a:r>
              <a:rPr lang="id-ID" dirty="0" smtClean="0">
                <a:solidFill>
                  <a:schemeClr val="tx2"/>
                </a:solidFill>
              </a:rPr>
              <a:t>Budget </a:t>
            </a:r>
            <a:r>
              <a:rPr lang="id-ID" dirty="0">
                <a:solidFill>
                  <a:schemeClr val="tx2"/>
                </a:solidFill>
              </a:rPr>
              <a:t>plans from 2018 to 2020 will follow afterward.</a:t>
            </a:r>
            <a:endParaRPr lang="en-US" dirty="0">
              <a:solidFill>
                <a:schemeClr val="tx2"/>
              </a:solidFill>
            </a:endParaRPr>
          </a:p>
          <a:p>
            <a:endParaRPr lang="en-US" dirty="0"/>
          </a:p>
        </p:txBody>
      </p:sp>
      <p:cxnSp>
        <p:nvCxnSpPr>
          <p:cNvPr id="4" name="Straight Connector 3"/>
          <p:cNvCxnSpPr/>
          <p:nvPr/>
        </p:nvCxnSpPr>
        <p:spPr>
          <a:xfrm>
            <a:off x="457200" y="9144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a:solidFill>
            <a:schemeClr val="accent5">
              <a:lumMod val="20000"/>
              <a:lumOff val="80000"/>
            </a:schemeClr>
          </a:solidFill>
        </p:spPr>
        <p:txBody>
          <a:bodyPr>
            <a:normAutofit/>
          </a:bodyPr>
          <a:lstStyle/>
          <a:p>
            <a:pPr>
              <a:buNone/>
            </a:pPr>
            <a:r>
              <a:rPr lang="id-ID" b="1" dirty="0"/>
              <a:t>Modalities</a:t>
            </a:r>
            <a:endParaRPr lang="en-US" dirty="0"/>
          </a:p>
          <a:p>
            <a:r>
              <a:rPr lang="en-US" dirty="0" smtClean="0"/>
              <a:t>A</a:t>
            </a:r>
            <a:r>
              <a:rPr lang="id-ID" dirty="0" smtClean="0"/>
              <a:t>ll </a:t>
            </a:r>
            <a:r>
              <a:rPr lang="id-ID" dirty="0"/>
              <a:t>supports and </a:t>
            </a:r>
            <a:r>
              <a:rPr lang="id-ID" dirty="0" smtClean="0"/>
              <a:t>fundings</a:t>
            </a:r>
            <a:r>
              <a:rPr lang="en-US" dirty="0" smtClean="0"/>
              <a:t> must be recognized in National Budget </a:t>
            </a:r>
            <a:r>
              <a:rPr lang="id-ID" dirty="0" smtClean="0"/>
              <a:t>(or APBN</a:t>
            </a:r>
            <a:r>
              <a:rPr lang="en-US" dirty="0" smtClean="0"/>
              <a:t>)</a:t>
            </a:r>
          </a:p>
          <a:p>
            <a:r>
              <a:rPr lang="en-US" dirty="0" smtClean="0"/>
              <a:t>According to an established fund channeling</a:t>
            </a:r>
            <a:endParaRPr lang="en-US" dirty="0"/>
          </a:p>
          <a:p>
            <a:r>
              <a:rPr lang="en-US" dirty="0" smtClean="0"/>
              <a:t>Initially </a:t>
            </a:r>
            <a:r>
              <a:rPr lang="id-ID" dirty="0" smtClean="0"/>
              <a:t>installed </a:t>
            </a:r>
            <a:r>
              <a:rPr lang="id-ID" dirty="0"/>
              <a:t>at several piloted </a:t>
            </a:r>
            <a:r>
              <a:rPr lang="id-ID" dirty="0" smtClean="0"/>
              <a:t>provinces</a:t>
            </a:r>
            <a:r>
              <a:rPr lang="en-US" dirty="0" smtClean="0"/>
              <a:t> which in turns possibly </a:t>
            </a:r>
            <a:r>
              <a:rPr lang="id-ID" dirty="0" smtClean="0"/>
              <a:t>be </a:t>
            </a:r>
            <a:r>
              <a:rPr lang="id-ID" dirty="0"/>
              <a:t>scalled up </a:t>
            </a:r>
            <a:endParaRPr lang="en-US" dirty="0" smtClean="0"/>
          </a:p>
          <a:p>
            <a:r>
              <a:rPr lang="en-US" dirty="0" smtClean="0"/>
              <a:t>I</a:t>
            </a:r>
            <a:r>
              <a:rPr lang="id-ID" dirty="0" smtClean="0"/>
              <a:t>nvolving stakeholders </a:t>
            </a:r>
            <a:r>
              <a:rPr lang="id-ID" dirty="0"/>
              <a:t>at both central and local levels. </a:t>
            </a:r>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8458646" cy="123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6" name="Picture 2"/>
          <p:cNvPicPr>
            <a:picLocks noChangeAspect="1" noChangeArrowheads="1"/>
          </p:cNvPicPr>
          <p:nvPr/>
        </p:nvPicPr>
        <p:blipFill>
          <a:blip r:embed="rId3" cstate="print"/>
          <a:srcRect/>
          <a:stretch>
            <a:fillRect/>
          </a:stretch>
        </p:blipFill>
        <p:spPr bwMode="auto">
          <a:xfrm>
            <a:off x="5029200" y="2133600"/>
            <a:ext cx="3352800" cy="2895600"/>
          </a:xfrm>
          <a:prstGeom prst="rect">
            <a:avLst/>
          </a:prstGeom>
          <a:noFill/>
          <a:ln w="57150">
            <a:solidFill>
              <a:srgbClr val="FFC000"/>
            </a:solidFill>
            <a:miter lim="800000"/>
            <a:headEnd/>
            <a:tailEnd/>
          </a:ln>
          <a:effectLst>
            <a:reflection blurRad="6350" stA="50000" endA="300" endPos="90000" dir="5400000" sy="-100000" algn="bl" rotWithShape="0"/>
          </a:effectLst>
        </p:spPr>
      </p:pic>
      <p:sp>
        <p:nvSpPr>
          <p:cNvPr id="7" name="Rectangle 6"/>
          <p:cNvSpPr/>
          <p:nvPr/>
        </p:nvSpPr>
        <p:spPr>
          <a:xfrm>
            <a:off x="381000" y="1371600"/>
            <a:ext cx="4343400" cy="5410200"/>
          </a:xfrm>
          <a:prstGeom prst="rect">
            <a:avLst/>
          </a:prstGeom>
          <a:blipFill>
            <a:blip r:embed="rId4" cstate="print"/>
            <a:tile tx="0" ty="0" sx="100000" sy="100000" flip="none" algn="tl"/>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marL="342882" indent="-342882">
              <a:buFont typeface="+mj-lt"/>
              <a:buAutoNum type="arabicPeriod"/>
              <a:defRPr/>
            </a:pPr>
            <a:r>
              <a:rPr lang="en-US" sz="1500" dirty="0">
                <a:solidFill>
                  <a:schemeClr val="tx1"/>
                </a:solidFill>
              </a:rPr>
              <a:t>Track progress and report on </a:t>
            </a:r>
            <a:r>
              <a:rPr lang="en-US" sz="1500" b="1" dirty="0">
                <a:solidFill>
                  <a:schemeClr val="tx1"/>
                </a:solidFill>
              </a:rPr>
              <a:t>financial and policy commitments</a:t>
            </a:r>
            <a:r>
              <a:rPr lang="en-US" sz="1500" dirty="0">
                <a:solidFill>
                  <a:schemeClr val="tx1"/>
                </a:solidFill>
              </a:rPr>
              <a:t> made at the Summit, linking with established accountability processes for the UN Secretary General's Every Woman Every Child strategy;</a:t>
            </a:r>
          </a:p>
          <a:p>
            <a:pPr marL="342882" indent="-342882">
              <a:buFont typeface="+mj-lt"/>
              <a:buAutoNum type="arabicPeriod"/>
              <a:defRPr/>
            </a:pPr>
            <a:r>
              <a:rPr lang="en-US" sz="1500" b="1" dirty="0">
                <a:solidFill>
                  <a:schemeClr val="tx1"/>
                </a:solidFill>
              </a:rPr>
              <a:t>Monitor and report</a:t>
            </a:r>
            <a:r>
              <a:rPr lang="en-US" sz="1500" dirty="0">
                <a:solidFill>
                  <a:schemeClr val="tx1"/>
                </a:solidFill>
              </a:rPr>
              <a:t> on global and country progress toward the FP2020 Summit goals;</a:t>
            </a:r>
          </a:p>
          <a:p>
            <a:pPr marL="342882" indent="-342882">
              <a:buFont typeface="+mj-lt"/>
              <a:buAutoNum type="arabicPeriod"/>
              <a:defRPr/>
            </a:pPr>
            <a:r>
              <a:rPr lang="en-US" sz="1500" b="1" dirty="0">
                <a:solidFill>
                  <a:schemeClr val="tx1"/>
                </a:solidFill>
              </a:rPr>
              <a:t>Identify obstacles and barriers</a:t>
            </a:r>
            <a:r>
              <a:rPr lang="en-US" sz="1500" dirty="0">
                <a:solidFill>
                  <a:schemeClr val="tx1"/>
                </a:solidFill>
              </a:rPr>
              <a:t> to achieving Summit goals and recommend solutions;</a:t>
            </a:r>
          </a:p>
          <a:p>
            <a:pPr marL="342882" indent="-342882">
              <a:buFont typeface="+mj-lt"/>
              <a:buAutoNum type="arabicPeriod"/>
              <a:defRPr/>
            </a:pPr>
            <a:r>
              <a:rPr lang="en-US" sz="1500" dirty="0">
                <a:solidFill>
                  <a:schemeClr val="tx1"/>
                </a:solidFill>
              </a:rPr>
              <a:t>Ensure </a:t>
            </a:r>
            <a:r>
              <a:rPr lang="en-US" sz="1500" b="1" dirty="0">
                <a:solidFill>
                  <a:schemeClr val="tx1"/>
                </a:solidFill>
              </a:rPr>
              <a:t>promotion of voluntary family planning</a:t>
            </a:r>
            <a:r>
              <a:rPr lang="en-US" sz="1500" dirty="0">
                <a:solidFill>
                  <a:schemeClr val="tx1"/>
                </a:solidFill>
              </a:rPr>
              <a:t> and concrete measures to prevent coercion and discrimination, and ensure respect for human rights</a:t>
            </a:r>
            <a:r>
              <a:rPr lang="en-US" sz="1500" u="sng" dirty="0">
                <a:solidFill>
                  <a:schemeClr val="tx1"/>
                </a:solidFill>
              </a:rPr>
              <a:t>;</a:t>
            </a:r>
          </a:p>
          <a:p>
            <a:pPr marL="342882" indent="-342882">
              <a:buFont typeface="+mj-lt"/>
              <a:buAutoNum type="arabicPeriod"/>
              <a:defRPr/>
            </a:pPr>
            <a:r>
              <a:rPr lang="en-US" sz="1500" dirty="0">
                <a:solidFill>
                  <a:schemeClr val="tx1"/>
                </a:solidFill>
              </a:rPr>
              <a:t>Ensure </a:t>
            </a:r>
            <a:r>
              <a:rPr lang="en-US" sz="1500" b="1" dirty="0">
                <a:solidFill>
                  <a:schemeClr val="tx1"/>
                </a:solidFill>
              </a:rPr>
              <a:t>data availability</a:t>
            </a:r>
            <a:r>
              <a:rPr lang="en-US" sz="1500" dirty="0">
                <a:solidFill>
                  <a:schemeClr val="tx1"/>
                </a:solidFill>
              </a:rPr>
              <a:t> to support all of the above, consistent with country processes and sharing data, such as through a global score card; and</a:t>
            </a:r>
          </a:p>
          <a:p>
            <a:pPr marL="342882" indent="-342882">
              <a:buFont typeface="+mj-lt"/>
              <a:buAutoNum type="arabicPeriod"/>
              <a:defRPr/>
            </a:pPr>
            <a:r>
              <a:rPr lang="en-US" sz="1500" dirty="0">
                <a:solidFill>
                  <a:schemeClr val="tx1"/>
                </a:solidFill>
              </a:rPr>
              <a:t>Publish an </a:t>
            </a:r>
            <a:r>
              <a:rPr lang="en-US" sz="1500" b="1" dirty="0">
                <a:solidFill>
                  <a:schemeClr val="tx1"/>
                </a:solidFill>
              </a:rPr>
              <a:t>annual report</a:t>
            </a:r>
            <a:r>
              <a:rPr lang="en-US" sz="1500" dirty="0">
                <a:solidFill>
                  <a:schemeClr val="tx1"/>
                </a:solidFill>
              </a:rPr>
              <a:t> to update the global community on progress and challenges.</a:t>
            </a:r>
          </a:p>
        </p:txBody>
      </p:sp>
      <p:pic>
        <p:nvPicPr>
          <p:cNvPr id="2355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646" y="1218903"/>
            <a:ext cx="3429000" cy="82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9025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43400"/>
            <a:ext cx="7772400" cy="1362075"/>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495" y="46508"/>
            <a:ext cx="9162495" cy="861774"/>
          </a:xfrm>
          <a:prstGeom prst="rect">
            <a:avLst/>
          </a:prstGeom>
          <a:solidFill>
            <a:schemeClr val="accent1">
              <a:lumMod val="40000"/>
              <a:lumOff val="60000"/>
            </a:schemeClr>
          </a:solidFill>
        </p:spPr>
        <p:txBody>
          <a:bodyPr wrap="square" rtlCol="0">
            <a:spAutoFit/>
          </a:bodyPr>
          <a:lstStyle/>
          <a:p>
            <a:pPr algn="ctr"/>
            <a:r>
              <a:rPr lang="en-US" sz="3200" dirty="0" smtClean="0"/>
              <a:t>FP2020</a:t>
            </a:r>
            <a:r>
              <a:rPr lang="en-US" dirty="0" smtClean="0"/>
              <a:t>: MENJANGKAU 120 JUTA WANITA DENGAN INFORMASI, LAYANAN DAN SUPLAI </a:t>
            </a:r>
          </a:p>
          <a:p>
            <a:pPr algn="ctr"/>
            <a:r>
              <a:rPr lang="en-US" dirty="0" smtClean="0"/>
              <a:t>KELUARGA BERENCANA</a:t>
            </a:r>
            <a:endParaRPr lang="en-US" dirty="0"/>
          </a:p>
        </p:txBody>
      </p:sp>
      <p:sp>
        <p:nvSpPr>
          <p:cNvPr id="7" name="TextBox 6"/>
          <p:cNvSpPr txBox="1"/>
          <p:nvPr/>
        </p:nvSpPr>
        <p:spPr>
          <a:xfrm>
            <a:off x="304800" y="6367790"/>
            <a:ext cx="5477782" cy="261610"/>
          </a:xfrm>
          <a:prstGeom prst="rect">
            <a:avLst/>
          </a:prstGeom>
          <a:noFill/>
        </p:spPr>
        <p:txBody>
          <a:bodyPr wrap="none" rtlCol="0">
            <a:spAutoFit/>
          </a:bodyPr>
          <a:lstStyle/>
          <a:p>
            <a:r>
              <a:rPr lang="en-US" sz="1100" dirty="0" err="1" smtClean="0"/>
              <a:t>Sumber</a:t>
            </a:r>
            <a:r>
              <a:rPr lang="en-US" sz="1100" dirty="0" smtClean="0"/>
              <a:t>: UN Population Division, DHS, Future Institute, </a:t>
            </a:r>
            <a:r>
              <a:rPr lang="en-US" sz="1100" dirty="0" err="1" smtClean="0"/>
              <a:t>Guttmacher</a:t>
            </a:r>
            <a:r>
              <a:rPr lang="en-US" sz="1100" dirty="0" smtClean="0"/>
              <a:t> Institute &amp; team analysis</a:t>
            </a:r>
            <a:endParaRPr lang="en-US" sz="1100" dirty="0"/>
          </a:p>
        </p:txBody>
      </p:sp>
      <p:pic>
        <p:nvPicPr>
          <p:cNvPr id="922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990600"/>
            <a:ext cx="8001000" cy="537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282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a:ln>
            <a:solidFill>
              <a:schemeClr val="tx2">
                <a:lumMod val="50000"/>
              </a:schemeClr>
            </a:solidFill>
          </a:ln>
        </p:spPr>
        <p:txBody>
          <a:bodyPr>
            <a:normAutofit/>
          </a:bodyPr>
          <a:lstStyle/>
          <a:p>
            <a:r>
              <a:rPr lang="en-US" dirty="0" smtClean="0"/>
              <a:t>Goal of the summit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 y="1219200"/>
            <a:ext cx="6096000" cy="5029200"/>
          </a:xfrm>
          <a:prstGeom prst="rect">
            <a:avLst/>
          </a:prstGeom>
          <a:noFill/>
          <a:ln w="9525">
            <a:noFill/>
            <a:miter lim="800000"/>
            <a:headEnd/>
            <a:tailEnd/>
          </a:ln>
        </p:spPr>
      </p:pic>
      <p:sp>
        <p:nvSpPr>
          <p:cNvPr id="6" name="Rectangle 5"/>
          <p:cNvSpPr/>
          <p:nvPr/>
        </p:nvSpPr>
        <p:spPr>
          <a:xfrm>
            <a:off x="5791200" y="1752600"/>
            <a:ext cx="3200400" cy="487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600" b="1" dirty="0" smtClean="0">
                <a:solidFill>
                  <a:schemeClr val="tx1">
                    <a:lumMod val="95000"/>
                    <a:lumOff val="5000"/>
                  </a:schemeClr>
                </a:solidFill>
              </a:rPr>
              <a:t>APPROACH:</a:t>
            </a:r>
          </a:p>
          <a:p>
            <a:pPr marL="228600" indent="-228600"/>
            <a:endParaRPr lang="en-US" sz="1600" dirty="0">
              <a:solidFill>
                <a:schemeClr val="tx1">
                  <a:lumMod val="95000"/>
                  <a:lumOff val="5000"/>
                </a:schemeClr>
              </a:solidFill>
            </a:endParaRPr>
          </a:p>
          <a:p>
            <a:pPr marL="228600" indent="-228600">
              <a:buFont typeface="+mj-lt"/>
              <a:buAutoNum type="arabicPeriod"/>
            </a:pPr>
            <a:r>
              <a:rPr lang="en-US" sz="1600" dirty="0">
                <a:solidFill>
                  <a:schemeClr val="tx1">
                    <a:lumMod val="95000"/>
                    <a:lumOff val="5000"/>
                  </a:schemeClr>
                </a:solidFill>
              </a:rPr>
              <a:t>Protection of the human rights of women and girls </a:t>
            </a:r>
          </a:p>
          <a:p>
            <a:pPr marL="228600" indent="-228600">
              <a:buFont typeface="+mj-lt"/>
              <a:buAutoNum type="arabicPeriod"/>
            </a:pPr>
            <a:r>
              <a:rPr lang="en-US" sz="1600" dirty="0">
                <a:solidFill>
                  <a:schemeClr val="tx1">
                    <a:lumMod val="95000"/>
                    <a:lumOff val="5000"/>
                  </a:schemeClr>
                </a:solidFill>
              </a:rPr>
              <a:t>Integration of </a:t>
            </a:r>
            <a:r>
              <a:rPr lang="en-US" sz="1600" dirty="0" smtClean="0">
                <a:solidFill>
                  <a:schemeClr val="tx1">
                    <a:lumMod val="95000"/>
                    <a:lumOff val="5000"/>
                  </a:schemeClr>
                </a:solidFill>
              </a:rPr>
              <a:t>FP within </a:t>
            </a:r>
            <a:r>
              <a:rPr lang="en-US" sz="1600" dirty="0">
                <a:solidFill>
                  <a:schemeClr val="tx1">
                    <a:lumMod val="95000"/>
                    <a:lumOff val="5000"/>
                  </a:schemeClr>
                </a:solidFill>
              </a:rPr>
              <a:t>the continuum of </a:t>
            </a:r>
            <a:r>
              <a:rPr lang="en-US" sz="1600" dirty="0" smtClean="0">
                <a:solidFill>
                  <a:schemeClr val="tx1">
                    <a:lumMod val="95000"/>
                    <a:lumOff val="5000"/>
                  </a:schemeClr>
                </a:solidFill>
              </a:rPr>
              <a:t>care</a:t>
            </a:r>
            <a:endParaRPr lang="en-US" sz="1600" dirty="0">
              <a:solidFill>
                <a:schemeClr val="tx1">
                  <a:lumMod val="95000"/>
                  <a:lumOff val="5000"/>
                </a:schemeClr>
              </a:solidFill>
            </a:endParaRPr>
          </a:p>
          <a:p>
            <a:pPr marL="228600" indent="-228600">
              <a:buFont typeface="+mj-lt"/>
              <a:buAutoNum type="arabicPeriod"/>
            </a:pPr>
            <a:r>
              <a:rPr lang="en-US" sz="1600" dirty="0">
                <a:solidFill>
                  <a:schemeClr val="tx1">
                    <a:lumMod val="95000"/>
                    <a:lumOff val="5000"/>
                  </a:schemeClr>
                </a:solidFill>
              </a:rPr>
              <a:t>Universal access to voluntary contraceptive information, services and supplies </a:t>
            </a:r>
          </a:p>
          <a:p>
            <a:pPr marL="228600" indent="-228600">
              <a:buFont typeface="+mj-lt"/>
              <a:buAutoNum type="arabicPeriod"/>
            </a:pPr>
            <a:r>
              <a:rPr lang="en-US" sz="1600" dirty="0">
                <a:solidFill>
                  <a:schemeClr val="tx1">
                    <a:lumMod val="95000"/>
                    <a:lumOff val="5000"/>
                  </a:schemeClr>
                </a:solidFill>
              </a:rPr>
              <a:t>Equity in policies and program design and implementation </a:t>
            </a:r>
          </a:p>
          <a:p>
            <a:pPr marL="228600" indent="-228600">
              <a:buFont typeface="+mj-lt"/>
              <a:buAutoNum type="arabicPeriod"/>
            </a:pPr>
            <a:r>
              <a:rPr lang="en-US" sz="1600" dirty="0">
                <a:solidFill>
                  <a:schemeClr val="tx1">
                    <a:lumMod val="95000"/>
                    <a:lumOff val="5000"/>
                  </a:schemeClr>
                </a:solidFill>
              </a:rPr>
              <a:t>Empowering </a:t>
            </a:r>
            <a:r>
              <a:rPr lang="en-US" sz="1600" dirty="0" smtClean="0">
                <a:solidFill>
                  <a:schemeClr val="tx1">
                    <a:lumMod val="95000"/>
                    <a:lumOff val="5000"/>
                  </a:schemeClr>
                </a:solidFill>
              </a:rPr>
              <a:t>women</a:t>
            </a:r>
            <a:endParaRPr lang="en-US" sz="1600" dirty="0">
              <a:solidFill>
                <a:schemeClr val="tx1">
                  <a:lumMod val="95000"/>
                  <a:lumOff val="5000"/>
                </a:schemeClr>
              </a:solidFill>
            </a:endParaRPr>
          </a:p>
          <a:p>
            <a:pPr marL="228600" indent="-228600">
              <a:buFont typeface="+mj-lt"/>
              <a:buAutoNum type="arabicPeriod"/>
            </a:pPr>
            <a:r>
              <a:rPr lang="en-US" sz="1600" dirty="0">
                <a:solidFill>
                  <a:schemeClr val="tx1">
                    <a:lumMod val="95000"/>
                    <a:lumOff val="5000"/>
                  </a:schemeClr>
                </a:solidFill>
              </a:rPr>
              <a:t>Participatory development of country plans </a:t>
            </a:r>
          </a:p>
          <a:p>
            <a:pPr marL="228600" indent="-228600">
              <a:buFont typeface="+mj-lt"/>
              <a:buAutoNum type="arabicPeriod"/>
            </a:pPr>
            <a:r>
              <a:rPr lang="en-US" sz="1600" b="1" dirty="0">
                <a:solidFill>
                  <a:schemeClr val="tx1">
                    <a:lumMod val="95000"/>
                    <a:lumOff val="5000"/>
                  </a:schemeClr>
                </a:solidFill>
              </a:rPr>
              <a:t>Strong partnerships among and between a broad base of </a:t>
            </a:r>
            <a:r>
              <a:rPr lang="en-US" sz="1600" b="1" dirty="0" smtClean="0">
                <a:solidFill>
                  <a:schemeClr val="tx1">
                    <a:lumMod val="95000"/>
                    <a:lumOff val="5000"/>
                  </a:schemeClr>
                </a:solidFill>
              </a:rPr>
              <a:t>stakeholders</a:t>
            </a:r>
            <a:endParaRPr lang="en-US" sz="1600" b="1" dirty="0">
              <a:solidFill>
                <a:schemeClr val="tx1">
                  <a:lumMod val="95000"/>
                  <a:lumOff val="5000"/>
                </a:schemeClr>
              </a:solidFill>
            </a:endParaRPr>
          </a:p>
          <a:p>
            <a:pPr marL="228600" indent="-228600">
              <a:buFont typeface="+mj-lt"/>
              <a:buAutoNum type="arabicPeriod"/>
            </a:pPr>
            <a:r>
              <a:rPr lang="en-US" sz="1600" dirty="0">
                <a:solidFill>
                  <a:schemeClr val="tx1">
                    <a:lumMod val="95000"/>
                    <a:lumOff val="5000"/>
                  </a:schemeClr>
                </a:solidFill>
              </a:rPr>
              <a:t>Commitment to results, transparency and </a:t>
            </a:r>
            <a:r>
              <a:rPr lang="en-US" sz="1600" dirty="0" smtClean="0">
                <a:solidFill>
                  <a:schemeClr val="tx1">
                    <a:lumMod val="95000"/>
                    <a:lumOff val="5000"/>
                  </a:schemeClr>
                </a:solidFill>
              </a:rPr>
              <a:t>accountability</a:t>
            </a:r>
            <a:endParaRPr lang="en-US" sz="1600" dirty="0"/>
          </a:p>
          <a:p>
            <a:pPr algn="ctr"/>
            <a:endParaRPr lang="en-US" sz="1600" dirty="0"/>
          </a:p>
        </p:txBody>
      </p:sp>
      <p:cxnSp>
        <p:nvCxnSpPr>
          <p:cNvPr id="8" name="Straight Connector 7"/>
          <p:cNvCxnSpPr/>
          <p:nvPr/>
        </p:nvCxnSpPr>
        <p:spPr>
          <a:xfrm>
            <a:off x="0" y="990600"/>
            <a:ext cx="9144000" cy="0"/>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7293" y="304800"/>
            <a:ext cx="9066707"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Barriers to contraceptive access: </a:t>
            </a:r>
            <a:endParaRPr lang="en-US" dirty="0"/>
          </a:p>
        </p:txBody>
      </p:sp>
      <p:sp>
        <p:nvSpPr>
          <p:cNvPr id="3" name="Content Placeholder 2"/>
          <p:cNvSpPr>
            <a:spLocks noGrp="1"/>
          </p:cNvSpPr>
          <p:nvPr>
            <p:ph sz="half" idx="1"/>
          </p:nvPr>
        </p:nvSpPr>
        <p:spPr>
          <a:xfrm>
            <a:off x="457200" y="1341437"/>
            <a:ext cx="8077200" cy="4983163"/>
          </a:xfrm>
          <a:solidFill>
            <a:schemeClr val="accent5">
              <a:lumMod val="20000"/>
              <a:lumOff val="80000"/>
            </a:schemeClr>
          </a:solidFill>
        </p:spPr>
        <p:txBody>
          <a:bodyPr>
            <a:normAutofit fontScale="77500" lnSpcReduction="20000"/>
          </a:bodyPr>
          <a:lstStyle/>
          <a:p>
            <a:endParaRPr lang="en-US" dirty="0"/>
          </a:p>
          <a:p>
            <a:r>
              <a:rPr lang="en-US" dirty="0"/>
              <a:t>Insufficient political </a:t>
            </a:r>
            <a:r>
              <a:rPr lang="en-US" dirty="0" smtClean="0"/>
              <a:t>commitment</a:t>
            </a:r>
            <a:endParaRPr lang="en-US" dirty="0"/>
          </a:p>
          <a:p>
            <a:r>
              <a:rPr lang="en-US" dirty="0" smtClean="0"/>
              <a:t>Insufficient</a:t>
            </a:r>
            <a:r>
              <a:rPr lang="en-US" dirty="0"/>
              <a:t>, inconsistent and unpredictable </a:t>
            </a:r>
            <a:r>
              <a:rPr lang="en-US" dirty="0" smtClean="0"/>
              <a:t>funding</a:t>
            </a:r>
            <a:endParaRPr lang="en-US" dirty="0"/>
          </a:p>
          <a:p>
            <a:r>
              <a:rPr lang="en-US" dirty="0" smtClean="0"/>
              <a:t>Social</a:t>
            </a:r>
            <a:r>
              <a:rPr lang="en-US" dirty="0"/>
              <a:t>, cultural, policy, and financial barriers to effective </a:t>
            </a:r>
            <a:r>
              <a:rPr lang="en-US" dirty="0" smtClean="0"/>
              <a:t>demand</a:t>
            </a:r>
          </a:p>
          <a:p>
            <a:r>
              <a:rPr lang="en-US" dirty="0" smtClean="0"/>
              <a:t>Lack </a:t>
            </a:r>
            <a:r>
              <a:rPr lang="en-US" dirty="0"/>
              <a:t>of quality </a:t>
            </a:r>
            <a:r>
              <a:rPr lang="en-US" dirty="0" smtClean="0"/>
              <a:t>services</a:t>
            </a:r>
            <a:endParaRPr lang="en-US" dirty="0"/>
          </a:p>
          <a:p>
            <a:r>
              <a:rPr lang="en-US" dirty="0" smtClean="0"/>
              <a:t>Insufficient </a:t>
            </a:r>
            <a:r>
              <a:rPr lang="en-US" dirty="0"/>
              <a:t>integration of family planning as a basic component of an essential package of primary health services. </a:t>
            </a:r>
          </a:p>
          <a:p>
            <a:r>
              <a:rPr lang="en-US" dirty="0" smtClean="0"/>
              <a:t>Weak </a:t>
            </a:r>
            <a:r>
              <a:rPr lang="en-US" dirty="0"/>
              <a:t>procurement and supply chains that result in contraceptive stock-outs. </a:t>
            </a:r>
          </a:p>
          <a:p>
            <a:r>
              <a:rPr lang="en-US" dirty="0" smtClean="0"/>
              <a:t>High </a:t>
            </a:r>
            <a:r>
              <a:rPr lang="en-US" dirty="0"/>
              <a:t>prices of mid- to long-acting, reversible contraceptive methods. </a:t>
            </a:r>
          </a:p>
          <a:p>
            <a:r>
              <a:rPr lang="en-US" dirty="0" smtClean="0"/>
              <a:t>Insufficient </a:t>
            </a:r>
            <a:r>
              <a:rPr lang="en-US" dirty="0"/>
              <a:t>investment in research and development of contraceptive </a:t>
            </a:r>
            <a:r>
              <a:rPr lang="en-US" dirty="0" smtClean="0"/>
              <a:t>methods</a:t>
            </a:r>
            <a:endParaRPr lang="en-US" dirty="0"/>
          </a:p>
        </p:txBody>
      </p:sp>
      <p:cxnSp>
        <p:nvCxnSpPr>
          <p:cNvPr id="7" name="Straight Connector 6"/>
          <p:cNvCxnSpPr/>
          <p:nvPr/>
        </p:nvCxnSpPr>
        <p:spPr>
          <a:xfrm>
            <a:off x="457200" y="9906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Funds raised for the London Summit on Family Planning will support </a:t>
            </a:r>
            <a:r>
              <a:rPr lang="en-US" sz="2800" dirty="0" smtClean="0"/>
              <a:t>in </a:t>
            </a:r>
            <a:r>
              <a:rPr lang="en-US" sz="2800" dirty="0"/>
              <a:t>the following areas: </a:t>
            </a:r>
          </a:p>
        </p:txBody>
      </p:sp>
      <p:sp>
        <p:nvSpPr>
          <p:cNvPr id="3" name="Content Placeholder 2"/>
          <p:cNvSpPr>
            <a:spLocks noGrp="1"/>
          </p:cNvSpPr>
          <p:nvPr>
            <p:ph sz="half" idx="1"/>
          </p:nvPr>
        </p:nvSpPr>
        <p:spPr>
          <a:xfrm>
            <a:off x="457200" y="1600200"/>
            <a:ext cx="8229600" cy="3352800"/>
          </a:xfrm>
          <a:solidFill>
            <a:schemeClr val="accent5">
              <a:lumMod val="20000"/>
              <a:lumOff val="80000"/>
            </a:schemeClr>
          </a:solidFill>
        </p:spPr>
        <p:txBody>
          <a:bodyPr>
            <a:noAutofit/>
          </a:bodyPr>
          <a:lstStyle/>
          <a:p>
            <a:pPr marL="514350" indent="-514350">
              <a:buAutoNum type="arabicPeriod"/>
            </a:pPr>
            <a:r>
              <a:rPr lang="en-US" sz="2000" b="1" dirty="0" smtClean="0"/>
              <a:t>Increase </a:t>
            </a:r>
            <a:r>
              <a:rPr lang="en-US" sz="2000" b="1" dirty="0"/>
              <a:t>the demand and support for family planning </a:t>
            </a:r>
          </a:p>
          <a:p>
            <a:pPr marL="514350" indent="-514350">
              <a:buAutoNum type="arabicPeriod"/>
            </a:pPr>
            <a:r>
              <a:rPr lang="en-US" sz="2000" b="1" dirty="0" smtClean="0"/>
              <a:t>Improve </a:t>
            </a:r>
            <a:r>
              <a:rPr lang="en-US" sz="2000" b="1" dirty="0"/>
              <a:t>supply chains, systems and service delivery models </a:t>
            </a:r>
          </a:p>
          <a:p>
            <a:pPr marL="514350" indent="-514350">
              <a:buAutoNum type="arabicPeriod"/>
            </a:pPr>
            <a:r>
              <a:rPr lang="en-US" sz="2000" b="1" dirty="0" smtClean="0"/>
              <a:t>Procure </a:t>
            </a:r>
            <a:r>
              <a:rPr lang="en-US" sz="2000" b="1" dirty="0"/>
              <a:t>the additional commodities countries need to reach their </a:t>
            </a:r>
            <a:r>
              <a:rPr lang="en-US" sz="2000" b="1" dirty="0" smtClean="0"/>
              <a:t>goals</a:t>
            </a:r>
          </a:p>
          <a:p>
            <a:pPr marL="514350" indent="-514350">
              <a:buAutoNum type="arabicPeriod"/>
            </a:pPr>
            <a:r>
              <a:rPr lang="en-US" sz="2000" b="1" dirty="0" smtClean="0"/>
              <a:t>Innovative </a:t>
            </a:r>
            <a:r>
              <a:rPr lang="en-US" sz="2000" b="1" dirty="0"/>
              <a:t>approaches to any of the above through “family planning </a:t>
            </a:r>
            <a:r>
              <a:rPr lang="en-US" sz="2000" b="1" dirty="0" smtClean="0"/>
              <a:t>challenges”</a:t>
            </a:r>
          </a:p>
          <a:p>
            <a:pPr marL="514350" indent="-514350">
              <a:buAutoNum type="arabicPeriod"/>
            </a:pPr>
            <a:r>
              <a:rPr lang="en-US" sz="2000" b="1" dirty="0" smtClean="0"/>
              <a:t>Market </a:t>
            </a:r>
            <a:r>
              <a:rPr lang="en-US" sz="2000" b="1" dirty="0"/>
              <a:t>dynamics </a:t>
            </a:r>
            <a:endParaRPr lang="en-US" sz="2000" b="1" dirty="0" smtClean="0"/>
          </a:p>
          <a:p>
            <a:pPr marL="514350" indent="-514350">
              <a:buAutoNum type="arabicPeriod"/>
            </a:pPr>
            <a:r>
              <a:rPr lang="en-US" sz="2000" b="1" dirty="0" smtClean="0"/>
              <a:t>Promoting </a:t>
            </a:r>
            <a:r>
              <a:rPr lang="en-US" sz="2000" b="1" dirty="0"/>
              <a:t>accountability through improved monitoring and </a:t>
            </a:r>
            <a:r>
              <a:rPr lang="en-US" sz="2000" b="1" dirty="0" smtClean="0"/>
              <a:t>evaluation</a:t>
            </a:r>
          </a:p>
          <a:p>
            <a:pPr marL="514350" indent="-514350">
              <a:buAutoNum type="arabicPeriod"/>
            </a:pPr>
            <a:r>
              <a:rPr lang="en-US" sz="2000" b="1" dirty="0" smtClean="0"/>
              <a:t>Advocacy </a:t>
            </a:r>
            <a:endParaRPr lang="en-US" sz="2000" b="1" dirty="0"/>
          </a:p>
          <a:p>
            <a:pPr marL="514350" indent="-514350">
              <a:buAutoNum type="arabicPeriod"/>
            </a:pPr>
            <a:endParaRPr lang="en-US" sz="2000" b="1" dirty="0"/>
          </a:p>
          <a:p>
            <a:pPr marL="514350" indent="-514350">
              <a:buAutoNum type="arabicPeriod"/>
            </a:pPr>
            <a:endParaRPr lang="en-US" sz="2000" b="1" dirty="0"/>
          </a:p>
          <a:p>
            <a:pPr marL="514350" indent="-514350">
              <a:buAutoNum type="arabicPeriod"/>
            </a:pPr>
            <a:endParaRPr lang="en-US" sz="2000" b="1" dirty="0"/>
          </a:p>
          <a:p>
            <a:pPr marL="514350" indent="-514350">
              <a:buAutoNum type="arabicPeriod"/>
            </a:pPr>
            <a:endParaRPr lang="en-US" sz="2000" b="1" dirty="0"/>
          </a:p>
          <a:p>
            <a:pPr>
              <a:buNone/>
            </a:pPr>
            <a:r>
              <a:rPr lang="en-US" sz="2000" dirty="0" smtClean="0"/>
              <a:t>. </a:t>
            </a:r>
            <a:endParaRPr lang="en-US" sz="2000" dirty="0"/>
          </a:p>
        </p:txBody>
      </p:sp>
      <p:cxnSp>
        <p:nvCxnSpPr>
          <p:cNvPr id="5" name="Straight Connector 4"/>
          <p:cNvCxnSpPr/>
          <p:nvPr/>
        </p:nvCxnSpPr>
        <p:spPr>
          <a:xfrm>
            <a:off x="457200" y="14478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57200" y="5029200"/>
            <a:ext cx="8229600" cy="1524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Proposals for Summit funding will be reviewed by family planning committees in existence or established at the country-level, with representation from country, civil society, and donor stakeholders. Where they exist already, countries can </a:t>
            </a:r>
            <a:r>
              <a:rPr lang="en-US" sz="1200" dirty="0" err="1">
                <a:solidFill>
                  <a:schemeClr val="tx2"/>
                </a:solidFill>
              </a:rPr>
              <a:t>utilise</a:t>
            </a:r>
            <a:r>
              <a:rPr lang="en-US" sz="1200" dirty="0">
                <a:solidFill>
                  <a:schemeClr val="tx2"/>
                </a:solidFill>
              </a:rPr>
              <a:t> the family planning components of their national health plans for consideration. Details regarding proposal review and funding approval are currently under discussion and will continue to be developed in the lead-up to the Summit and beyond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a:t>Proposal </a:t>
            </a:r>
            <a:r>
              <a:rPr lang="en-US" sz="1800" b="1" dirty="0" smtClean="0"/>
              <a:t>of Government of Indonesia to </a:t>
            </a:r>
            <a:r>
              <a:rPr lang="en-US" sz="1800" b="1" dirty="0"/>
              <a:t>the Bill and Melinda Gates Foundation:</a:t>
            </a:r>
            <a:r>
              <a:rPr lang="en-US" sz="1800" dirty="0"/>
              <a:t/>
            </a:r>
            <a:br>
              <a:rPr lang="en-US" sz="1800" dirty="0"/>
            </a:br>
            <a:r>
              <a:rPr lang="en-US" sz="1800" b="1" dirty="0"/>
              <a:t>“Reducing Unmet Need for Family Planning Through Revitalization of the National FP </a:t>
            </a:r>
            <a:r>
              <a:rPr lang="en-US" sz="1800" b="1" dirty="0" err="1"/>
              <a:t>Programme</a:t>
            </a:r>
            <a:r>
              <a:rPr lang="en-US" sz="1800" b="1" dirty="0"/>
              <a:t>”</a:t>
            </a:r>
            <a:r>
              <a:rPr lang="en-US" sz="1800" dirty="0"/>
              <a:t/>
            </a:r>
            <a:br>
              <a:rPr lang="en-US" sz="1800" dirty="0"/>
            </a:br>
            <a:endParaRPr lang="en-US" sz="1800" dirty="0"/>
          </a:p>
        </p:txBody>
      </p:sp>
      <p:sp>
        <p:nvSpPr>
          <p:cNvPr id="4" name="Content Placeholder 3"/>
          <p:cNvSpPr>
            <a:spLocks noGrp="1"/>
          </p:cNvSpPr>
          <p:nvPr>
            <p:ph sz="half" idx="2"/>
          </p:nvPr>
        </p:nvSpPr>
        <p:spPr>
          <a:xfrm>
            <a:off x="304800" y="1600200"/>
            <a:ext cx="8610600" cy="4876799"/>
          </a:xfrm>
          <a:solidFill>
            <a:schemeClr val="accent5">
              <a:lumMod val="20000"/>
              <a:lumOff val="80000"/>
            </a:schemeClr>
          </a:solidFill>
        </p:spPr>
        <p:txBody>
          <a:bodyPr>
            <a:normAutofit/>
          </a:bodyPr>
          <a:lstStyle/>
          <a:p>
            <a:pPr>
              <a:buNone/>
            </a:pPr>
            <a:r>
              <a:rPr lang="en-US" sz="2000" dirty="0" smtClean="0">
                <a:solidFill>
                  <a:schemeClr val="tx2"/>
                </a:solidFill>
                <a:effectLst>
                  <a:outerShdw blurRad="38100" dist="38100" dir="2700000" algn="tl">
                    <a:srgbClr val="000000">
                      <a:alpha val="43137"/>
                    </a:srgbClr>
                  </a:outerShdw>
                </a:effectLst>
              </a:rPr>
              <a:t>Situational analysis:</a:t>
            </a:r>
          </a:p>
          <a:p>
            <a:pPr marL="514350" indent="-514350">
              <a:buFont typeface="+mj-lt"/>
              <a:buAutoNum type="arabicPeriod"/>
            </a:pPr>
            <a:r>
              <a:rPr lang="en-US" sz="2000" dirty="0">
                <a:solidFill>
                  <a:schemeClr val="tx2"/>
                </a:solidFill>
              </a:rPr>
              <a:t>Challenges associated with decentralization</a:t>
            </a:r>
          </a:p>
          <a:p>
            <a:pPr marL="514350" indent="-514350">
              <a:buFont typeface="+mj-lt"/>
              <a:buAutoNum type="arabicPeriod"/>
            </a:pPr>
            <a:r>
              <a:rPr lang="id-ID" sz="2000" dirty="0">
                <a:solidFill>
                  <a:schemeClr val="tx2"/>
                </a:solidFill>
              </a:rPr>
              <a:t>Inadequate effective Information, Education and Communication provision regarding small family norms</a:t>
            </a:r>
            <a:endParaRPr lang="en-US" sz="2000" dirty="0">
              <a:solidFill>
                <a:schemeClr val="tx2"/>
              </a:solidFill>
            </a:endParaRPr>
          </a:p>
          <a:p>
            <a:pPr marL="514350" indent="-514350">
              <a:buFont typeface="+mj-lt"/>
              <a:buAutoNum type="arabicPeriod"/>
            </a:pPr>
            <a:r>
              <a:rPr lang="id-ID" sz="2000" dirty="0">
                <a:solidFill>
                  <a:schemeClr val="tx2"/>
                </a:solidFill>
              </a:rPr>
              <a:t>Weakened capacity</a:t>
            </a:r>
            <a:r>
              <a:rPr lang="en-US" sz="2000" dirty="0">
                <a:solidFill>
                  <a:schemeClr val="tx2"/>
                </a:solidFill>
              </a:rPr>
              <a:t> of</a:t>
            </a:r>
            <a:r>
              <a:rPr lang="id-ID" sz="2000" dirty="0">
                <a:solidFill>
                  <a:schemeClr val="tx2"/>
                </a:solidFill>
              </a:rPr>
              <a:t> frontliners</a:t>
            </a:r>
            <a:r>
              <a:rPr lang="en-US" sz="2000" dirty="0">
                <a:solidFill>
                  <a:schemeClr val="tx2"/>
                </a:solidFill>
              </a:rPr>
              <a:t> in community mobilization </a:t>
            </a:r>
          </a:p>
          <a:p>
            <a:pPr marL="514350" indent="-514350">
              <a:buFont typeface="+mj-lt"/>
              <a:buAutoNum type="arabicPeriod"/>
            </a:pPr>
            <a:r>
              <a:rPr lang="en-US" sz="2000" dirty="0">
                <a:solidFill>
                  <a:schemeClr val="tx2"/>
                </a:solidFill>
              </a:rPr>
              <a:t>Inappropriate family planning method mix</a:t>
            </a:r>
          </a:p>
          <a:p>
            <a:pPr marL="514350" indent="-514350">
              <a:buFont typeface="+mj-lt"/>
              <a:buAutoNum type="arabicPeriod"/>
            </a:pPr>
            <a:r>
              <a:rPr lang="en-US" sz="2000" dirty="0">
                <a:solidFill>
                  <a:schemeClr val="tx2"/>
                </a:solidFill>
              </a:rPr>
              <a:t>Low provision of long acting and permanent methods in service delivery points </a:t>
            </a:r>
          </a:p>
          <a:p>
            <a:pPr marL="514350" indent="-514350">
              <a:buFont typeface="+mj-lt"/>
              <a:buAutoNum type="arabicPeriod"/>
            </a:pPr>
            <a:r>
              <a:rPr lang="id-ID" sz="2000" dirty="0">
                <a:solidFill>
                  <a:schemeClr val="tx2"/>
                </a:solidFill>
              </a:rPr>
              <a:t>Relatively high drop out rate</a:t>
            </a:r>
            <a:endParaRPr lang="en-US" sz="2000" dirty="0">
              <a:solidFill>
                <a:schemeClr val="tx2"/>
              </a:solidFill>
            </a:endParaRPr>
          </a:p>
          <a:p>
            <a:pPr marL="514350" indent="-514350">
              <a:buFont typeface="+mj-lt"/>
              <a:buAutoNum type="arabicPeriod"/>
            </a:pPr>
            <a:r>
              <a:rPr lang="en-US" sz="2000" dirty="0">
                <a:solidFill>
                  <a:schemeClr val="tx2"/>
                </a:solidFill>
              </a:rPr>
              <a:t>Weak contraceptive management at the district </a:t>
            </a:r>
            <a:r>
              <a:rPr lang="en-US" sz="2000" dirty="0" smtClean="0">
                <a:solidFill>
                  <a:schemeClr val="tx2"/>
                </a:solidFill>
              </a:rPr>
              <a:t>level</a:t>
            </a:r>
          </a:p>
          <a:p>
            <a:pPr marL="514350" indent="-514350">
              <a:buFont typeface="+mj-lt"/>
              <a:buAutoNum type="arabicPeriod"/>
            </a:pPr>
            <a:r>
              <a:rPr lang="en-US" sz="2000" dirty="0" smtClean="0">
                <a:solidFill>
                  <a:schemeClr val="tx2"/>
                </a:solidFill>
              </a:rPr>
              <a:t>Inadequate monitoring &amp; evaluation system</a:t>
            </a:r>
            <a:endParaRPr lang="en-US" sz="2000" dirty="0">
              <a:solidFill>
                <a:schemeClr val="tx2"/>
              </a:solidFill>
            </a:endParaRPr>
          </a:p>
          <a:p>
            <a:pPr marL="514350" indent="-514350">
              <a:buNone/>
            </a:pP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lvl="0"/>
            <a:r>
              <a:rPr lang="en-US" sz="2800" b="1" dirty="0"/>
              <a:t>Rationale for Bill and Melinda Gates Foundation investment </a:t>
            </a:r>
            <a:r>
              <a:rPr lang="en-US" sz="2800" dirty="0"/>
              <a:t/>
            </a:r>
            <a:br>
              <a:rPr lang="en-US" sz="2800" dirty="0"/>
            </a:br>
            <a:endParaRPr lang="en-US" sz="2800" dirty="0"/>
          </a:p>
        </p:txBody>
      </p:sp>
      <p:sp>
        <p:nvSpPr>
          <p:cNvPr id="3" name="Content Placeholder 2"/>
          <p:cNvSpPr>
            <a:spLocks noGrp="1"/>
          </p:cNvSpPr>
          <p:nvPr>
            <p:ph sz="half" idx="1"/>
          </p:nvPr>
        </p:nvSpPr>
        <p:spPr>
          <a:xfrm>
            <a:off x="457200" y="1600200"/>
            <a:ext cx="8458200" cy="4525963"/>
          </a:xfrm>
          <a:solidFill>
            <a:schemeClr val="accent5">
              <a:lumMod val="20000"/>
              <a:lumOff val="80000"/>
            </a:schemeClr>
          </a:solidFill>
        </p:spPr>
        <p:txBody>
          <a:bodyPr>
            <a:normAutofit/>
          </a:bodyPr>
          <a:lstStyle/>
          <a:p>
            <a:r>
              <a:rPr lang="en-US" b="1" dirty="0"/>
              <a:t>Alignment with Bill and Melinda Gates </a:t>
            </a:r>
            <a:r>
              <a:rPr lang="en-US" b="1" dirty="0" smtClean="0"/>
              <a:t>priority</a:t>
            </a:r>
          </a:p>
          <a:p>
            <a:pPr>
              <a:buNone/>
            </a:pPr>
            <a:r>
              <a:rPr lang="en-US" dirty="0" smtClean="0"/>
              <a:t>	....</a:t>
            </a:r>
            <a:r>
              <a:rPr lang="en-US" dirty="0"/>
              <a:t> </a:t>
            </a:r>
            <a:r>
              <a:rPr lang="en-US" sz="2000" i="1" dirty="0"/>
              <a:t>contribute to ensure </a:t>
            </a:r>
            <a:r>
              <a:rPr lang="en-US" sz="2000" i="1" dirty="0" smtClean="0"/>
              <a:t>all </a:t>
            </a:r>
            <a:r>
              <a:rPr lang="en-US" sz="2000" i="1" dirty="0"/>
              <a:t>couples regardless of their economic status or where they live have access to quality family planning information, services, and supplies</a:t>
            </a:r>
          </a:p>
          <a:p>
            <a:r>
              <a:rPr lang="en-US" b="1" dirty="0"/>
              <a:t>Following up post London Summit on Family </a:t>
            </a:r>
            <a:r>
              <a:rPr lang="en-US" b="1" dirty="0" smtClean="0"/>
              <a:t>Planning</a:t>
            </a:r>
          </a:p>
          <a:p>
            <a:pPr>
              <a:buNone/>
            </a:pPr>
            <a:r>
              <a:rPr lang="en-US" dirty="0" smtClean="0"/>
              <a:t>	</a:t>
            </a:r>
            <a:r>
              <a:rPr lang="en-US" sz="2200" i="1" dirty="0" smtClean="0"/>
              <a:t>Indonesia </a:t>
            </a:r>
            <a:r>
              <a:rPr lang="en-US" sz="2200" i="1" dirty="0"/>
              <a:t>is </a:t>
            </a:r>
            <a:r>
              <a:rPr lang="en-US" sz="2200" i="1" dirty="0" smtClean="0"/>
              <a:t>one </a:t>
            </a:r>
            <a:r>
              <a:rPr lang="en-US" sz="2200" i="1" dirty="0"/>
              <a:t>out of 18 member reference </a:t>
            </a:r>
            <a:r>
              <a:rPr lang="en-US" sz="2200" i="1" dirty="0" smtClean="0"/>
              <a:t>group</a:t>
            </a:r>
          </a:p>
          <a:p>
            <a:pPr>
              <a:buNone/>
            </a:pPr>
            <a:r>
              <a:rPr lang="en-US" sz="2200" i="1" dirty="0"/>
              <a:t>	</a:t>
            </a:r>
            <a:r>
              <a:rPr lang="en-US" sz="2200" i="1" dirty="0" smtClean="0"/>
              <a:t>Enables </a:t>
            </a:r>
            <a:r>
              <a:rPr lang="en-US" sz="2200" i="1" dirty="0"/>
              <a:t>Indonesia to translate overall strategic direction for </a:t>
            </a:r>
            <a:r>
              <a:rPr lang="en-US" sz="2200" i="1" dirty="0" smtClean="0"/>
              <a:t>FP2020 </a:t>
            </a:r>
            <a:r>
              <a:rPr lang="en-US" sz="2200" i="1" dirty="0"/>
              <a:t>D</a:t>
            </a:r>
            <a:r>
              <a:rPr lang="en-US" sz="2200" i="1" dirty="0" smtClean="0"/>
              <a:t>rive </a:t>
            </a:r>
            <a:r>
              <a:rPr lang="en-US" sz="2200" i="1" dirty="0"/>
              <a:t>coordination among stakeholders and </a:t>
            </a:r>
            <a:endParaRPr lang="en-US" sz="2200" i="1" dirty="0" smtClean="0"/>
          </a:p>
          <a:p>
            <a:pPr>
              <a:buNone/>
            </a:pPr>
            <a:r>
              <a:rPr lang="en-US" sz="2200" i="1" dirty="0"/>
              <a:t>	B</a:t>
            </a:r>
            <a:r>
              <a:rPr lang="en-US" sz="2200" i="1" dirty="0" smtClean="0"/>
              <a:t>e </a:t>
            </a:r>
            <a:r>
              <a:rPr lang="en-US" sz="2200" i="1" dirty="0"/>
              <a:t>accountable for reaching 120 million additional women by 2020</a:t>
            </a:r>
          </a:p>
          <a:p>
            <a:pPr>
              <a:buNone/>
            </a:pPr>
            <a:endParaRPr lang="en-US" dirty="0"/>
          </a:p>
        </p:txBody>
      </p:sp>
      <p:cxnSp>
        <p:nvCxnSpPr>
          <p:cNvPr id="5" name="Straight Connector 4"/>
          <p:cNvCxnSpPr/>
          <p:nvPr/>
        </p:nvCxnSpPr>
        <p:spPr>
          <a:xfrm>
            <a:off x="457200" y="990600"/>
            <a:ext cx="830580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1432</Words>
  <Application>Microsoft Office PowerPoint</Application>
  <PresentationFormat>On-screen Show (4:3)</PresentationFormat>
  <Paragraphs>228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Meeting of the FP2020 Indonesia Country Engagement Working Group</vt:lpstr>
      <vt:lpstr>PowerPoint Presentation</vt:lpstr>
      <vt:lpstr>PowerPoint Presentation</vt:lpstr>
      <vt:lpstr>Goal of the summit</vt:lpstr>
      <vt:lpstr>PowerPoint Presentation</vt:lpstr>
      <vt:lpstr>Barriers to contraceptive access: </vt:lpstr>
      <vt:lpstr>Funds raised for the London Summit on Family Planning will support in the following areas: </vt:lpstr>
      <vt:lpstr>Proposal of Government of Indonesia to the Bill and Melinda Gates Foundation: “Reducing Unmet Need for Family Planning Through Revitalization of the National FP Programme” </vt:lpstr>
      <vt:lpstr>Rationale for Bill and Melinda Gates Foundation investment  </vt:lpstr>
      <vt:lpstr>Program Description  </vt:lpstr>
      <vt:lpstr>Program strategy</vt:lpstr>
      <vt:lpstr>Areas of activity proposed and current programs’ position (1) </vt:lpstr>
      <vt:lpstr>Areas of activity proposed and current programs’ position (2) </vt:lpstr>
      <vt:lpstr>Areas of activity proposed and current programs’ position (3) </vt:lpstr>
      <vt:lpstr>PowerPoint Presentation</vt:lpstr>
      <vt:lpstr>PowerPoint Presentation</vt:lpstr>
      <vt:lpstr>Strategies for Bill and Melinda Gates Foundation assistance   </vt:lpstr>
      <vt:lpstr>Timeframe, budgeting and modalities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Engagement</dc:title>
  <dc:creator>sony vaio</dc:creator>
  <cp:lastModifiedBy>john curran, strategic information officer</cp:lastModifiedBy>
  <cp:revision>7</cp:revision>
  <dcterms:created xsi:type="dcterms:W3CDTF">2013-05-22T12:52:40Z</dcterms:created>
  <dcterms:modified xsi:type="dcterms:W3CDTF">2013-06-25T07:38:45Z</dcterms:modified>
</cp:coreProperties>
</file>