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60" r:id="rId3"/>
    <p:sldId id="272" r:id="rId4"/>
    <p:sldId id="257" r:id="rId5"/>
    <p:sldId id="285" r:id="rId6"/>
    <p:sldId id="286" r:id="rId7"/>
    <p:sldId id="287" r:id="rId8"/>
    <p:sldId id="258" r:id="rId9"/>
    <p:sldId id="273" r:id="rId10"/>
    <p:sldId id="278" r:id="rId11"/>
    <p:sldId id="279" r:id="rId12"/>
    <p:sldId id="267" r:id="rId13"/>
    <p:sldId id="284" r:id="rId14"/>
    <p:sldId id="274" r:id="rId15"/>
    <p:sldId id="266" r:id="rId16"/>
    <p:sldId id="275" r:id="rId17"/>
    <p:sldId id="280" r:id="rId18"/>
    <p:sldId id="262" r:id="rId19"/>
    <p:sldId id="276" r:id="rId20"/>
    <p:sldId id="269" r:id="rId21"/>
    <p:sldId id="283" r:id="rId22"/>
    <p:sldId id="277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0A266-AEEE-4408-9565-308133135C48}" type="datetimeFigureOut">
              <a:rPr lang="en-US" smtClean="0"/>
              <a:pPr/>
              <a:t>7/8/2013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3A0E5-384E-4C88-86B3-85BBDE0A6732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3A0E5-384E-4C88-86B3-85BBDE0A6732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3A0E5-384E-4C88-86B3-85BBDE0A6732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Strategic Plan for Population and Family Planning Development was developed in 2009 and launched in 2010</a:t>
            </a:r>
            <a:endParaRPr lang="en-A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A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Population and Family Planning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Kencana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KKB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Kencana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 was developed and launched in 2012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3A0E5-384E-4C88-86B3-85BBDE0A6732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3A0E5-384E-4C88-86B3-85BBDE0A6732}" type="slidenum">
              <a:rPr lang="en-AU" smtClean="0"/>
              <a:pPr/>
              <a:t>19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5C5F7C7-0426-4E17-A369-42DA0846763C}" type="datetimeFigureOut">
              <a:rPr lang="en-US" smtClean="0"/>
              <a:pPr/>
              <a:t>7/8/2013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13CF695-7E0C-4C11-B85D-8DB7E708B46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7C7-0426-4E17-A369-42DA0846763C}" type="datetimeFigureOut">
              <a:rPr lang="en-US" smtClean="0"/>
              <a:pPr/>
              <a:t>7/8/2013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F695-7E0C-4C11-B85D-8DB7E708B46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7C7-0426-4E17-A369-42DA0846763C}" type="datetimeFigureOut">
              <a:rPr lang="en-US" smtClean="0"/>
              <a:pPr/>
              <a:t>7/8/2013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F695-7E0C-4C11-B85D-8DB7E708B46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7C7-0426-4E17-A369-42DA0846763C}" type="datetimeFigureOut">
              <a:rPr lang="en-US" smtClean="0"/>
              <a:pPr/>
              <a:t>7/8/2013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F695-7E0C-4C11-B85D-8DB7E708B46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5C5F7C7-0426-4E17-A369-42DA0846763C}" type="datetimeFigureOut">
              <a:rPr lang="en-US" smtClean="0"/>
              <a:pPr/>
              <a:t>7/8/2013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13CF695-7E0C-4C11-B85D-8DB7E708B46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7C7-0426-4E17-A369-42DA0846763C}" type="datetimeFigureOut">
              <a:rPr lang="en-US" smtClean="0"/>
              <a:pPr/>
              <a:t>7/8/2013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F695-7E0C-4C11-B85D-8DB7E708B46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7C7-0426-4E17-A369-42DA0846763C}" type="datetimeFigureOut">
              <a:rPr lang="en-US" smtClean="0"/>
              <a:pPr/>
              <a:t>7/8/2013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F695-7E0C-4C11-B85D-8DB7E708B46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7C7-0426-4E17-A369-42DA0846763C}" type="datetimeFigureOut">
              <a:rPr lang="en-US" smtClean="0"/>
              <a:pPr/>
              <a:t>7/8/2013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F695-7E0C-4C11-B85D-8DB7E708B46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7C7-0426-4E17-A369-42DA0846763C}" type="datetimeFigureOut">
              <a:rPr lang="en-US" smtClean="0"/>
              <a:pPr/>
              <a:t>7/8/2013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F695-7E0C-4C11-B85D-8DB7E708B46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7C7-0426-4E17-A369-42DA0846763C}" type="datetimeFigureOut">
              <a:rPr lang="en-US" smtClean="0"/>
              <a:pPr/>
              <a:t>7/8/2013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F695-7E0C-4C11-B85D-8DB7E708B46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7C7-0426-4E17-A369-42DA0846763C}" type="datetimeFigureOut">
              <a:rPr lang="en-US" smtClean="0"/>
              <a:pPr/>
              <a:t>7/8/2013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F695-7E0C-4C11-B85D-8DB7E708B46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C5F7C7-0426-4E17-A369-42DA0846763C}" type="datetimeFigureOut">
              <a:rPr lang="en-US" smtClean="0"/>
              <a:pPr/>
              <a:t>7/8/2013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3CF695-7E0C-4C11-B85D-8DB7E708B46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3857628"/>
            <a:ext cx="7572428" cy="928694"/>
          </a:xfrm>
        </p:spPr>
        <p:txBody>
          <a:bodyPr>
            <a:noAutofit/>
          </a:bodyPr>
          <a:lstStyle/>
          <a:p>
            <a:pPr algn="ctr"/>
            <a:r>
              <a:rPr lang="en-AU" sz="4400" b="1" dirty="0" smtClean="0">
                <a:latin typeface="Calibri" pitchFamily="34" charset="0"/>
              </a:rPr>
              <a:t>Country Landscape: Indonesia</a:t>
            </a:r>
            <a:endParaRPr lang="en-AU" sz="44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32" y="5072074"/>
            <a:ext cx="6072230" cy="642942"/>
          </a:xfrm>
        </p:spPr>
        <p:txBody>
          <a:bodyPr>
            <a:normAutofit fontScale="92500" lnSpcReduction="20000"/>
          </a:bodyPr>
          <a:lstStyle/>
          <a:p>
            <a:r>
              <a:rPr lang="en-AU" b="1" dirty="0" smtClean="0">
                <a:solidFill>
                  <a:schemeClr val="tx1"/>
                </a:solidFill>
                <a:latin typeface="Calibri" pitchFamily="34" charset="0"/>
              </a:rPr>
              <a:t>Prepared by</a:t>
            </a:r>
          </a:p>
          <a:p>
            <a:r>
              <a:rPr lang="en-AU" b="1" dirty="0" err="1" smtClean="0">
                <a:solidFill>
                  <a:schemeClr val="tx1"/>
                </a:solidFill>
                <a:latin typeface="Calibri" pitchFamily="34" charset="0"/>
              </a:rPr>
              <a:t>Riznawaty</a:t>
            </a:r>
            <a:r>
              <a:rPr lang="en-AU" b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AU" b="1" dirty="0" err="1" smtClean="0">
                <a:solidFill>
                  <a:schemeClr val="tx1"/>
                </a:solidFill>
                <a:latin typeface="Calibri" pitchFamily="34" charset="0"/>
              </a:rPr>
              <a:t>Imma</a:t>
            </a:r>
            <a:r>
              <a:rPr lang="en-AU" b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AU" b="1" dirty="0" err="1" smtClean="0">
                <a:solidFill>
                  <a:schemeClr val="tx1"/>
                </a:solidFill>
                <a:latin typeface="Calibri" pitchFamily="34" charset="0"/>
              </a:rPr>
              <a:t>Aryanty</a:t>
            </a:r>
            <a:endParaRPr lang="en-AU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286676" cy="857256"/>
          </a:xfrm>
        </p:spPr>
        <p:txBody>
          <a:bodyPr>
            <a:normAutofit/>
          </a:bodyPr>
          <a:lstStyle/>
          <a:p>
            <a:r>
              <a:rPr lang="en-AU" sz="4000" b="1" dirty="0" smtClean="0">
                <a:latin typeface="Calibri" pitchFamily="34" charset="0"/>
              </a:rPr>
              <a:t>I. Family Planning Plan</a:t>
            </a:r>
            <a:r>
              <a:rPr lang="en-AU" sz="2400" b="1" i="1" dirty="0" smtClean="0">
                <a:latin typeface="Calibri" pitchFamily="34" charset="0"/>
              </a:rPr>
              <a:t>(3)</a:t>
            </a:r>
            <a:endParaRPr lang="en-AU" sz="2400" b="1" i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29642" cy="542451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Plan element</a:t>
            </a:r>
          </a:p>
          <a:p>
            <a:pPr lvl="1"/>
            <a:r>
              <a:rPr lang="en-US" sz="2400" b="1" dirty="0" smtClean="0">
                <a:latin typeface="Calibri" pitchFamily="34" charset="0"/>
              </a:rPr>
              <a:t>Demand creation: </a:t>
            </a:r>
            <a:r>
              <a:rPr lang="en-US" sz="2400" dirty="0" smtClean="0">
                <a:latin typeface="Calibri" pitchFamily="34" charset="0"/>
              </a:rPr>
              <a:t>comprehensive FP information; FP behavior change; Age-appropriate comprehensive sexuality education: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Plan includes these interventions.</a:t>
            </a:r>
          </a:p>
          <a:p>
            <a:pPr lvl="1">
              <a:buNone/>
            </a:pPr>
            <a:r>
              <a:rPr lang="en-US" sz="2400" dirty="0" smtClean="0">
                <a:latin typeface="Calibri" pitchFamily="34" charset="0"/>
              </a:rPr>
              <a:t>	Plans for coordination of demand creation activities at national, regional and local levels: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not clearly stated.</a:t>
            </a:r>
          </a:p>
          <a:p>
            <a:pPr lvl="1"/>
            <a:r>
              <a:rPr lang="en-US" sz="2400" b="1" dirty="0" smtClean="0">
                <a:latin typeface="Calibri" pitchFamily="34" charset="0"/>
              </a:rPr>
              <a:t>Service delivery/access: </a:t>
            </a:r>
            <a:r>
              <a:rPr lang="en-US" sz="2400" dirty="0" smtClean="0">
                <a:latin typeface="Calibri" pitchFamily="34" charset="0"/>
              </a:rPr>
              <a:t>use of market segmentation, Infrastructure development to enable physical access, broader access to long-acting reversible methods, assurance quality of care, procurement and supply chain: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Plan contains several activities.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286676" cy="857256"/>
          </a:xfrm>
        </p:spPr>
        <p:txBody>
          <a:bodyPr>
            <a:normAutofit/>
          </a:bodyPr>
          <a:lstStyle/>
          <a:p>
            <a:r>
              <a:rPr lang="en-AU" sz="4000" b="1" dirty="0" smtClean="0">
                <a:latin typeface="Calibri" pitchFamily="34" charset="0"/>
              </a:rPr>
              <a:t>I. Family Planning Plan</a:t>
            </a:r>
            <a:r>
              <a:rPr lang="en-AU" sz="2400" b="1" i="1" dirty="0" smtClean="0">
                <a:latin typeface="Calibri" pitchFamily="34" charset="0"/>
              </a:rPr>
              <a:t>(4)</a:t>
            </a:r>
            <a:endParaRPr lang="en-AU" sz="2400" b="1" i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277322"/>
            <a:ext cx="8229600" cy="4937760"/>
          </a:xfrm>
        </p:spPr>
        <p:txBody>
          <a:bodyPr>
            <a:normAutofit fontScale="92500" lnSpcReduction="10000"/>
          </a:bodyPr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600" dirty="0" smtClean="0">
                <a:latin typeface="Calibri" pitchFamily="34" charset="0"/>
              </a:rPr>
              <a:t>Procurement and supply chain: </a:t>
            </a:r>
            <a:r>
              <a:rPr lang="en-US" sz="2600" dirty="0" smtClean="0">
                <a:solidFill>
                  <a:srgbClr val="0070C0"/>
                </a:solidFill>
                <a:latin typeface="Calibri" pitchFamily="34" charset="0"/>
              </a:rPr>
              <a:t>Forecasting process taking into account current stocks and rate of use of all methods, although there are issues related to the logistic arrangement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600" dirty="0" smtClean="0">
                <a:latin typeface="Calibri" pitchFamily="34" charset="0"/>
              </a:rPr>
              <a:t>Policy and Advocacy: </a:t>
            </a:r>
            <a:r>
              <a:rPr lang="en-US" sz="2600" dirty="0" smtClean="0">
                <a:solidFill>
                  <a:srgbClr val="0070C0"/>
                </a:solidFill>
                <a:latin typeface="Calibri" pitchFamily="34" charset="0"/>
              </a:rPr>
              <a:t>available in the plan.</a:t>
            </a:r>
            <a:endParaRPr lang="en-US" sz="2600" b="1" dirty="0" smtClean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Performance management and accountability: 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Plans contain limited activities in performance management and accountability 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Ability to track relevant metrics from the health centre level, regional and national level</a:t>
            </a:r>
            <a:r>
              <a:rPr lang="en-US" b="1" dirty="0" smtClean="0">
                <a:latin typeface="Calibri" pitchFamily="34" charset="0"/>
              </a:rPr>
              <a:t>: 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Ability to track relevant metrics from the health centre level, regional and national level.</a:t>
            </a:r>
          </a:p>
          <a:p>
            <a:r>
              <a:rPr lang="en-US" dirty="0" smtClean="0">
                <a:latin typeface="Calibri" pitchFamily="34" charset="0"/>
              </a:rPr>
              <a:t>Key gap/needs in developing rigorous plan: </a:t>
            </a:r>
            <a:r>
              <a:rPr lang="en-AU" dirty="0" smtClean="0">
                <a:solidFill>
                  <a:srgbClr val="0070C0"/>
                </a:solidFill>
                <a:latin typeface="Calibri" pitchFamily="34" charset="0"/>
              </a:rPr>
              <a:t>FP plan at the central level is quite comprehensive, however, FP is often not the priorities in districts plan.</a:t>
            </a:r>
            <a:endParaRPr lang="en-US" b="1" dirty="0" smtClean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715304" cy="714380"/>
          </a:xfrm>
        </p:spPr>
        <p:txBody>
          <a:bodyPr>
            <a:normAutofit fontScale="90000"/>
          </a:bodyPr>
          <a:lstStyle/>
          <a:p>
            <a:r>
              <a:rPr lang="en-AU" sz="4000" b="1" dirty="0" smtClean="0">
                <a:latin typeface="Calibri" pitchFamily="34" charset="0"/>
              </a:rPr>
              <a:t>II. Situation of Plan Implementation</a:t>
            </a:r>
            <a:r>
              <a:rPr lang="en-AU" sz="2700" b="1" i="1" dirty="0" smtClean="0">
                <a:latin typeface="Calibri" pitchFamily="34" charset="0"/>
              </a:rPr>
              <a:t>(1)</a:t>
            </a:r>
            <a:endParaRPr lang="en-AU" sz="2700" b="1" i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285860"/>
            <a:ext cx="8229600" cy="4937760"/>
          </a:xfrm>
        </p:spPr>
        <p:txBody>
          <a:bodyPr>
            <a:normAutofit/>
          </a:bodyPr>
          <a:lstStyle/>
          <a:p>
            <a:r>
              <a:rPr lang="en-AU" dirty="0" smtClean="0">
                <a:latin typeface="Calibri" pitchFamily="34" charset="0"/>
              </a:rPr>
              <a:t>Limitation to plan implementation.</a:t>
            </a:r>
          </a:p>
          <a:p>
            <a:pPr lvl="1"/>
            <a:r>
              <a:rPr lang="en-US" sz="2600" dirty="0" smtClean="0">
                <a:latin typeface="Calibri" pitchFamily="34" charset="0"/>
              </a:rPr>
              <a:t>Policies limiting access to contraceptives: </a:t>
            </a:r>
            <a:r>
              <a:rPr lang="en-US" sz="2600" dirty="0" smtClean="0">
                <a:solidFill>
                  <a:srgbClr val="0070C0"/>
                </a:solidFill>
                <a:latin typeface="Calibri" pitchFamily="34" charset="0"/>
              </a:rPr>
              <a:t>Unmarried people are not included in as targets of FP programme.</a:t>
            </a:r>
          </a:p>
          <a:p>
            <a:pPr lvl="1"/>
            <a:r>
              <a:rPr lang="en-US" sz="2600" dirty="0" smtClean="0">
                <a:latin typeface="Calibri" pitchFamily="34" charset="0"/>
              </a:rPr>
              <a:t>Existence of gender policies and existence of policies on women’s health &amp; SRHR: </a:t>
            </a:r>
            <a:r>
              <a:rPr lang="en-US" sz="2600" dirty="0" smtClean="0">
                <a:solidFill>
                  <a:srgbClr val="0070C0"/>
                </a:solidFill>
                <a:latin typeface="Calibri" pitchFamily="34" charset="0"/>
              </a:rPr>
              <a:t>limited policy exist</a:t>
            </a:r>
          </a:p>
          <a:p>
            <a:pPr lvl="1"/>
            <a:r>
              <a:rPr lang="en-US" sz="2600" dirty="0" smtClean="0">
                <a:latin typeface="Calibri" pitchFamily="34" charset="0"/>
              </a:rPr>
              <a:t>If essential medicine list exist, are contraceptives listed as part of the list? </a:t>
            </a:r>
            <a:r>
              <a:rPr lang="en-US" sz="2600" dirty="0" smtClean="0">
                <a:solidFill>
                  <a:srgbClr val="0070C0"/>
                </a:solidFill>
                <a:latin typeface="Calibri" pitchFamily="34" charset="0"/>
              </a:rPr>
              <a:t>essential medicines list exists, and many contraceptives are included, including long-acting methods</a:t>
            </a:r>
          </a:p>
          <a:p>
            <a:pPr>
              <a:buNone/>
            </a:pPr>
            <a:endParaRPr lang="en-AU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7429552" cy="714380"/>
          </a:xfrm>
        </p:spPr>
        <p:txBody>
          <a:bodyPr>
            <a:normAutofit fontScale="90000"/>
          </a:bodyPr>
          <a:lstStyle/>
          <a:p>
            <a:r>
              <a:rPr lang="en-AU" sz="4000" b="1" dirty="0" smtClean="0">
                <a:latin typeface="Calibri" pitchFamily="34" charset="0"/>
              </a:rPr>
              <a:t>II. Situation of Plan Implementation</a:t>
            </a:r>
            <a:r>
              <a:rPr lang="en-AU" sz="2700" b="1" i="1" dirty="0" smtClean="0">
                <a:latin typeface="Calibri" pitchFamily="34" charset="0"/>
              </a:rPr>
              <a:t>(2)</a:t>
            </a:r>
            <a:endParaRPr lang="en-AU" sz="2700" b="1" i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Method choice and availability:</a:t>
            </a:r>
          </a:p>
          <a:p>
            <a:pPr lvl="1"/>
            <a:r>
              <a:rPr lang="en-US" sz="2600" dirty="0" smtClean="0">
                <a:latin typeface="Calibri" pitchFamily="34" charset="0"/>
              </a:rPr>
              <a:t>Pills, </a:t>
            </a:r>
            <a:r>
              <a:rPr lang="en-US" sz="2600" dirty="0" err="1" smtClean="0">
                <a:latin typeface="Calibri" pitchFamily="34" charset="0"/>
              </a:rPr>
              <a:t>injectables</a:t>
            </a:r>
            <a:r>
              <a:rPr lang="en-US" sz="2600" dirty="0" smtClean="0">
                <a:latin typeface="Calibri" pitchFamily="34" charset="0"/>
              </a:rPr>
              <a:t>, </a:t>
            </a:r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</a:rPr>
              <a:t>condoms:</a:t>
            </a:r>
            <a:r>
              <a:rPr lang="en-US" sz="2600" dirty="0" smtClean="0">
                <a:solidFill>
                  <a:srgbClr val="0070C0"/>
                </a:solidFill>
                <a:latin typeface="Calibri" pitchFamily="34" charset="0"/>
              </a:rPr>
              <a:t> offered in all facilities </a:t>
            </a:r>
            <a:endParaRPr lang="en-US" sz="2600" dirty="0" smtClean="0">
              <a:latin typeface="Calibri" pitchFamily="34" charset="0"/>
            </a:endParaRPr>
          </a:p>
          <a:p>
            <a:pPr lvl="1"/>
            <a:r>
              <a:rPr lang="en-US" sz="2600" dirty="0" smtClean="0">
                <a:latin typeface="Calibri" pitchFamily="34" charset="0"/>
              </a:rPr>
              <a:t>Implants, IUD</a:t>
            </a:r>
            <a:r>
              <a:rPr lang="en-US" sz="2600" dirty="0" smtClean="0">
                <a:solidFill>
                  <a:srgbClr val="0070C0"/>
                </a:solidFill>
                <a:latin typeface="Calibri" pitchFamily="34" charset="0"/>
              </a:rPr>
              <a:t>: offered in most facilities, or in all facilities with qualified staff (due to regulations)</a:t>
            </a:r>
          </a:p>
          <a:p>
            <a:pPr lvl="1"/>
            <a:r>
              <a:rPr lang="en-US" sz="2600" dirty="0" smtClean="0">
                <a:latin typeface="Calibri" pitchFamily="34" charset="0"/>
              </a:rPr>
              <a:t>Female sterilization: </a:t>
            </a:r>
            <a:r>
              <a:rPr lang="en-US" sz="2600" dirty="0" smtClean="0">
                <a:solidFill>
                  <a:srgbClr val="0070C0"/>
                </a:solidFill>
                <a:latin typeface="Calibri" pitchFamily="34" charset="0"/>
              </a:rPr>
              <a:t>only offered in limited facilities</a:t>
            </a:r>
          </a:p>
          <a:p>
            <a:r>
              <a:rPr lang="en-US" dirty="0" smtClean="0">
                <a:latin typeface="Calibri" pitchFamily="34" charset="0"/>
              </a:rPr>
              <a:t>Access FP services in health </a:t>
            </a:r>
            <a:r>
              <a:rPr lang="en-US" dirty="0" err="1" smtClean="0">
                <a:latin typeface="Calibri" pitchFamily="34" charset="0"/>
              </a:rPr>
              <a:t>centres</a:t>
            </a:r>
            <a:r>
              <a:rPr lang="en-US" dirty="0" smtClean="0">
                <a:latin typeface="Calibri" pitchFamily="34" charset="0"/>
              </a:rPr>
              <a:t> (at least one method): 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FP theoretically available in all health facilities</a:t>
            </a:r>
          </a:p>
          <a:p>
            <a:r>
              <a:rPr lang="en-US" dirty="0" smtClean="0">
                <a:latin typeface="Calibri" pitchFamily="34" charset="0"/>
              </a:rPr>
              <a:t>Choice of FP services in health </a:t>
            </a:r>
            <a:r>
              <a:rPr lang="en-US" dirty="0" err="1" smtClean="0">
                <a:latin typeface="Calibri" pitchFamily="34" charset="0"/>
              </a:rPr>
              <a:t>centres</a:t>
            </a:r>
            <a:r>
              <a:rPr lang="en-US" dirty="0" smtClean="0">
                <a:latin typeface="Calibri" pitchFamily="34" charset="0"/>
              </a:rPr>
              <a:t> (at least five methods): 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some facilities offer at least 5 choices</a:t>
            </a:r>
          </a:p>
          <a:p>
            <a:endParaRPr lang="en-AU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572428" cy="714380"/>
          </a:xfrm>
        </p:spPr>
        <p:txBody>
          <a:bodyPr>
            <a:normAutofit fontScale="90000"/>
          </a:bodyPr>
          <a:lstStyle/>
          <a:p>
            <a:r>
              <a:rPr lang="en-AU" sz="4000" b="1" dirty="0" smtClean="0">
                <a:latin typeface="Calibri" pitchFamily="34" charset="0"/>
              </a:rPr>
              <a:t>II. Situation of Plan Implementation</a:t>
            </a:r>
            <a:r>
              <a:rPr lang="en-AU" sz="2700" b="1" i="1" dirty="0" smtClean="0">
                <a:latin typeface="Calibri" pitchFamily="34" charset="0"/>
              </a:rPr>
              <a:t>(3)</a:t>
            </a:r>
            <a:endParaRPr lang="en-AU" sz="2700" b="1" i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63074"/>
            <a:ext cx="8229600" cy="49377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</a:rPr>
              <a:t>Restriction of product and manufacturer quality qualification: </a:t>
            </a: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</a:rPr>
              <a:t>Registration of products are required before it can be nationally distributed.</a:t>
            </a:r>
          </a:p>
          <a:p>
            <a:r>
              <a:rPr lang="en-US" sz="2800" dirty="0" smtClean="0">
                <a:latin typeface="Calibri" pitchFamily="34" charset="0"/>
              </a:rPr>
              <a:t>Depth of procurement forecasting process:  </a:t>
            </a: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</a:rPr>
              <a:t>medium complexity based on current stock.</a:t>
            </a:r>
          </a:p>
          <a:p>
            <a:r>
              <a:rPr lang="en-US" sz="2800" dirty="0" smtClean="0">
                <a:latin typeface="Calibri" pitchFamily="34" charset="0"/>
              </a:rPr>
              <a:t>Use of </a:t>
            </a:r>
            <a:r>
              <a:rPr lang="en-US" sz="2800" dirty="0" err="1" smtClean="0">
                <a:latin typeface="Calibri" pitchFamily="34" charset="0"/>
              </a:rPr>
              <a:t>AccessRH</a:t>
            </a:r>
            <a:r>
              <a:rPr lang="en-US" sz="2800" dirty="0" smtClean="0">
                <a:latin typeface="Calibri" pitchFamily="34" charset="0"/>
              </a:rPr>
              <a:t> for procurement: </a:t>
            </a: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</a:rPr>
              <a:t>not used.</a:t>
            </a:r>
          </a:p>
          <a:p>
            <a:r>
              <a:rPr lang="en-US" sz="2800" dirty="0" smtClean="0">
                <a:latin typeface="Calibri" pitchFamily="34" charset="0"/>
              </a:rPr>
              <a:t>Use of Pledge Guarantee for Health procurement: </a:t>
            </a: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</a:rPr>
              <a:t>not used.</a:t>
            </a:r>
            <a:endParaRPr lang="en-AU" sz="2800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6715172" cy="714380"/>
          </a:xfrm>
        </p:spPr>
        <p:txBody>
          <a:bodyPr>
            <a:normAutofit fontScale="90000"/>
          </a:bodyPr>
          <a:lstStyle/>
          <a:p>
            <a:r>
              <a:rPr lang="en-AU" sz="4000" b="1" dirty="0" smtClean="0">
                <a:latin typeface="Calibri" pitchFamily="34" charset="0"/>
              </a:rPr>
              <a:t>III. Family Planning Committee</a:t>
            </a:r>
            <a:r>
              <a:rPr lang="en-AU" sz="2700" b="1" i="1" dirty="0" smtClean="0">
                <a:latin typeface="Calibri" pitchFamily="34" charset="0"/>
              </a:rPr>
              <a:t>(1)</a:t>
            </a:r>
            <a:endParaRPr lang="en-AU" sz="2700" b="1" i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Committee status: 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FP Committee in place. </a:t>
            </a:r>
            <a:r>
              <a:rPr lang="en-AU" dirty="0" smtClean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There are several national committee/working groups/task forces existed. </a:t>
            </a:r>
          </a:p>
          <a:p>
            <a:r>
              <a:rPr lang="en-US" dirty="0" smtClean="0">
                <a:latin typeface="Calibri" pitchFamily="34" charset="0"/>
              </a:rPr>
              <a:t>Committee names: 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task force population and family planning </a:t>
            </a:r>
            <a:r>
              <a:rPr lang="en-US" dirty="0" err="1" smtClean="0">
                <a:solidFill>
                  <a:srgbClr val="0070C0"/>
                </a:solidFill>
                <a:latin typeface="Calibri" pitchFamily="34" charset="0"/>
              </a:rPr>
              <a:t>Kencana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, task force for contraceptives logistic availability.</a:t>
            </a:r>
          </a:p>
          <a:p>
            <a:r>
              <a:rPr lang="en-US" dirty="0" smtClean="0">
                <a:latin typeface="Calibri" pitchFamily="34" charset="0"/>
              </a:rPr>
              <a:t>Frequency of meetings: 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once or twice a year</a:t>
            </a:r>
          </a:p>
          <a:p>
            <a:r>
              <a:rPr lang="en-US" dirty="0" smtClean="0">
                <a:latin typeface="Calibri" pitchFamily="34" charset="0"/>
              </a:rPr>
              <a:t>Relation to other committees: 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standalone committee for family program only.</a:t>
            </a:r>
          </a:p>
          <a:p>
            <a:r>
              <a:rPr lang="en-US" dirty="0" smtClean="0">
                <a:latin typeface="Calibri" pitchFamily="34" charset="0"/>
              </a:rPr>
              <a:t>Source of FP  committee resources: 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covered by Government regular fund.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6929486" cy="714380"/>
          </a:xfrm>
        </p:spPr>
        <p:txBody>
          <a:bodyPr>
            <a:normAutofit fontScale="90000"/>
          </a:bodyPr>
          <a:lstStyle/>
          <a:p>
            <a:r>
              <a:rPr lang="en-AU" sz="4000" b="1" dirty="0" smtClean="0">
                <a:latin typeface="Calibri" pitchFamily="34" charset="0"/>
              </a:rPr>
              <a:t>III. Family Planning Committee</a:t>
            </a:r>
            <a:r>
              <a:rPr lang="en-AU" sz="2700" b="1" i="1" dirty="0" smtClean="0">
                <a:latin typeface="Calibri" pitchFamily="34" charset="0"/>
              </a:rPr>
              <a:t>(2)</a:t>
            </a:r>
            <a:endParaRPr lang="en-AU" sz="2700" b="1" i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14488"/>
            <a:ext cx="8329642" cy="4781568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Scope of meeting (issues discussed/typical agenda) - FP plan implementation, FP plan monitoring, contraceptive procurement and security: 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occasionally covered, as needed</a:t>
            </a:r>
            <a:endParaRPr lang="en-AU" dirty="0" smtClean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Committee membership</a:t>
            </a:r>
            <a:r>
              <a:rPr lang="en-US" b="1" dirty="0" smtClean="0">
                <a:latin typeface="Calibri" pitchFamily="34" charset="0"/>
              </a:rPr>
              <a:t>: 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BKKBN, Ministry of Health, related sectors.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6786610" cy="714380"/>
          </a:xfrm>
        </p:spPr>
        <p:txBody>
          <a:bodyPr>
            <a:normAutofit fontScale="90000"/>
          </a:bodyPr>
          <a:lstStyle/>
          <a:p>
            <a:r>
              <a:rPr lang="en-AU" sz="4000" b="1" dirty="0" smtClean="0">
                <a:latin typeface="Calibri" pitchFamily="34" charset="0"/>
              </a:rPr>
              <a:t>III. Family Planning Committee</a:t>
            </a:r>
            <a:r>
              <a:rPr lang="en-AU" sz="2700" b="1" i="1" dirty="0" smtClean="0">
                <a:latin typeface="Calibri" pitchFamily="34" charset="0"/>
              </a:rPr>
              <a:t>(3)</a:t>
            </a:r>
            <a:endParaRPr lang="en-AU" sz="2700" b="1" i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8638" y="1357298"/>
            <a:ext cx="8329642" cy="528638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Is there separate committee for contraceptive procurement?</a:t>
            </a:r>
          </a:p>
          <a:p>
            <a:pPr lvl="1"/>
            <a:r>
              <a:rPr lang="en-US" sz="2600" dirty="0" smtClean="0">
                <a:latin typeface="Calibri" pitchFamily="34" charset="0"/>
              </a:rPr>
              <a:t>Committee status: </a:t>
            </a:r>
            <a:r>
              <a:rPr lang="en-AU" sz="2800" dirty="0" smtClean="0">
                <a:solidFill>
                  <a:srgbClr val="0070C0"/>
                </a:solidFill>
                <a:latin typeface="Calibri" pitchFamily="34" charset="0"/>
              </a:rPr>
              <a:t>Separate contraceptive procurement committee in place, of medium quality </a:t>
            </a:r>
            <a:endParaRPr lang="en-AU" sz="2600" dirty="0" smtClean="0">
              <a:solidFill>
                <a:srgbClr val="0070C0"/>
              </a:solidFill>
              <a:latin typeface="Calibri" pitchFamily="34" charset="0"/>
            </a:endParaRPr>
          </a:p>
          <a:p>
            <a:pPr lvl="1"/>
            <a:r>
              <a:rPr lang="en-US" sz="2600" dirty="0" smtClean="0">
                <a:latin typeface="Calibri" pitchFamily="34" charset="0"/>
              </a:rPr>
              <a:t>Committee name: </a:t>
            </a:r>
            <a:r>
              <a:rPr lang="en-US" sz="2600" dirty="0" smtClean="0">
                <a:solidFill>
                  <a:srgbClr val="0070C0"/>
                </a:solidFill>
                <a:latin typeface="Calibri" pitchFamily="34" charset="0"/>
              </a:rPr>
              <a:t>Task force on contraception availability on Family Planning and Reproductive Health.</a:t>
            </a:r>
            <a:endParaRPr lang="en-AU" sz="2600" dirty="0" smtClean="0">
              <a:solidFill>
                <a:srgbClr val="0070C0"/>
              </a:solidFill>
              <a:latin typeface="Calibri" pitchFamily="34" charset="0"/>
            </a:endParaRPr>
          </a:p>
          <a:p>
            <a:pPr lvl="1"/>
            <a:r>
              <a:rPr lang="en-US" sz="2600" dirty="0" smtClean="0">
                <a:latin typeface="Calibri" pitchFamily="34" charset="0"/>
              </a:rPr>
              <a:t>Frequency of meetings: </a:t>
            </a:r>
            <a:r>
              <a:rPr lang="en-US" sz="2600" dirty="0" smtClean="0">
                <a:solidFill>
                  <a:srgbClr val="0070C0"/>
                </a:solidFill>
                <a:latin typeface="Calibri" pitchFamily="34" charset="0"/>
              </a:rPr>
              <a:t>as required.</a:t>
            </a:r>
            <a:endParaRPr lang="en-AU" sz="2600" dirty="0" smtClean="0">
              <a:solidFill>
                <a:srgbClr val="0070C0"/>
              </a:solidFill>
              <a:latin typeface="Calibri" pitchFamily="34" charset="0"/>
            </a:endParaRPr>
          </a:p>
          <a:p>
            <a:pPr lvl="1">
              <a:buNone/>
            </a:pPr>
            <a:endParaRPr lang="en-AU" sz="2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Partner coordination unit, if one exists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: partnership coordination unit in place.</a:t>
            </a:r>
            <a:endParaRPr lang="en-AU" dirty="0" smtClean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Status: 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recently established (May 2013).</a:t>
            </a:r>
          </a:p>
          <a:p>
            <a:r>
              <a:rPr lang="en-US" dirty="0" smtClean="0">
                <a:latin typeface="Calibri" pitchFamily="34" charset="0"/>
              </a:rPr>
              <a:t>Committee name: 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Country Engagement Working Group (ECWG).</a:t>
            </a:r>
            <a:endParaRPr lang="en-AU" dirty="0" smtClean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Topics covered  - FP, RH, general health: 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FP2020 (first meeting).</a:t>
            </a:r>
            <a:endParaRPr lang="en-AU" dirty="0" smtClean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Coordinated by: 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National Population and Family Planning Board/BKKBN.</a:t>
            </a:r>
            <a:endParaRPr lang="en-AU" dirty="0" smtClean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Frequency of meetings: 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Monthly.</a:t>
            </a:r>
            <a:endParaRPr lang="en-AU" dirty="0" smtClean="0">
              <a:solidFill>
                <a:srgbClr val="0070C0"/>
              </a:solidFill>
              <a:latin typeface="Calibri" pitchFamily="34" charset="0"/>
            </a:endParaRPr>
          </a:p>
          <a:p>
            <a:endParaRPr lang="en-AU" dirty="0">
              <a:latin typeface="Calibr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6766" cy="776270"/>
          </a:xfrm>
        </p:spPr>
        <p:txBody>
          <a:bodyPr>
            <a:normAutofit/>
          </a:bodyPr>
          <a:lstStyle/>
          <a:p>
            <a:r>
              <a:rPr lang="en-AU" sz="4000" b="1" dirty="0" smtClean="0">
                <a:latin typeface="Calibri" pitchFamily="34" charset="0"/>
              </a:rPr>
              <a:t>IV. Partners in Family Planning</a:t>
            </a:r>
            <a:r>
              <a:rPr lang="en-AU" sz="2400" b="1" i="1" dirty="0" smtClean="0">
                <a:latin typeface="Calibri" pitchFamily="34" charset="0"/>
              </a:rPr>
              <a:t>(1)</a:t>
            </a:r>
            <a:endParaRPr lang="en-AU" sz="2400" b="1" i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>
                <a:latin typeface="Calibri" pitchFamily="34" charset="0"/>
              </a:rPr>
              <a:t>Donors present in country</a:t>
            </a:r>
          </a:p>
          <a:p>
            <a:pPr lvl="1"/>
            <a:r>
              <a:rPr lang="en-US" sz="2200" dirty="0" smtClean="0">
                <a:latin typeface="Calibri" pitchFamily="34" charset="0"/>
              </a:rPr>
              <a:t>Direct FP program funding: </a:t>
            </a:r>
            <a:r>
              <a:rPr lang="en-US" sz="2200" dirty="0" smtClean="0">
                <a:solidFill>
                  <a:srgbClr val="0070C0"/>
                </a:solidFill>
                <a:latin typeface="Calibri" pitchFamily="34" charset="0"/>
              </a:rPr>
              <a:t>UNFPA</a:t>
            </a:r>
            <a:endParaRPr lang="en-AU" sz="2200" dirty="0" smtClean="0">
              <a:solidFill>
                <a:srgbClr val="0070C0"/>
              </a:solidFill>
              <a:latin typeface="Calibri" pitchFamily="34" charset="0"/>
            </a:endParaRPr>
          </a:p>
          <a:p>
            <a:pPr lvl="1"/>
            <a:r>
              <a:rPr lang="en-US" sz="2200" dirty="0" smtClean="0">
                <a:latin typeface="Calibri" pitchFamily="34" charset="0"/>
              </a:rPr>
              <a:t>Civil society present in FP in country: </a:t>
            </a:r>
            <a:r>
              <a:rPr lang="en-US" sz="2200" dirty="0" smtClean="0">
                <a:solidFill>
                  <a:srgbClr val="0070C0"/>
                </a:solidFill>
                <a:latin typeface="Calibri" pitchFamily="34" charset="0"/>
              </a:rPr>
              <a:t>faith-based foundations with the networks, local and women NGOs. </a:t>
            </a:r>
            <a:endParaRPr lang="en-AU" sz="2200" dirty="0" smtClean="0">
              <a:solidFill>
                <a:srgbClr val="0070C0"/>
              </a:solidFill>
              <a:latin typeface="Calibri" pitchFamily="34" charset="0"/>
            </a:endParaRPr>
          </a:p>
          <a:p>
            <a:pPr lvl="1"/>
            <a:r>
              <a:rPr lang="en-US" sz="2200" dirty="0" smtClean="0">
                <a:latin typeface="Calibri" pitchFamily="34" charset="0"/>
              </a:rPr>
              <a:t>NGO present in FP in country: </a:t>
            </a:r>
            <a:r>
              <a:rPr lang="en-US" sz="2200" dirty="0" smtClean="0">
                <a:solidFill>
                  <a:srgbClr val="0070C0"/>
                </a:solidFill>
                <a:latin typeface="Calibri" pitchFamily="34" charset="0"/>
              </a:rPr>
              <a:t>JHU/CCP, PKBI/IPPF, Mc Kinsey, JHPIEGO.</a:t>
            </a:r>
          </a:p>
          <a:p>
            <a:pPr lvl="1"/>
            <a:r>
              <a:rPr lang="en-US" sz="2200" dirty="0" smtClean="0">
                <a:latin typeface="Calibri" pitchFamily="34" charset="0"/>
              </a:rPr>
              <a:t>Implementing partners present in FP in country: </a:t>
            </a:r>
            <a:r>
              <a:rPr lang="en-US" sz="2200" dirty="0" smtClean="0">
                <a:solidFill>
                  <a:srgbClr val="0070C0"/>
                </a:solidFill>
                <a:latin typeface="Calibri" pitchFamily="34" charset="0"/>
              </a:rPr>
              <a:t>PKBI/IPPF, JNPK, PKMI .</a:t>
            </a:r>
          </a:p>
          <a:p>
            <a:pPr lvl="1"/>
            <a:r>
              <a:rPr lang="en-US" sz="2200" dirty="0" smtClean="0">
                <a:latin typeface="Calibri" pitchFamily="34" charset="0"/>
              </a:rPr>
              <a:t>Private sectors present in FP in country: </a:t>
            </a:r>
            <a:r>
              <a:rPr lang="en-US" sz="2200" dirty="0" smtClean="0">
                <a:solidFill>
                  <a:srgbClr val="0070C0"/>
                </a:solidFill>
                <a:latin typeface="Calibri" pitchFamily="34" charset="0"/>
              </a:rPr>
              <a:t>pharmaceutical companies, private hospitals, midwives, medical schools.</a:t>
            </a:r>
            <a:endParaRPr lang="en-AU" sz="2200" dirty="0" smtClean="0">
              <a:solidFill>
                <a:srgbClr val="0070C0"/>
              </a:solidFill>
              <a:latin typeface="Calibri" pitchFamily="34" charset="0"/>
            </a:endParaRPr>
          </a:p>
          <a:p>
            <a:pPr lvl="1"/>
            <a:r>
              <a:rPr lang="en-US" sz="2200" dirty="0" smtClean="0">
                <a:latin typeface="Calibri" pitchFamily="34" charset="0"/>
              </a:rPr>
              <a:t>Key gaps/needs in partner support: </a:t>
            </a:r>
            <a:r>
              <a:rPr lang="en-US" sz="2200" dirty="0" smtClean="0">
                <a:solidFill>
                  <a:srgbClr val="0070C0"/>
                </a:solidFill>
                <a:latin typeface="Calibri" pitchFamily="34" charset="0"/>
              </a:rPr>
              <a:t>the need to have better coordination.</a:t>
            </a:r>
            <a:endParaRPr lang="en-AU" sz="2200" dirty="0" smtClean="0">
              <a:solidFill>
                <a:srgbClr val="0070C0"/>
              </a:solidFill>
              <a:latin typeface="Calibri" pitchFamily="34" charset="0"/>
            </a:endParaRPr>
          </a:p>
          <a:p>
            <a:pPr lvl="1"/>
            <a:endParaRPr lang="en-AU" sz="2200" dirty="0" smtClean="0">
              <a:latin typeface="Calibr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6766" cy="776270"/>
          </a:xfrm>
        </p:spPr>
        <p:txBody>
          <a:bodyPr>
            <a:normAutofit/>
          </a:bodyPr>
          <a:lstStyle/>
          <a:p>
            <a:r>
              <a:rPr lang="en-AU" sz="4000" b="1" dirty="0" smtClean="0">
                <a:latin typeface="Calibri" pitchFamily="34" charset="0"/>
              </a:rPr>
              <a:t>IV. Partners in Family Planning</a:t>
            </a:r>
            <a:r>
              <a:rPr lang="en-AU" sz="2400" b="1" i="1" dirty="0" smtClean="0">
                <a:latin typeface="Calibri" pitchFamily="34" charset="0"/>
              </a:rPr>
              <a:t>(2)</a:t>
            </a:r>
            <a:endParaRPr lang="en-AU" sz="2400" b="1" i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 smtClean="0">
                <a:latin typeface="Calibri" pitchFamily="34" charset="0"/>
              </a:rPr>
              <a:t>Outline</a:t>
            </a:r>
            <a:endParaRPr lang="en-AU" sz="4000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47480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AU" sz="2800" dirty="0" smtClean="0">
                <a:latin typeface="Calibri" pitchFamily="34" charset="0"/>
              </a:rPr>
              <a:t>Purpose of the exercise</a:t>
            </a:r>
          </a:p>
          <a:p>
            <a:r>
              <a:rPr lang="en-AU" sz="2800" dirty="0" smtClean="0">
                <a:latin typeface="Calibri" pitchFamily="34" charset="0"/>
              </a:rPr>
              <a:t>Tool (Matrix on Country Landscape)</a:t>
            </a:r>
          </a:p>
          <a:p>
            <a:r>
              <a:rPr lang="en-AU" sz="2800" dirty="0" smtClean="0">
                <a:latin typeface="Calibri" pitchFamily="34" charset="0"/>
              </a:rPr>
              <a:t>Approaches to answer the questions</a:t>
            </a:r>
          </a:p>
          <a:p>
            <a:r>
              <a:rPr lang="en-AU" sz="2800" dirty="0" smtClean="0">
                <a:latin typeface="Calibri" pitchFamily="34" charset="0"/>
              </a:rPr>
              <a:t>Responds  from the matrix:</a:t>
            </a:r>
          </a:p>
          <a:p>
            <a:pPr>
              <a:buNone/>
            </a:pPr>
            <a:r>
              <a:rPr lang="en-AU" sz="2800" dirty="0" smtClean="0">
                <a:latin typeface="Calibri" pitchFamily="34" charset="0"/>
              </a:rPr>
              <a:t>	I. Family planning plan</a:t>
            </a:r>
          </a:p>
          <a:p>
            <a:pPr>
              <a:buNone/>
            </a:pPr>
            <a:r>
              <a:rPr lang="en-AU" sz="2800" dirty="0" smtClean="0">
                <a:latin typeface="Calibri" pitchFamily="34" charset="0"/>
              </a:rPr>
              <a:t>	II. Situation of plan implementation</a:t>
            </a:r>
          </a:p>
          <a:p>
            <a:pPr>
              <a:buNone/>
            </a:pPr>
            <a:r>
              <a:rPr lang="en-AU" sz="2800" dirty="0" smtClean="0">
                <a:latin typeface="Calibri" pitchFamily="34" charset="0"/>
              </a:rPr>
              <a:t>	III. Family Planning committee</a:t>
            </a:r>
          </a:p>
          <a:p>
            <a:pPr>
              <a:buNone/>
            </a:pPr>
            <a:r>
              <a:rPr lang="en-AU" sz="2800" dirty="0" smtClean="0">
                <a:latin typeface="Calibri" pitchFamily="34" charset="0"/>
              </a:rPr>
              <a:t>	IV. Partners in family planning</a:t>
            </a:r>
          </a:p>
          <a:p>
            <a:pPr>
              <a:buNone/>
            </a:pPr>
            <a:r>
              <a:rPr lang="en-AU" sz="2800" dirty="0" smtClean="0">
                <a:latin typeface="Calibri" pitchFamily="34" charset="0"/>
              </a:rPr>
              <a:t>	V. Key indicators</a:t>
            </a:r>
          </a:p>
          <a:p>
            <a:r>
              <a:rPr lang="en-AU" sz="2800" dirty="0" smtClean="0">
                <a:latin typeface="Calibri" pitchFamily="34" charset="0"/>
              </a:rPr>
              <a:t>Comments on the tool</a:t>
            </a:r>
            <a:endParaRPr lang="en-AU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alibri" pitchFamily="34" charset="0"/>
              </a:rPr>
              <a:t>DHS CPR: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61.4% (IDHS 2007).</a:t>
            </a:r>
            <a:endParaRPr lang="en-AU" sz="2400" dirty="0" smtClean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DHS MCPR: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57.4% (IDHS 2007).</a:t>
            </a:r>
            <a:endParaRPr lang="en-AU" sz="2400" dirty="0" smtClean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DHS unmet need: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13.1% (IDHS 2007).</a:t>
            </a:r>
          </a:p>
          <a:p>
            <a:r>
              <a:rPr lang="en-US" sz="2400" dirty="0" smtClean="0">
                <a:latin typeface="Calibri" pitchFamily="34" charset="0"/>
              </a:rPr>
              <a:t>Most recent CPR: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61.9% (IDHS 2012).</a:t>
            </a:r>
          </a:p>
          <a:p>
            <a:r>
              <a:rPr lang="en-US" sz="2400" dirty="0" smtClean="0">
                <a:latin typeface="Calibri" pitchFamily="34" charset="0"/>
              </a:rPr>
              <a:t>Most recent MCPR estimate: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57.9% (IDHS 2012).</a:t>
            </a:r>
            <a:endParaRPr lang="en-AU" sz="2400" dirty="0" smtClean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Most recent unmet need: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11.4% (IDHS 2012).</a:t>
            </a:r>
            <a:endParaRPr lang="en-AU" sz="2400" dirty="0" smtClean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Contraceptive commodity </a:t>
            </a:r>
            <a:r>
              <a:rPr lang="en-US" sz="2400" dirty="0" err="1" smtClean="0">
                <a:latin typeface="Calibri" pitchFamily="34" charset="0"/>
              </a:rPr>
              <a:t>stockout</a:t>
            </a:r>
            <a:r>
              <a:rPr lang="en-US" sz="2400" dirty="0" smtClean="0">
                <a:latin typeface="Calibri" pitchFamily="34" charset="0"/>
              </a:rPr>
              <a:t>:</a:t>
            </a:r>
          </a:p>
          <a:p>
            <a:pPr lvl="1"/>
            <a:r>
              <a:rPr lang="en-US" sz="2400" dirty="0" err="1" smtClean="0">
                <a:latin typeface="Calibri" pitchFamily="34" charset="0"/>
              </a:rPr>
              <a:t>Stockout</a:t>
            </a:r>
            <a:r>
              <a:rPr lang="en-US" sz="2400" dirty="0" smtClean="0">
                <a:latin typeface="Calibri" pitchFamily="34" charset="0"/>
              </a:rPr>
              <a:t> occurring at central level in last 12 months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: no </a:t>
            </a:r>
            <a:r>
              <a:rPr lang="en-US" sz="2400" dirty="0" err="1" smtClean="0">
                <a:solidFill>
                  <a:srgbClr val="0070C0"/>
                </a:solidFill>
                <a:latin typeface="Calibri" pitchFamily="34" charset="0"/>
              </a:rPr>
              <a:t>stockout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 at central level in the past 12 months.</a:t>
            </a:r>
            <a:endParaRPr lang="en-AU" sz="2400" dirty="0" smtClean="0">
              <a:solidFill>
                <a:srgbClr val="0070C0"/>
              </a:solidFill>
              <a:latin typeface="Calibri" pitchFamily="34" charset="0"/>
            </a:endParaRPr>
          </a:p>
          <a:p>
            <a:pPr lvl="1"/>
            <a:r>
              <a:rPr lang="en-US" sz="2400" dirty="0" err="1" smtClean="0">
                <a:latin typeface="Calibri" pitchFamily="34" charset="0"/>
              </a:rPr>
              <a:t>Stockout</a:t>
            </a:r>
            <a:r>
              <a:rPr lang="en-US" sz="2400" dirty="0" smtClean="0">
                <a:latin typeface="Calibri" pitchFamily="34" charset="0"/>
              </a:rPr>
              <a:t> occurring at point of delivery in last 12 months: </a:t>
            </a:r>
            <a:r>
              <a:rPr lang="en-US" sz="2400" dirty="0" err="1" smtClean="0">
                <a:solidFill>
                  <a:srgbClr val="0070C0"/>
                </a:solidFill>
                <a:latin typeface="Calibri" pitchFamily="34" charset="0"/>
              </a:rPr>
              <a:t>stockout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 of a least one contraceptive method is reported at the service delivery points.</a:t>
            </a:r>
            <a:endParaRPr lang="en-AU" sz="240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6766" cy="776270"/>
          </a:xfrm>
        </p:spPr>
        <p:txBody>
          <a:bodyPr>
            <a:normAutofit/>
          </a:bodyPr>
          <a:lstStyle/>
          <a:p>
            <a:r>
              <a:rPr lang="en-AU" sz="4000" b="1" dirty="0" smtClean="0">
                <a:latin typeface="Calibri" pitchFamily="34" charset="0"/>
              </a:rPr>
              <a:t>V. Key Indicators</a:t>
            </a:r>
            <a:r>
              <a:rPr lang="en-AU" sz="2400" b="1" i="1" dirty="0" smtClean="0">
                <a:latin typeface="Calibri" pitchFamily="34" charset="0"/>
              </a:rPr>
              <a:t>(1)</a:t>
            </a:r>
            <a:endParaRPr lang="en-AU" sz="2400" b="1" i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Calibri" pitchFamily="34" charset="0"/>
              </a:rPr>
              <a:t>Year of budget data: </a:t>
            </a: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</a:rPr>
              <a:t>2013.</a:t>
            </a:r>
            <a:endParaRPr lang="en-AU" sz="2800" dirty="0" smtClean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Budget line for FP services</a:t>
            </a: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</a:rPr>
              <a:t>: </a:t>
            </a:r>
            <a:r>
              <a:rPr lang="en-US" sz="2800" dirty="0" err="1" smtClean="0">
                <a:solidFill>
                  <a:srgbClr val="0070C0"/>
                </a:solidFill>
                <a:latin typeface="Calibri" pitchFamily="34" charset="0"/>
              </a:rPr>
              <a:t>Rp</a:t>
            </a: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</a:rPr>
              <a:t>. 2.6 Trillion (US$273 million).</a:t>
            </a:r>
          </a:p>
          <a:p>
            <a:r>
              <a:rPr lang="en-US" sz="2800" dirty="0" smtClean="0">
                <a:latin typeface="Calibri" pitchFamily="34" charset="0"/>
              </a:rPr>
              <a:t>Budget line for contraceptive procurement: </a:t>
            </a:r>
            <a:r>
              <a:rPr lang="en-US" sz="2800" dirty="0" err="1" smtClean="0">
                <a:solidFill>
                  <a:srgbClr val="0070C0"/>
                </a:solidFill>
                <a:latin typeface="Calibri" pitchFamily="34" charset="0"/>
              </a:rPr>
              <a:t>Rp</a:t>
            </a: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</a:rPr>
              <a:t>. 540 Billion (US$ 55 Million).</a:t>
            </a:r>
            <a:endParaRPr lang="en-AU" sz="2800" dirty="0" smtClean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Strength of financial commitment from government: </a:t>
            </a: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</a:rPr>
              <a:t>significant support of costs of FP services and contraceptives (particularly at the central level).</a:t>
            </a:r>
            <a:endParaRPr lang="en-AU" sz="2800" dirty="0" smtClean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Change in government financial commitment to FP over time</a:t>
            </a: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</a:rPr>
              <a:t>: increasing funds for family planning at the central level within the recent years. </a:t>
            </a:r>
            <a:endParaRPr lang="en-AU" sz="2800" dirty="0" smtClean="0">
              <a:solidFill>
                <a:srgbClr val="0070C0"/>
              </a:solidFill>
              <a:latin typeface="Calibri" pitchFamily="34" charset="0"/>
            </a:endParaRPr>
          </a:p>
          <a:p>
            <a:endParaRPr lang="en-AU" sz="2800" dirty="0" smtClean="0">
              <a:latin typeface="Calibri" pitchFamily="34" charset="0"/>
            </a:endParaRPr>
          </a:p>
          <a:p>
            <a:pPr lvl="1"/>
            <a:endParaRPr lang="en-AU" dirty="0">
              <a:latin typeface="Calibr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6766" cy="776270"/>
          </a:xfrm>
        </p:spPr>
        <p:txBody>
          <a:bodyPr>
            <a:normAutofit/>
          </a:bodyPr>
          <a:lstStyle/>
          <a:p>
            <a:r>
              <a:rPr lang="en-AU" sz="4000" b="1" dirty="0" smtClean="0">
                <a:latin typeface="Calibri" pitchFamily="34" charset="0"/>
              </a:rPr>
              <a:t>V. Key Indicators</a:t>
            </a:r>
            <a:r>
              <a:rPr lang="en-AU" sz="2400" b="1" i="1" dirty="0" smtClean="0">
                <a:latin typeface="Calibri" pitchFamily="34" charset="0"/>
              </a:rPr>
              <a:t>(2)</a:t>
            </a:r>
            <a:endParaRPr lang="en-AU" sz="2400" b="1" i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Some questions are too broad, while the answers are too limited and require answers selection from a drop-down menu.  Only pre-selected answers are possible which may not be suitable to describe country situation.</a:t>
            </a:r>
          </a:p>
          <a:p>
            <a:r>
              <a:rPr lang="en-AU" sz="3200" dirty="0" smtClean="0"/>
              <a:t>Some cells of the matrix can not be filled indicating that the tool is not really ready for distribution.</a:t>
            </a:r>
          </a:p>
          <a:p>
            <a:pPr>
              <a:buNone/>
            </a:pPr>
            <a:endParaRPr lang="en-AU" sz="3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6766" cy="847708"/>
          </a:xfrm>
        </p:spPr>
        <p:txBody>
          <a:bodyPr>
            <a:normAutofit/>
          </a:bodyPr>
          <a:lstStyle/>
          <a:p>
            <a:r>
              <a:rPr lang="en-AU" sz="4000" b="1" dirty="0" smtClean="0">
                <a:latin typeface="Calibri" pitchFamily="34" charset="0"/>
              </a:rPr>
              <a:t>Comments on the Tools</a:t>
            </a:r>
            <a:endParaRPr lang="en-AU" sz="40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43042" y="2357430"/>
            <a:ext cx="5214974" cy="1285884"/>
          </a:xfrm>
        </p:spPr>
        <p:txBody>
          <a:bodyPr>
            <a:noAutofit/>
          </a:bodyPr>
          <a:lstStyle/>
          <a:p>
            <a:pPr algn="ctr"/>
            <a:r>
              <a:rPr lang="en-AU" sz="5400" b="1" dirty="0" smtClean="0">
                <a:latin typeface="Calibri" pitchFamily="34" charset="0"/>
              </a:rPr>
              <a:t>Thank You</a:t>
            </a:r>
            <a:br>
              <a:rPr lang="en-AU" sz="5400" b="1" dirty="0" smtClean="0">
                <a:latin typeface="Calibri" pitchFamily="34" charset="0"/>
              </a:rPr>
            </a:br>
            <a:r>
              <a:rPr lang="en-AU" sz="2000" b="1" dirty="0" smtClean="0">
                <a:latin typeface="Calibri" pitchFamily="34" charset="0"/>
              </a:rPr>
              <a:t>immabatubara@gmail.com</a:t>
            </a:r>
            <a:endParaRPr lang="en-AU" sz="20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 smtClean="0">
                <a:latin typeface="Calibri" pitchFamily="34" charset="0"/>
              </a:rPr>
              <a:t>Purpose of the Exercise</a:t>
            </a:r>
            <a:endParaRPr lang="en-AU" sz="4000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214422"/>
            <a:ext cx="8229600" cy="4937760"/>
          </a:xfrm>
        </p:spPr>
        <p:txBody>
          <a:bodyPr>
            <a:normAutofit/>
          </a:bodyPr>
          <a:lstStyle/>
          <a:p>
            <a:r>
              <a:rPr lang="en-AU" sz="3600" dirty="0" smtClean="0">
                <a:latin typeface="Calibri" pitchFamily="34" charset="0"/>
              </a:rPr>
              <a:t>Help gain a better understanding of the current family planning (FP) situation in all commitment countries.</a:t>
            </a:r>
          </a:p>
          <a:p>
            <a:endParaRPr lang="en-AU" sz="3600" dirty="0" smtClean="0">
              <a:latin typeface="Calibri" pitchFamily="34" charset="0"/>
            </a:endParaRPr>
          </a:p>
          <a:p>
            <a:r>
              <a:rPr lang="en-AU" sz="3600" dirty="0" smtClean="0">
                <a:latin typeface="Calibri" pitchFamily="34" charset="0"/>
              </a:rPr>
              <a:t>As reference information for the FP2020 Country Engagement Working Group and the FP2020 Reference Group.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 smtClean="0">
                <a:latin typeface="Calibri" pitchFamily="34" charset="0"/>
              </a:rPr>
              <a:t>Tool (Matrix on Country Landscape) </a:t>
            </a:r>
            <a:endParaRPr lang="en-AU" sz="4000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>
                <a:latin typeface="Calibri" pitchFamily="34" charset="0"/>
              </a:rPr>
              <a:t>Consists of questions on:</a:t>
            </a:r>
          </a:p>
          <a:p>
            <a:pPr lvl="1"/>
            <a:r>
              <a:rPr lang="en-AU" sz="2400" dirty="0" smtClean="0">
                <a:latin typeface="Calibri" pitchFamily="34" charset="0"/>
              </a:rPr>
              <a:t>Government institution, contact person &amp; address</a:t>
            </a:r>
          </a:p>
          <a:p>
            <a:pPr lvl="1"/>
            <a:r>
              <a:rPr lang="en-AU" sz="2400" dirty="0" smtClean="0">
                <a:latin typeface="Calibri" pitchFamily="34" charset="0"/>
              </a:rPr>
              <a:t>FP Plan: status, elements</a:t>
            </a:r>
          </a:p>
          <a:p>
            <a:pPr lvl="1"/>
            <a:r>
              <a:rPr lang="en-AU" sz="2400" dirty="0" smtClean="0">
                <a:latin typeface="Calibri" pitchFamily="34" charset="0"/>
              </a:rPr>
              <a:t>Situation of Plan Implementation</a:t>
            </a:r>
          </a:p>
          <a:p>
            <a:pPr lvl="1"/>
            <a:r>
              <a:rPr lang="en-AU" sz="2400" dirty="0" smtClean="0">
                <a:latin typeface="Calibri" pitchFamily="34" charset="0"/>
              </a:rPr>
              <a:t>FP Committee </a:t>
            </a:r>
          </a:p>
          <a:p>
            <a:pPr lvl="1"/>
            <a:r>
              <a:rPr lang="en-AU" sz="2400" dirty="0" smtClean="0">
                <a:latin typeface="Calibri" pitchFamily="34" charset="0"/>
              </a:rPr>
              <a:t>Partners in FP</a:t>
            </a:r>
          </a:p>
          <a:p>
            <a:pPr lvl="1"/>
            <a:r>
              <a:rPr lang="en-AU" sz="2400" dirty="0" smtClean="0">
                <a:latin typeface="Calibri" pitchFamily="34" charset="0"/>
              </a:rPr>
              <a:t>Key indicators</a:t>
            </a:r>
          </a:p>
          <a:p>
            <a:r>
              <a:rPr lang="en-AU" dirty="0" smtClean="0">
                <a:latin typeface="Calibri" pitchFamily="34" charset="0"/>
              </a:rPr>
              <a:t>Types of answers</a:t>
            </a:r>
            <a:endParaRPr lang="en-AU" sz="2400" dirty="0" smtClean="0">
              <a:latin typeface="Calibri" pitchFamily="34" charset="0"/>
            </a:endParaRPr>
          </a:p>
          <a:p>
            <a:pPr lvl="1"/>
            <a:r>
              <a:rPr lang="en-AU" sz="2400" dirty="0" smtClean="0">
                <a:latin typeface="Calibri" pitchFamily="34" charset="0"/>
              </a:rPr>
              <a:t>open-ended.</a:t>
            </a:r>
          </a:p>
          <a:p>
            <a:pPr lvl="1"/>
            <a:r>
              <a:rPr lang="en-AU" sz="2400" dirty="0" smtClean="0">
                <a:latin typeface="Calibri" pitchFamily="34" charset="0"/>
              </a:rPr>
              <a:t> drop-down menu.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AU" sz="4000" b="1" dirty="0" smtClean="0">
                <a:latin typeface="Calibri" pitchFamily="34" charset="0"/>
              </a:rPr>
              <a:t>the Matrix....</a:t>
            </a:r>
            <a:endParaRPr lang="en-AU" sz="4000" b="1" dirty="0"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4" y="1214422"/>
            <a:ext cx="8786842" cy="494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2844" y="1142984"/>
          <a:ext cx="8786842" cy="4808993"/>
        </p:xfrm>
        <a:graphic>
          <a:graphicData uri="http://schemas.openxmlformats.org/drawingml/2006/table">
            <a:tbl>
              <a:tblPr/>
              <a:tblGrid>
                <a:gridCol w="337732"/>
                <a:gridCol w="2195254"/>
                <a:gridCol w="1847819"/>
                <a:gridCol w="4406037"/>
              </a:tblGrid>
              <a:tr h="1914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A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8499" marR="484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Times New Roman"/>
                          <a:cs typeface="Times New Roman"/>
                        </a:rPr>
                        <a:t>Point of Discussion</a:t>
                      </a:r>
                      <a:endParaRPr lang="en-A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8499" marR="484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Times New Roman"/>
                          <a:cs typeface="Times New Roman"/>
                        </a:rPr>
                        <a:t>Answer</a:t>
                      </a:r>
                      <a:endParaRPr lang="en-A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8499" marR="484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Times New Roman"/>
                          <a:cs typeface="Times New Roman"/>
                        </a:rPr>
                        <a:t>Supporting Information and References</a:t>
                      </a:r>
                      <a:endParaRPr lang="en-A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8499" marR="484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A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8499" marR="484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Times New Roman"/>
                          <a:cs typeface="Times New Roman"/>
                        </a:rPr>
                        <a:t>Plan Status</a:t>
                      </a:r>
                      <a:endParaRPr lang="en-A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8499" marR="484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531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a</a:t>
                      </a:r>
                      <a:endParaRPr lang="en-A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8499" marR="484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- Existence or progress in development</a:t>
                      </a:r>
                      <a:endParaRPr lang="en-A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8499" marR="484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FP plan exists, of  medium quality</a:t>
                      </a:r>
                      <a:endParaRPr lang="en-A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8499" marR="484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The main family planning plan refers to the national medium-term development plan 2010 to 2014. This plan specifies detail of activities focusing on ensuring equality and self-reliance on family planning through 23,500 public and private clinics throughout Indonesia.  The targets stated in the plans refer to the achievement of millennium development goals number 5b.  </a:t>
                      </a:r>
                      <a:endParaRPr lang="en-AU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Source:</a:t>
                      </a:r>
                      <a:endParaRPr lang="en-AU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Medium term development plan 2010-2014 in health sector</a:t>
                      </a:r>
                      <a:endParaRPr lang="en-A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8499" marR="484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1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b</a:t>
                      </a:r>
                      <a:endParaRPr lang="en-A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8499" marR="484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- Detail of plan</a:t>
                      </a:r>
                      <a:endParaRPr lang="en-A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8499" marR="484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Plan developed at national level (Strategic Plan for Population and Family Planning Development 2010-2014)</a:t>
                      </a:r>
                      <a:endParaRPr lang="en-A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8499" marR="484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The plan is further described in the strategic plan for population and family planning development 2010-2014.  This document serves as a guideline for development of annual plan.  In this strategic plan road maps for achieving the targets are stated together with recommended activities. </a:t>
                      </a:r>
                      <a:endParaRPr lang="en-AU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Source:</a:t>
                      </a:r>
                      <a:endParaRPr lang="en-AU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Times New Roman"/>
                          <a:cs typeface="Times New Roman"/>
                        </a:rPr>
                        <a:t>Rencana</a:t>
                      </a: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latin typeface="Calibri"/>
                          <a:ea typeface="Times New Roman"/>
                          <a:cs typeface="Times New Roman"/>
                        </a:rPr>
                        <a:t>Strategis</a:t>
                      </a: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 Pembangunan </a:t>
                      </a:r>
                      <a:r>
                        <a:rPr lang="en-US" sz="1100" dirty="0" err="1">
                          <a:latin typeface="Calibri"/>
                          <a:ea typeface="Times New Roman"/>
                          <a:cs typeface="Times New Roman"/>
                        </a:rPr>
                        <a:t>Kependudukan</a:t>
                      </a: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latin typeface="Calibri"/>
                          <a:ea typeface="Times New Roman"/>
                          <a:cs typeface="Times New Roman"/>
                        </a:rPr>
                        <a:t>dan</a:t>
                      </a: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latin typeface="Calibri"/>
                          <a:ea typeface="Times New Roman"/>
                          <a:cs typeface="Times New Roman"/>
                        </a:rPr>
                        <a:t>Keluarga</a:t>
                      </a: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latin typeface="Calibri"/>
                          <a:ea typeface="Times New Roman"/>
                          <a:cs typeface="Times New Roman"/>
                        </a:rPr>
                        <a:t>Berencana</a:t>
                      </a: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100" dirty="0" err="1">
                          <a:latin typeface="Calibri"/>
                          <a:ea typeface="Times New Roman"/>
                          <a:cs typeface="Times New Roman"/>
                        </a:rPr>
                        <a:t>tahun</a:t>
                      </a: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 2010-2014 (BKKBN 2011)</a:t>
                      </a:r>
                      <a:endParaRPr lang="en-A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8499" marR="484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0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en-A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8499" marR="484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- Costing</a:t>
                      </a:r>
                      <a:endParaRPr lang="en-A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8499" marR="484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Activities described, with costing for broad areas</a:t>
                      </a:r>
                      <a:endParaRPr lang="en-A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8499" marR="484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The plan is detailed annually in a three-party agreement involving National Population and Family Planning Board, National Planning Board and Ministry of Finance.  Indicative budget ceilings for family planning are decided in this meeting.</a:t>
                      </a:r>
                      <a:endParaRPr lang="en-AU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Source:</a:t>
                      </a:r>
                      <a:endParaRPr lang="en-AU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Times New Roman"/>
                          <a:cs typeface="Times New Roman"/>
                        </a:rPr>
                        <a:t>Dokumen</a:t>
                      </a: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latin typeface="Calibri"/>
                          <a:ea typeface="Times New Roman"/>
                          <a:cs typeface="Times New Roman"/>
                        </a:rPr>
                        <a:t>Kesepakatan</a:t>
                      </a: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  Trilateral meeting </a:t>
                      </a:r>
                      <a:r>
                        <a:rPr lang="en-US" sz="1100" dirty="0" err="1">
                          <a:latin typeface="Calibri"/>
                          <a:ea typeface="Times New Roman"/>
                          <a:cs typeface="Times New Roman"/>
                        </a:rPr>
                        <a:t>pembahasan</a:t>
                      </a: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latin typeface="Calibri"/>
                          <a:ea typeface="Times New Roman"/>
                          <a:cs typeface="Times New Roman"/>
                        </a:rPr>
                        <a:t>pagu</a:t>
                      </a: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100" dirty="0" err="1">
                          <a:latin typeface="Calibri"/>
                          <a:ea typeface="Times New Roman"/>
                          <a:cs typeface="Times New Roman"/>
                        </a:rPr>
                        <a:t>indikatif</a:t>
                      </a: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 BKKBN (2013)</a:t>
                      </a:r>
                      <a:endParaRPr lang="en-A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8499" marR="484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2928" y="71414"/>
            <a:ext cx="8229600" cy="990600"/>
          </a:xfrm>
        </p:spPr>
        <p:txBody>
          <a:bodyPr>
            <a:normAutofit/>
          </a:bodyPr>
          <a:lstStyle/>
          <a:p>
            <a:r>
              <a:rPr lang="en-AU" sz="4000" b="1" dirty="0" smtClean="0">
                <a:latin typeface="Calibri" pitchFamily="34" charset="0"/>
              </a:rPr>
              <a:t>Additional information....</a:t>
            </a:r>
            <a:endParaRPr lang="en-AU" sz="40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286676" cy="714380"/>
          </a:xfrm>
        </p:spPr>
        <p:txBody>
          <a:bodyPr>
            <a:normAutofit fontScale="90000"/>
          </a:bodyPr>
          <a:lstStyle/>
          <a:p>
            <a:r>
              <a:rPr lang="en-AU" sz="4000" b="1" dirty="0" smtClean="0">
                <a:latin typeface="Calibri" pitchFamily="34" charset="0"/>
              </a:rPr>
              <a:t>Approaches to answer the questions</a:t>
            </a:r>
            <a:endParaRPr lang="en-AU" sz="2400" b="1" i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2285992"/>
            <a:ext cx="8258204" cy="1924048"/>
          </a:xfrm>
        </p:spPr>
        <p:txBody>
          <a:bodyPr>
            <a:normAutofit/>
          </a:bodyPr>
          <a:lstStyle/>
          <a:p>
            <a:r>
              <a:rPr lang="en-AU" sz="3600" dirty="0" smtClean="0">
                <a:latin typeface="Calibri" pitchFamily="34" charset="0"/>
              </a:rPr>
              <a:t>Discussion with resources persons.</a:t>
            </a:r>
          </a:p>
          <a:p>
            <a:r>
              <a:rPr lang="en-AU" sz="3600" dirty="0" smtClean="0">
                <a:latin typeface="Calibri" pitchFamily="34" charset="0"/>
              </a:rPr>
              <a:t>Document Reviews.</a:t>
            </a:r>
          </a:p>
          <a:p>
            <a:r>
              <a:rPr lang="en-AU" sz="3600" dirty="0" smtClean="0">
                <a:latin typeface="Calibri" pitchFamily="34" charset="0"/>
              </a:rPr>
              <a:t>Feedbacks of the completed matrix</a:t>
            </a:r>
            <a:endParaRPr lang="en-AU" sz="3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286676" cy="714380"/>
          </a:xfrm>
        </p:spPr>
        <p:txBody>
          <a:bodyPr>
            <a:normAutofit/>
          </a:bodyPr>
          <a:lstStyle/>
          <a:p>
            <a:r>
              <a:rPr lang="en-AU" sz="4000" b="1" dirty="0" smtClean="0">
                <a:latin typeface="Calibri" pitchFamily="34" charset="0"/>
              </a:rPr>
              <a:t>I. Family Planning Plan</a:t>
            </a:r>
            <a:r>
              <a:rPr lang="en-AU" sz="2400" b="1" i="1" dirty="0" smtClean="0">
                <a:latin typeface="Calibri" pitchFamily="34" charset="0"/>
              </a:rPr>
              <a:t>(1)</a:t>
            </a:r>
            <a:endParaRPr lang="en-AU" sz="2400" b="1" i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58204" cy="5067320"/>
          </a:xfrm>
        </p:spPr>
        <p:txBody>
          <a:bodyPr>
            <a:normAutofit/>
          </a:bodyPr>
          <a:lstStyle/>
          <a:p>
            <a:r>
              <a:rPr lang="en-AU" sz="2400" dirty="0" smtClean="0">
                <a:latin typeface="Calibri" pitchFamily="34" charset="0"/>
              </a:rPr>
              <a:t>Existence of progress in development: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FP plan exists, of  medium quality </a:t>
            </a:r>
            <a:endParaRPr lang="en-AU" sz="2400" dirty="0" smtClean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Detail of plan: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Plan developed at national level </a:t>
            </a:r>
          </a:p>
          <a:p>
            <a:r>
              <a:rPr lang="en-US" sz="2400" dirty="0" smtClean="0">
                <a:latin typeface="Calibri" pitchFamily="34" charset="0"/>
              </a:rPr>
              <a:t>Costing: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Activities described, with costing for broad areas</a:t>
            </a:r>
          </a:p>
          <a:p>
            <a:r>
              <a:rPr lang="en-US" sz="2400" dirty="0" smtClean="0">
                <a:latin typeface="Calibri" pitchFamily="34" charset="0"/>
              </a:rPr>
              <a:t>Financing: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Plan mostly funded, with a focus on covering all critical activities (particularly at the central level)</a:t>
            </a:r>
          </a:p>
          <a:p>
            <a:r>
              <a:rPr lang="en-US" sz="2400" dirty="0" smtClean="0">
                <a:latin typeface="Calibri" pitchFamily="34" charset="0"/>
              </a:rPr>
              <a:t>Implementation: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Plan having significant issues of implementation</a:t>
            </a:r>
          </a:p>
          <a:p>
            <a:r>
              <a:rPr lang="en-US" sz="2400" dirty="0" smtClean="0">
                <a:latin typeface="Calibri" pitchFamily="34" charset="0"/>
              </a:rPr>
              <a:t>Relation to other plans: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Stand alone FP plan</a:t>
            </a:r>
          </a:p>
          <a:p>
            <a:r>
              <a:rPr lang="en-US" sz="2400" dirty="0" smtClean="0">
                <a:latin typeface="Calibri" pitchFamily="34" charset="0"/>
              </a:rPr>
              <a:t>Plan name: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Strategic plan for Population and Family Planning Development (2010-2014), Population and Family Planning </a:t>
            </a:r>
            <a:r>
              <a:rPr lang="en-US" sz="2400" dirty="0" err="1" smtClean="0">
                <a:solidFill>
                  <a:srgbClr val="0070C0"/>
                </a:solidFill>
                <a:latin typeface="Calibri" pitchFamily="34" charset="0"/>
              </a:rPr>
              <a:t>Kencana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 (2013 to 2016).</a:t>
            </a:r>
          </a:p>
          <a:p>
            <a:endParaRPr lang="en-AU" sz="2400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286676" cy="857256"/>
          </a:xfrm>
        </p:spPr>
        <p:txBody>
          <a:bodyPr>
            <a:normAutofit/>
          </a:bodyPr>
          <a:lstStyle/>
          <a:p>
            <a:r>
              <a:rPr lang="en-AU" sz="4000" b="1" dirty="0" smtClean="0">
                <a:latin typeface="Calibri" pitchFamily="34" charset="0"/>
              </a:rPr>
              <a:t>I. Family Planning Plan</a:t>
            </a:r>
            <a:r>
              <a:rPr lang="en-AU" sz="2400" b="1" i="1" dirty="0" smtClean="0">
                <a:latin typeface="Calibri" pitchFamily="34" charset="0"/>
              </a:rPr>
              <a:t>(2)</a:t>
            </a:r>
            <a:endParaRPr lang="en-AU" sz="2400" b="1" i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8258204" cy="5286412"/>
          </a:xfrm>
        </p:spPr>
        <p:txBody>
          <a:bodyPr>
            <a:noAutofit/>
          </a:bodyPr>
          <a:lstStyle/>
          <a:p>
            <a:r>
              <a:rPr lang="en-US" sz="2300" dirty="0" smtClean="0">
                <a:latin typeface="Calibri" pitchFamily="34" charset="0"/>
              </a:rPr>
              <a:t>Date of plan creation/last review: </a:t>
            </a:r>
            <a:r>
              <a:rPr lang="en-US" sz="2300" dirty="0" smtClean="0">
                <a:solidFill>
                  <a:srgbClr val="0070C0"/>
                </a:solidFill>
                <a:latin typeface="Calibri" pitchFamily="34" charset="0"/>
              </a:rPr>
              <a:t>launched 2010</a:t>
            </a:r>
          </a:p>
          <a:p>
            <a:r>
              <a:rPr lang="en-US" sz="2300" dirty="0" smtClean="0">
                <a:latin typeface="Calibri" pitchFamily="34" charset="0"/>
              </a:rPr>
              <a:t>Years spanned by plan: </a:t>
            </a:r>
            <a:r>
              <a:rPr lang="en-US" sz="2300" dirty="0" smtClean="0">
                <a:solidFill>
                  <a:srgbClr val="0070C0"/>
                </a:solidFill>
                <a:latin typeface="Calibri" pitchFamily="34" charset="0"/>
              </a:rPr>
              <a:t>2010-2014</a:t>
            </a:r>
          </a:p>
          <a:p>
            <a:r>
              <a:rPr lang="en-US" sz="2300" dirty="0" smtClean="0">
                <a:latin typeface="Calibri" pitchFamily="34" charset="0"/>
              </a:rPr>
              <a:t>MCPR goal set in plan: </a:t>
            </a:r>
            <a:r>
              <a:rPr lang="en-US" sz="2300" dirty="0" smtClean="0">
                <a:solidFill>
                  <a:srgbClr val="0070C0"/>
                </a:solidFill>
                <a:latin typeface="Calibri" pitchFamily="34" charset="0"/>
              </a:rPr>
              <a:t>65%</a:t>
            </a:r>
          </a:p>
          <a:p>
            <a:pPr marL="0">
              <a:spcBef>
                <a:spcPts val="0"/>
              </a:spcBef>
            </a:pPr>
            <a:r>
              <a:rPr lang="en-US" sz="2300" dirty="0" smtClean="0">
                <a:latin typeface="Calibri" pitchFamily="34" charset="0"/>
              </a:rPr>
              <a:t>Other goal set in plan:</a:t>
            </a:r>
            <a:endParaRPr lang="en-US" sz="2000" dirty="0" smtClean="0">
              <a:solidFill>
                <a:srgbClr val="0070C0"/>
              </a:solidFill>
              <a:latin typeface="Calibri" pitchFamily="34" charset="0"/>
            </a:endParaRPr>
          </a:p>
          <a:p>
            <a:pPr marL="548640" lvl="3">
              <a:spcBef>
                <a:spcPts val="0"/>
              </a:spcBef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  <a:latin typeface="Calibri" pitchFamily="34" charset="0"/>
              </a:rPr>
              <a:t>TFR = 2.1</a:t>
            </a:r>
            <a:endParaRPr lang="en-AU" sz="2000" dirty="0" smtClean="0">
              <a:solidFill>
                <a:srgbClr val="0070C0"/>
              </a:solidFill>
              <a:latin typeface="Calibri" pitchFamily="34" charset="0"/>
            </a:endParaRPr>
          </a:p>
          <a:p>
            <a:pPr marL="548640" lvl="3">
              <a:spcBef>
                <a:spcPts val="0"/>
              </a:spcBef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  <a:latin typeface="Calibri" pitchFamily="34" charset="0"/>
              </a:rPr>
              <a:t>NRR = 1</a:t>
            </a:r>
            <a:endParaRPr lang="en-AU" sz="2000" dirty="0" smtClean="0">
              <a:solidFill>
                <a:srgbClr val="0070C0"/>
              </a:solidFill>
              <a:latin typeface="Calibri" pitchFamily="34" charset="0"/>
            </a:endParaRPr>
          </a:p>
          <a:p>
            <a:pPr marL="548640" lvl="3">
              <a:spcBef>
                <a:spcPts val="0"/>
              </a:spcBef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  <a:latin typeface="Calibri" pitchFamily="34" charset="0"/>
              </a:rPr>
              <a:t>Median of age of marriage to 21 years</a:t>
            </a:r>
            <a:endParaRPr lang="en-AU" sz="2000" dirty="0" smtClean="0">
              <a:solidFill>
                <a:srgbClr val="0070C0"/>
              </a:solidFill>
              <a:latin typeface="Calibri" pitchFamily="34" charset="0"/>
            </a:endParaRPr>
          </a:p>
          <a:p>
            <a:pPr marL="548640" lvl="3">
              <a:spcBef>
                <a:spcPts val="0"/>
              </a:spcBef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  <a:latin typeface="Calibri" pitchFamily="34" charset="0"/>
              </a:rPr>
              <a:t>ASFR 15-19 years to 30 per 1000 women</a:t>
            </a:r>
            <a:endParaRPr lang="en-AU" sz="2000" dirty="0" smtClean="0">
              <a:solidFill>
                <a:srgbClr val="0070C0"/>
              </a:solidFill>
              <a:latin typeface="Calibri" pitchFamily="34" charset="0"/>
            </a:endParaRPr>
          </a:p>
          <a:p>
            <a:pPr marL="548640" lvl="3">
              <a:spcBef>
                <a:spcPts val="0"/>
              </a:spcBef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  <a:latin typeface="Calibri" pitchFamily="34" charset="0"/>
              </a:rPr>
              <a:t>Unmet needs to 5%</a:t>
            </a:r>
          </a:p>
          <a:p>
            <a:pPr marL="548640" lvl="3">
              <a:spcBef>
                <a:spcPts val="0"/>
              </a:spcBef>
              <a:buFont typeface="Wingdings" pitchFamily="2" charset="2"/>
              <a:buChar char="Ø"/>
            </a:pPr>
            <a:r>
              <a:rPr lang="en-AU" sz="2000" dirty="0" smtClean="0">
                <a:solidFill>
                  <a:srgbClr val="0070C0"/>
                </a:solidFill>
                <a:latin typeface="Calibri" pitchFamily="34" charset="0"/>
              </a:rPr>
              <a:t>Reduce unwanted pregnancy from 19.7 to 15% </a:t>
            </a:r>
          </a:p>
          <a:p>
            <a:pPr marL="548640" lvl="3">
              <a:spcBef>
                <a:spcPts val="0"/>
              </a:spcBef>
              <a:buFont typeface="Wingdings" pitchFamily="2" charset="2"/>
              <a:buChar char="Ø"/>
            </a:pPr>
            <a:r>
              <a:rPr lang="en-AU" sz="2000" dirty="0" smtClean="0">
                <a:solidFill>
                  <a:srgbClr val="0070C0"/>
                </a:solidFill>
                <a:latin typeface="Calibri" pitchFamily="34" charset="0"/>
              </a:rPr>
              <a:t>Reduce disparity of TFR, unmet needs and CPR</a:t>
            </a:r>
          </a:p>
          <a:p>
            <a:pPr marL="548640" lvl="3">
              <a:spcBef>
                <a:spcPts val="0"/>
              </a:spcBef>
              <a:buFont typeface="Wingdings" pitchFamily="2" charset="2"/>
              <a:buChar char="Ø"/>
            </a:pPr>
            <a:r>
              <a:rPr lang="en-AU" sz="2000" dirty="0" smtClean="0">
                <a:solidFill>
                  <a:srgbClr val="0070C0"/>
                </a:solidFill>
                <a:latin typeface="Calibri" pitchFamily="34" charset="0"/>
              </a:rPr>
              <a:t>Establishment of District Population and FP Agency in 435 districts</a:t>
            </a:r>
            <a:endParaRPr lang="en-US" sz="2000" dirty="0" smtClean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US" sz="2300" dirty="0" smtClean="0">
                <a:latin typeface="Calibri" pitchFamily="34" charset="0"/>
              </a:rPr>
              <a:t>Stakeholders involved in plan creation: </a:t>
            </a:r>
            <a:r>
              <a:rPr lang="en-US" sz="2300" dirty="0" smtClean="0">
                <a:solidFill>
                  <a:srgbClr val="0070C0"/>
                </a:solidFill>
                <a:latin typeface="Calibri" pitchFamily="34" charset="0"/>
              </a:rPr>
              <a:t>BKKBN, BAPPENAS, Ministry of Finance.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630</TotalTime>
  <Words>1574</Words>
  <Application>Microsoft Office PowerPoint</Application>
  <PresentationFormat>On-screen Show (4:3)</PresentationFormat>
  <Paragraphs>165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Origin</vt:lpstr>
      <vt:lpstr>Country Landscape: Indonesia</vt:lpstr>
      <vt:lpstr>Outline</vt:lpstr>
      <vt:lpstr>Purpose of the Exercise</vt:lpstr>
      <vt:lpstr>Tool (Matrix on Country Landscape) </vt:lpstr>
      <vt:lpstr>the Matrix....</vt:lpstr>
      <vt:lpstr>Additional information....</vt:lpstr>
      <vt:lpstr>Approaches to answer the questions</vt:lpstr>
      <vt:lpstr>I. Family Planning Plan(1)</vt:lpstr>
      <vt:lpstr>I. Family Planning Plan(2)</vt:lpstr>
      <vt:lpstr>I. Family Planning Plan(3)</vt:lpstr>
      <vt:lpstr>I. Family Planning Plan(4)</vt:lpstr>
      <vt:lpstr>II. Situation of Plan Implementation(1)</vt:lpstr>
      <vt:lpstr>II. Situation of Plan Implementation(2)</vt:lpstr>
      <vt:lpstr>II. Situation of Plan Implementation(3)</vt:lpstr>
      <vt:lpstr>III. Family Planning Committee(1)</vt:lpstr>
      <vt:lpstr>III. Family Planning Committee(2)</vt:lpstr>
      <vt:lpstr>III. Family Planning Committee(3)</vt:lpstr>
      <vt:lpstr>IV. Partners in Family Planning(1)</vt:lpstr>
      <vt:lpstr>IV. Partners in Family Planning(2)</vt:lpstr>
      <vt:lpstr>V. Key Indicators(1)</vt:lpstr>
      <vt:lpstr>V. Key Indicators(2)</vt:lpstr>
      <vt:lpstr>Comments on the Tools</vt:lpstr>
      <vt:lpstr>Thank You immabatubara@gmail.com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Country Landscape: Indonesia</dc:title>
  <dc:creator>Default</dc:creator>
  <cp:lastModifiedBy>toshiba</cp:lastModifiedBy>
  <cp:revision>85</cp:revision>
  <dcterms:created xsi:type="dcterms:W3CDTF">2013-07-03T06:59:39Z</dcterms:created>
  <dcterms:modified xsi:type="dcterms:W3CDTF">2013-07-08T04:04:40Z</dcterms:modified>
</cp:coreProperties>
</file>