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9" r:id="rId3"/>
    <p:sldId id="260" r:id="rId4"/>
    <p:sldId id="261" r:id="rId5"/>
    <p:sldId id="262" r:id="rId6"/>
    <p:sldId id="257" r:id="rId7"/>
    <p:sldId id="258"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 d="1"/>
        <a:sy n="1" d="1"/>
      </p:scale>
      <p:origin x="0" y="0"/>
    </p:cViewPr>
  </p:notesTextViewPr>
  <p:sorterViewPr>
    <p:cViewPr>
      <p:scale>
        <a:sx n="100" d="100"/>
        <a:sy n="100" d="100"/>
      </p:scale>
      <p:origin x="0" y="47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1DE77-9401-4F63-BB07-5E3773C07F87}" type="datetimeFigureOut">
              <a:rPr lang="en-GB" smtClean="0"/>
              <a:pPr/>
              <a:t>18/03/2014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4C02FF-4416-4342-AD90-C67041BD465D}" type="slidenum">
              <a:rPr lang="en-GB" smtClean="0"/>
              <a:pPr/>
              <a:t>‹#›</a:t>
            </a:fld>
            <a:endParaRPr lang="en-GB"/>
          </a:p>
        </p:txBody>
      </p:sp>
    </p:spTree>
    <p:extLst>
      <p:ext uri="{BB962C8B-B14F-4D97-AF65-F5344CB8AC3E}">
        <p14:creationId xmlns:p14="http://schemas.microsoft.com/office/powerpoint/2010/main" xmlns="" val="2232076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34C02FF-4416-4342-AD90-C67041BD465D}" type="slidenum">
              <a:rPr lang="en-GB" smtClean="0"/>
              <a:pPr/>
              <a:t>6</a:t>
            </a:fld>
            <a:endParaRPr lang="en-GB"/>
          </a:p>
        </p:txBody>
      </p:sp>
    </p:spTree>
    <p:extLst>
      <p:ext uri="{BB962C8B-B14F-4D97-AF65-F5344CB8AC3E}">
        <p14:creationId xmlns:p14="http://schemas.microsoft.com/office/powerpoint/2010/main" xmlns="" val="3705735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C6E2754-DBB6-462C-B89D-25B823D8922A}" type="datetimeFigureOut">
              <a:rPr lang="en-GB" smtClean="0"/>
              <a:pPr/>
              <a:t>18/03/2014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6B8C12B-6B81-4C0C-A982-C167C4FB5198}" type="slidenum">
              <a:rPr lang="en-GB" smtClean="0"/>
              <a:pPr/>
              <a:t>‹#›</a:t>
            </a:fld>
            <a:endParaRPr lang="en-GB" dirty="0"/>
          </a:p>
        </p:txBody>
      </p:sp>
    </p:spTree>
    <p:extLst>
      <p:ext uri="{BB962C8B-B14F-4D97-AF65-F5344CB8AC3E}">
        <p14:creationId xmlns:p14="http://schemas.microsoft.com/office/powerpoint/2010/main" xmlns="" val="3036178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C6E2754-DBB6-462C-B89D-25B823D8922A}" type="datetimeFigureOut">
              <a:rPr lang="en-GB" smtClean="0"/>
              <a:pPr/>
              <a:t>18/03/2014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6B8C12B-6B81-4C0C-A982-C167C4FB5198}" type="slidenum">
              <a:rPr lang="en-GB" smtClean="0"/>
              <a:pPr/>
              <a:t>‹#›</a:t>
            </a:fld>
            <a:endParaRPr lang="en-GB" dirty="0"/>
          </a:p>
        </p:txBody>
      </p:sp>
    </p:spTree>
    <p:extLst>
      <p:ext uri="{BB962C8B-B14F-4D97-AF65-F5344CB8AC3E}">
        <p14:creationId xmlns:p14="http://schemas.microsoft.com/office/powerpoint/2010/main" xmlns="" val="55199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C6E2754-DBB6-462C-B89D-25B823D8922A}" type="datetimeFigureOut">
              <a:rPr lang="en-GB" smtClean="0"/>
              <a:pPr/>
              <a:t>18/03/2014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6B8C12B-6B81-4C0C-A982-C167C4FB5198}" type="slidenum">
              <a:rPr lang="en-GB" smtClean="0"/>
              <a:pPr/>
              <a:t>‹#›</a:t>
            </a:fld>
            <a:endParaRPr lang="en-GB" dirty="0"/>
          </a:p>
        </p:txBody>
      </p:sp>
    </p:spTree>
    <p:extLst>
      <p:ext uri="{BB962C8B-B14F-4D97-AF65-F5344CB8AC3E}">
        <p14:creationId xmlns:p14="http://schemas.microsoft.com/office/powerpoint/2010/main" xmlns="" val="29848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C6E2754-DBB6-462C-B89D-25B823D8922A}" type="datetimeFigureOut">
              <a:rPr lang="en-GB" smtClean="0"/>
              <a:pPr/>
              <a:t>18/03/2014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6B8C12B-6B81-4C0C-A982-C167C4FB5198}" type="slidenum">
              <a:rPr lang="en-GB" smtClean="0"/>
              <a:pPr/>
              <a:t>‹#›</a:t>
            </a:fld>
            <a:endParaRPr lang="en-GB" dirty="0"/>
          </a:p>
        </p:txBody>
      </p:sp>
    </p:spTree>
    <p:extLst>
      <p:ext uri="{BB962C8B-B14F-4D97-AF65-F5344CB8AC3E}">
        <p14:creationId xmlns:p14="http://schemas.microsoft.com/office/powerpoint/2010/main" xmlns="" val="2054250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E2754-DBB6-462C-B89D-25B823D8922A}" type="datetimeFigureOut">
              <a:rPr lang="en-GB" smtClean="0"/>
              <a:pPr/>
              <a:t>18/03/2014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6B8C12B-6B81-4C0C-A982-C167C4FB5198}" type="slidenum">
              <a:rPr lang="en-GB" smtClean="0"/>
              <a:pPr/>
              <a:t>‹#›</a:t>
            </a:fld>
            <a:endParaRPr lang="en-GB" dirty="0"/>
          </a:p>
        </p:txBody>
      </p:sp>
    </p:spTree>
    <p:extLst>
      <p:ext uri="{BB962C8B-B14F-4D97-AF65-F5344CB8AC3E}">
        <p14:creationId xmlns:p14="http://schemas.microsoft.com/office/powerpoint/2010/main" xmlns="" val="1760982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C6E2754-DBB6-462C-B89D-25B823D8922A}" type="datetimeFigureOut">
              <a:rPr lang="en-GB" smtClean="0"/>
              <a:pPr/>
              <a:t>18/03/2014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6B8C12B-6B81-4C0C-A982-C167C4FB5198}" type="slidenum">
              <a:rPr lang="en-GB" smtClean="0"/>
              <a:pPr/>
              <a:t>‹#›</a:t>
            </a:fld>
            <a:endParaRPr lang="en-GB" dirty="0"/>
          </a:p>
        </p:txBody>
      </p:sp>
    </p:spTree>
    <p:extLst>
      <p:ext uri="{BB962C8B-B14F-4D97-AF65-F5344CB8AC3E}">
        <p14:creationId xmlns:p14="http://schemas.microsoft.com/office/powerpoint/2010/main" xmlns="" val="727393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C6E2754-DBB6-462C-B89D-25B823D8922A}" type="datetimeFigureOut">
              <a:rPr lang="en-GB" smtClean="0"/>
              <a:pPr/>
              <a:t>18/03/2014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96B8C12B-6B81-4C0C-A982-C167C4FB5198}" type="slidenum">
              <a:rPr lang="en-GB" smtClean="0"/>
              <a:pPr/>
              <a:t>‹#›</a:t>
            </a:fld>
            <a:endParaRPr lang="en-GB" dirty="0"/>
          </a:p>
        </p:txBody>
      </p:sp>
    </p:spTree>
    <p:extLst>
      <p:ext uri="{BB962C8B-B14F-4D97-AF65-F5344CB8AC3E}">
        <p14:creationId xmlns:p14="http://schemas.microsoft.com/office/powerpoint/2010/main" xmlns="" val="2892040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C6E2754-DBB6-462C-B89D-25B823D8922A}" type="datetimeFigureOut">
              <a:rPr lang="en-GB" smtClean="0"/>
              <a:pPr/>
              <a:t>18/03/2014</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96B8C12B-6B81-4C0C-A982-C167C4FB5198}" type="slidenum">
              <a:rPr lang="en-GB" smtClean="0"/>
              <a:pPr/>
              <a:t>‹#›</a:t>
            </a:fld>
            <a:endParaRPr lang="en-GB" dirty="0"/>
          </a:p>
        </p:txBody>
      </p:sp>
    </p:spTree>
    <p:extLst>
      <p:ext uri="{BB962C8B-B14F-4D97-AF65-F5344CB8AC3E}">
        <p14:creationId xmlns:p14="http://schemas.microsoft.com/office/powerpoint/2010/main" xmlns="" val="3708247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6E2754-DBB6-462C-B89D-25B823D8922A}" type="datetimeFigureOut">
              <a:rPr lang="en-GB" smtClean="0"/>
              <a:pPr/>
              <a:t>18/03/2014</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96B8C12B-6B81-4C0C-A982-C167C4FB5198}" type="slidenum">
              <a:rPr lang="en-GB" smtClean="0"/>
              <a:pPr/>
              <a:t>‹#›</a:t>
            </a:fld>
            <a:endParaRPr lang="en-GB" dirty="0"/>
          </a:p>
        </p:txBody>
      </p:sp>
    </p:spTree>
    <p:extLst>
      <p:ext uri="{BB962C8B-B14F-4D97-AF65-F5344CB8AC3E}">
        <p14:creationId xmlns:p14="http://schemas.microsoft.com/office/powerpoint/2010/main" xmlns="" val="2515789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E2754-DBB6-462C-B89D-25B823D8922A}" type="datetimeFigureOut">
              <a:rPr lang="en-GB" smtClean="0"/>
              <a:pPr/>
              <a:t>18/03/2014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6B8C12B-6B81-4C0C-A982-C167C4FB5198}" type="slidenum">
              <a:rPr lang="en-GB" smtClean="0"/>
              <a:pPr/>
              <a:t>‹#›</a:t>
            </a:fld>
            <a:endParaRPr lang="en-GB" dirty="0"/>
          </a:p>
        </p:txBody>
      </p:sp>
    </p:spTree>
    <p:extLst>
      <p:ext uri="{BB962C8B-B14F-4D97-AF65-F5344CB8AC3E}">
        <p14:creationId xmlns:p14="http://schemas.microsoft.com/office/powerpoint/2010/main" xmlns="" val="2404485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E2754-DBB6-462C-B89D-25B823D8922A}" type="datetimeFigureOut">
              <a:rPr lang="en-GB" smtClean="0"/>
              <a:pPr/>
              <a:t>18/03/2014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6B8C12B-6B81-4C0C-A982-C167C4FB5198}" type="slidenum">
              <a:rPr lang="en-GB" smtClean="0"/>
              <a:pPr/>
              <a:t>‹#›</a:t>
            </a:fld>
            <a:endParaRPr lang="en-GB" dirty="0"/>
          </a:p>
        </p:txBody>
      </p:sp>
    </p:spTree>
    <p:extLst>
      <p:ext uri="{BB962C8B-B14F-4D97-AF65-F5344CB8AC3E}">
        <p14:creationId xmlns:p14="http://schemas.microsoft.com/office/powerpoint/2010/main" xmlns="" val="3523336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6E2754-DBB6-462C-B89D-25B823D8922A}" type="datetimeFigureOut">
              <a:rPr lang="en-GB" smtClean="0"/>
              <a:pPr/>
              <a:t>18/03/2014</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B8C12B-6B81-4C0C-A982-C167C4FB5198}" type="slidenum">
              <a:rPr lang="en-GB" smtClean="0"/>
              <a:pPr/>
              <a:t>‹#›</a:t>
            </a:fld>
            <a:endParaRPr lang="en-GB" dirty="0"/>
          </a:p>
        </p:txBody>
      </p:sp>
    </p:spTree>
    <p:extLst>
      <p:ext uri="{BB962C8B-B14F-4D97-AF65-F5344CB8AC3E}">
        <p14:creationId xmlns:p14="http://schemas.microsoft.com/office/powerpoint/2010/main" xmlns="" val="3676861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Assessment of potential training institutions for international FP training</a:t>
            </a:r>
            <a:endParaRPr lang="en-GB" dirty="0"/>
          </a:p>
        </p:txBody>
      </p:sp>
      <p:sp>
        <p:nvSpPr>
          <p:cNvPr id="3" name="Subtitle 2"/>
          <p:cNvSpPr>
            <a:spLocks noGrp="1"/>
          </p:cNvSpPr>
          <p:nvPr>
            <p:ph type="subTitle" idx="1"/>
          </p:nvPr>
        </p:nvSpPr>
        <p:spPr/>
        <p:txBody>
          <a:bodyPr/>
          <a:lstStyle/>
          <a:p>
            <a:r>
              <a:rPr lang="en-US" smtClean="0"/>
              <a:t>March 18, 2014</a:t>
            </a:r>
            <a:endParaRPr lang="en-GB" dirty="0"/>
          </a:p>
        </p:txBody>
      </p:sp>
    </p:spTree>
    <p:extLst>
      <p:ext uri="{BB962C8B-B14F-4D97-AF65-F5344CB8AC3E}">
        <p14:creationId xmlns:p14="http://schemas.microsoft.com/office/powerpoint/2010/main" xmlns="" val="541788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Work plan</a:t>
            </a:r>
            <a:endParaRPr lang="en-GB" dirty="0">
              <a:latin typeface="Comic Sans MS" panose="030F0702030302020204" pitchFamily="66" charset="0"/>
            </a:endParaRPr>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pPr>
              <a:buFont typeface="Wingdings" panose="05000000000000000000" pitchFamily="2" charset="2"/>
              <a:buChar char="q"/>
            </a:pPr>
            <a:r>
              <a:rPr lang="en-GB" sz="3500" dirty="0" smtClean="0"/>
              <a:t>Written </a:t>
            </a:r>
            <a:r>
              <a:rPr lang="en-GB" sz="3500" dirty="0"/>
              <a:t>commitment from selected training institute and trainers</a:t>
            </a:r>
          </a:p>
          <a:p>
            <a:pPr>
              <a:buFont typeface="Wingdings" panose="05000000000000000000" pitchFamily="2" charset="2"/>
              <a:buChar char="q"/>
            </a:pPr>
            <a:r>
              <a:rPr lang="en-GB" sz="3500" dirty="0" smtClean="0"/>
              <a:t>Curriculum - TOT and service providers (standard procedures) (clinical and programmatic)</a:t>
            </a:r>
          </a:p>
          <a:p>
            <a:pPr>
              <a:buFont typeface="Wingdings" panose="05000000000000000000" pitchFamily="2" charset="2"/>
              <a:buChar char="q"/>
            </a:pPr>
            <a:r>
              <a:rPr lang="en-GB" sz="3500" dirty="0" smtClean="0"/>
              <a:t>Duration </a:t>
            </a:r>
            <a:r>
              <a:rPr lang="en-GB" sz="3500" dirty="0"/>
              <a:t>of training</a:t>
            </a:r>
          </a:p>
          <a:p>
            <a:pPr>
              <a:buFont typeface="Wingdings" panose="05000000000000000000" pitchFamily="2" charset="2"/>
              <a:buChar char="q"/>
            </a:pPr>
            <a:r>
              <a:rPr lang="en-GB" sz="3500" dirty="0" smtClean="0"/>
              <a:t>Training coordinator and trainers</a:t>
            </a:r>
          </a:p>
          <a:p>
            <a:pPr>
              <a:buFont typeface="Wingdings" panose="05000000000000000000" pitchFamily="2" charset="2"/>
              <a:buChar char="q"/>
            </a:pPr>
            <a:r>
              <a:rPr lang="en-GB" sz="3500" dirty="0" smtClean="0"/>
              <a:t>Training </a:t>
            </a:r>
            <a:r>
              <a:rPr lang="en-GB" sz="3500" dirty="0"/>
              <a:t>sites- Clinical, facility and contraceptive logistics system in the district</a:t>
            </a:r>
          </a:p>
          <a:p>
            <a:pPr>
              <a:buFont typeface="Wingdings" panose="05000000000000000000" pitchFamily="2" charset="2"/>
              <a:buChar char="q"/>
            </a:pPr>
            <a:r>
              <a:rPr lang="en-GB" sz="3500" dirty="0"/>
              <a:t>Trainers’ training</a:t>
            </a:r>
          </a:p>
          <a:p>
            <a:pPr>
              <a:buFont typeface="Wingdings" panose="05000000000000000000" pitchFamily="2" charset="2"/>
              <a:buChar char="q"/>
            </a:pPr>
            <a:r>
              <a:rPr lang="en-GB" sz="3500" dirty="0"/>
              <a:t>Training site requirements including case load</a:t>
            </a:r>
          </a:p>
          <a:p>
            <a:pPr>
              <a:buFont typeface="Wingdings" panose="05000000000000000000" pitchFamily="2" charset="2"/>
              <a:buChar char="q"/>
            </a:pPr>
            <a:r>
              <a:rPr lang="en-GB" sz="3500" dirty="0"/>
              <a:t>Models – pelvic, NSV, </a:t>
            </a:r>
            <a:r>
              <a:rPr lang="en-GB" sz="3500" dirty="0" smtClean="0"/>
              <a:t>arm for implants, instruments, etc.</a:t>
            </a:r>
            <a:endParaRPr lang="en-GB" sz="3500" dirty="0"/>
          </a:p>
          <a:p>
            <a:pPr marL="0" indent="0">
              <a:buNone/>
            </a:pPr>
            <a:endParaRPr lang="en-GB" dirty="0"/>
          </a:p>
        </p:txBody>
      </p:sp>
    </p:spTree>
    <p:extLst>
      <p:ext uri="{BB962C8B-B14F-4D97-AF65-F5344CB8AC3E}">
        <p14:creationId xmlns:p14="http://schemas.microsoft.com/office/powerpoint/2010/main" xmlns="" val="3681328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Work plan</a:t>
            </a:r>
            <a:endParaRPr lang="en-GB" dirty="0">
              <a:latin typeface="Comic Sans MS" panose="030F0702030302020204" pitchFamily="66" charset="0"/>
            </a:endParaRPr>
          </a:p>
        </p:txBody>
      </p:sp>
      <p:sp>
        <p:nvSpPr>
          <p:cNvPr id="3" name="Content Placeholder 2"/>
          <p:cNvSpPr>
            <a:spLocks noGrp="1"/>
          </p:cNvSpPr>
          <p:nvPr>
            <p:ph idx="1"/>
          </p:nvPr>
        </p:nvSpPr>
        <p:spPr>
          <a:xfrm>
            <a:off x="457200" y="1143000"/>
            <a:ext cx="8229600" cy="4983163"/>
          </a:xfrm>
        </p:spPr>
        <p:txBody>
          <a:bodyPr>
            <a:normAutofit/>
          </a:bodyPr>
          <a:lstStyle/>
          <a:p>
            <a:pPr>
              <a:buFont typeface="Wingdings" panose="05000000000000000000" pitchFamily="2" charset="2"/>
              <a:buChar char="q"/>
            </a:pPr>
            <a:r>
              <a:rPr lang="en-GB" dirty="0"/>
              <a:t>Accommodation</a:t>
            </a:r>
          </a:p>
          <a:p>
            <a:pPr>
              <a:buFont typeface="Wingdings" panose="05000000000000000000" pitchFamily="2" charset="2"/>
              <a:buChar char="q"/>
            </a:pPr>
            <a:r>
              <a:rPr lang="en-GB" dirty="0"/>
              <a:t>Getting bio-data of trainees including job description</a:t>
            </a:r>
          </a:p>
          <a:p>
            <a:pPr>
              <a:buFont typeface="Wingdings" panose="05000000000000000000" pitchFamily="2" charset="2"/>
              <a:buChar char="q"/>
            </a:pPr>
            <a:r>
              <a:rPr lang="en-GB" dirty="0"/>
              <a:t>Clearance from Medical Council and Medical Association</a:t>
            </a:r>
          </a:p>
          <a:p>
            <a:pPr>
              <a:buFont typeface="Wingdings" panose="05000000000000000000" pitchFamily="2" charset="2"/>
              <a:buChar char="q"/>
            </a:pPr>
            <a:r>
              <a:rPr lang="en-GB" dirty="0"/>
              <a:t>Assessments of trainees – pre, during and post</a:t>
            </a:r>
          </a:p>
          <a:p>
            <a:pPr>
              <a:buFont typeface="Wingdings" panose="05000000000000000000" pitchFamily="2" charset="2"/>
              <a:buChar char="q"/>
            </a:pPr>
            <a:r>
              <a:rPr lang="en-GB" dirty="0"/>
              <a:t>Assessment of training and trainers</a:t>
            </a:r>
          </a:p>
          <a:p>
            <a:pPr>
              <a:buFont typeface="Wingdings" panose="05000000000000000000" pitchFamily="2" charset="2"/>
              <a:buChar char="q"/>
            </a:pPr>
            <a:r>
              <a:rPr lang="en-GB" dirty="0"/>
              <a:t>Reassessment of the institution</a:t>
            </a:r>
          </a:p>
          <a:p>
            <a:pPr marL="0" indent="0">
              <a:buNone/>
            </a:pPr>
            <a:endParaRPr lang="en-GB" dirty="0"/>
          </a:p>
        </p:txBody>
      </p:sp>
    </p:spTree>
    <p:extLst>
      <p:ext uri="{BB962C8B-B14F-4D97-AF65-F5344CB8AC3E}">
        <p14:creationId xmlns:p14="http://schemas.microsoft.com/office/powerpoint/2010/main" xmlns="" val="1635873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Objectives of the training</a:t>
            </a:r>
            <a:endParaRPr lang="en-GB" dirty="0">
              <a:latin typeface="Comic Sans MS" panose="030F0702030302020204" pitchFamily="66" charset="0"/>
            </a:endParaRPr>
          </a:p>
        </p:txBody>
      </p:sp>
      <p:sp>
        <p:nvSpPr>
          <p:cNvPr id="3" name="Content Placeholder 2"/>
          <p:cNvSpPr>
            <a:spLocks noGrp="1"/>
          </p:cNvSpPr>
          <p:nvPr>
            <p:ph idx="1"/>
          </p:nvPr>
        </p:nvSpPr>
        <p:spPr/>
        <p:txBody>
          <a:bodyPr>
            <a:normAutofit fontScale="92500"/>
          </a:bodyPr>
          <a:lstStyle/>
          <a:p>
            <a:pPr lvl="0">
              <a:buFont typeface="Wingdings" panose="05000000000000000000" pitchFamily="2" charset="2"/>
              <a:buChar char="q"/>
            </a:pPr>
            <a:r>
              <a:rPr lang="en-GB" dirty="0"/>
              <a:t>Title: </a:t>
            </a:r>
            <a:r>
              <a:rPr lang="en-GB" b="1" dirty="0"/>
              <a:t>Comprehensive rights- based FP training</a:t>
            </a:r>
          </a:p>
          <a:p>
            <a:pPr lvl="0">
              <a:buFont typeface="Wingdings" panose="05000000000000000000" pitchFamily="2" charset="2"/>
              <a:buChar char="q"/>
            </a:pPr>
            <a:r>
              <a:rPr lang="en-GB" dirty="0"/>
              <a:t>Objectives: </a:t>
            </a:r>
          </a:p>
          <a:p>
            <a:pPr lvl="0">
              <a:buFont typeface="Wingdings" panose="05000000000000000000" pitchFamily="2" charset="2"/>
              <a:buChar char="v"/>
            </a:pPr>
            <a:r>
              <a:rPr lang="en-GB" dirty="0"/>
              <a:t>Comprehensive training needs assessment for the capacity and capability of the institutions to provide international comprehensive competency-based training in FP (clinical and few programmatic aspects)</a:t>
            </a:r>
          </a:p>
          <a:p>
            <a:pPr lvl="0">
              <a:buFont typeface="Wingdings" panose="05000000000000000000" pitchFamily="2" charset="2"/>
              <a:buChar char="v"/>
            </a:pPr>
            <a:r>
              <a:rPr lang="en-GB" dirty="0"/>
              <a:t>Also assessed the potential for national capacity building </a:t>
            </a:r>
          </a:p>
          <a:p>
            <a:endParaRPr lang="en-GB" dirty="0"/>
          </a:p>
        </p:txBody>
      </p:sp>
    </p:spTree>
    <p:extLst>
      <p:ext uri="{BB962C8B-B14F-4D97-AF65-F5344CB8AC3E}">
        <p14:creationId xmlns:p14="http://schemas.microsoft.com/office/powerpoint/2010/main" xmlns="" val="3044487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omic Sans MS" panose="030F0702030302020204" pitchFamily="66" charset="0"/>
              </a:rPr>
              <a:t>Comprehensive Training Needs Assessment</a:t>
            </a:r>
            <a:endParaRPr lang="en-GB" dirty="0">
              <a:latin typeface="Comic Sans MS" panose="030F0702030302020204" pitchFamily="66" charset="0"/>
            </a:endParaRPr>
          </a:p>
        </p:txBody>
      </p:sp>
      <p:sp>
        <p:nvSpPr>
          <p:cNvPr id="3" name="Content Placeholder 2"/>
          <p:cNvSpPr>
            <a:spLocks noGrp="1"/>
          </p:cNvSpPr>
          <p:nvPr>
            <p:ph idx="1"/>
          </p:nvPr>
        </p:nvSpPr>
        <p:spPr/>
        <p:txBody>
          <a:bodyPr>
            <a:normAutofit fontScale="85000" lnSpcReduction="10000"/>
          </a:bodyPr>
          <a:lstStyle/>
          <a:p>
            <a:pPr lvl="0">
              <a:buFont typeface="Wingdings" panose="05000000000000000000" pitchFamily="2" charset="2"/>
              <a:buChar char="q"/>
            </a:pPr>
            <a:r>
              <a:rPr lang="en-GB" dirty="0"/>
              <a:t>Comprehensive training needs assessment done that examined the training capability and capacity of the training system including the type of reference materials and training materials, trained trainers and untrained trainers, tutors, preceptors and training/practicum sites. </a:t>
            </a:r>
          </a:p>
          <a:p>
            <a:pPr lvl="0">
              <a:buFont typeface="Wingdings" panose="05000000000000000000" pitchFamily="2" charset="2"/>
              <a:buChar char="q"/>
            </a:pPr>
            <a:r>
              <a:rPr lang="en-GB" dirty="0"/>
              <a:t>Did not assess availability, accessibility, acceptability and quality of FP/RH services but indirectly estimated through various literature reviews </a:t>
            </a:r>
            <a:r>
              <a:rPr lang="en-GB" dirty="0" smtClean="0"/>
              <a:t>– National Contraceptive SCM </a:t>
            </a:r>
            <a:r>
              <a:rPr lang="en-GB" dirty="0"/>
              <a:t>assessment, data on </a:t>
            </a:r>
            <a:r>
              <a:rPr lang="en-GB" dirty="0" smtClean="0"/>
              <a:t> method use, </a:t>
            </a:r>
            <a:r>
              <a:rPr lang="en-GB" dirty="0"/>
              <a:t>IDHS discontinuation data </a:t>
            </a:r>
            <a:r>
              <a:rPr lang="en-GB" dirty="0" smtClean="0"/>
              <a:t>(for quality of services), etc</a:t>
            </a:r>
            <a:r>
              <a:rPr lang="en-GB" dirty="0"/>
              <a:t>.</a:t>
            </a:r>
          </a:p>
          <a:p>
            <a:pPr marL="0" indent="0">
              <a:buNone/>
            </a:pPr>
            <a:endParaRPr lang="en-GB" dirty="0"/>
          </a:p>
        </p:txBody>
      </p:sp>
    </p:spTree>
    <p:extLst>
      <p:ext uri="{BB962C8B-B14F-4D97-AF65-F5344CB8AC3E}">
        <p14:creationId xmlns:p14="http://schemas.microsoft.com/office/powerpoint/2010/main" xmlns="" val="2544352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Methodology</a:t>
            </a:r>
            <a:endParaRPr lang="en-GB" dirty="0">
              <a:latin typeface="Comic Sans MS" panose="030F0702030302020204" pitchFamily="66" charset="0"/>
            </a:endParaRPr>
          </a:p>
        </p:txBody>
      </p:sp>
      <p:sp>
        <p:nvSpPr>
          <p:cNvPr id="3" name="Content Placeholder 2"/>
          <p:cNvSpPr>
            <a:spLocks noGrp="1"/>
          </p:cNvSpPr>
          <p:nvPr>
            <p:ph idx="1"/>
          </p:nvPr>
        </p:nvSpPr>
        <p:spPr/>
        <p:txBody>
          <a:bodyPr>
            <a:normAutofit fontScale="85000" lnSpcReduction="20000"/>
          </a:bodyPr>
          <a:lstStyle/>
          <a:p>
            <a:pPr lvl="0">
              <a:buFont typeface="Wingdings" panose="05000000000000000000" pitchFamily="2" charset="2"/>
              <a:buChar char="q"/>
            </a:pPr>
            <a:r>
              <a:rPr lang="en-GB" dirty="0" smtClean="0"/>
              <a:t>Review </a:t>
            </a:r>
            <a:r>
              <a:rPr lang="en-GB" dirty="0"/>
              <a:t>of training materials (the national training curriculum and clinical training in contraceptive technology update developed by the JNPK)and national FP guidelines developed by POGI</a:t>
            </a:r>
          </a:p>
          <a:p>
            <a:pPr lvl="0">
              <a:buFont typeface="Wingdings" panose="05000000000000000000" pitchFamily="2" charset="2"/>
              <a:buChar char="q"/>
            </a:pPr>
            <a:r>
              <a:rPr lang="en-GB" dirty="0"/>
              <a:t>CTU evaluation (BKKBN and HOGSI and supported by BKKBN)</a:t>
            </a:r>
          </a:p>
          <a:p>
            <a:pPr lvl="0">
              <a:buFont typeface="Wingdings" panose="05000000000000000000" pitchFamily="2" charset="2"/>
              <a:buChar char="q"/>
            </a:pPr>
            <a:r>
              <a:rPr lang="en-GB" dirty="0"/>
              <a:t>IDHS 2012, Assessment of CCS, Provincial data from BKKBN – problem data against targets</a:t>
            </a:r>
          </a:p>
          <a:p>
            <a:pPr lvl="0">
              <a:buFont typeface="Wingdings" panose="05000000000000000000" pitchFamily="2" charset="2"/>
              <a:buChar char="q"/>
            </a:pPr>
            <a:r>
              <a:rPr lang="en-GB" dirty="0"/>
              <a:t>Visits to institutions -- (main purpose for skills lab adequacy and training materials, use of competency based training—acquisition of knowledge and skills) (more details in parameters used)</a:t>
            </a:r>
          </a:p>
          <a:p>
            <a:pPr marL="0" indent="0">
              <a:buNone/>
            </a:pPr>
            <a:endParaRPr lang="en-GB" dirty="0"/>
          </a:p>
        </p:txBody>
      </p:sp>
    </p:spTree>
    <p:extLst>
      <p:ext uri="{BB962C8B-B14F-4D97-AF65-F5344CB8AC3E}">
        <p14:creationId xmlns:p14="http://schemas.microsoft.com/office/powerpoint/2010/main" xmlns="" val="2880609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latin typeface="Comic Sans MS" panose="030F0702030302020204" pitchFamily="66" charset="0"/>
              </a:rPr>
              <a:t>Institutions assessed</a:t>
            </a:r>
            <a:endParaRPr lang="en-GB" dirty="0">
              <a:latin typeface="Comic Sans MS" panose="030F0702030302020204" pitchFamily="66" charset="0"/>
            </a:endParaRPr>
          </a:p>
        </p:txBody>
      </p:sp>
      <p:sp>
        <p:nvSpPr>
          <p:cNvPr id="3" name="Content Placeholder 2"/>
          <p:cNvSpPr>
            <a:spLocks noGrp="1"/>
          </p:cNvSpPr>
          <p:nvPr>
            <p:ph idx="1"/>
          </p:nvPr>
        </p:nvSpPr>
        <p:spPr>
          <a:xfrm>
            <a:off x="457200" y="914400"/>
            <a:ext cx="8229600" cy="5211763"/>
          </a:xfrm>
        </p:spPr>
        <p:txBody>
          <a:bodyPr>
            <a:noAutofit/>
          </a:bodyPr>
          <a:lstStyle/>
          <a:p>
            <a:pPr lvl="0">
              <a:buFont typeface="Wingdings" panose="05000000000000000000" pitchFamily="2" charset="2"/>
              <a:buChar char="q"/>
            </a:pPr>
            <a:r>
              <a:rPr lang="en-US" sz="2200" dirty="0" smtClean="0"/>
              <a:t>Yogyakarta</a:t>
            </a:r>
            <a:endParaRPr lang="en-GB" sz="2200" dirty="0" smtClean="0"/>
          </a:p>
          <a:p>
            <a:pPr lvl="0">
              <a:buFont typeface="Wingdings" panose="05000000000000000000" pitchFamily="2" charset="2"/>
              <a:buChar char="v"/>
            </a:pPr>
            <a:r>
              <a:rPr lang="en-GB" sz="2200" dirty="0" smtClean="0"/>
              <a:t>Centre </a:t>
            </a:r>
            <a:r>
              <a:rPr lang="en-GB" sz="2200" dirty="0"/>
              <a:t>for reproductive health, University of </a:t>
            </a:r>
            <a:r>
              <a:rPr lang="en-GB" sz="2200" dirty="0" err="1"/>
              <a:t>Gajja</a:t>
            </a:r>
            <a:r>
              <a:rPr lang="en-GB" sz="2200" dirty="0"/>
              <a:t> </a:t>
            </a:r>
            <a:r>
              <a:rPr lang="en-GB" sz="2200" dirty="0" err="1" smtClean="0"/>
              <a:t>Madah</a:t>
            </a:r>
            <a:endParaRPr lang="en-GB" sz="2200" dirty="0" smtClean="0"/>
          </a:p>
          <a:p>
            <a:pPr lvl="0">
              <a:buFont typeface="Wingdings" panose="05000000000000000000" pitchFamily="2" charset="2"/>
              <a:buChar char="v"/>
            </a:pPr>
            <a:r>
              <a:rPr lang="en-GB" sz="2200" dirty="0" smtClean="0"/>
              <a:t>Faculty </a:t>
            </a:r>
            <a:r>
              <a:rPr lang="en-GB" sz="2200" dirty="0"/>
              <a:t>of Medicine, UGM </a:t>
            </a:r>
            <a:endParaRPr lang="en-GB" sz="2200" dirty="0" smtClean="0"/>
          </a:p>
          <a:p>
            <a:pPr lvl="0">
              <a:buFont typeface="Wingdings" panose="05000000000000000000" pitchFamily="2" charset="2"/>
              <a:buChar char="v"/>
            </a:pPr>
            <a:r>
              <a:rPr lang="en-GB" sz="2200" dirty="0" smtClean="0"/>
              <a:t>Clinical </a:t>
            </a:r>
            <a:r>
              <a:rPr lang="en-GB" sz="2200" dirty="0"/>
              <a:t>training sites- </a:t>
            </a:r>
            <a:r>
              <a:rPr lang="en-GB" sz="2200" dirty="0" err="1"/>
              <a:t>Dr.</a:t>
            </a:r>
            <a:r>
              <a:rPr lang="en-GB" sz="2200" dirty="0"/>
              <a:t> </a:t>
            </a:r>
            <a:r>
              <a:rPr lang="en-GB" sz="2200" dirty="0" err="1"/>
              <a:t>Sardito</a:t>
            </a:r>
            <a:r>
              <a:rPr lang="en-GB" sz="2200" dirty="0"/>
              <a:t> Hospital, Yogyakarta, </a:t>
            </a:r>
          </a:p>
          <a:p>
            <a:pPr lvl="0">
              <a:buFont typeface="Wingdings" panose="05000000000000000000" pitchFamily="2" charset="2"/>
              <a:buChar char="q"/>
            </a:pPr>
            <a:r>
              <a:rPr lang="en-GB" sz="2200" dirty="0" smtClean="0"/>
              <a:t>Jakarta</a:t>
            </a:r>
          </a:p>
          <a:p>
            <a:pPr lvl="0">
              <a:buFont typeface="Wingdings" panose="05000000000000000000" pitchFamily="2" charset="2"/>
              <a:buChar char="v"/>
            </a:pPr>
            <a:r>
              <a:rPr lang="en-GB" sz="2200" dirty="0" err="1" smtClean="0"/>
              <a:t>Raden</a:t>
            </a:r>
            <a:r>
              <a:rPr lang="en-GB" sz="2200" dirty="0" smtClean="0"/>
              <a:t> </a:t>
            </a:r>
            <a:r>
              <a:rPr lang="en-GB" sz="2200" dirty="0"/>
              <a:t>Selah Hospital, Jakarta </a:t>
            </a:r>
            <a:endParaRPr lang="en-GB" sz="2200" dirty="0" smtClean="0"/>
          </a:p>
          <a:p>
            <a:pPr lvl="0">
              <a:buFont typeface="Wingdings" panose="05000000000000000000" pitchFamily="2" charset="2"/>
              <a:buChar char="v"/>
            </a:pPr>
            <a:r>
              <a:rPr lang="en-GB" sz="2200" dirty="0" smtClean="0"/>
              <a:t>Department </a:t>
            </a:r>
            <a:r>
              <a:rPr lang="en-GB" sz="2200" dirty="0"/>
              <a:t>of Reproductive </a:t>
            </a:r>
            <a:r>
              <a:rPr lang="en-GB" sz="2200" dirty="0" smtClean="0"/>
              <a:t>Endocrinology</a:t>
            </a:r>
          </a:p>
          <a:p>
            <a:pPr lvl="0">
              <a:buFont typeface="Wingdings" panose="05000000000000000000" pitchFamily="2" charset="2"/>
              <a:buChar char="v"/>
            </a:pPr>
            <a:r>
              <a:rPr lang="en-GB" sz="2200" dirty="0" smtClean="0"/>
              <a:t>JNPK </a:t>
            </a:r>
            <a:r>
              <a:rPr lang="en-GB" sz="2200" dirty="0"/>
              <a:t>office for understanding the current system of in-service training  </a:t>
            </a:r>
          </a:p>
          <a:p>
            <a:pPr lvl="0">
              <a:buFont typeface="Wingdings" panose="05000000000000000000" pitchFamily="2" charset="2"/>
              <a:buChar char="q"/>
            </a:pPr>
            <a:r>
              <a:rPr lang="en-GB" sz="2200" dirty="0" smtClean="0"/>
              <a:t>Surabaya</a:t>
            </a:r>
          </a:p>
          <a:p>
            <a:pPr lvl="0">
              <a:buFont typeface="Wingdings" panose="05000000000000000000" pitchFamily="2" charset="2"/>
              <a:buChar char="v"/>
            </a:pPr>
            <a:r>
              <a:rPr lang="en-GB" sz="2200" dirty="0" err="1" smtClean="0"/>
              <a:t>Dr</a:t>
            </a:r>
            <a:r>
              <a:rPr lang="en-GB" sz="2200" dirty="0" err="1"/>
              <a:t>.</a:t>
            </a:r>
            <a:r>
              <a:rPr lang="en-GB" sz="2200" dirty="0"/>
              <a:t> </a:t>
            </a:r>
            <a:r>
              <a:rPr lang="en-GB" sz="2200" dirty="0" err="1"/>
              <a:t>Soetomo</a:t>
            </a:r>
            <a:r>
              <a:rPr lang="en-GB" sz="2200" dirty="0"/>
              <a:t> Hospital (Department of OBGYN ), </a:t>
            </a:r>
          </a:p>
          <a:p>
            <a:pPr lvl="0">
              <a:buFont typeface="Wingdings" panose="05000000000000000000" pitchFamily="2" charset="2"/>
              <a:buChar char="q"/>
            </a:pPr>
            <a:r>
              <a:rPr lang="en-US" sz="2200" dirty="0" smtClean="0"/>
              <a:t>Denpasar</a:t>
            </a:r>
            <a:endParaRPr lang="en-GB" sz="2200" dirty="0" smtClean="0"/>
          </a:p>
          <a:p>
            <a:pPr lvl="0"/>
            <a:r>
              <a:rPr lang="en-GB" sz="2200" dirty="0" smtClean="0"/>
              <a:t>Prima </a:t>
            </a:r>
            <a:r>
              <a:rPr lang="en-GB" sz="2200" dirty="0"/>
              <a:t>Medical Service, Denpasar (Department of OBGYN) </a:t>
            </a:r>
          </a:p>
          <a:p>
            <a:pPr lvl="0">
              <a:buFont typeface="Wingdings" panose="05000000000000000000" pitchFamily="2" charset="2"/>
              <a:buChar char="q"/>
            </a:pPr>
            <a:r>
              <a:rPr lang="en-GB" sz="2200" dirty="0"/>
              <a:t>BKKBN Provincial offices in Yogyakarta, Surabaya and </a:t>
            </a:r>
            <a:r>
              <a:rPr lang="en-GB" sz="2200" dirty="0" smtClean="0"/>
              <a:t>Denpasar</a:t>
            </a:r>
            <a:r>
              <a:rPr lang="en-GB" sz="2200" dirty="0"/>
              <a:t> </a:t>
            </a:r>
          </a:p>
          <a:p>
            <a:endParaRPr lang="en-GB" sz="2200" dirty="0"/>
          </a:p>
        </p:txBody>
      </p:sp>
    </p:spTree>
    <p:extLst>
      <p:ext uri="{BB962C8B-B14F-4D97-AF65-F5344CB8AC3E}">
        <p14:creationId xmlns:p14="http://schemas.microsoft.com/office/powerpoint/2010/main" xmlns="" val="952898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600" dirty="0" smtClean="0">
                <a:latin typeface="Comic Sans MS" panose="030F0702030302020204" pitchFamily="66" charset="0"/>
              </a:rPr>
              <a:t>Parameters used and scoring (scale 1-5)</a:t>
            </a:r>
            <a:endParaRPr lang="en-GB" sz="3600" dirty="0">
              <a:latin typeface="Comic Sans MS" panose="030F0702030302020204" pitchFamily="66"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490329800"/>
              </p:ext>
            </p:extLst>
          </p:nvPr>
        </p:nvGraphicFramePr>
        <p:xfrm>
          <a:off x="914401" y="1143000"/>
          <a:ext cx="6630669" cy="4758023"/>
        </p:xfrm>
        <a:graphic>
          <a:graphicData uri="http://schemas.openxmlformats.org/drawingml/2006/table">
            <a:tbl>
              <a:tblPr firstRow="1" firstCol="1" bandRow="1">
                <a:tableStyleId>{5C22544A-7EE6-4342-B048-85BDC9FD1C3A}</a:tableStyleId>
              </a:tblPr>
              <a:tblGrid>
                <a:gridCol w="1325847"/>
                <a:gridCol w="1325847"/>
                <a:gridCol w="1325847"/>
                <a:gridCol w="1326564"/>
                <a:gridCol w="1326564"/>
              </a:tblGrid>
              <a:tr h="993830">
                <a:tc>
                  <a:txBody>
                    <a:bodyPr/>
                    <a:lstStyle/>
                    <a:p>
                      <a:pPr marL="0" marR="0">
                        <a:lnSpc>
                          <a:spcPct val="115000"/>
                        </a:lnSpc>
                        <a:spcBef>
                          <a:spcPts val="0"/>
                        </a:spcBef>
                        <a:spcAft>
                          <a:spcPts val="0"/>
                        </a:spcAft>
                      </a:pPr>
                      <a:r>
                        <a:rPr lang="en-GB" sz="1200" dirty="0">
                          <a:effectLst/>
                        </a:rPr>
                        <a:t>Parameters</a:t>
                      </a:r>
                      <a:endParaRPr lang="en-GB"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200">
                          <a:effectLst/>
                        </a:rPr>
                        <a:t>UGM and Dr. Sarjito</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200" dirty="0" err="1">
                          <a:effectLst/>
                        </a:rPr>
                        <a:t>Raden</a:t>
                      </a:r>
                      <a:r>
                        <a:rPr lang="en-GB" sz="1200" dirty="0">
                          <a:effectLst/>
                        </a:rPr>
                        <a:t> Selah</a:t>
                      </a:r>
                      <a:endParaRPr lang="en-GB"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200">
                          <a:effectLst/>
                        </a:rPr>
                        <a:t>Surabaya</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200">
                          <a:effectLst/>
                        </a:rPr>
                        <a:t>Denpasar</a:t>
                      </a:r>
                      <a:endParaRPr lang="en-GB" sz="1100">
                        <a:effectLst/>
                        <a:latin typeface="Calibri"/>
                        <a:ea typeface="Calibri"/>
                        <a:cs typeface="Times New Roman"/>
                      </a:endParaRPr>
                    </a:p>
                  </a:txBody>
                  <a:tcPr marL="68580" marR="68580" marT="0" marB="0"/>
                </a:tc>
              </a:tr>
              <a:tr h="1254731">
                <a:tc>
                  <a:txBody>
                    <a:bodyPr/>
                    <a:lstStyle/>
                    <a:p>
                      <a:pPr marL="0" marR="0">
                        <a:lnSpc>
                          <a:spcPct val="115000"/>
                        </a:lnSpc>
                        <a:spcBef>
                          <a:spcPts val="0"/>
                        </a:spcBef>
                        <a:spcAft>
                          <a:spcPts val="0"/>
                        </a:spcAft>
                      </a:pPr>
                      <a:r>
                        <a:rPr lang="en-GB" sz="1000">
                          <a:effectLst/>
                        </a:rPr>
                        <a:t>Interest and commitment of the institution</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000">
                          <a:effectLst/>
                        </a:rPr>
                        <a:t>4</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000" dirty="0">
                          <a:effectLst/>
                        </a:rPr>
                        <a:t>2</a:t>
                      </a:r>
                      <a:endParaRPr lang="en-GB"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000">
                          <a:effectLst/>
                        </a:rPr>
                        <a:t>1</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000">
                          <a:effectLst/>
                        </a:rPr>
                        <a:t>2</a:t>
                      </a:r>
                      <a:endParaRPr lang="en-GB" sz="1100">
                        <a:effectLst/>
                        <a:latin typeface="Calibri"/>
                        <a:ea typeface="Calibri"/>
                        <a:cs typeface="Times New Roman"/>
                      </a:endParaRPr>
                    </a:p>
                  </a:txBody>
                  <a:tcPr marL="68580" marR="68580" marT="0" marB="0"/>
                </a:tc>
              </a:tr>
              <a:tr h="828141">
                <a:tc>
                  <a:txBody>
                    <a:bodyPr/>
                    <a:lstStyle/>
                    <a:p>
                      <a:pPr marL="0" marR="0">
                        <a:lnSpc>
                          <a:spcPct val="115000"/>
                        </a:lnSpc>
                        <a:spcBef>
                          <a:spcPts val="0"/>
                        </a:spcBef>
                        <a:spcAft>
                          <a:spcPts val="0"/>
                        </a:spcAft>
                      </a:pPr>
                      <a:r>
                        <a:rPr lang="en-GB" sz="1000">
                          <a:effectLst/>
                        </a:rPr>
                        <a:t>Skills in curriculum development</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000">
                          <a:effectLst/>
                        </a:rPr>
                        <a:t>4</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000">
                          <a:effectLst/>
                        </a:rPr>
                        <a:t>3</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000" dirty="0">
                          <a:effectLst/>
                        </a:rPr>
                        <a:t>1</a:t>
                      </a:r>
                      <a:endParaRPr lang="en-GB"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000">
                          <a:effectLst/>
                        </a:rPr>
                        <a:t>3</a:t>
                      </a:r>
                      <a:endParaRPr lang="en-GB" sz="1100">
                        <a:effectLst/>
                        <a:latin typeface="Calibri"/>
                        <a:ea typeface="Calibri"/>
                        <a:cs typeface="Times New Roman"/>
                      </a:endParaRPr>
                    </a:p>
                  </a:txBody>
                  <a:tcPr marL="68580" marR="68580" marT="0" marB="0"/>
                </a:tc>
              </a:tr>
              <a:tr h="1681321">
                <a:tc>
                  <a:txBody>
                    <a:bodyPr/>
                    <a:lstStyle/>
                    <a:p>
                      <a:pPr marL="0" marR="0">
                        <a:lnSpc>
                          <a:spcPct val="115000"/>
                        </a:lnSpc>
                        <a:spcBef>
                          <a:spcPts val="0"/>
                        </a:spcBef>
                        <a:spcAft>
                          <a:spcPts val="0"/>
                        </a:spcAft>
                      </a:pPr>
                      <a:r>
                        <a:rPr lang="en-GB" sz="1000">
                          <a:effectLst/>
                        </a:rPr>
                        <a:t>Skills in CBT</a:t>
                      </a:r>
                      <a:endParaRPr lang="en-GB" sz="1100">
                        <a:effectLst/>
                      </a:endParaRPr>
                    </a:p>
                    <a:p>
                      <a:pPr marL="0" marR="0">
                        <a:lnSpc>
                          <a:spcPct val="115000"/>
                        </a:lnSpc>
                        <a:spcBef>
                          <a:spcPts val="0"/>
                        </a:spcBef>
                        <a:spcAft>
                          <a:spcPts val="0"/>
                        </a:spcAft>
                      </a:pPr>
                      <a:r>
                        <a:rPr lang="en-GB" sz="1000">
                          <a:effectLst/>
                        </a:rPr>
                        <a:t>Non-clinical trainers (NC)</a:t>
                      </a:r>
                      <a:endParaRPr lang="en-GB" sz="1100">
                        <a:effectLst/>
                      </a:endParaRPr>
                    </a:p>
                    <a:p>
                      <a:pPr marL="0" marR="0">
                        <a:lnSpc>
                          <a:spcPct val="115000"/>
                        </a:lnSpc>
                        <a:spcBef>
                          <a:spcPts val="0"/>
                        </a:spcBef>
                        <a:spcAft>
                          <a:spcPts val="0"/>
                        </a:spcAft>
                      </a:pPr>
                      <a:r>
                        <a:rPr lang="en-GB" sz="1000">
                          <a:effectLst/>
                        </a:rPr>
                        <a:t>Clinical trainers (C)</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000">
                          <a:effectLst/>
                        </a:rPr>
                        <a:t> </a:t>
                      </a:r>
                      <a:endParaRPr lang="en-GB" sz="1100">
                        <a:effectLst/>
                      </a:endParaRPr>
                    </a:p>
                    <a:p>
                      <a:pPr marL="0" marR="0">
                        <a:lnSpc>
                          <a:spcPct val="115000"/>
                        </a:lnSpc>
                        <a:spcBef>
                          <a:spcPts val="0"/>
                        </a:spcBef>
                        <a:spcAft>
                          <a:spcPts val="0"/>
                        </a:spcAft>
                      </a:pPr>
                      <a:r>
                        <a:rPr lang="en-GB" sz="1000">
                          <a:effectLst/>
                        </a:rPr>
                        <a:t>NC 3</a:t>
                      </a:r>
                      <a:endParaRPr lang="en-GB" sz="1100">
                        <a:effectLst/>
                      </a:endParaRPr>
                    </a:p>
                    <a:p>
                      <a:pPr marL="0" marR="0">
                        <a:lnSpc>
                          <a:spcPct val="115000"/>
                        </a:lnSpc>
                        <a:spcBef>
                          <a:spcPts val="0"/>
                        </a:spcBef>
                        <a:spcAft>
                          <a:spcPts val="0"/>
                        </a:spcAft>
                      </a:pPr>
                      <a:r>
                        <a:rPr lang="en-GB" sz="1000">
                          <a:effectLst/>
                        </a:rPr>
                        <a:t>C 3</a:t>
                      </a:r>
                      <a:endParaRPr lang="en-GB" sz="1100">
                        <a:effectLst/>
                      </a:endParaRPr>
                    </a:p>
                    <a:p>
                      <a:pPr marL="0" marR="0">
                        <a:lnSpc>
                          <a:spcPct val="115000"/>
                        </a:lnSpc>
                        <a:spcBef>
                          <a:spcPts val="0"/>
                        </a:spcBef>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000" dirty="0">
                          <a:effectLst/>
                        </a:rPr>
                        <a:t> </a:t>
                      </a:r>
                      <a:endParaRPr lang="en-GB" sz="1100" dirty="0">
                        <a:effectLst/>
                      </a:endParaRPr>
                    </a:p>
                    <a:p>
                      <a:pPr marL="0" marR="0">
                        <a:lnSpc>
                          <a:spcPct val="115000"/>
                        </a:lnSpc>
                        <a:spcBef>
                          <a:spcPts val="0"/>
                        </a:spcBef>
                        <a:spcAft>
                          <a:spcPts val="0"/>
                        </a:spcAft>
                      </a:pPr>
                      <a:r>
                        <a:rPr lang="en-GB" sz="1000" dirty="0">
                          <a:effectLst/>
                        </a:rPr>
                        <a:t>-</a:t>
                      </a:r>
                      <a:endParaRPr lang="en-GB" sz="1100" dirty="0">
                        <a:effectLst/>
                      </a:endParaRPr>
                    </a:p>
                    <a:p>
                      <a:pPr marL="0" marR="0">
                        <a:lnSpc>
                          <a:spcPct val="115000"/>
                        </a:lnSpc>
                        <a:spcBef>
                          <a:spcPts val="0"/>
                        </a:spcBef>
                        <a:spcAft>
                          <a:spcPts val="0"/>
                        </a:spcAft>
                      </a:pPr>
                      <a:r>
                        <a:rPr lang="en-GB" sz="1000" dirty="0">
                          <a:effectLst/>
                        </a:rPr>
                        <a:t>C 4</a:t>
                      </a:r>
                      <a:endParaRPr lang="en-GB"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000">
                          <a:effectLst/>
                        </a:rPr>
                        <a:t> </a:t>
                      </a:r>
                      <a:endParaRPr lang="en-GB" sz="1100">
                        <a:effectLst/>
                      </a:endParaRPr>
                    </a:p>
                    <a:p>
                      <a:pPr marL="0" marR="0">
                        <a:lnSpc>
                          <a:spcPct val="115000"/>
                        </a:lnSpc>
                        <a:spcBef>
                          <a:spcPts val="0"/>
                        </a:spcBef>
                        <a:spcAft>
                          <a:spcPts val="0"/>
                        </a:spcAft>
                      </a:pPr>
                      <a:r>
                        <a:rPr lang="en-GB" sz="1000">
                          <a:effectLst/>
                        </a:rPr>
                        <a:t>-</a:t>
                      </a:r>
                      <a:endParaRPr lang="en-GB" sz="1100">
                        <a:effectLst/>
                      </a:endParaRPr>
                    </a:p>
                    <a:p>
                      <a:pPr marL="0" marR="0">
                        <a:lnSpc>
                          <a:spcPct val="115000"/>
                        </a:lnSpc>
                        <a:spcBef>
                          <a:spcPts val="0"/>
                        </a:spcBef>
                        <a:spcAft>
                          <a:spcPts val="0"/>
                        </a:spcAft>
                      </a:pPr>
                      <a:r>
                        <a:rPr lang="en-GB" sz="1000">
                          <a:effectLst/>
                        </a:rPr>
                        <a:t>C2</a:t>
                      </a:r>
                      <a:endParaRPr lang="en-GB" sz="1100">
                        <a:effectLst/>
                      </a:endParaRPr>
                    </a:p>
                    <a:p>
                      <a:pPr marL="0" marR="0">
                        <a:lnSpc>
                          <a:spcPct val="115000"/>
                        </a:lnSpc>
                        <a:spcBef>
                          <a:spcPts val="0"/>
                        </a:spcBef>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000" dirty="0">
                          <a:effectLst/>
                        </a:rPr>
                        <a:t> </a:t>
                      </a:r>
                      <a:endParaRPr lang="en-GB" sz="1100" dirty="0">
                        <a:effectLst/>
                      </a:endParaRPr>
                    </a:p>
                    <a:p>
                      <a:pPr marL="0" marR="0">
                        <a:lnSpc>
                          <a:spcPct val="115000"/>
                        </a:lnSpc>
                        <a:spcBef>
                          <a:spcPts val="0"/>
                        </a:spcBef>
                        <a:spcAft>
                          <a:spcPts val="0"/>
                        </a:spcAft>
                      </a:pPr>
                      <a:r>
                        <a:rPr lang="en-GB" sz="1000" dirty="0">
                          <a:effectLst/>
                        </a:rPr>
                        <a:t>-</a:t>
                      </a:r>
                      <a:endParaRPr lang="en-GB" sz="1100" dirty="0">
                        <a:effectLst/>
                      </a:endParaRPr>
                    </a:p>
                    <a:p>
                      <a:pPr marL="0" marR="0">
                        <a:lnSpc>
                          <a:spcPct val="115000"/>
                        </a:lnSpc>
                        <a:spcBef>
                          <a:spcPts val="0"/>
                        </a:spcBef>
                        <a:spcAft>
                          <a:spcPts val="0"/>
                        </a:spcAft>
                      </a:pPr>
                      <a:r>
                        <a:rPr lang="en-GB" sz="1000" dirty="0">
                          <a:effectLst/>
                        </a:rPr>
                        <a:t>C4</a:t>
                      </a:r>
                      <a:endParaRPr lang="en-GB"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xmlns="" val="28232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Comic Sans MS" panose="030F0702030302020204" pitchFamily="66" charset="0"/>
              </a:rPr>
              <a:t>Parameters used and scoring (scale 1-5)</a:t>
            </a:r>
            <a:endParaRPr lang="en-GB"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761753953"/>
              </p:ext>
            </p:extLst>
          </p:nvPr>
        </p:nvGraphicFramePr>
        <p:xfrm>
          <a:off x="838201" y="1524001"/>
          <a:ext cx="7238998" cy="4724400"/>
        </p:xfrm>
        <a:graphic>
          <a:graphicData uri="http://schemas.openxmlformats.org/drawingml/2006/table">
            <a:tbl>
              <a:tblPr firstRow="1" firstCol="1" bandRow="1">
                <a:tableStyleId>{5C22544A-7EE6-4342-B048-85BDC9FD1C3A}</a:tableStyleId>
              </a:tblPr>
              <a:tblGrid>
                <a:gridCol w="1447486"/>
                <a:gridCol w="1447486"/>
                <a:gridCol w="1447486"/>
                <a:gridCol w="1448270"/>
                <a:gridCol w="1448270"/>
              </a:tblGrid>
              <a:tr h="1355684">
                <a:tc>
                  <a:txBody>
                    <a:bodyPr/>
                    <a:lstStyle/>
                    <a:p>
                      <a:pPr marL="0" marR="0">
                        <a:lnSpc>
                          <a:spcPct val="115000"/>
                        </a:lnSpc>
                        <a:spcBef>
                          <a:spcPts val="0"/>
                        </a:spcBef>
                        <a:spcAft>
                          <a:spcPts val="0"/>
                        </a:spcAft>
                      </a:pPr>
                      <a:r>
                        <a:rPr lang="en-GB" sz="1000" dirty="0">
                          <a:effectLst/>
                        </a:rPr>
                        <a:t>Skills lab</a:t>
                      </a:r>
                      <a:endParaRPr lang="en-GB"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000">
                          <a:effectLst/>
                        </a:rPr>
                        <a:t>Pre-clinical 5</a:t>
                      </a:r>
                      <a:endParaRPr lang="en-GB" sz="1100">
                        <a:effectLst/>
                      </a:endParaRPr>
                    </a:p>
                    <a:p>
                      <a:pPr marL="0" marR="0">
                        <a:lnSpc>
                          <a:spcPct val="115000"/>
                        </a:lnSpc>
                        <a:spcBef>
                          <a:spcPts val="0"/>
                        </a:spcBef>
                        <a:spcAft>
                          <a:spcPts val="0"/>
                        </a:spcAft>
                      </a:pPr>
                      <a:r>
                        <a:rPr lang="en-GB" sz="1000">
                          <a:effectLst/>
                        </a:rPr>
                        <a:t>Clinical 3</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000" dirty="0">
                          <a:effectLst/>
                        </a:rPr>
                        <a:t>Clinical –?</a:t>
                      </a:r>
                      <a:endParaRPr lang="en-GB"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000">
                          <a:effectLst/>
                        </a:rPr>
                        <a:t>Clinical - 2</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000">
                          <a:effectLst/>
                        </a:rPr>
                        <a:t>Clinical -0 (did not visit, from report)</a:t>
                      </a:r>
                      <a:endParaRPr lang="en-GB" sz="1100">
                        <a:effectLst/>
                        <a:latin typeface="Calibri"/>
                        <a:ea typeface="Calibri"/>
                        <a:cs typeface="Times New Roman"/>
                      </a:endParaRPr>
                    </a:p>
                  </a:txBody>
                  <a:tcPr marL="68580" marR="68580" marT="0" marB="0"/>
                </a:tc>
              </a:tr>
              <a:tr h="1355684">
                <a:tc>
                  <a:txBody>
                    <a:bodyPr/>
                    <a:lstStyle/>
                    <a:p>
                      <a:pPr marL="0" marR="0">
                        <a:lnSpc>
                          <a:spcPct val="115000"/>
                        </a:lnSpc>
                        <a:spcBef>
                          <a:spcPts val="0"/>
                        </a:spcBef>
                        <a:spcAft>
                          <a:spcPts val="0"/>
                        </a:spcAft>
                      </a:pPr>
                      <a:r>
                        <a:rPr lang="en-GB" sz="1000">
                          <a:effectLst/>
                        </a:rPr>
                        <a:t>Case load</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000">
                          <a:effectLst/>
                        </a:rPr>
                        <a:t>Adequate for training up to 10</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000" dirty="0">
                          <a:effectLst/>
                        </a:rPr>
                        <a:t>?</a:t>
                      </a:r>
                      <a:endParaRPr lang="en-GB"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000">
                          <a:effectLst/>
                        </a:rPr>
                        <a:t>No</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000">
                          <a:effectLst/>
                        </a:rPr>
                        <a:t>No </a:t>
                      </a:r>
                      <a:endParaRPr lang="en-GB" sz="1100">
                        <a:effectLst/>
                        <a:latin typeface="Calibri"/>
                        <a:ea typeface="Calibri"/>
                        <a:cs typeface="Times New Roman"/>
                      </a:endParaRPr>
                    </a:p>
                  </a:txBody>
                  <a:tcPr marL="68580" marR="68580" marT="0" marB="0"/>
                </a:tc>
              </a:tr>
              <a:tr h="657348">
                <a:tc>
                  <a:txBody>
                    <a:bodyPr/>
                    <a:lstStyle/>
                    <a:p>
                      <a:pPr marL="0" marR="0">
                        <a:lnSpc>
                          <a:spcPct val="115000"/>
                        </a:lnSpc>
                        <a:spcBef>
                          <a:spcPts val="0"/>
                        </a:spcBef>
                        <a:spcAft>
                          <a:spcPts val="0"/>
                        </a:spcAft>
                      </a:pPr>
                      <a:r>
                        <a:rPr lang="en-GB" sz="1000">
                          <a:effectLst/>
                        </a:rPr>
                        <a:t>Counselling</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000">
                          <a:effectLst/>
                        </a:rPr>
                        <a:t>3</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000">
                          <a:effectLst/>
                        </a:rPr>
                        <a:t>1</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000">
                          <a:effectLst/>
                        </a:rPr>
                        <a:t>1</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000">
                          <a:effectLst/>
                        </a:rPr>
                        <a:t>1</a:t>
                      </a:r>
                      <a:endParaRPr lang="en-GB" sz="1100">
                        <a:effectLst/>
                        <a:latin typeface="Calibri"/>
                        <a:ea typeface="Calibri"/>
                        <a:cs typeface="Times New Roman"/>
                      </a:endParaRPr>
                    </a:p>
                  </a:txBody>
                  <a:tcPr marL="68580" marR="68580" marT="0" marB="0"/>
                </a:tc>
              </a:tr>
              <a:tr h="1355684">
                <a:tc>
                  <a:txBody>
                    <a:bodyPr/>
                    <a:lstStyle/>
                    <a:p>
                      <a:pPr marL="0" marR="0">
                        <a:lnSpc>
                          <a:spcPct val="115000"/>
                        </a:lnSpc>
                        <a:spcBef>
                          <a:spcPts val="0"/>
                        </a:spcBef>
                        <a:spcAft>
                          <a:spcPts val="0"/>
                        </a:spcAft>
                      </a:pPr>
                      <a:r>
                        <a:rPr lang="en-GB" sz="1000">
                          <a:effectLst/>
                        </a:rPr>
                        <a:t>BKKBN provincial support</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000">
                          <a:effectLst/>
                        </a:rPr>
                        <a:t>4</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000">
                          <a:effectLst/>
                        </a:rPr>
                        <a:t>?</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000">
                          <a:effectLst/>
                        </a:rPr>
                        <a:t>2</a:t>
                      </a:r>
                      <a:endParaRPr lang="en-GB"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GB" sz="1000" dirty="0">
                          <a:effectLst/>
                        </a:rPr>
                        <a:t>3</a:t>
                      </a:r>
                      <a:endParaRPr lang="en-GB"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xmlns="" val="1477397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Issues of general interest</a:t>
            </a:r>
            <a:endParaRPr lang="en-GB" dirty="0">
              <a:latin typeface="Comic Sans MS" panose="030F0702030302020204" pitchFamily="66" charset="0"/>
            </a:endParaRP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q"/>
            </a:pPr>
            <a:r>
              <a:rPr lang="en-GB" dirty="0" smtClean="0"/>
              <a:t>Vasectomy and tubal ligation </a:t>
            </a:r>
            <a:r>
              <a:rPr lang="en-GB" dirty="0"/>
              <a:t>training (theory, skills training – model and clients</a:t>
            </a:r>
            <a:r>
              <a:rPr lang="en-GB" dirty="0" smtClean="0"/>
              <a:t>) (Standard taught in Surabaya)</a:t>
            </a:r>
            <a:endParaRPr lang="en-GB" dirty="0"/>
          </a:p>
          <a:p>
            <a:pPr>
              <a:buFont typeface="Wingdings" panose="05000000000000000000" pitchFamily="2" charset="2"/>
              <a:buChar char="q"/>
            </a:pPr>
            <a:r>
              <a:rPr lang="en-GB" dirty="0"/>
              <a:t>Counselling training not linked to clinical </a:t>
            </a:r>
            <a:r>
              <a:rPr lang="en-GB" dirty="0" smtClean="0"/>
              <a:t>training</a:t>
            </a:r>
          </a:p>
          <a:p>
            <a:pPr>
              <a:buFont typeface="Wingdings" panose="05000000000000000000" pitchFamily="2" charset="2"/>
              <a:buChar char="q"/>
            </a:pPr>
            <a:r>
              <a:rPr lang="en-US" dirty="0" smtClean="0"/>
              <a:t>Target setting</a:t>
            </a:r>
          </a:p>
          <a:p>
            <a:pPr>
              <a:buFont typeface="Wingdings" panose="05000000000000000000" pitchFamily="2" charset="2"/>
              <a:buChar char="q"/>
            </a:pPr>
            <a:r>
              <a:rPr lang="en-US" dirty="0" smtClean="0"/>
              <a:t>Instruments– packaging according to procedures</a:t>
            </a:r>
          </a:p>
          <a:p>
            <a:pPr>
              <a:buFont typeface="Wingdings" panose="05000000000000000000" pitchFamily="2" charset="2"/>
              <a:buChar char="q"/>
            </a:pPr>
            <a:r>
              <a:rPr lang="en-US" dirty="0" smtClean="0"/>
              <a:t>Infection prevention </a:t>
            </a:r>
            <a:endParaRPr lang="en-GB" dirty="0"/>
          </a:p>
          <a:p>
            <a:pPr>
              <a:buFont typeface="Wingdings" panose="05000000000000000000" pitchFamily="2" charset="2"/>
              <a:buChar char="q"/>
            </a:pPr>
            <a:endParaRPr lang="en-GB" dirty="0"/>
          </a:p>
        </p:txBody>
      </p:sp>
    </p:spTree>
    <p:extLst>
      <p:ext uri="{BB962C8B-B14F-4D97-AF65-F5344CB8AC3E}">
        <p14:creationId xmlns:p14="http://schemas.microsoft.com/office/powerpoint/2010/main" xmlns="" val="3943739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Recommendation</a:t>
            </a:r>
            <a:endParaRPr lang="en-GB" dirty="0">
              <a:latin typeface="Comic Sans MS" panose="030F0702030302020204" pitchFamily="66"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GB" dirty="0"/>
              <a:t>Faculty of Medicine, UGM and </a:t>
            </a:r>
            <a:r>
              <a:rPr lang="en-GB" dirty="0" err="1"/>
              <a:t>Dr.</a:t>
            </a:r>
            <a:r>
              <a:rPr lang="en-GB" dirty="0"/>
              <a:t> </a:t>
            </a:r>
            <a:r>
              <a:rPr lang="en-GB" dirty="0" err="1"/>
              <a:t>Sarjito</a:t>
            </a:r>
            <a:r>
              <a:rPr lang="en-GB" dirty="0"/>
              <a:t> Hospital has the potential to host the south-south Cooperation for </a:t>
            </a:r>
            <a:r>
              <a:rPr lang="en-GB" dirty="0" smtClean="0"/>
              <a:t>Comprehensive, rights-based FP </a:t>
            </a:r>
            <a:r>
              <a:rPr lang="en-GB" dirty="0"/>
              <a:t>training </a:t>
            </a:r>
          </a:p>
          <a:p>
            <a:pPr>
              <a:buFont typeface="Wingdings" panose="05000000000000000000" pitchFamily="2" charset="2"/>
              <a:buChar char="q"/>
            </a:pPr>
            <a:r>
              <a:rPr lang="en-GB" b="1" dirty="0" smtClean="0"/>
              <a:t>Possibility </a:t>
            </a:r>
            <a:r>
              <a:rPr lang="en-GB" b="1" dirty="0"/>
              <a:t>of </a:t>
            </a:r>
            <a:r>
              <a:rPr lang="en-GB" b="1" dirty="0" smtClean="0"/>
              <a:t>consortium approach needs to be explored</a:t>
            </a:r>
            <a:endParaRPr lang="en-GB" b="1" dirty="0"/>
          </a:p>
          <a:p>
            <a:pPr marL="0" indent="0">
              <a:buNone/>
            </a:pPr>
            <a:endParaRPr lang="en-GB" dirty="0"/>
          </a:p>
        </p:txBody>
      </p:sp>
    </p:spTree>
    <p:extLst>
      <p:ext uri="{BB962C8B-B14F-4D97-AF65-F5344CB8AC3E}">
        <p14:creationId xmlns:p14="http://schemas.microsoft.com/office/powerpoint/2010/main" xmlns="" val="1718447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TotalTime>
  <Words>589</Words>
  <Application>Microsoft Office PowerPoint</Application>
  <PresentationFormat>On-screen Show (4:3)</PresentationFormat>
  <Paragraphs>110</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Assessment of potential training institutions for international FP training</vt:lpstr>
      <vt:lpstr>Objectives of the training</vt:lpstr>
      <vt:lpstr>Comprehensive Training Needs Assessment</vt:lpstr>
      <vt:lpstr>Methodology</vt:lpstr>
      <vt:lpstr>Institutions assessed</vt:lpstr>
      <vt:lpstr>Parameters used and scoring (scale 1-5)</vt:lpstr>
      <vt:lpstr>Parameters used and scoring (scale 1-5)</vt:lpstr>
      <vt:lpstr>Issues of general interest</vt:lpstr>
      <vt:lpstr>Recommendation</vt:lpstr>
      <vt:lpstr>Work plan</vt:lpstr>
      <vt:lpstr>Work plan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of potential training institutions for international FP training</dc:title>
  <dc:creator>Saramma</dc:creator>
  <cp:lastModifiedBy>UNFPA01</cp:lastModifiedBy>
  <cp:revision>8</cp:revision>
  <dcterms:created xsi:type="dcterms:W3CDTF">2014-03-18T00:25:13Z</dcterms:created>
  <dcterms:modified xsi:type="dcterms:W3CDTF">2014-03-18T10:52:25Z</dcterms:modified>
</cp:coreProperties>
</file>