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45920"/>
        <c:axId val="12357568"/>
      </c:lineChart>
      <c:valAx>
        <c:axId val="12357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5345920"/>
        <c:crosses val="autoZero"/>
        <c:crossBetween val="between"/>
      </c:valAx>
      <c:catAx>
        <c:axId val="35345920"/>
        <c:scaling>
          <c:orientation val="minMax"/>
        </c:scaling>
        <c:delete val="1"/>
        <c:axPos val="b"/>
        <c:majorTickMark val="out"/>
        <c:minorTickMark val="none"/>
        <c:tickLblPos val="nextTo"/>
        <c:crossAx val="1235756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094584212371799E-2"/>
          <c:y val="9.4108231876755197E-2"/>
          <c:w val="0.81823989341597803"/>
          <c:h val="0.7929618898711380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</c:spP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1.75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36640"/>
        <c:axId val="12359296"/>
      </c:areaChart>
      <c:catAx>
        <c:axId val="41136640"/>
        <c:scaling>
          <c:orientation val="minMax"/>
        </c:scaling>
        <c:delete val="1"/>
        <c:axPos val="b"/>
        <c:majorTickMark val="out"/>
        <c:minorTickMark val="none"/>
        <c:tickLblPos val="nextTo"/>
        <c:crossAx val="12359296"/>
        <c:crosses val="autoZero"/>
        <c:auto val="1"/>
        <c:lblAlgn val="ctr"/>
        <c:lblOffset val="100"/>
        <c:noMultiLvlLbl val="0"/>
      </c:catAx>
      <c:valAx>
        <c:axId val="123592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11366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5"/>
        <c:axId val="35344384"/>
        <c:axId val="12361024"/>
      </c:barChart>
      <c:valAx>
        <c:axId val="1236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5344384"/>
        <c:crosses val="autoZero"/>
        <c:crossBetween val="between"/>
      </c:valAx>
      <c:catAx>
        <c:axId val="35344384"/>
        <c:scaling>
          <c:orientation val="minMax"/>
        </c:scaling>
        <c:delete val="1"/>
        <c:axPos val="b"/>
        <c:majorTickMark val="out"/>
        <c:minorTickMark val="none"/>
        <c:tickLblPos val="nextTo"/>
        <c:crossAx val="1236102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ck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64575" y="2221522"/>
            <a:ext cx="7315200" cy="3783624"/>
          </a:xfr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2200" baseline="0">
                <a:latin typeface="+mn-lt"/>
              </a:defRPr>
            </a:lvl1pPr>
            <a:lvl2pPr marL="0" indent="15875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176213" indent="-176213"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 marL="342900" indent="-166688">
              <a:spcBef>
                <a:spcPts val="0"/>
              </a:spcBef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text, first level – 22 pt.</a:t>
            </a:r>
          </a:p>
          <a:p>
            <a:pPr lvl="1"/>
            <a:r>
              <a:rPr lang="en-US" dirty="0" smtClean="0"/>
              <a:t>Click to add text, second level (no bullet) – 18 pt. </a:t>
            </a:r>
          </a:p>
          <a:p>
            <a:pPr lvl="2"/>
            <a:r>
              <a:rPr lang="en-US" dirty="0" smtClean="0"/>
              <a:t>Third level – 16 pt. </a:t>
            </a:r>
          </a:p>
          <a:p>
            <a:pPr lvl="3"/>
            <a:r>
              <a:rPr lang="en-US" dirty="0" smtClean="0"/>
              <a:t>Fourth level – 14 pt.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72562"/>
            <a:ext cx="7368687" cy="14042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479648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1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5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195-BE93-9946-A008-2E28A87D94F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8A20-1360-6A4F-848E-4E4ADC6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536" y="1292470"/>
            <a:ext cx="9159536" cy="4290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59536" cy="12924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244" y="498932"/>
            <a:ext cx="553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74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Futures Institute</a:t>
            </a:r>
            <a:endParaRPr lang="en-US" sz="2000" spc="74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5536" y="5583115"/>
            <a:ext cx="9159536" cy="12748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53" y="4321529"/>
            <a:ext cx="1692643" cy="948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5146" y="5723786"/>
            <a:ext cx="282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Emily Sonneveldt</a:t>
            </a:r>
          </a:p>
          <a:p>
            <a:pPr algn="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31 July 2013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358" y="1464791"/>
            <a:ext cx="1635366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73208952"/>
              </p:ext>
            </p:extLst>
          </p:nvPr>
        </p:nvGraphicFramePr>
        <p:xfrm>
          <a:off x="379532" y="1450736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770045668"/>
              </p:ext>
            </p:extLst>
          </p:nvPr>
        </p:nvGraphicFramePr>
        <p:xfrm>
          <a:off x="7294805" y="2846890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tangle 18"/>
          <p:cNvSpPr/>
          <p:nvPr/>
        </p:nvSpPr>
        <p:spPr>
          <a:xfrm>
            <a:off x="2086003" y="1464791"/>
            <a:ext cx="1521001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979781608"/>
              </p:ext>
            </p:extLst>
          </p:nvPr>
        </p:nvGraphicFramePr>
        <p:xfrm>
          <a:off x="2198873" y="1385663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7330771" y="1464791"/>
            <a:ext cx="1597937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667408293"/>
              </p:ext>
            </p:extLst>
          </p:nvPr>
        </p:nvGraphicFramePr>
        <p:xfrm>
          <a:off x="7410630" y="1525578"/>
          <a:ext cx="1537191" cy="134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Rectangle 23"/>
          <p:cNvSpPr/>
          <p:nvPr/>
        </p:nvSpPr>
        <p:spPr>
          <a:xfrm>
            <a:off x="5553526" y="1464791"/>
            <a:ext cx="1607964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32011"/>
              </p:ext>
            </p:extLst>
          </p:nvPr>
        </p:nvGraphicFramePr>
        <p:xfrm>
          <a:off x="5619959" y="1680508"/>
          <a:ext cx="1475097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369"/>
                <a:gridCol w="448407"/>
                <a:gridCol w="534321"/>
              </a:tblGrid>
              <a:tr h="185812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Year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Avg.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Total</a:t>
                      </a:r>
                      <a:endParaRPr lang="en-US" sz="1100" b="0" dirty="0"/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</a:t>
                      </a:r>
                      <a:r>
                        <a:rPr lang="en-US" sz="1100" baseline="0" dirty="0" smtClean="0"/>
                        <a:t>3 M</a:t>
                      </a:r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1.5 M</a:t>
                      </a:r>
                      <a:endParaRPr lang="en-US" sz="1100" dirty="0"/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1.9</a:t>
                      </a:r>
                      <a:r>
                        <a:rPr lang="en-US" sz="1100" baseline="0" dirty="0" smtClean="0"/>
                        <a:t> M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268415" y="1644166"/>
            <a:ext cx="0" cy="107266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268415" y="2716828"/>
            <a:ext cx="124850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6283" y="1464791"/>
            <a:ext cx="1607964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928578809"/>
              </p:ext>
            </p:extLst>
          </p:nvPr>
        </p:nvGraphicFramePr>
        <p:xfrm>
          <a:off x="3962336" y="1416322"/>
          <a:ext cx="1441191" cy="142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058678" y="1630978"/>
            <a:ext cx="1248508" cy="1072662"/>
            <a:chOff x="2420815" y="1928446"/>
            <a:chExt cx="1248508" cy="107266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420815" y="1928446"/>
              <a:ext cx="0" cy="1072662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420815" y="3001108"/>
              <a:ext cx="124850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63969" y="3020031"/>
            <a:ext cx="7091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Track20 Activity update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5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51530" y="6477000"/>
            <a:ext cx="1063869" cy="244475"/>
          </a:xfrm>
        </p:spPr>
        <p:txBody>
          <a:bodyPr/>
          <a:lstStyle/>
          <a:p>
            <a:pPr>
              <a:defRPr/>
            </a:pPr>
            <a:fld id="{FD167051-5936-485B-9A0A-F1B00F8D1DE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1440587" y="2051132"/>
            <a:ext cx="7474811" cy="3783624"/>
          </a:xfrm>
        </p:spPr>
        <p:txBody>
          <a:bodyPr>
            <a:normAutofit/>
          </a:bodyPr>
          <a:lstStyle/>
          <a:p>
            <a:r>
              <a:rPr lang="en-US" sz="2800" dirty="0"/>
              <a:t>Measurement and reporting for FP2020</a:t>
            </a:r>
          </a:p>
          <a:p>
            <a:r>
              <a:rPr lang="en-US" sz="2800" dirty="0"/>
              <a:t>Strengthening </a:t>
            </a:r>
            <a:r>
              <a:rPr lang="en-US" sz="2800" dirty="0" err="1"/>
              <a:t>BkkbN</a:t>
            </a:r>
            <a:r>
              <a:rPr lang="en-US" sz="2800" dirty="0"/>
              <a:t> information systems, analysis and dissemination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40588" y="102172"/>
            <a:ext cx="7474811" cy="1404267"/>
          </a:xfrm>
        </p:spPr>
        <p:txBody>
          <a:bodyPr/>
          <a:lstStyle/>
          <a:p>
            <a:r>
              <a:rPr lang="en-US" dirty="0"/>
              <a:t>Established M&amp;E working 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951" y="-1"/>
            <a:ext cx="805360" cy="699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951" y="1258678"/>
            <a:ext cx="827938" cy="568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1" y="749365"/>
            <a:ext cx="805360" cy="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51530" y="6477000"/>
            <a:ext cx="1063869" cy="244475"/>
          </a:xfrm>
        </p:spPr>
        <p:txBody>
          <a:bodyPr/>
          <a:lstStyle/>
          <a:p>
            <a:pPr>
              <a:defRPr/>
            </a:pPr>
            <a:fld id="{FD167051-5936-485B-9A0A-F1B00F8D1DE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1440587" y="2051132"/>
            <a:ext cx="7474811" cy="3783624"/>
          </a:xfrm>
        </p:spPr>
        <p:txBody>
          <a:bodyPr>
            <a:normAutofit/>
          </a:bodyPr>
          <a:lstStyle/>
          <a:p>
            <a:r>
              <a:rPr lang="en-US" sz="2800" dirty="0"/>
              <a:t>Mapping indicators and data sources</a:t>
            </a:r>
          </a:p>
          <a:p>
            <a:r>
              <a:rPr lang="en-US" sz="2800" dirty="0"/>
              <a:t>Verify FP2020 baseline core indicators (2012)</a:t>
            </a:r>
          </a:p>
          <a:p>
            <a:r>
              <a:rPr lang="en-US" sz="2800" dirty="0"/>
              <a:t>Estimating FP2020 2013 core indicators</a:t>
            </a:r>
          </a:p>
          <a:p>
            <a:r>
              <a:rPr lang="en-US" sz="2800" dirty="0"/>
              <a:t>Establishing strategy for future estimates</a:t>
            </a:r>
          </a:p>
          <a:p>
            <a:r>
              <a:rPr lang="en-US" sz="2800" dirty="0"/>
              <a:t>Consensus building</a:t>
            </a:r>
          </a:p>
          <a:p>
            <a:r>
              <a:rPr lang="en-US" sz="2800" dirty="0"/>
              <a:t>System assessment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40588" y="102172"/>
            <a:ext cx="7474811" cy="1404267"/>
          </a:xfrm>
        </p:spPr>
        <p:txBody>
          <a:bodyPr/>
          <a:lstStyle/>
          <a:p>
            <a:r>
              <a:rPr lang="en-US" dirty="0"/>
              <a:t>Recent and near future activities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951" y="-1"/>
            <a:ext cx="805360" cy="699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951" y="1258678"/>
            <a:ext cx="827938" cy="568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1" y="749365"/>
            <a:ext cx="805360" cy="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536" y="348763"/>
            <a:ext cx="9159536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5536" y="1975556"/>
            <a:ext cx="433225" cy="496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5536" y="1594339"/>
            <a:ext cx="9159536" cy="9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5536" y="6811108"/>
            <a:ext cx="9159536" cy="460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6" y="1686406"/>
            <a:ext cx="7728742" cy="51205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Mapping indicators and data sources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51530" y="6477000"/>
            <a:ext cx="1063869" cy="244475"/>
          </a:xfrm>
        </p:spPr>
        <p:txBody>
          <a:bodyPr/>
          <a:lstStyle/>
          <a:p>
            <a:pPr>
              <a:defRPr/>
            </a:pPr>
            <a:fld id="{FD167051-5936-485B-9A0A-F1B00F8D1DE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1440587" y="2051132"/>
            <a:ext cx="7474811" cy="3783624"/>
          </a:xfrm>
        </p:spPr>
        <p:txBody>
          <a:bodyPr>
            <a:normAutofit/>
          </a:bodyPr>
          <a:lstStyle/>
          <a:p>
            <a:r>
              <a:rPr lang="en-US" sz="2800" dirty="0"/>
              <a:t>One day workshop</a:t>
            </a:r>
          </a:p>
          <a:p>
            <a:r>
              <a:rPr lang="en-US" sz="2800" dirty="0"/>
              <a:t>Based on 2012 DHS</a:t>
            </a:r>
          </a:p>
          <a:p>
            <a:r>
              <a:rPr lang="en-US" sz="2800" dirty="0"/>
              <a:t> Reported to Reference Group meeting in April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28890" y="102172"/>
            <a:ext cx="8015110" cy="1404267"/>
          </a:xfrm>
        </p:spPr>
        <p:txBody>
          <a:bodyPr>
            <a:normAutofit/>
          </a:bodyPr>
          <a:lstStyle/>
          <a:p>
            <a:r>
              <a:rPr lang="en-US" sz="3400" dirty="0"/>
              <a:t>Verify FP2020 baseline core indicators (2012)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951" y="-1"/>
            <a:ext cx="805360" cy="699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951" y="1258678"/>
            <a:ext cx="827938" cy="568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1" y="749365"/>
            <a:ext cx="805360" cy="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536" y="348763"/>
            <a:ext cx="9159536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5536" y="1975556"/>
            <a:ext cx="433225" cy="496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5536" y="1594339"/>
            <a:ext cx="9159536" cy="9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5536" y="6811108"/>
            <a:ext cx="9159536" cy="460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5863" y="274638"/>
            <a:ext cx="87200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Estimating 2013 FP2020 core indicators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188"/>
            <a:ext cx="9144000" cy="52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51530" y="6477000"/>
            <a:ext cx="1063869" cy="244475"/>
          </a:xfrm>
        </p:spPr>
        <p:txBody>
          <a:bodyPr/>
          <a:lstStyle/>
          <a:p>
            <a:pPr>
              <a:defRPr/>
            </a:pPr>
            <a:fld id="{FD167051-5936-485B-9A0A-F1B00F8D1DE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1440587" y="2051132"/>
            <a:ext cx="7474811" cy="378362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Develop consensus on the estimated values of core indicators</a:t>
            </a:r>
          </a:p>
          <a:p>
            <a:r>
              <a:rPr lang="en-US" sz="2800" dirty="0"/>
              <a:t>Half day workshop</a:t>
            </a:r>
          </a:p>
          <a:p>
            <a:r>
              <a:rPr lang="en-US" sz="2800" dirty="0"/>
              <a:t>National FP stakeholders</a:t>
            </a:r>
          </a:p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or 4</a:t>
            </a:r>
            <a:r>
              <a:rPr lang="en-US" sz="2800" baseline="30000" dirty="0"/>
              <a:t>th</a:t>
            </a:r>
            <a:r>
              <a:rPr lang="en-US" sz="2800" dirty="0"/>
              <a:t> week of June</a:t>
            </a:r>
          </a:p>
          <a:p>
            <a:endParaRPr lang="en-US" sz="2800" dirty="0"/>
          </a:p>
          <a:p>
            <a:r>
              <a:rPr lang="en-US" sz="2800" dirty="0"/>
              <a:t>Note: 2013 FP2020 indicators should be submitted on July 1</a:t>
            </a:r>
            <a:r>
              <a:rPr lang="en-US" sz="2800" baseline="30000" dirty="0"/>
              <a:t>st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28890" y="102172"/>
            <a:ext cx="8015110" cy="14042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Consensus building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00951" y="-1"/>
            <a:ext cx="805360" cy="699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951" y="1258678"/>
            <a:ext cx="827938" cy="568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1" y="749365"/>
            <a:ext cx="805360" cy="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51530" y="6477000"/>
            <a:ext cx="1063869" cy="244475"/>
          </a:xfrm>
        </p:spPr>
        <p:txBody>
          <a:bodyPr/>
          <a:lstStyle/>
          <a:p>
            <a:pPr>
              <a:defRPr/>
            </a:pPr>
            <a:fld id="{FD167051-5936-485B-9A0A-F1B00F8D1DE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1440587" y="2051132"/>
            <a:ext cx="7474811" cy="3783624"/>
          </a:xfrm>
        </p:spPr>
        <p:txBody>
          <a:bodyPr>
            <a:normAutofit/>
          </a:bodyPr>
          <a:lstStyle/>
          <a:p>
            <a:r>
              <a:rPr lang="en-US" sz="3600" dirty="0"/>
              <a:t>Source of data:</a:t>
            </a:r>
          </a:p>
          <a:p>
            <a:pPr marL="461963" lvl="2" indent="-285750"/>
            <a:r>
              <a:rPr lang="en-US" sz="2800" dirty="0" err="1"/>
              <a:t>Susenas</a:t>
            </a:r>
            <a:endParaRPr lang="en-US" sz="2800" dirty="0"/>
          </a:p>
          <a:p>
            <a:pPr marL="461963" lvl="2" indent="-285750"/>
            <a:r>
              <a:rPr lang="en-US" sz="2800" dirty="0"/>
              <a:t>PMA2020 survey results</a:t>
            </a:r>
          </a:p>
          <a:p>
            <a:pPr marL="461963" lvl="2" indent="-285750"/>
            <a:r>
              <a:rPr lang="en-US" sz="2800" dirty="0" err="1"/>
              <a:t>BkkbN</a:t>
            </a:r>
            <a:r>
              <a:rPr lang="en-US" sz="2800" dirty="0"/>
              <a:t> annual survey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28890" y="102172"/>
            <a:ext cx="8015110" cy="1404267"/>
          </a:xfrm>
        </p:spPr>
        <p:txBody>
          <a:bodyPr>
            <a:normAutofit/>
          </a:bodyPr>
          <a:lstStyle/>
          <a:p>
            <a:pPr algn="l"/>
            <a:r>
              <a:rPr lang="en-US" sz="3800" dirty="0"/>
              <a:t>Establishing strategy for future estimate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951" y="-1"/>
            <a:ext cx="805360" cy="699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951" y="1258678"/>
            <a:ext cx="827938" cy="568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1" y="749365"/>
            <a:ext cx="805360" cy="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51530" y="6477000"/>
            <a:ext cx="1063869" cy="244475"/>
          </a:xfrm>
        </p:spPr>
        <p:txBody>
          <a:bodyPr/>
          <a:lstStyle/>
          <a:p>
            <a:pPr>
              <a:defRPr/>
            </a:pPr>
            <a:fld id="{FD167051-5936-485B-9A0A-F1B00F8D1DE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1440587" y="2051132"/>
            <a:ext cx="7474811" cy="3783624"/>
          </a:xfrm>
        </p:spPr>
        <p:txBody>
          <a:bodyPr>
            <a:normAutofit/>
          </a:bodyPr>
          <a:lstStyle/>
          <a:p>
            <a:r>
              <a:rPr lang="en-US" sz="3600" dirty="0"/>
              <a:t>Identify issues</a:t>
            </a:r>
          </a:p>
          <a:p>
            <a:r>
              <a:rPr lang="en-US" sz="3600" dirty="0"/>
              <a:t>Develop instruments</a:t>
            </a:r>
          </a:p>
          <a:p>
            <a:r>
              <a:rPr lang="en-US" sz="3600" dirty="0"/>
              <a:t>Field </a:t>
            </a:r>
            <a:r>
              <a:rPr lang="en-US" sz="3600" dirty="0" err="1"/>
              <a:t>asssessment</a:t>
            </a:r>
            <a:endParaRPr lang="en-US" sz="3600" dirty="0"/>
          </a:p>
          <a:p>
            <a:r>
              <a:rPr lang="en-US" sz="3600" dirty="0"/>
              <a:t>Analysis and recommendation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28890" y="102172"/>
            <a:ext cx="8015110" cy="1404267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BkkbN</a:t>
            </a:r>
            <a:r>
              <a:rPr lang="en-US" sz="3600" dirty="0"/>
              <a:t> service statistics system assessment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951" y="-1"/>
            <a:ext cx="805360" cy="699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951" y="1258678"/>
            <a:ext cx="827938" cy="5689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1" y="749365"/>
            <a:ext cx="805360" cy="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181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Established M&amp;E working group</vt:lpstr>
      <vt:lpstr>Recent and near future activities</vt:lpstr>
      <vt:lpstr>PowerPoint Presentation</vt:lpstr>
      <vt:lpstr>Verify FP2020 baseline core indicators (2012)</vt:lpstr>
      <vt:lpstr>PowerPoint Presentation</vt:lpstr>
      <vt:lpstr>Consensus building</vt:lpstr>
      <vt:lpstr>Establishing strategy for future estimate</vt:lpstr>
      <vt:lpstr>BkkbN service statistics system assessment</vt:lpstr>
    </vt:vector>
  </TitlesOfParts>
  <Company>DPHGMU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Track20 Activity update</dc:title>
  <dc:creator>donnie ahmad</dc:creator>
  <cp:lastModifiedBy>adila</cp:lastModifiedBy>
  <cp:revision>12</cp:revision>
  <dcterms:created xsi:type="dcterms:W3CDTF">2014-05-21T04:39:52Z</dcterms:created>
  <dcterms:modified xsi:type="dcterms:W3CDTF">2014-05-23T03:56:27Z</dcterms:modified>
</cp:coreProperties>
</file>