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0" r:id="rId5"/>
    <p:sldId id="298" r:id="rId6"/>
    <p:sldId id="281" r:id="rId7"/>
    <p:sldId id="268" r:id="rId8"/>
    <p:sldId id="283" r:id="rId9"/>
    <p:sldId id="269" r:id="rId10"/>
    <p:sldId id="292" r:id="rId11"/>
    <p:sldId id="314" r:id="rId12"/>
    <p:sldId id="284" r:id="rId13"/>
    <p:sldId id="285" r:id="rId14"/>
    <p:sldId id="305" r:id="rId15"/>
    <p:sldId id="286" r:id="rId16"/>
    <p:sldId id="306" r:id="rId17"/>
    <p:sldId id="291" r:id="rId18"/>
    <p:sldId id="288"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73" d="100"/>
          <a:sy n="73" d="100"/>
        </p:scale>
        <p:origin x="-1776" y="-114"/>
      </p:cViewPr>
      <p:guideLst>
        <p:guide orient="horz" pos="2160"/>
        <p:guide pos="2880"/>
      </p:guideLst>
    </p:cSldViewPr>
  </p:slideViewPr>
  <p:notesTextViewPr>
    <p:cViewPr>
      <p:scale>
        <a:sx n="1" d="1"/>
        <a:sy n="1" d="1"/>
      </p:scale>
      <p:origin x="0" y="0"/>
    </p:cViewPr>
  </p:notesTextViewPr>
  <p:sorterViewPr>
    <p:cViewPr>
      <p:scale>
        <a:sx n="100" d="100"/>
        <a:sy n="100" d="100"/>
      </p:scale>
      <p:origin x="0" y="17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mma\Desktop\Indonesia\RH%20background%20paper\Data\RH%20statistic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aramma\Desktop\Indonesia\RH%20background%20paper\Data\RH%20statistic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aramma\Desktop\FP%20strategy%20working%20group\DHS%20figures%20for%20background%20section%20FP%20strateg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1100"/>
              <a:t>Chart 4:  Method mix  among 30-49 years 2007-2012</a:t>
            </a:r>
          </a:p>
        </c:rich>
      </c:tx>
      <c:layout/>
      <c:overlay val="0"/>
    </c:title>
    <c:autoTitleDeleted val="0"/>
    <c:plotArea>
      <c:layout/>
      <c:barChart>
        <c:barDir val="col"/>
        <c:grouping val="clustered"/>
        <c:varyColors val="0"/>
        <c:ser>
          <c:idx val="0"/>
          <c:order val="0"/>
          <c:tx>
            <c:strRef>
              <c:f>Sheet1!$C$85</c:f>
              <c:strCache>
                <c:ptCount val="1"/>
                <c:pt idx="0">
                  <c:v>2007</c:v>
                </c:pt>
              </c:strCache>
            </c:strRef>
          </c:tx>
          <c:invertIfNegative val="0"/>
          <c:cat>
            <c:strRef>
              <c:f>Sheet1!$D$84:$I$84</c:f>
              <c:strCache>
                <c:ptCount val="6"/>
                <c:pt idx="0">
                  <c:v>Pill</c:v>
                </c:pt>
                <c:pt idx="1">
                  <c:v>Injectable</c:v>
                </c:pt>
                <c:pt idx="2">
                  <c:v>IUCD</c:v>
                </c:pt>
                <c:pt idx="3">
                  <c:v>Implant</c:v>
                </c:pt>
                <c:pt idx="4">
                  <c:v>F Sterili</c:v>
                </c:pt>
                <c:pt idx="5">
                  <c:v>M Sterili</c:v>
                </c:pt>
              </c:strCache>
            </c:strRef>
          </c:cat>
          <c:val>
            <c:numRef>
              <c:f>Sheet1!$D$85:$I$85</c:f>
              <c:numCache>
                <c:formatCode>General</c:formatCode>
                <c:ptCount val="6"/>
                <c:pt idx="0">
                  <c:v>13</c:v>
                </c:pt>
                <c:pt idx="1">
                  <c:v>27</c:v>
                </c:pt>
                <c:pt idx="2">
                  <c:v>6</c:v>
                </c:pt>
                <c:pt idx="3">
                  <c:v>3</c:v>
                </c:pt>
                <c:pt idx="4">
                  <c:v>5</c:v>
                </c:pt>
                <c:pt idx="5">
                  <c:v>0.3</c:v>
                </c:pt>
              </c:numCache>
            </c:numRef>
          </c:val>
        </c:ser>
        <c:ser>
          <c:idx val="1"/>
          <c:order val="1"/>
          <c:tx>
            <c:strRef>
              <c:f>Sheet1!$C$86</c:f>
              <c:strCache>
                <c:ptCount val="1"/>
                <c:pt idx="0">
                  <c:v>2012</c:v>
                </c:pt>
              </c:strCache>
            </c:strRef>
          </c:tx>
          <c:invertIfNegative val="0"/>
          <c:cat>
            <c:strRef>
              <c:f>Sheet1!$D$84:$I$84</c:f>
              <c:strCache>
                <c:ptCount val="6"/>
                <c:pt idx="0">
                  <c:v>Pill</c:v>
                </c:pt>
                <c:pt idx="1">
                  <c:v>Injectable</c:v>
                </c:pt>
                <c:pt idx="2">
                  <c:v>IUCD</c:v>
                </c:pt>
                <c:pt idx="3">
                  <c:v>Implant</c:v>
                </c:pt>
                <c:pt idx="4">
                  <c:v>F Sterili</c:v>
                </c:pt>
                <c:pt idx="5">
                  <c:v>M Sterili</c:v>
                </c:pt>
              </c:strCache>
            </c:strRef>
          </c:cat>
          <c:val>
            <c:numRef>
              <c:f>Sheet1!$D$86:$I$86</c:f>
              <c:numCache>
                <c:formatCode>General</c:formatCode>
                <c:ptCount val="6"/>
                <c:pt idx="0">
                  <c:v>18</c:v>
                </c:pt>
                <c:pt idx="1">
                  <c:v>28</c:v>
                </c:pt>
                <c:pt idx="2">
                  <c:v>5</c:v>
                </c:pt>
                <c:pt idx="3">
                  <c:v>4</c:v>
                </c:pt>
                <c:pt idx="4">
                  <c:v>5</c:v>
                </c:pt>
                <c:pt idx="5">
                  <c:v>0.2</c:v>
                </c:pt>
              </c:numCache>
            </c:numRef>
          </c:val>
        </c:ser>
        <c:dLbls>
          <c:showLegendKey val="0"/>
          <c:showVal val="0"/>
          <c:showCatName val="0"/>
          <c:showSerName val="0"/>
          <c:showPercent val="0"/>
          <c:showBubbleSize val="0"/>
        </c:dLbls>
        <c:gapWidth val="150"/>
        <c:axId val="20889984"/>
        <c:axId val="60128256"/>
      </c:barChart>
      <c:catAx>
        <c:axId val="20889984"/>
        <c:scaling>
          <c:orientation val="minMax"/>
        </c:scaling>
        <c:delete val="0"/>
        <c:axPos val="b"/>
        <c:majorTickMark val="out"/>
        <c:minorTickMark val="none"/>
        <c:tickLblPos val="nextTo"/>
        <c:crossAx val="60128256"/>
        <c:crosses val="autoZero"/>
        <c:auto val="1"/>
        <c:lblAlgn val="ctr"/>
        <c:lblOffset val="100"/>
        <c:noMultiLvlLbl val="0"/>
      </c:catAx>
      <c:valAx>
        <c:axId val="60128256"/>
        <c:scaling>
          <c:orientation val="minMax"/>
        </c:scaling>
        <c:delete val="0"/>
        <c:axPos val="l"/>
        <c:majorGridlines/>
        <c:numFmt formatCode="General" sourceLinked="1"/>
        <c:majorTickMark val="out"/>
        <c:minorTickMark val="none"/>
        <c:tickLblPos val="nextTo"/>
        <c:crossAx val="208899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1100"/>
              <a:t>Chart 5 : Use of LA and PM</a:t>
            </a:r>
            <a:r>
              <a:rPr lang="en-GB" sz="1100" baseline="0"/>
              <a:t> among w</a:t>
            </a:r>
            <a:r>
              <a:rPr lang="en-GB" sz="1100"/>
              <a:t>omen aged 30-49 who do</a:t>
            </a:r>
            <a:r>
              <a:rPr lang="en-GB" sz="1100" baseline="0"/>
              <a:t> not want any more children 2007 </a:t>
            </a:r>
            <a:endParaRPr lang="en-GB" sz="1100"/>
          </a:p>
        </c:rich>
      </c:tx>
      <c:layout/>
      <c:overlay val="0"/>
    </c:title>
    <c:autoTitleDeleted val="0"/>
    <c:plotArea>
      <c:layout/>
      <c:barChart>
        <c:barDir val="col"/>
        <c:grouping val="clustered"/>
        <c:varyColors val="0"/>
        <c:ser>
          <c:idx val="0"/>
          <c:order val="0"/>
          <c:tx>
            <c:strRef>
              <c:f>Sheet1!$P$83:$P$84</c:f>
              <c:strCache>
                <c:ptCount val="1"/>
                <c:pt idx="0">
                  <c:v>Want no  more</c:v>
                </c:pt>
              </c:strCache>
            </c:strRef>
          </c:tx>
          <c:invertIfNegative val="0"/>
          <c:cat>
            <c:strRef>
              <c:f>Sheet1!$O$85:$O$88</c:f>
              <c:strCache>
                <c:ptCount val="4"/>
                <c:pt idx="0">
                  <c:v>30-34</c:v>
                </c:pt>
                <c:pt idx="1">
                  <c:v>35-39</c:v>
                </c:pt>
                <c:pt idx="2">
                  <c:v>40-44</c:v>
                </c:pt>
                <c:pt idx="3">
                  <c:v>45-49</c:v>
                </c:pt>
              </c:strCache>
            </c:strRef>
          </c:cat>
          <c:val>
            <c:numRef>
              <c:f>Sheet1!$P$85:$P$88</c:f>
              <c:numCache>
                <c:formatCode>General</c:formatCode>
                <c:ptCount val="4"/>
                <c:pt idx="0">
                  <c:v>9.3000000000000007</c:v>
                </c:pt>
                <c:pt idx="1">
                  <c:v>22.5</c:v>
                </c:pt>
                <c:pt idx="2">
                  <c:v>39.799999999999997</c:v>
                </c:pt>
                <c:pt idx="3">
                  <c:v>49.5</c:v>
                </c:pt>
              </c:numCache>
            </c:numRef>
          </c:val>
        </c:ser>
        <c:ser>
          <c:idx val="1"/>
          <c:order val="1"/>
          <c:tx>
            <c:strRef>
              <c:f>Sheet1!$Q$83:$Q$84</c:f>
              <c:strCache>
                <c:ptCount val="1"/>
                <c:pt idx="0">
                  <c:v>Use LA/PM</c:v>
                </c:pt>
              </c:strCache>
            </c:strRef>
          </c:tx>
          <c:invertIfNegative val="0"/>
          <c:cat>
            <c:strRef>
              <c:f>Sheet1!$O$85:$O$88</c:f>
              <c:strCache>
                <c:ptCount val="4"/>
                <c:pt idx="0">
                  <c:v>30-34</c:v>
                </c:pt>
                <c:pt idx="1">
                  <c:v>35-39</c:v>
                </c:pt>
                <c:pt idx="2">
                  <c:v>40-44</c:v>
                </c:pt>
                <c:pt idx="3">
                  <c:v>45-49</c:v>
                </c:pt>
              </c:strCache>
            </c:strRef>
          </c:cat>
          <c:val>
            <c:numRef>
              <c:f>Sheet1!$Q$85:$Q$88</c:f>
              <c:numCache>
                <c:formatCode>General</c:formatCode>
                <c:ptCount val="4"/>
                <c:pt idx="0">
                  <c:v>9</c:v>
                </c:pt>
                <c:pt idx="1">
                  <c:v>14</c:v>
                </c:pt>
                <c:pt idx="2">
                  <c:v>18</c:v>
                </c:pt>
                <c:pt idx="3">
                  <c:v>20</c:v>
                </c:pt>
              </c:numCache>
            </c:numRef>
          </c:val>
        </c:ser>
        <c:dLbls>
          <c:showLegendKey val="0"/>
          <c:showVal val="0"/>
          <c:showCatName val="0"/>
          <c:showSerName val="0"/>
          <c:showPercent val="0"/>
          <c:showBubbleSize val="0"/>
        </c:dLbls>
        <c:gapWidth val="150"/>
        <c:axId val="61593856"/>
        <c:axId val="29368320"/>
      </c:barChart>
      <c:catAx>
        <c:axId val="61593856"/>
        <c:scaling>
          <c:orientation val="minMax"/>
        </c:scaling>
        <c:delete val="0"/>
        <c:axPos val="b"/>
        <c:majorTickMark val="out"/>
        <c:minorTickMark val="none"/>
        <c:tickLblPos val="nextTo"/>
        <c:crossAx val="29368320"/>
        <c:crosses val="autoZero"/>
        <c:auto val="1"/>
        <c:lblAlgn val="ctr"/>
        <c:lblOffset val="100"/>
        <c:noMultiLvlLbl val="0"/>
      </c:catAx>
      <c:valAx>
        <c:axId val="29368320"/>
        <c:scaling>
          <c:orientation val="minMax"/>
        </c:scaling>
        <c:delete val="0"/>
        <c:axPos val="l"/>
        <c:majorGridlines/>
        <c:numFmt formatCode="General" sourceLinked="1"/>
        <c:majorTickMark val="out"/>
        <c:minorTickMark val="none"/>
        <c:tickLblPos val="nextTo"/>
        <c:crossAx val="615938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Sheet1!$L$30</c:f>
              <c:strCache>
                <c:ptCount val="1"/>
                <c:pt idx="0">
                  <c:v>2002</c:v>
                </c:pt>
              </c:strCache>
            </c:strRef>
          </c:tx>
          <c:invertIfNegative val="0"/>
          <c:cat>
            <c:strRef>
              <c:f>Sheet1!$M$29:$S$29</c:f>
              <c:strCache>
                <c:ptCount val="7"/>
                <c:pt idx="0">
                  <c:v>Condom</c:v>
                </c:pt>
                <c:pt idx="1">
                  <c:v>Pill</c:v>
                </c:pt>
                <c:pt idx="2">
                  <c:v>Injectable</c:v>
                </c:pt>
                <c:pt idx="3">
                  <c:v>IUCD</c:v>
                </c:pt>
                <c:pt idx="4">
                  <c:v>Implant</c:v>
                </c:pt>
                <c:pt idx="5">
                  <c:v>Fem.ster</c:v>
                </c:pt>
                <c:pt idx="6">
                  <c:v>Male ster</c:v>
                </c:pt>
              </c:strCache>
            </c:strRef>
          </c:cat>
          <c:val>
            <c:numRef>
              <c:f>Sheet1!$M$30:$S$30</c:f>
              <c:numCache>
                <c:formatCode>General</c:formatCode>
                <c:ptCount val="7"/>
                <c:pt idx="0">
                  <c:v>1.1000000000000001</c:v>
                </c:pt>
                <c:pt idx="1">
                  <c:v>12.9</c:v>
                </c:pt>
                <c:pt idx="2">
                  <c:v>22.2</c:v>
                </c:pt>
                <c:pt idx="3">
                  <c:v>8.1</c:v>
                </c:pt>
                <c:pt idx="4">
                  <c:v>4.5</c:v>
                </c:pt>
                <c:pt idx="5">
                  <c:v>5.7</c:v>
                </c:pt>
                <c:pt idx="6">
                  <c:v>0.6</c:v>
                </c:pt>
              </c:numCache>
            </c:numRef>
          </c:val>
        </c:ser>
        <c:ser>
          <c:idx val="1"/>
          <c:order val="1"/>
          <c:tx>
            <c:strRef>
              <c:f>Sheet1!$L$31</c:f>
              <c:strCache>
                <c:ptCount val="1"/>
                <c:pt idx="0">
                  <c:v>2007</c:v>
                </c:pt>
              </c:strCache>
            </c:strRef>
          </c:tx>
          <c:invertIfNegative val="0"/>
          <c:cat>
            <c:strRef>
              <c:f>Sheet1!$M$29:$S$29</c:f>
              <c:strCache>
                <c:ptCount val="7"/>
                <c:pt idx="0">
                  <c:v>Condom</c:v>
                </c:pt>
                <c:pt idx="1">
                  <c:v>Pill</c:v>
                </c:pt>
                <c:pt idx="2">
                  <c:v>Injectable</c:v>
                </c:pt>
                <c:pt idx="3">
                  <c:v>IUCD</c:v>
                </c:pt>
                <c:pt idx="4">
                  <c:v>Implant</c:v>
                </c:pt>
                <c:pt idx="5">
                  <c:v>Fem.ster</c:v>
                </c:pt>
                <c:pt idx="6">
                  <c:v>Male ster</c:v>
                </c:pt>
              </c:strCache>
            </c:strRef>
          </c:cat>
          <c:val>
            <c:numRef>
              <c:f>Sheet1!$M$31:$S$31</c:f>
              <c:numCache>
                <c:formatCode>General</c:formatCode>
                <c:ptCount val="7"/>
                <c:pt idx="0">
                  <c:v>1.5</c:v>
                </c:pt>
                <c:pt idx="1">
                  <c:v>13.4</c:v>
                </c:pt>
                <c:pt idx="2">
                  <c:v>27.1</c:v>
                </c:pt>
                <c:pt idx="3">
                  <c:v>6.5</c:v>
                </c:pt>
                <c:pt idx="4">
                  <c:v>0.3</c:v>
                </c:pt>
                <c:pt idx="5">
                  <c:v>4.5</c:v>
                </c:pt>
                <c:pt idx="6">
                  <c:v>0.3</c:v>
                </c:pt>
              </c:numCache>
            </c:numRef>
          </c:val>
        </c:ser>
        <c:ser>
          <c:idx val="2"/>
          <c:order val="2"/>
          <c:tx>
            <c:strRef>
              <c:f>Sheet1!$L$32</c:f>
              <c:strCache>
                <c:ptCount val="1"/>
                <c:pt idx="0">
                  <c:v>2012</c:v>
                </c:pt>
              </c:strCache>
            </c:strRef>
          </c:tx>
          <c:invertIfNegative val="0"/>
          <c:cat>
            <c:strRef>
              <c:f>Sheet1!$M$29:$S$29</c:f>
              <c:strCache>
                <c:ptCount val="7"/>
                <c:pt idx="0">
                  <c:v>Condom</c:v>
                </c:pt>
                <c:pt idx="1">
                  <c:v>Pill</c:v>
                </c:pt>
                <c:pt idx="2">
                  <c:v>Injectable</c:v>
                </c:pt>
                <c:pt idx="3">
                  <c:v>IUCD</c:v>
                </c:pt>
                <c:pt idx="4">
                  <c:v>Implant</c:v>
                </c:pt>
                <c:pt idx="5">
                  <c:v>Fem.ster</c:v>
                </c:pt>
                <c:pt idx="6">
                  <c:v>Male ster</c:v>
                </c:pt>
              </c:strCache>
            </c:strRef>
          </c:cat>
          <c:val>
            <c:numRef>
              <c:f>Sheet1!$M$32:$S$32</c:f>
              <c:numCache>
                <c:formatCode>General</c:formatCode>
                <c:ptCount val="7"/>
                <c:pt idx="0">
                  <c:v>1.89</c:v>
                </c:pt>
                <c:pt idx="1">
                  <c:v>14.4</c:v>
                </c:pt>
                <c:pt idx="2">
                  <c:v>28</c:v>
                </c:pt>
                <c:pt idx="3">
                  <c:v>3.5</c:v>
                </c:pt>
                <c:pt idx="4">
                  <c:v>4.7</c:v>
                </c:pt>
                <c:pt idx="5">
                  <c:v>4.5999999999999996</c:v>
                </c:pt>
                <c:pt idx="6">
                  <c:v>0.2</c:v>
                </c:pt>
              </c:numCache>
            </c:numRef>
          </c:val>
        </c:ser>
        <c:dLbls>
          <c:showLegendKey val="0"/>
          <c:showVal val="0"/>
          <c:showCatName val="0"/>
          <c:showSerName val="0"/>
          <c:showPercent val="0"/>
          <c:showBubbleSize val="0"/>
        </c:dLbls>
        <c:gapWidth val="150"/>
        <c:axId val="29407488"/>
        <c:axId val="29409280"/>
      </c:barChart>
      <c:catAx>
        <c:axId val="29407488"/>
        <c:scaling>
          <c:orientation val="minMax"/>
        </c:scaling>
        <c:delete val="0"/>
        <c:axPos val="b"/>
        <c:majorTickMark val="out"/>
        <c:minorTickMark val="none"/>
        <c:tickLblPos val="nextTo"/>
        <c:crossAx val="29409280"/>
        <c:crosses val="autoZero"/>
        <c:auto val="1"/>
        <c:lblAlgn val="ctr"/>
        <c:lblOffset val="100"/>
        <c:noMultiLvlLbl val="0"/>
      </c:catAx>
      <c:valAx>
        <c:axId val="29409280"/>
        <c:scaling>
          <c:orientation val="minMax"/>
        </c:scaling>
        <c:delete val="0"/>
        <c:axPos val="l"/>
        <c:majorGridlines/>
        <c:numFmt formatCode="General" sourceLinked="1"/>
        <c:majorTickMark val="out"/>
        <c:minorTickMark val="none"/>
        <c:tickLblPos val="nextTo"/>
        <c:crossAx val="2940748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601ACA-8EB3-4C2B-9B99-1E11C1348CC4}" type="datetimeFigureOut">
              <a:rPr lang="en-GB" smtClean="0"/>
              <a:t>23/07/2014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120467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601ACA-8EB3-4C2B-9B99-1E11C1348CC4}" type="datetimeFigureOut">
              <a:rPr lang="en-GB" smtClean="0"/>
              <a:t>23/07/2014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23002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601ACA-8EB3-4C2B-9B99-1E11C1348CC4}" type="datetimeFigureOut">
              <a:rPr lang="en-GB" smtClean="0"/>
              <a:t>23/07/2014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315653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601ACA-8EB3-4C2B-9B99-1E11C1348CC4}" type="datetimeFigureOut">
              <a:rPr lang="en-GB" smtClean="0"/>
              <a:t>23/07/2014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94036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01ACA-8EB3-4C2B-9B99-1E11C1348CC4}" type="datetimeFigureOut">
              <a:rPr lang="en-GB" smtClean="0"/>
              <a:t>23/07/2014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1633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601ACA-8EB3-4C2B-9B99-1E11C1348CC4}" type="datetimeFigureOut">
              <a:rPr lang="en-GB" smtClean="0"/>
              <a:t>23/07/2014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292524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601ACA-8EB3-4C2B-9B99-1E11C1348CC4}" type="datetimeFigureOut">
              <a:rPr lang="en-GB" smtClean="0"/>
              <a:t>23/07/2014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238802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601ACA-8EB3-4C2B-9B99-1E11C1348CC4}" type="datetimeFigureOut">
              <a:rPr lang="en-GB" smtClean="0"/>
              <a:t>23/07/2014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131474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01ACA-8EB3-4C2B-9B99-1E11C1348CC4}" type="datetimeFigureOut">
              <a:rPr lang="en-GB" smtClean="0"/>
              <a:t>23/07/2014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101260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01ACA-8EB3-4C2B-9B99-1E11C1348CC4}" type="datetimeFigureOut">
              <a:rPr lang="en-GB" smtClean="0"/>
              <a:t>23/07/2014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425456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01ACA-8EB3-4C2B-9B99-1E11C1348CC4}" type="datetimeFigureOut">
              <a:rPr lang="en-GB" smtClean="0"/>
              <a:t>23/07/2014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Tree>
    <p:extLst>
      <p:ext uri="{BB962C8B-B14F-4D97-AF65-F5344CB8AC3E}">
        <p14:creationId xmlns:p14="http://schemas.microsoft.com/office/powerpoint/2010/main" val="130733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01ACA-8EB3-4C2B-9B99-1E11C1348CC4}" type="datetimeFigureOut">
              <a:rPr lang="en-GB" smtClean="0"/>
              <a:t>23/07/2014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686DF-4102-4D8A-91C4-957B8613AFC1}" type="slidenum">
              <a:rPr lang="en-GB" smtClean="0"/>
              <a:t>‹#›</a:t>
            </a:fld>
            <a:endParaRPr lang="en-GB"/>
          </a:p>
        </p:txBody>
      </p:sp>
    </p:spTree>
    <p:extLst>
      <p:ext uri="{BB962C8B-B14F-4D97-AF65-F5344CB8AC3E}">
        <p14:creationId xmlns:p14="http://schemas.microsoft.com/office/powerpoint/2010/main" val="398404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2686051"/>
          </a:xfrm>
        </p:spPr>
        <p:txBody>
          <a:bodyPr>
            <a:normAutofit fontScale="90000"/>
          </a:bodyPr>
          <a:lstStyle/>
          <a:p>
            <a:r>
              <a:rPr lang="en-US" b="1" dirty="0"/>
              <a:t>Title: A rights-based strategy for accelerating access to Family Planning services to achieve developmental goals of Indonesia </a:t>
            </a:r>
            <a:r>
              <a:rPr lang="en-GB" dirty="0"/>
              <a:t/>
            </a:r>
            <a:br>
              <a:rPr lang="en-GB" dirty="0"/>
            </a:br>
            <a:endParaRPr lang="en-GB" dirty="0"/>
          </a:p>
        </p:txBody>
      </p:sp>
      <p:sp>
        <p:nvSpPr>
          <p:cNvPr id="3" name="Subtitle 2"/>
          <p:cNvSpPr>
            <a:spLocks noGrp="1"/>
          </p:cNvSpPr>
          <p:nvPr>
            <p:ph type="subTitle" idx="1"/>
          </p:nvPr>
        </p:nvSpPr>
        <p:spPr/>
        <p:txBody>
          <a:bodyPr/>
          <a:lstStyle/>
          <a:p>
            <a:r>
              <a:rPr lang="en-US" dirty="0" smtClean="0"/>
              <a:t>Outline</a:t>
            </a:r>
            <a:endParaRPr lang="en-GB" dirty="0"/>
          </a:p>
        </p:txBody>
      </p:sp>
    </p:spTree>
    <p:extLst>
      <p:ext uri="{BB962C8B-B14F-4D97-AF65-F5344CB8AC3E}">
        <p14:creationId xmlns:p14="http://schemas.microsoft.com/office/powerpoint/2010/main" val="786906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normAutofit/>
          </a:bodyPr>
          <a:lstStyle/>
          <a:p>
            <a:r>
              <a:rPr lang="en-US" sz="2800" dirty="0" smtClean="0"/>
              <a:t>Areas of alignment with MOH FP Action Plan</a:t>
            </a:r>
            <a:endParaRPr lang="en-GB" sz="2800" dirty="0"/>
          </a:p>
        </p:txBody>
      </p:sp>
      <p:cxnSp>
        <p:nvCxnSpPr>
          <p:cNvPr id="5" name="Straight Arrow Connector 4"/>
          <p:cNvCxnSpPr/>
          <p:nvPr/>
        </p:nvCxnSpPr>
        <p:spPr>
          <a:xfrm flipH="1" flipV="1">
            <a:off x="3609975" y="2245659"/>
            <a:ext cx="1143000" cy="7620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492967" y="2209800"/>
            <a:ext cx="1183808" cy="36512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24200" y="2209800"/>
            <a:ext cx="1552575" cy="2155359"/>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946400" y="2618909"/>
            <a:ext cx="1130300" cy="14160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56156" y="4953000"/>
            <a:ext cx="549275" cy="762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900487" y="2057400"/>
            <a:ext cx="1281113" cy="561509"/>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9" name="Content Placeholder 8"/>
          <p:cNvGraphicFramePr>
            <a:graphicFrameLocks noGrp="1"/>
          </p:cNvGraphicFramePr>
          <p:nvPr>
            <p:ph idx="1"/>
            <p:extLst>
              <p:ext uri="{D42A27DB-BD31-4B8C-83A1-F6EECF244321}">
                <p14:modId xmlns:p14="http://schemas.microsoft.com/office/powerpoint/2010/main" val="2813551900"/>
              </p:ext>
            </p:extLst>
          </p:nvPr>
        </p:nvGraphicFramePr>
        <p:xfrm>
          <a:off x="376331" y="1055096"/>
          <a:ext cx="8458200" cy="5639627"/>
        </p:xfrm>
        <a:graphic>
          <a:graphicData uri="http://schemas.openxmlformats.org/drawingml/2006/table">
            <a:tbl>
              <a:tblPr firstRow="1" firstCol="1" bandRow="1">
                <a:tableStyleId>{5C22544A-7EE6-4342-B048-85BDC9FD1C3A}</a:tableStyleId>
              </a:tblPr>
              <a:tblGrid>
                <a:gridCol w="3290256"/>
                <a:gridCol w="5167944"/>
              </a:tblGrid>
              <a:tr h="309860">
                <a:tc>
                  <a:txBody>
                    <a:bodyPr/>
                    <a:lstStyle/>
                    <a:p>
                      <a:pPr marL="0" marR="0">
                        <a:lnSpc>
                          <a:spcPct val="115000"/>
                        </a:lnSpc>
                        <a:spcBef>
                          <a:spcPts val="0"/>
                        </a:spcBef>
                        <a:spcAft>
                          <a:spcPts val="1000"/>
                        </a:spcAft>
                      </a:pPr>
                      <a:r>
                        <a:rPr lang="en-GB" sz="1200" dirty="0">
                          <a:effectLst/>
                        </a:rPr>
                        <a:t>	FP strategy (proposed strategic objectives)</a:t>
                      </a: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a:effectLst/>
                        </a:rPr>
                        <a:t>MOH action plan for FP</a:t>
                      </a:r>
                      <a:endParaRPr lang="en-GB" sz="1200">
                        <a:effectLst/>
                        <a:latin typeface="Times New Roman"/>
                        <a:ea typeface="Times New Roman"/>
                      </a:endParaRPr>
                    </a:p>
                  </a:txBody>
                  <a:tcPr marL="51764" marR="51764" marT="7189" marB="0"/>
                </a:tc>
              </a:tr>
              <a:tr h="528339">
                <a:tc rowSpan="3">
                  <a:txBody>
                    <a:bodyPr/>
                    <a:lstStyle/>
                    <a:p>
                      <a:pPr marL="0" marR="0" algn="just">
                        <a:lnSpc>
                          <a:spcPct val="115000"/>
                        </a:lnSpc>
                        <a:spcBef>
                          <a:spcPts val="0"/>
                        </a:spcBef>
                        <a:spcAft>
                          <a:spcPts val="0"/>
                        </a:spcAft>
                      </a:pPr>
                      <a:r>
                        <a:rPr lang="en-GB" sz="1200" dirty="0">
                          <a:effectLst/>
                        </a:rPr>
                        <a:t>Strategic Objective 1: Sustained FP delivery system focusing on quality and equity in the </a:t>
                      </a:r>
                      <a:r>
                        <a:rPr lang="en-GB" sz="1200" u="sng" dirty="0">
                          <a:effectLst/>
                        </a:rPr>
                        <a:t>public and private</a:t>
                      </a:r>
                      <a:r>
                        <a:rPr lang="en-GB" sz="1200" dirty="0">
                          <a:effectLst/>
                        </a:rPr>
                        <a:t> sector </a:t>
                      </a:r>
                      <a:r>
                        <a:rPr lang="en-GB" sz="1200" dirty="0" smtClean="0">
                          <a:effectLst/>
                        </a:rPr>
                        <a:t>(</a:t>
                      </a:r>
                      <a:r>
                        <a:rPr lang="en-GB" sz="1200" dirty="0">
                          <a:effectLst/>
                        </a:rPr>
                        <a:t>Supply side)</a:t>
                      </a:r>
                      <a:endParaRPr lang="en-GB" sz="1200" dirty="0">
                        <a:effectLst/>
                        <a:latin typeface="Times New Roman"/>
                        <a:ea typeface="Times New Roman"/>
                      </a:endParaRPr>
                    </a:p>
                    <a:p>
                      <a:pPr marL="0" marR="0" algn="just">
                        <a:lnSpc>
                          <a:spcPct val="115000"/>
                        </a:lnSpc>
                        <a:spcBef>
                          <a:spcPts val="0"/>
                        </a:spcBef>
                        <a:spcAft>
                          <a:spcPts val="0"/>
                        </a:spcAft>
                      </a:pPr>
                      <a:r>
                        <a:rPr lang="en-GB" sz="1200" dirty="0">
                          <a:effectLst/>
                        </a:rPr>
                        <a:t> </a:t>
                      </a:r>
                      <a:endParaRPr lang="en-GB" sz="1200" dirty="0">
                        <a:effectLst/>
                        <a:latin typeface="Times New Roman"/>
                        <a:ea typeface="Times New Roman"/>
                      </a:endParaRPr>
                    </a:p>
                    <a:p>
                      <a:pPr marL="0" marR="0">
                        <a:lnSpc>
                          <a:spcPct val="115000"/>
                        </a:lnSpc>
                        <a:spcBef>
                          <a:spcPts val="0"/>
                        </a:spcBef>
                        <a:spcAft>
                          <a:spcPts val="1000"/>
                        </a:spcAft>
                      </a:pPr>
                      <a:r>
                        <a:rPr lang="en-GB" sz="1200" dirty="0">
                          <a:effectLst/>
                        </a:rPr>
                        <a:t> </a:t>
                      </a: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dirty="0">
                          <a:effectLst/>
                        </a:rPr>
                        <a:t>Strategy 2: Increasing the availability, affordability, and quality of family planning services, including IEC and counselling services</a:t>
                      </a:r>
                      <a:endParaRPr lang="en-GB" sz="1200" dirty="0">
                        <a:effectLst/>
                        <a:latin typeface="Times New Roman"/>
                        <a:ea typeface="Times New Roman"/>
                      </a:endParaRPr>
                    </a:p>
                  </a:txBody>
                  <a:tcPr marL="51764" marR="51764" marT="7189" marB="0"/>
                </a:tc>
              </a:tr>
              <a:tr h="762000">
                <a:tc vMerge="1">
                  <a:txBody>
                    <a:bodyPr/>
                    <a:lstStyle/>
                    <a:p>
                      <a:pPr marL="0" marR="0" algn="just">
                        <a:lnSpc>
                          <a:spcPct val="115000"/>
                        </a:lnSpc>
                        <a:spcBef>
                          <a:spcPts val="0"/>
                        </a:spcBef>
                        <a:spcAft>
                          <a:spcPts val="0"/>
                        </a:spcAft>
                      </a:pP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dirty="0">
                          <a:effectLst/>
                        </a:rPr>
                        <a:t>Strategy 4</a:t>
                      </a:r>
                    </a:p>
                    <a:p>
                      <a:pPr marL="0" marR="0">
                        <a:lnSpc>
                          <a:spcPct val="115000"/>
                        </a:lnSpc>
                        <a:spcBef>
                          <a:spcPts val="0"/>
                        </a:spcBef>
                        <a:spcAft>
                          <a:spcPts val="1000"/>
                        </a:spcAft>
                      </a:pPr>
                      <a:r>
                        <a:rPr lang="en-GB" sz="1200" dirty="0">
                          <a:effectLst/>
                        </a:rPr>
                        <a:t>The decrease in unmet needs through increased access, counselling, and strengthening family planning postpartum and a decrease in </a:t>
                      </a:r>
                      <a:r>
                        <a:rPr lang="en-GB" sz="1200" i="0" dirty="0" smtClean="0">
                          <a:effectLst/>
                        </a:rPr>
                        <a:t>discontinuation</a:t>
                      </a:r>
                      <a:r>
                        <a:rPr lang="en-GB" sz="1200" i="1" dirty="0" smtClean="0">
                          <a:effectLst/>
                        </a:rPr>
                        <a:t> </a:t>
                      </a:r>
                      <a:r>
                        <a:rPr lang="en-GB" sz="1200" dirty="0">
                          <a:effectLst/>
                        </a:rPr>
                        <a:t>use of contraceptives through increased use of LTM and coaching KB</a:t>
                      </a:r>
                      <a:endParaRPr lang="en-GB" sz="1200" dirty="0">
                        <a:effectLst/>
                        <a:latin typeface="Times New Roman"/>
                        <a:ea typeface="Times New Roman"/>
                      </a:endParaRPr>
                    </a:p>
                  </a:txBody>
                  <a:tcPr marL="51764" marR="51764" marT="7189" marB="0"/>
                </a:tc>
              </a:tr>
              <a:tr h="762000">
                <a:tc vMerge="1">
                  <a:txBody>
                    <a:bodyPr/>
                    <a:lstStyle/>
                    <a:p>
                      <a:pPr marL="0" marR="0">
                        <a:lnSpc>
                          <a:spcPct val="115000"/>
                        </a:lnSpc>
                        <a:spcBef>
                          <a:spcPts val="0"/>
                        </a:spcBef>
                        <a:spcAft>
                          <a:spcPts val="1000"/>
                        </a:spcAft>
                      </a:pP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dirty="0">
                          <a:effectLst/>
                        </a:rPr>
                        <a:t>Strategy 5</a:t>
                      </a:r>
                    </a:p>
                    <a:p>
                      <a:pPr marL="0" marR="0">
                        <a:lnSpc>
                          <a:spcPct val="115000"/>
                        </a:lnSpc>
                        <a:spcBef>
                          <a:spcPts val="0"/>
                        </a:spcBef>
                        <a:spcAft>
                          <a:spcPts val="1000"/>
                        </a:spcAft>
                      </a:pPr>
                      <a:r>
                        <a:rPr lang="en-GB" sz="1200" dirty="0" smtClean="0">
                          <a:effectLst/>
                        </a:rPr>
                        <a:t>Decrease</a:t>
                      </a:r>
                      <a:r>
                        <a:rPr lang="en-GB" sz="1200" baseline="0" dirty="0" smtClean="0">
                          <a:effectLst/>
                        </a:rPr>
                        <a:t> in </a:t>
                      </a:r>
                      <a:r>
                        <a:rPr lang="en-GB" sz="1200" dirty="0" smtClean="0">
                          <a:effectLst/>
                        </a:rPr>
                        <a:t>incidence </a:t>
                      </a:r>
                      <a:r>
                        <a:rPr lang="en-GB" sz="1200" dirty="0">
                          <a:effectLst/>
                        </a:rPr>
                        <a:t>of pregnancy among adolescents aged 15-19 years through marriage age </a:t>
                      </a:r>
                      <a:r>
                        <a:rPr lang="en-GB" sz="1200" dirty="0" smtClean="0">
                          <a:effectLst/>
                        </a:rPr>
                        <a:t>and maturity and </a:t>
                      </a:r>
                      <a:r>
                        <a:rPr lang="en-GB" sz="1200" dirty="0">
                          <a:effectLst/>
                        </a:rPr>
                        <a:t>increased knowledge about Adolescent Reproductive Health</a:t>
                      </a:r>
                      <a:endParaRPr lang="en-GB" sz="1200" dirty="0">
                        <a:effectLst/>
                        <a:latin typeface="Times New Roman"/>
                        <a:ea typeface="Times New Roman"/>
                      </a:endParaRPr>
                    </a:p>
                  </a:txBody>
                  <a:tcPr marL="51764" marR="51764" marT="7189" marB="0"/>
                </a:tc>
              </a:tr>
              <a:tr h="533400">
                <a:tc>
                  <a:txBody>
                    <a:bodyPr/>
                    <a:lstStyle/>
                    <a:p>
                      <a:pPr marL="0" marR="0" algn="just">
                        <a:lnSpc>
                          <a:spcPct val="115000"/>
                        </a:lnSpc>
                        <a:spcBef>
                          <a:spcPts val="0"/>
                        </a:spcBef>
                        <a:spcAft>
                          <a:spcPts val="0"/>
                        </a:spcAft>
                      </a:pPr>
                      <a:r>
                        <a:rPr lang="en-GB" sz="1200" dirty="0">
                          <a:effectLst/>
                        </a:rPr>
                        <a:t> Strategic Objective 2: Increased Stewardship of and Strengthened Enabling Environment for Effective, Equitable and Sustainable Family Planning Programming</a:t>
                      </a: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dirty="0">
                          <a:effectLst/>
                        </a:rPr>
                        <a:t> Strategy 1: Strengthening the commitment of stakeholders, both government and non-government, in the implementation of family planning services</a:t>
                      </a:r>
                      <a:endParaRPr lang="en-GB" sz="1200" dirty="0">
                        <a:effectLst/>
                        <a:latin typeface="Times New Roman"/>
                        <a:ea typeface="Times New Roman"/>
                      </a:endParaRPr>
                    </a:p>
                  </a:txBody>
                  <a:tcPr marL="51764" marR="51764" marT="7189" marB="0"/>
                </a:tc>
              </a:tr>
              <a:tr h="632600">
                <a:tc>
                  <a:txBody>
                    <a:bodyPr/>
                    <a:lstStyle/>
                    <a:p>
                      <a:pPr marL="0" marR="0" algn="just">
                        <a:lnSpc>
                          <a:spcPct val="115000"/>
                        </a:lnSpc>
                        <a:spcBef>
                          <a:spcPts val="0"/>
                        </a:spcBef>
                        <a:spcAft>
                          <a:spcPts val="0"/>
                        </a:spcAft>
                      </a:pPr>
                      <a:r>
                        <a:rPr lang="en-GB" sz="1200" dirty="0">
                          <a:effectLst/>
                        </a:rPr>
                        <a:t>Strategic Objective 3: Increasing demand for </a:t>
                      </a:r>
                      <a:r>
                        <a:rPr lang="en-GB" sz="1200" dirty="0" smtClean="0">
                          <a:effectLst/>
                        </a:rPr>
                        <a:t>modern </a:t>
                      </a:r>
                      <a:r>
                        <a:rPr lang="en-GB" sz="1200" dirty="0">
                          <a:effectLst/>
                        </a:rPr>
                        <a:t>methods with sustained use</a:t>
                      </a:r>
                    </a:p>
                    <a:p>
                      <a:pPr marL="0" marR="0" algn="just">
                        <a:lnSpc>
                          <a:spcPct val="115000"/>
                        </a:lnSpc>
                        <a:spcBef>
                          <a:spcPts val="0"/>
                        </a:spcBef>
                        <a:spcAft>
                          <a:spcPts val="0"/>
                        </a:spcAft>
                      </a:pPr>
                      <a:r>
                        <a:rPr lang="en-GB" sz="1200" dirty="0">
                          <a:effectLst/>
                        </a:rPr>
                        <a:t> </a:t>
                      </a: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dirty="0">
                          <a:effectLst/>
                        </a:rPr>
                        <a:t>Strategy 3</a:t>
                      </a:r>
                    </a:p>
                    <a:p>
                      <a:pPr marL="0" marR="0">
                        <a:lnSpc>
                          <a:spcPct val="115000"/>
                        </a:lnSpc>
                        <a:spcBef>
                          <a:spcPts val="0"/>
                        </a:spcBef>
                        <a:spcAft>
                          <a:spcPts val="1000"/>
                        </a:spcAft>
                      </a:pPr>
                      <a:r>
                        <a:rPr lang="en-GB" sz="1200" dirty="0">
                          <a:effectLst/>
                        </a:rPr>
                        <a:t>Increased demand for family planning services through changes in the value of the ideal number of children in the family</a:t>
                      </a:r>
                      <a:endParaRPr lang="en-GB" sz="1200" dirty="0">
                        <a:effectLst/>
                        <a:latin typeface="Times New Roman"/>
                        <a:ea typeface="Times New Roman"/>
                      </a:endParaRPr>
                    </a:p>
                  </a:txBody>
                  <a:tcPr marL="51764" marR="51764" marT="7189" marB="0"/>
                </a:tc>
              </a:tr>
              <a:tr h="434200">
                <a:tc>
                  <a:txBody>
                    <a:bodyPr/>
                    <a:lstStyle/>
                    <a:p>
                      <a:pPr marL="0" marR="0" algn="just">
                        <a:lnSpc>
                          <a:spcPct val="115000"/>
                        </a:lnSpc>
                        <a:spcBef>
                          <a:spcPts val="0"/>
                        </a:spcBef>
                        <a:spcAft>
                          <a:spcPts val="0"/>
                        </a:spcAft>
                      </a:pPr>
                      <a:r>
                        <a:rPr lang="en-GB" sz="1200" dirty="0">
                          <a:effectLst/>
                        </a:rPr>
                        <a:t>Strategic Objective 4: Innovations and operations research in support of efficient and effective FP programmes</a:t>
                      </a:r>
                      <a:endParaRPr lang="en-GB" sz="1200" dirty="0">
                        <a:effectLst/>
                        <a:latin typeface="Times New Roman"/>
                        <a:ea typeface="Times New Roman"/>
                      </a:endParaRPr>
                    </a:p>
                  </a:txBody>
                  <a:tcPr marL="51764" marR="51764" marT="7189" marB="0"/>
                </a:tc>
                <a:tc>
                  <a:txBody>
                    <a:bodyPr/>
                    <a:lstStyle/>
                    <a:p>
                      <a:pPr>
                        <a:lnSpc>
                          <a:spcPct val="115000"/>
                        </a:lnSpc>
                      </a:pPr>
                      <a:endParaRPr lang="en-GB" sz="1200" dirty="0">
                        <a:effectLst/>
                        <a:latin typeface="Calibri"/>
                      </a:endParaRPr>
                    </a:p>
                  </a:txBody>
                  <a:tcPr marL="51764" marR="51764" marT="7189" marB="0"/>
                </a:tc>
              </a:tr>
              <a:tr h="240457">
                <a:tc>
                  <a:txBody>
                    <a:bodyPr/>
                    <a:lstStyle/>
                    <a:p>
                      <a:pPr>
                        <a:lnSpc>
                          <a:spcPct val="115000"/>
                        </a:lnSpc>
                      </a:pPr>
                      <a:endParaRPr lang="en-GB" sz="1200" dirty="0">
                        <a:effectLst/>
                        <a:latin typeface="Calibri"/>
                      </a:endParaRPr>
                    </a:p>
                  </a:txBody>
                  <a:tcPr marL="51764" marR="51764" marT="7189" marB="0"/>
                </a:tc>
                <a:tc>
                  <a:txBody>
                    <a:bodyPr/>
                    <a:lstStyle/>
                    <a:p>
                      <a:pPr marL="0" marR="0">
                        <a:lnSpc>
                          <a:spcPct val="115000"/>
                        </a:lnSpc>
                        <a:spcBef>
                          <a:spcPts val="0"/>
                        </a:spcBef>
                        <a:spcAft>
                          <a:spcPts val="1000"/>
                        </a:spcAft>
                      </a:pPr>
                      <a:r>
                        <a:rPr lang="en-GB" sz="1200" dirty="0">
                          <a:effectLst/>
                        </a:rPr>
                        <a:t> Levels of provision of service</a:t>
                      </a:r>
                      <a:endParaRPr lang="en-GB" sz="1200" dirty="0">
                        <a:effectLst/>
                        <a:latin typeface="Times New Roman"/>
                        <a:ea typeface="Times New Roman"/>
                      </a:endParaRPr>
                    </a:p>
                  </a:txBody>
                  <a:tcPr marL="51764" marR="51764" marT="7189" marB="0"/>
                </a:tc>
              </a:tr>
              <a:tr h="240457">
                <a:tc>
                  <a:txBody>
                    <a:bodyPr/>
                    <a:lstStyle/>
                    <a:p>
                      <a:pPr marL="0" marR="0">
                        <a:lnSpc>
                          <a:spcPct val="115000"/>
                        </a:lnSpc>
                        <a:spcBef>
                          <a:spcPts val="0"/>
                        </a:spcBef>
                        <a:spcAft>
                          <a:spcPts val="1000"/>
                        </a:spcAft>
                      </a:pPr>
                      <a:r>
                        <a:rPr lang="en-GB" sz="1200" dirty="0" smtClean="0">
                          <a:effectLst/>
                        </a:rPr>
                        <a:t>M&amp;E- indicators</a:t>
                      </a:r>
                      <a:r>
                        <a:rPr lang="en-GB" sz="1200" baseline="0" dirty="0" smtClean="0">
                          <a:effectLst/>
                        </a:rPr>
                        <a:t> for each output</a:t>
                      </a:r>
                      <a:endParaRPr lang="en-GB" sz="1200" dirty="0">
                        <a:effectLst/>
                        <a:latin typeface="Times New Roman"/>
                        <a:ea typeface="Times New Roman"/>
                      </a:endParaRPr>
                    </a:p>
                  </a:txBody>
                  <a:tcPr marL="51764" marR="51764" marT="7189" marB="0"/>
                </a:tc>
                <a:tc>
                  <a:txBody>
                    <a:bodyPr/>
                    <a:lstStyle/>
                    <a:p>
                      <a:pPr marL="0" marR="0">
                        <a:lnSpc>
                          <a:spcPct val="115000"/>
                        </a:lnSpc>
                        <a:spcBef>
                          <a:spcPts val="0"/>
                        </a:spcBef>
                        <a:spcAft>
                          <a:spcPts val="1000"/>
                        </a:spcAft>
                      </a:pPr>
                      <a:r>
                        <a:rPr lang="en-GB" sz="1200" dirty="0">
                          <a:effectLst/>
                        </a:rPr>
                        <a:t>M&amp;E</a:t>
                      </a:r>
                      <a:endParaRPr lang="en-GB" sz="1200" dirty="0">
                        <a:effectLst/>
                        <a:latin typeface="Times New Roman"/>
                        <a:ea typeface="Times New Roman"/>
                      </a:endParaRPr>
                    </a:p>
                  </a:txBody>
                  <a:tcPr marL="51764" marR="51764" marT="7189" marB="0"/>
                </a:tc>
              </a:tr>
            </a:tbl>
          </a:graphicData>
        </a:graphic>
      </p:graphicFrame>
    </p:spTree>
    <p:extLst>
      <p:ext uri="{BB962C8B-B14F-4D97-AF65-F5344CB8AC3E}">
        <p14:creationId xmlns:p14="http://schemas.microsoft.com/office/powerpoint/2010/main" val="1202237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a:bodyPr>
          <a:lstStyle/>
          <a:p>
            <a:r>
              <a:rPr lang="en-US" sz="2800" dirty="0" smtClean="0"/>
              <a:t>Areas of alignment </a:t>
            </a:r>
            <a:r>
              <a:rPr lang="en-US" sz="2800" smtClean="0"/>
              <a:t>with RPJMN </a:t>
            </a:r>
            <a:r>
              <a:rPr lang="en-US" sz="2800" dirty="0" smtClean="0"/>
              <a:t>Strategic issues</a:t>
            </a:r>
            <a:endParaRPr lang="en-GB" sz="2800" dirty="0"/>
          </a:p>
        </p:txBody>
      </p:sp>
      <p:cxnSp>
        <p:nvCxnSpPr>
          <p:cNvPr id="5" name="Straight Arrow Connector 4"/>
          <p:cNvCxnSpPr/>
          <p:nvPr/>
        </p:nvCxnSpPr>
        <p:spPr>
          <a:xfrm flipH="1" flipV="1">
            <a:off x="3609975" y="2245659"/>
            <a:ext cx="1143000" cy="7620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492967" y="2209800"/>
            <a:ext cx="1183808" cy="36512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24200" y="2209800"/>
            <a:ext cx="1552575" cy="2155359"/>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946400" y="2618909"/>
            <a:ext cx="1130300" cy="14160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900487" y="2057400"/>
            <a:ext cx="1281113" cy="561509"/>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p:cNvGraphicFramePr>
            <a:graphicFrameLocks noGrp="1"/>
          </p:cNvGraphicFramePr>
          <p:nvPr>
            <p:ph idx="1"/>
            <p:extLst>
              <p:ext uri="{D42A27DB-BD31-4B8C-83A1-F6EECF244321}">
                <p14:modId xmlns:p14="http://schemas.microsoft.com/office/powerpoint/2010/main" val="2318380490"/>
              </p:ext>
            </p:extLst>
          </p:nvPr>
        </p:nvGraphicFramePr>
        <p:xfrm>
          <a:off x="457200" y="838201"/>
          <a:ext cx="8229600" cy="5775026"/>
        </p:xfrm>
        <a:graphic>
          <a:graphicData uri="http://schemas.openxmlformats.org/drawingml/2006/table">
            <a:tbl>
              <a:tblPr firstRow="1" firstCol="1" bandRow="1">
                <a:tableStyleId>{5C22544A-7EE6-4342-B048-85BDC9FD1C3A}</a:tableStyleId>
              </a:tblPr>
              <a:tblGrid>
                <a:gridCol w="3254261"/>
                <a:gridCol w="4975339"/>
              </a:tblGrid>
              <a:tr h="529458">
                <a:tc>
                  <a:txBody>
                    <a:bodyPr/>
                    <a:lstStyle/>
                    <a:p>
                      <a:pPr marL="0" marR="0">
                        <a:lnSpc>
                          <a:spcPct val="115000"/>
                        </a:lnSpc>
                        <a:spcBef>
                          <a:spcPts val="0"/>
                        </a:spcBef>
                        <a:spcAft>
                          <a:spcPts val="0"/>
                        </a:spcAft>
                      </a:pPr>
                      <a:r>
                        <a:rPr lang="en-US" sz="1200" dirty="0">
                          <a:effectLst/>
                        </a:rPr>
                        <a:t>	FP strategy (proposed strategic objectives </a:t>
                      </a: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0"/>
                        </a:spcAft>
                      </a:pPr>
                      <a:r>
                        <a:rPr lang="en-US" sz="1200" dirty="0" smtClean="0">
                          <a:effectLst/>
                        </a:rPr>
                        <a:t>RPJMN strategic  </a:t>
                      </a:r>
                      <a:r>
                        <a:rPr lang="en-US" sz="1200" dirty="0">
                          <a:effectLst/>
                        </a:rPr>
                        <a:t>issues </a:t>
                      </a:r>
                      <a:r>
                        <a:rPr lang="en-US" sz="1200" dirty="0" smtClean="0">
                          <a:effectLst/>
                        </a:rPr>
                        <a:t> related to FP (Source</a:t>
                      </a:r>
                      <a:r>
                        <a:rPr lang="en-US" sz="1200" dirty="0">
                          <a:effectLst/>
                        </a:rPr>
                        <a:t>: </a:t>
                      </a:r>
                      <a:r>
                        <a:rPr lang="en-US" sz="1200" dirty="0" smtClean="0">
                          <a:effectLst/>
                        </a:rPr>
                        <a:t>BAPPENAS presentation </a:t>
                      </a:r>
                      <a:r>
                        <a:rPr lang="en-US" sz="1200" dirty="0">
                          <a:effectLst/>
                        </a:rPr>
                        <a:t>at the FP strategy workshop on June 5)</a:t>
                      </a:r>
                      <a:endParaRPr lang="en-GB" sz="1200" dirty="0">
                        <a:effectLst/>
                        <a:latin typeface="Times New Roman"/>
                        <a:ea typeface="Times New Roman"/>
                      </a:endParaRPr>
                    </a:p>
                  </a:txBody>
                  <a:tcPr marL="30677" marR="30677" marT="4261" marB="0"/>
                </a:tc>
              </a:tr>
              <a:tr h="332353">
                <a:tc rowSpan="3">
                  <a:txBody>
                    <a:bodyPr/>
                    <a:lstStyle/>
                    <a:p>
                      <a:pPr marL="0" marR="0" algn="just">
                        <a:lnSpc>
                          <a:spcPct val="115000"/>
                        </a:lnSpc>
                        <a:spcBef>
                          <a:spcPts val="0"/>
                        </a:spcBef>
                        <a:spcAft>
                          <a:spcPts val="0"/>
                        </a:spcAft>
                      </a:pPr>
                      <a:r>
                        <a:rPr lang="en-GB" sz="1200" dirty="0">
                          <a:effectLst/>
                        </a:rPr>
                        <a:t>Strategic Objective 1: Sustained FP delivery system focusing on quality and equity in the </a:t>
                      </a:r>
                      <a:r>
                        <a:rPr lang="en-GB" sz="1200" u="sng" dirty="0">
                          <a:effectLst/>
                        </a:rPr>
                        <a:t>public and private</a:t>
                      </a:r>
                      <a:r>
                        <a:rPr lang="en-GB" sz="1200" dirty="0">
                          <a:effectLst/>
                        </a:rPr>
                        <a:t> sector </a:t>
                      </a:r>
                      <a:r>
                        <a:rPr lang="en-GB" sz="1200" dirty="0" smtClean="0">
                          <a:effectLst/>
                        </a:rPr>
                        <a:t>(</a:t>
                      </a:r>
                      <a:r>
                        <a:rPr lang="en-GB" sz="1200" dirty="0">
                          <a:effectLst/>
                        </a:rPr>
                        <a:t>Supply side)</a:t>
                      </a:r>
                      <a:endParaRPr lang="en-GB" sz="1200" dirty="0">
                        <a:effectLst/>
                        <a:latin typeface="Times New Roman"/>
                        <a:ea typeface="Times New Roman"/>
                      </a:endParaRPr>
                    </a:p>
                    <a:p>
                      <a:pPr marL="0" marR="0" algn="just">
                        <a:lnSpc>
                          <a:spcPct val="115000"/>
                        </a:lnSpc>
                        <a:spcBef>
                          <a:spcPts val="0"/>
                        </a:spcBef>
                        <a:spcAft>
                          <a:spcPts val="0"/>
                        </a:spcAft>
                      </a:pPr>
                      <a:r>
                        <a:rPr lang="en-US" sz="1200" dirty="0">
                          <a:effectLst/>
                        </a:rPr>
                        <a:t> </a:t>
                      </a: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0"/>
                        </a:spcAft>
                      </a:pPr>
                      <a:r>
                        <a:rPr lang="en-US" sz="1400" i="1" dirty="0">
                          <a:effectLst/>
                        </a:rPr>
                        <a:t>Strategic Issue 2:  Improving access to and quality of FP services </a:t>
                      </a:r>
                      <a:endParaRPr lang="en-GB" sz="1400" dirty="0">
                        <a:effectLst/>
                        <a:latin typeface="Times New Roman"/>
                        <a:ea typeface="Times New Roman"/>
                      </a:endParaRPr>
                    </a:p>
                  </a:txBody>
                  <a:tcPr marL="30677" marR="30677" marT="4261" marB="0"/>
                </a:tc>
              </a:tr>
              <a:tr h="470079">
                <a:tc vMerge="1">
                  <a:txBody>
                    <a:bodyPr/>
                    <a:lstStyle/>
                    <a:p>
                      <a:pPr>
                        <a:lnSpc>
                          <a:spcPct val="115000"/>
                        </a:lnSpc>
                      </a:pPr>
                      <a:endParaRPr lang="en-GB" sz="1400" dirty="0">
                        <a:effectLst/>
                        <a:latin typeface="Calibri"/>
                      </a:endParaRPr>
                    </a:p>
                  </a:txBody>
                  <a:tcPr marL="30677" marR="30677" marT="4261" marB="0"/>
                </a:tc>
                <a:tc>
                  <a:txBody>
                    <a:bodyPr/>
                    <a:lstStyle/>
                    <a:p>
                      <a:pPr marL="0" marR="0">
                        <a:lnSpc>
                          <a:spcPct val="115000"/>
                        </a:lnSpc>
                        <a:spcBef>
                          <a:spcPts val="0"/>
                        </a:spcBef>
                        <a:spcAft>
                          <a:spcPts val="1000"/>
                        </a:spcAft>
                      </a:pPr>
                      <a:r>
                        <a:rPr lang="en-US" sz="1400" i="1" dirty="0">
                          <a:effectLst/>
                        </a:rPr>
                        <a:t>Strategic Issue 3: Increase the understanding and awareness of adolescents regarding reproductive health and preparation for family life </a:t>
                      </a:r>
                      <a:endParaRPr lang="en-GB" sz="1400" dirty="0">
                        <a:effectLst/>
                        <a:latin typeface="Times New Roman"/>
                        <a:ea typeface="Times New Roman"/>
                      </a:endParaRPr>
                    </a:p>
                  </a:txBody>
                  <a:tcPr marL="30677" marR="30677" marT="4261" marB="0"/>
                </a:tc>
              </a:tr>
              <a:tr h="192109">
                <a:tc vMerge="1">
                  <a:txBody>
                    <a:bodyPr/>
                    <a:lstStyle/>
                    <a:p>
                      <a:pPr marL="0" marR="0" algn="just">
                        <a:lnSpc>
                          <a:spcPct val="115000"/>
                        </a:lnSpc>
                        <a:spcBef>
                          <a:spcPts val="0"/>
                        </a:spcBef>
                        <a:spcAft>
                          <a:spcPts val="0"/>
                        </a:spcAft>
                      </a:pPr>
                      <a:endParaRPr lang="en-GB" sz="14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1" dirty="0">
                          <a:effectLst/>
                        </a:rPr>
                        <a:t>Strategic Issue 7:</a:t>
                      </a:r>
                      <a:r>
                        <a:rPr lang="id-ID" sz="1400" i="1" dirty="0">
                          <a:effectLst/>
                        </a:rPr>
                        <a:t> strengthening data and </a:t>
                      </a:r>
                      <a:r>
                        <a:rPr lang="id-ID" sz="1400" i="1" dirty="0" smtClean="0">
                          <a:effectLst/>
                        </a:rPr>
                        <a:t>information</a:t>
                      </a:r>
                      <a:endParaRPr lang="en-GB" sz="1400" dirty="0">
                        <a:effectLst/>
                        <a:latin typeface="Times New Roman"/>
                        <a:ea typeface="Times New Roman"/>
                      </a:endParaRPr>
                    </a:p>
                  </a:txBody>
                  <a:tcPr marL="30677" marR="30677" marT="4261" marB="0"/>
                </a:tc>
              </a:tr>
              <a:tr h="381000">
                <a:tc rowSpan="3">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GB" sz="1200" dirty="0" smtClean="0">
                          <a:effectLst/>
                        </a:rPr>
                        <a:t>Strategic Objective 2: Increased Stewardship of and Strengthened Enabling Environment for Effective, Equitable and Sustainable Family Planning Programming</a:t>
                      </a:r>
                      <a:endParaRPr lang="en-GB" sz="1200" dirty="0" smtClean="0">
                        <a:effectLst/>
                        <a:latin typeface="Times New Roman"/>
                        <a:ea typeface="Times New Roman"/>
                      </a:endParaRPr>
                    </a:p>
                    <a:p>
                      <a:pPr marL="0" marR="0" algn="just">
                        <a:lnSpc>
                          <a:spcPct val="115000"/>
                        </a:lnSpc>
                        <a:spcBef>
                          <a:spcPts val="0"/>
                        </a:spcBef>
                        <a:spcAft>
                          <a:spcPts val="0"/>
                        </a:spcAft>
                      </a:pP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1" dirty="0">
                          <a:effectLst/>
                        </a:rPr>
                        <a:t>Strategic Issue  1: Strengthen advocacy for FP, reproductive health and family </a:t>
                      </a:r>
                      <a:r>
                        <a:rPr lang="en-US" sz="1400" i="1" dirty="0" smtClean="0">
                          <a:effectLst/>
                        </a:rPr>
                        <a:t>formulation</a:t>
                      </a:r>
                      <a:endParaRPr lang="en-GB" sz="1400" dirty="0">
                        <a:effectLst/>
                        <a:latin typeface="Times New Roman"/>
                        <a:ea typeface="Times New Roman"/>
                      </a:endParaRPr>
                    </a:p>
                  </a:txBody>
                  <a:tcPr marL="30677" marR="30677" marT="4261" marB="0"/>
                </a:tc>
              </a:tr>
              <a:tr h="444321">
                <a:tc vMerge="1">
                  <a:txBody>
                    <a:bodyPr/>
                    <a:lstStyle/>
                    <a:p>
                      <a:pPr marL="0" marR="0" algn="just">
                        <a:lnSpc>
                          <a:spcPct val="115000"/>
                        </a:lnSpc>
                        <a:spcBef>
                          <a:spcPts val="0"/>
                        </a:spcBef>
                        <a:spcAft>
                          <a:spcPts val="0"/>
                        </a:spcAft>
                      </a:pP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1" dirty="0">
                          <a:effectLst/>
                        </a:rPr>
                        <a:t>Strategic Issue 5: Strengthening the legal foundation and the policy on population and </a:t>
                      </a:r>
                      <a:r>
                        <a:rPr lang="en-US" sz="1400" i="1" dirty="0" smtClean="0">
                          <a:effectLst/>
                        </a:rPr>
                        <a:t>F</a:t>
                      </a:r>
                      <a:r>
                        <a:rPr lang="en-US" sz="1400" dirty="0" smtClean="0">
                          <a:effectLst/>
                        </a:rPr>
                        <a:t>P</a:t>
                      </a:r>
                      <a:endParaRPr lang="en-GB" sz="1400" dirty="0">
                        <a:effectLst/>
                        <a:latin typeface="Times New Roman"/>
                        <a:ea typeface="Times New Roman"/>
                      </a:endParaRPr>
                    </a:p>
                  </a:txBody>
                  <a:tcPr marL="30677" marR="30677" marT="4261" marB="0"/>
                </a:tc>
              </a:tr>
              <a:tr h="210865">
                <a:tc vMerge="1">
                  <a:txBody>
                    <a:bodyPr/>
                    <a:lstStyle/>
                    <a:p>
                      <a:pPr marL="0" marR="0" algn="just">
                        <a:lnSpc>
                          <a:spcPct val="115000"/>
                        </a:lnSpc>
                        <a:spcBef>
                          <a:spcPts val="0"/>
                        </a:spcBef>
                        <a:spcAft>
                          <a:spcPts val="0"/>
                        </a:spcAft>
                      </a:pP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1" dirty="0">
                          <a:effectLst/>
                        </a:rPr>
                        <a:t>Strategic Issue 6: Strengthening the institution of </a:t>
                      </a:r>
                      <a:r>
                        <a:rPr lang="en-US" sz="1400" i="1" dirty="0" smtClean="0">
                          <a:effectLst/>
                        </a:rPr>
                        <a:t>FP</a:t>
                      </a:r>
                      <a:endParaRPr lang="en-GB" sz="1400" dirty="0">
                        <a:effectLst/>
                        <a:latin typeface="Times New Roman"/>
                        <a:ea typeface="Times New Roman"/>
                      </a:endParaRPr>
                    </a:p>
                  </a:txBody>
                  <a:tcPr marL="30677" marR="30677" marT="4261" marB="0"/>
                </a:tc>
              </a:tr>
              <a:tr h="1253544">
                <a:tc>
                  <a:txBody>
                    <a:bodyPr/>
                    <a:lstStyle/>
                    <a:p>
                      <a:pPr marL="0" marR="0" algn="just">
                        <a:lnSpc>
                          <a:spcPct val="115000"/>
                        </a:lnSpc>
                        <a:spcBef>
                          <a:spcPts val="0"/>
                        </a:spcBef>
                        <a:spcAft>
                          <a:spcPts val="0"/>
                        </a:spcAft>
                      </a:pPr>
                      <a:r>
                        <a:rPr lang="en-GB" sz="1200" dirty="0">
                          <a:effectLst/>
                        </a:rPr>
                        <a:t>Strategic Objective 3: Increasing demand for </a:t>
                      </a:r>
                      <a:r>
                        <a:rPr lang="en-GB" sz="1200" dirty="0" smtClean="0">
                          <a:effectLst/>
                        </a:rPr>
                        <a:t>modern </a:t>
                      </a:r>
                      <a:r>
                        <a:rPr lang="en-GB" sz="1200" dirty="0">
                          <a:effectLst/>
                        </a:rPr>
                        <a:t>methods with sustained use</a:t>
                      </a: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dirty="0">
                          <a:effectLst/>
                        </a:rPr>
                        <a:t>Linked to Strategic Issues 1 and  </a:t>
                      </a:r>
                      <a:r>
                        <a:rPr lang="en-US" sz="1400" dirty="0" smtClean="0">
                          <a:effectLst/>
                        </a:rPr>
                        <a:t>3</a:t>
                      </a:r>
                    </a:p>
                    <a:p>
                      <a:pPr marL="0" marR="0">
                        <a:lnSpc>
                          <a:spcPct val="115000"/>
                        </a:lnSpc>
                        <a:spcBef>
                          <a:spcPts val="0"/>
                        </a:spcBef>
                        <a:spcAft>
                          <a:spcPts val="1000"/>
                        </a:spcAft>
                      </a:pPr>
                      <a:r>
                        <a:rPr lang="en-US" sz="1400" i="1" dirty="0" smtClean="0">
                          <a:effectLst/>
                        </a:rPr>
                        <a:t>Strategic </a:t>
                      </a:r>
                      <a:r>
                        <a:rPr lang="en-US" sz="1400" i="1" dirty="0">
                          <a:effectLst/>
                        </a:rPr>
                        <a:t>Issue  4: Family development </a:t>
                      </a:r>
                      <a:endParaRPr lang="en-GB" sz="1400" dirty="0">
                        <a:effectLst/>
                        <a:latin typeface="Times New Roman"/>
                        <a:ea typeface="Times New Roman"/>
                      </a:endParaRPr>
                    </a:p>
                  </a:txBody>
                  <a:tcPr marL="30677" marR="30677" marT="4261" marB="0"/>
                </a:tc>
              </a:tr>
              <a:tr h="61201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GB" sz="1200" dirty="0" smtClean="0">
                          <a:effectLst/>
                        </a:rPr>
                        <a:t>Strategic Objective 4: Innovations and operations research in support of efficient and effective FP programmes</a:t>
                      </a: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endParaRPr lang="en-GB" sz="1400" dirty="0">
                        <a:effectLst/>
                        <a:latin typeface="Times New Roman"/>
                        <a:ea typeface="Times New Roman"/>
                      </a:endParaRPr>
                    </a:p>
                  </a:txBody>
                  <a:tcPr marL="30677" marR="30677" marT="4261" marB="0"/>
                </a:tc>
              </a:tr>
              <a:tr h="299904">
                <a:tc>
                  <a:txBody>
                    <a:bodyPr/>
                    <a:lstStyle/>
                    <a:p>
                      <a:pPr marL="0" marR="0" algn="just">
                        <a:lnSpc>
                          <a:spcPct val="115000"/>
                        </a:lnSpc>
                        <a:spcBef>
                          <a:spcPts val="0"/>
                        </a:spcBef>
                        <a:spcAft>
                          <a:spcPts val="0"/>
                        </a:spcAft>
                      </a:pPr>
                      <a:r>
                        <a:rPr lang="en-US" sz="1200" dirty="0" smtClean="0">
                          <a:effectLst/>
                          <a:latin typeface="Times New Roman"/>
                          <a:ea typeface="Times New Roman"/>
                        </a:rPr>
                        <a:t>M&amp;E: Indicators</a:t>
                      </a:r>
                      <a:r>
                        <a:rPr lang="en-US" sz="1200" baseline="0" dirty="0" smtClean="0">
                          <a:effectLst/>
                          <a:latin typeface="Times New Roman"/>
                          <a:ea typeface="Times New Roman"/>
                        </a:rPr>
                        <a:t> for each output</a:t>
                      </a: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dirty="0">
                          <a:effectLst/>
                        </a:rPr>
                        <a:t>Targets and indicators specified under each strategic issue</a:t>
                      </a:r>
                      <a:endParaRPr lang="en-GB" sz="1400" dirty="0">
                        <a:effectLst/>
                        <a:latin typeface="Times New Roman"/>
                        <a:ea typeface="Times New Roman"/>
                      </a:endParaRPr>
                    </a:p>
                  </a:txBody>
                  <a:tcPr marL="30677" marR="30677" marT="4261" marB="0"/>
                </a:tc>
              </a:tr>
              <a:tr h="228600">
                <a:tc>
                  <a:txBody>
                    <a:bodyPr/>
                    <a:lstStyle/>
                    <a:p>
                      <a:pPr marL="0" marR="0" algn="just">
                        <a:lnSpc>
                          <a:spcPct val="115000"/>
                        </a:lnSpc>
                        <a:spcBef>
                          <a:spcPts val="0"/>
                        </a:spcBef>
                        <a:spcAft>
                          <a:spcPts val="0"/>
                        </a:spcAft>
                      </a:pP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dirty="0" smtClean="0">
                          <a:effectLst/>
                        </a:rPr>
                        <a:t>FRAMEWORK:</a:t>
                      </a:r>
                      <a:r>
                        <a:rPr lang="en-US" sz="1400" baseline="0" dirty="0" smtClean="0">
                          <a:effectLst/>
                        </a:rPr>
                        <a:t> </a:t>
                      </a:r>
                      <a:r>
                        <a:rPr lang="en-US" sz="1400" dirty="0" smtClean="0">
                          <a:effectLst/>
                        </a:rPr>
                        <a:t>Regulatory framework, Financing</a:t>
                      </a:r>
                      <a:r>
                        <a:rPr lang="en-US" sz="1400" baseline="0" dirty="0" smtClean="0">
                          <a:effectLst/>
                        </a:rPr>
                        <a:t> framework, Institutional framework</a:t>
                      </a:r>
                      <a:endParaRPr lang="en-GB" sz="1400" dirty="0">
                        <a:effectLst/>
                        <a:latin typeface="Times New Roman"/>
                        <a:ea typeface="Times New Roman"/>
                      </a:endParaRPr>
                    </a:p>
                  </a:txBody>
                  <a:tcPr marL="30677" marR="30677" marT="4261" marB="0"/>
                </a:tc>
              </a:tr>
            </a:tbl>
          </a:graphicData>
        </a:graphic>
      </p:graphicFrame>
    </p:spTree>
    <p:extLst>
      <p:ext uri="{BB962C8B-B14F-4D97-AF65-F5344CB8AC3E}">
        <p14:creationId xmlns:p14="http://schemas.microsoft.com/office/powerpoint/2010/main" val="454387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smtClean="0"/>
              <a:t>Strategic objective 1- FP delivery system (public and private)</a:t>
            </a:r>
            <a:endParaRPr lang="en-GB" dirty="0"/>
          </a:p>
        </p:txBody>
      </p:sp>
      <p:sp>
        <p:nvSpPr>
          <p:cNvPr id="3" name="Content Placeholder 2"/>
          <p:cNvSpPr>
            <a:spLocks noGrp="1"/>
          </p:cNvSpPr>
          <p:nvPr>
            <p:ph idx="1"/>
          </p:nvPr>
        </p:nvSpPr>
        <p:spPr>
          <a:xfrm>
            <a:off x="457200" y="1676400"/>
            <a:ext cx="8229600" cy="4449763"/>
          </a:xfrm>
        </p:spPr>
        <p:txBody>
          <a:bodyPr>
            <a:normAutofit/>
          </a:bodyPr>
          <a:lstStyle/>
          <a:p>
            <a:pPr>
              <a:buFont typeface="Wingdings" panose="05000000000000000000" pitchFamily="2" charset="2"/>
              <a:buChar char="q"/>
            </a:pPr>
            <a:r>
              <a:rPr lang="en-US" b="1" i="1" dirty="0" smtClean="0"/>
              <a:t>Strategy 1.1: Increasing availability with equitable distribution and access through public and private sector</a:t>
            </a:r>
          </a:p>
          <a:p>
            <a:r>
              <a:rPr lang="en-US" dirty="0" smtClean="0"/>
              <a:t>Output 1.1.1: </a:t>
            </a:r>
            <a:r>
              <a:rPr lang="en-US" dirty="0"/>
              <a:t>Improved availability with equitable </a:t>
            </a:r>
            <a:r>
              <a:rPr lang="en-US" dirty="0" smtClean="0"/>
              <a:t>distribution and access</a:t>
            </a:r>
            <a:endParaRPr lang="en-US" sz="2800" dirty="0" smtClean="0"/>
          </a:p>
          <a:p>
            <a:r>
              <a:rPr lang="en-US" dirty="0" smtClean="0"/>
              <a:t>Output 1.1.2: </a:t>
            </a:r>
            <a:r>
              <a:rPr lang="en-US" dirty="0"/>
              <a:t>Harnessing private sector resources for FP ensuring quality and </a:t>
            </a:r>
            <a:r>
              <a:rPr lang="en-US" dirty="0" smtClean="0"/>
              <a:t>equity</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43274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Strategic objective 1: FP delivery system</a:t>
            </a:r>
            <a:endParaRPr lang="en-GB" sz="4000" dirty="0"/>
          </a:p>
        </p:txBody>
      </p:sp>
      <p:sp>
        <p:nvSpPr>
          <p:cNvPr id="3" name="Content Placeholder 2"/>
          <p:cNvSpPr>
            <a:spLocks noGrp="1"/>
          </p:cNvSpPr>
          <p:nvPr>
            <p:ph idx="1"/>
          </p:nvPr>
        </p:nvSpPr>
        <p:spPr>
          <a:xfrm>
            <a:off x="457200" y="1066800"/>
            <a:ext cx="8229600" cy="5059363"/>
          </a:xfrm>
        </p:spPr>
        <p:txBody>
          <a:bodyPr>
            <a:noAutofit/>
          </a:bodyPr>
          <a:lstStyle/>
          <a:p>
            <a:pPr>
              <a:buFont typeface="Wingdings" panose="05000000000000000000" pitchFamily="2" charset="2"/>
              <a:buChar char="q"/>
            </a:pPr>
            <a:r>
              <a:rPr lang="en-US" b="1" i="1" dirty="0" smtClean="0"/>
              <a:t>Strategy 1.2</a:t>
            </a:r>
            <a:r>
              <a:rPr lang="en-US" b="1" i="1" dirty="0"/>
              <a:t>:  Improving quality of services both in public and private </a:t>
            </a:r>
            <a:r>
              <a:rPr lang="en-US" b="1" i="1" dirty="0" smtClean="0"/>
              <a:t>sector</a:t>
            </a:r>
          </a:p>
          <a:p>
            <a:pPr marL="0" indent="0">
              <a:buNone/>
            </a:pPr>
            <a:endParaRPr lang="en-GB" b="1" dirty="0"/>
          </a:p>
          <a:p>
            <a:r>
              <a:rPr lang="en-US" dirty="0"/>
              <a:t>Output </a:t>
            </a:r>
            <a:r>
              <a:rPr lang="en-US" dirty="0" smtClean="0"/>
              <a:t>1.2.1: </a:t>
            </a:r>
            <a:r>
              <a:rPr lang="en-US" dirty="0"/>
              <a:t>Improved quality of services ensuring client rights and integration of services across the continuum of reproductive </a:t>
            </a:r>
            <a:r>
              <a:rPr lang="en-US" dirty="0" smtClean="0"/>
              <a:t>cycle</a:t>
            </a:r>
          </a:p>
          <a:p>
            <a:r>
              <a:rPr lang="en-US" dirty="0" smtClean="0"/>
              <a:t>Output 1.2.2: </a:t>
            </a:r>
            <a:r>
              <a:rPr lang="en-US" dirty="0"/>
              <a:t>Strengthened capacity of human resources to deliver quality FP </a:t>
            </a:r>
            <a:r>
              <a:rPr lang="en-US" dirty="0" smtClean="0"/>
              <a:t>services</a:t>
            </a:r>
          </a:p>
          <a:p>
            <a:pPr marL="0" indent="0">
              <a:buNone/>
            </a:pPr>
            <a:endParaRPr lang="en-US" b="1" dirty="0" smtClean="0"/>
          </a:p>
        </p:txBody>
      </p:sp>
    </p:spTree>
    <p:extLst>
      <p:ext uri="{BB962C8B-B14F-4D97-AF65-F5344CB8AC3E}">
        <p14:creationId xmlns:p14="http://schemas.microsoft.com/office/powerpoint/2010/main" val="129233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Strategic Objective 1: FP delivery system</a:t>
            </a:r>
            <a:endParaRPr lang="en-GB" sz="3200"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buFont typeface="Wingdings" panose="05000000000000000000" pitchFamily="2" charset="2"/>
              <a:buChar char="q"/>
            </a:pPr>
            <a:r>
              <a:rPr lang="en-US" b="1" i="1" dirty="0"/>
              <a:t>Strategy 1.2:  Improving quality of services both in public and private </a:t>
            </a:r>
            <a:r>
              <a:rPr lang="en-US" b="1" i="1" dirty="0" smtClean="0"/>
              <a:t>sector (continued)</a:t>
            </a:r>
            <a:endParaRPr lang="en-US" b="1" i="1" dirty="0"/>
          </a:p>
          <a:p>
            <a:pPr marL="0" indent="0">
              <a:buNone/>
            </a:pPr>
            <a:endParaRPr lang="en-GB" b="1" dirty="0"/>
          </a:p>
          <a:p>
            <a:r>
              <a:rPr lang="en-US" dirty="0" smtClean="0"/>
              <a:t>Output 1.2.3</a:t>
            </a:r>
            <a:r>
              <a:rPr lang="en-US" dirty="0"/>
              <a:t>: Strengthened contraceptive commodity security system to ensure availability of quality contraceptives in adequate quantity and a functioning logistics management information system </a:t>
            </a:r>
          </a:p>
          <a:p>
            <a:r>
              <a:rPr lang="en-US" dirty="0" smtClean="0"/>
              <a:t>Output 1.2.4</a:t>
            </a:r>
            <a:r>
              <a:rPr lang="en-US" dirty="0"/>
              <a:t>: Strengthened management information system ensuring quality, completeness and integration with </a:t>
            </a:r>
            <a:r>
              <a:rPr lang="en-US" dirty="0" smtClean="0"/>
              <a:t>health system</a:t>
            </a:r>
          </a:p>
        </p:txBody>
      </p:sp>
    </p:spTree>
    <p:extLst>
      <p:ext uri="{BB962C8B-B14F-4D97-AF65-F5344CB8AC3E}">
        <p14:creationId xmlns:p14="http://schemas.microsoft.com/office/powerpoint/2010/main" val="319146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Strategic objective 2: Stewardship and enabling environment</a:t>
            </a:r>
            <a:endParaRPr lang="en-GB" sz="3200" b="1" dirty="0"/>
          </a:p>
        </p:txBody>
      </p:sp>
      <p:sp>
        <p:nvSpPr>
          <p:cNvPr id="3" name="Content Placeholder 2"/>
          <p:cNvSpPr>
            <a:spLocks noGrp="1"/>
          </p:cNvSpPr>
          <p:nvPr>
            <p:ph idx="1"/>
          </p:nvPr>
        </p:nvSpPr>
        <p:spPr>
          <a:xfrm>
            <a:off x="457200" y="1219200"/>
            <a:ext cx="8229600" cy="4906963"/>
          </a:xfrm>
        </p:spPr>
        <p:txBody>
          <a:bodyPr>
            <a:noAutofit/>
          </a:bodyPr>
          <a:lstStyle/>
          <a:p>
            <a:pPr>
              <a:buFont typeface="Wingdings" panose="05000000000000000000" pitchFamily="2" charset="2"/>
              <a:buChar char="q"/>
            </a:pPr>
            <a:r>
              <a:rPr lang="en-US" sz="3000" b="1" i="1" dirty="0"/>
              <a:t>Strategy 2.1: Strengthening capacity for stewardship of effective, equitable and sustainable FP programming</a:t>
            </a:r>
            <a:endParaRPr lang="en-GB" sz="3000" b="1" dirty="0"/>
          </a:p>
          <a:p>
            <a:r>
              <a:rPr lang="en-US" sz="3000" dirty="0"/>
              <a:t>Output 2.1.1: Enhanced capacity for stewardship at Central BKKBN and Provincial </a:t>
            </a:r>
            <a:r>
              <a:rPr lang="en-US" sz="3000" dirty="0" smtClean="0"/>
              <a:t>BKKBN</a:t>
            </a:r>
          </a:p>
          <a:p>
            <a:r>
              <a:rPr lang="en-US" sz="3000" dirty="0" smtClean="0"/>
              <a:t>Output </a:t>
            </a:r>
            <a:r>
              <a:rPr lang="en-US" sz="3000" dirty="0"/>
              <a:t>2.1.2: Strengthening coordination with MOH at central and district levels for strengthening health system contribution to FP at appropriate points in reproductive life cycle </a:t>
            </a:r>
            <a:endParaRPr lang="en-US" sz="3000" dirty="0" smtClean="0"/>
          </a:p>
          <a:p>
            <a:pPr marL="0" indent="0">
              <a:buNone/>
            </a:pPr>
            <a:endParaRPr lang="en-GB" sz="2400" dirty="0"/>
          </a:p>
          <a:p>
            <a:pPr marL="0" indent="0">
              <a:buNone/>
            </a:pPr>
            <a:r>
              <a:rPr lang="en-US" sz="2400" dirty="0"/>
              <a:t> </a:t>
            </a:r>
            <a:endParaRPr lang="en-GB" sz="2400" dirty="0"/>
          </a:p>
        </p:txBody>
      </p:sp>
    </p:spTree>
    <p:extLst>
      <p:ext uri="{BB962C8B-B14F-4D97-AF65-F5344CB8AC3E}">
        <p14:creationId xmlns:p14="http://schemas.microsoft.com/office/powerpoint/2010/main" val="3448728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Strategic objective 2: Stewardship and enabling environment</a:t>
            </a:r>
            <a:endParaRPr lang="en-GB" sz="3200" dirty="0"/>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pPr>
              <a:buFont typeface="Wingdings" panose="05000000000000000000" pitchFamily="2" charset="2"/>
              <a:buChar char="q"/>
            </a:pPr>
            <a:r>
              <a:rPr lang="en-US" sz="12800" b="1" i="1" dirty="0" smtClean="0"/>
              <a:t>Strategy </a:t>
            </a:r>
            <a:r>
              <a:rPr lang="en-US" sz="12800" b="1" i="1" dirty="0"/>
              <a:t>2.2: Creating an enabling environment for effective, equitable and sustainable FP </a:t>
            </a:r>
            <a:r>
              <a:rPr lang="en-US" sz="12800" b="1" i="1" dirty="0" smtClean="0"/>
              <a:t>programming</a:t>
            </a:r>
          </a:p>
          <a:p>
            <a:r>
              <a:rPr lang="en-US" sz="12800" dirty="0" smtClean="0"/>
              <a:t>Output </a:t>
            </a:r>
            <a:r>
              <a:rPr lang="en-US" sz="12800" dirty="0"/>
              <a:t>2.2.1: Strengthened capacity for  evidence based policies that improve the effectiveness of FP </a:t>
            </a:r>
            <a:r>
              <a:rPr lang="en-US" sz="12800" dirty="0" err="1"/>
              <a:t>programme</a:t>
            </a:r>
            <a:r>
              <a:rPr lang="en-US" sz="12800" dirty="0"/>
              <a:t> while ensuring equity and </a:t>
            </a:r>
            <a:r>
              <a:rPr lang="en-US" sz="12800" dirty="0" smtClean="0"/>
              <a:t>sustainability (focus district level)</a:t>
            </a:r>
          </a:p>
          <a:p>
            <a:r>
              <a:rPr lang="en-US" sz="12800" dirty="0" smtClean="0"/>
              <a:t>Output 2.2.2: </a:t>
            </a:r>
            <a:r>
              <a:rPr lang="en-US" sz="12800" dirty="0"/>
              <a:t>Enhanced capacity of </a:t>
            </a:r>
            <a:r>
              <a:rPr lang="en-US" sz="12800" dirty="0" smtClean="0"/>
              <a:t>managers </a:t>
            </a:r>
            <a:r>
              <a:rPr lang="en-US" sz="12800" dirty="0"/>
              <a:t>at district level to effectively manage the FP </a:t>
            </a:r>
            <a:r>
              <a:rPr lang="en-US" sz="12800" dirty="0" err="1" smtClean="0"/>
              <a:t>programme</a:t>
            </a:r>
            <a:endParaRPr lang="en-US" sz="12800" dirty="0" smtClean="0"/>
          </a:p>
          <a:p>
            <a:r>
              <a:rPr lang="en-US" sz="12800" dirty="0" smtClean="0"/>
              <a:t>Output 2.2.3: </a:t>
            </a:r>
            <a:r>
              <a:rPr lang="en-US" sz="12800" dirty="0"/>
              <a:t>Functional accountability systems in place that involves civil </a:t>
            </a:r>
            <a:r>
              <a:rPr lang="en-US" sz="12800" dirty="0" smtClean="0"/>
              <a:t>society</a:t>
            </a:r>
            <a:endParaRPr lang="en-GB" sz="12800" dirty="0"/>
          </a:p>
          <a:p>
            <a:pPr marL="0" indent="0">
              <a:buNone/>
            </a:pPr>
            <a:endParaRPr lang="en-GB" dirty="0"/>
          </a:p>
        </p:txBody>
      </p:sp>
    </p:spTree>
    <p:extLst>
      <p:ext uri="{BB962C8B-B14F-4D97-AF65-F5344CB8AC3E}">
        <p14:creationId xmlns:p14="http://schemas.microsoft.com/office/powerpoint/2010/main" val="2581798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96962"/>
          </a:xfrm>
        </p:spPr>
        <p:txBody>
          <a:bodyPr/>
          <a:lstStyle/>
          <a:p>
            <a:r>
              <a:rPr lang="en-US" dirty="0" smtClean="0"/>
              <a:t>Advocacy: Impact of FP on MDGs</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114800"/>
          </a:xfrm>
          <a:prstGeom prst="rect">
            <a:avLst/>
          </a:prstGeom>
          <a:noFill/>
          <a:ln>
            <a:noFill/>
          </a:ln>
        </p:spPr>
      </p:pic>
      <p:sp>
        <p:nvSpPr>
          <p:cNvPr id="3" name="Right Arrow 2"/>
          <p:cNvSpPr/>
          <p:nvPr/>
        </p:nvSpPr>
        <p:spPr>
          <a:xfrm>
            <a:off x="152400" y="4724400"/>
            <a:ext cx="304800"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09600" y="6096000"/>
            <a:ext cx="8001000" cy="646331"/>
          </a:xfrm>
          <a:prstGeom prst="rect">
            <a:avLst/>
          </a:prstGeom>
          <a:noFill/>
        </p:spPr>
        <p:txBody>
          <a:bodyPr wrap="square" rtlCol="0">
            <a:spAutoFit/>
          </a:bodyPr>
          <a:lstStyle/>
          <a:p>
            <a:r>
              <a:rPr lang="en-US" dirty="0" smtClean="0">
                <a:solidFill>
                  <a:srgbClr val="FF0000"/>
                </a:solidFill>
              </a:rPr>
              <a:t>Need to do update data at national level and do similar studies at province/district levels</a:t>
            </a:r>
            <a:endParaRPr lang="en-GB" dirty="0">
              <a:solidFill>
                <a:srgbClr val="FF0000"/>
              </a:solidFill>
            </a:endParaRPr>
          </a:p>
        </p:txBody>
      </p:sp>
    </p:spTree>
    <p:extLst>
      <p:ext uri="{BB962C8B-B14F-4D97-AF65-F5344CB8AC3E}">
        <p14:creationId xmlns:p14="http://schemas.microsoft.com/office/powerpoint/2010/main" val="954148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3200" b="1" dirty="0" smtClean="0"/>
              <a:t>Strategic Objective </a:t>
            </a:r>
            <a:r>
              <a:rPr lang="en-US" sz="3200" b="1" dirty="0"/>
              <a:t>3</a:t>
            </a:r>
            <a:r>
              <a:rPr lang="en-US" sz="3200" b="1" i="1" dirty="0"/>
              <a:t>:</a:t>
            </a:r>
            <a:r>
              <a:rPr lang="en-US" sz="3200" b="1" dirty="0"/>
              <a:t> Increased demand for </a:t>
            </a:r>
            <a:r>
              <a:rPr lang="en-US" sz="3200" b="1" dirty="0" smtClean="0"/>
              <a:t>modern </a:t>
            </a:r>
            <a:r>
              <a:rPr lang="en-US" sz="3200" b="1" dirty="0"/>
              <a:t>methods with sustained use</a:t>
            </a:r>
            <a:r>
              <a:rPr lang="en-GB" sz="3200" b="1" dirty="0"/>
              <a:t/>
            </a:r>
            <a:br>
              <a:rPr lang="en-GB" sz="3200" b="1" dirty="0"/>
            </a:br>
            <a:endParaRPr lang="en-GB" sz="3200" b="1" dirty="0"/>
          </a:p>
        </p:txBody>
      </p:sp>
      <p:sp>
        <p:nvSpPr>
          <p:cNvPr id="3" name="Content Placeholder 2"/>
          <p:cNvSpPr>
            <a:spLocks noGrp="1"/>
          </p:cNvSpPr>
          <p:nvPr>
            <p:ph idx="1"/>
          </p:nvPr>
        </p:nvSpPr>
        <p:spPr>
          <a:xfrm>
            <a:off x="457200" y="990600"/>
            <a:ext cx="8229600" cy="5135563"/>
          </a:xfrm>
        </p:spPr>
        <p:txBody>
          <a:bodyPr>
            <a:normAutofit fontScale="25000" lnSpcReduction="20000"/>
          </a:bodyPr>
          <a:lstStyle/>
          <a:p>
            <a:pPr>
              <a:buFont typeface="Wingdings" panose="05000000000000000000" pitchFamily="2" charset="2"/>
              <a:buChar char="q"/>
            </a:pPr>
            <a:r>
              <a:rPr lang="en-GB" sz="9600" b="1" i="1" dirty="0" smtClean="0"/>
              <a:t>Strategy </a:t>
            </a:r>
            <a:r>
              <a:rPr lang="en-GB" sz="9600" b="1" i="1" dirty="0"/>
              <a:t>3.1: Strengthening evidence-based advocacy at various levels of Government- centrality of FP in achieving MDGs</a:t>
            </a:r>
            <a:endParaRPr lang="en-GB" sz="9600" b="1" dirty="0"/>
          </a:p>
          <a:p>
            <a:r>
              <a:rPr lang="en-GB" sz="9600" dirty="0" smtClean="0"/>
              <a:t>Output </a:t>
            </a:r>
            <a:r>
              <a:rPr lang="en-GB" sz="9600" dirty="0"/>
              <a:t>3.1.1. Enhanced capacity for evidence-based dialogue at the central and local levels for increased visibility of FP programmes and  leveraging resources </a:t>
            </a:r>
            <a:endParaRPr lang="en-GB" sz="9600" dirty="0" smtClean="0"/>
          </a:p>
          <a:p>
            <a:endParaRPr lang="en-GB" sz="9600" dirty="0" smtClean="0"/>
          </a:p>
          <a:p>
            <a:pPr>
              <a:buFont typeface="Wingdings" panose="05000000000000000000" pitchFamily="2" charset="2"/>
              <a:buChar char="q"/>
            </a:pPr>
            <a:r>
              <a:rPr lang="en-GB" sz="9600" b="1" i="1" dirty="0" smtClean="0"/>
              <a:t>Strategy </a:t>
            </a:r>
            <a:r>
              <a:rPr lang="en-GB" sz="9600" b="1" i="1" dirty="0"/>
              <a:t>3.2.: Strengthening behavioural change communication through various channels</a:t>
            </a:r>
            <a:endParaRPr lang="en-GB" sz="9600" b="1" dirty="0"/>
          </a:p>
          <a:p>
            <a:r>
              <a:rPr lang="en-GB" sz="9600" dirty="0"/>
              <a:t>Output 3.2.1: Availability of a BCC strategy that ensures involvement of adolescents and male </a:t>
            </a:r>
            <a:r>
              <a:rPr lang="en-GB" sz="9600" dirty="0" smtClean="0"/>
              <a:t>involvement</a:t>
            </a:r>
          </a:p>
          <a:p>
            <a:endParaRPr lang="en-GB" sz="9600" dirty="0" smtClean="0"/>
          </a:p>
          <a:p>
            <a:pPr>
              <a:buFont typeface="Wingdings" panose="05000000000000000000" pitchFamily="2" charset="2"/>
              <a:buChar char="q"/>
            </a:pPr>
            <a:r>
              <a:rPr lang="en-GB" sz="9600" b="1" i="1" dirty="0" smtClean="0"/>
              <a:t>Strategy </a:t>
            </a:r>
            <a:r>
              <a:rPr lang="en-GB" sz="9600" b="1" i="1" dirty="0"/>
              <a:t>3.3: Revitalising community mobilization for FP</a:t>
            </a:r>
            <a:endParaRPr lang="en-GB" sz="9600" b="1" dirty="0"/>
          </a:p>
          <a:p>
            <a:r>
              <a:rPr lang="en-GB" sz="9600" dirty="0"/>
              <a:t>Output 3.3.1: Increased involvement of women’s groups and religious leaders in mobilizing support for FP and addressing barriers to </a:t>
            </a:r>
            <a:r>
              <a:rPr lang="en-GB" sz="9600" dirty="0" smtClean="0"/>
              <a:t>FP</a:t>
            </a:r>
            <a:endParaRPr lang="en-GB" sz="9600" dirty="0"/>
          </a:p>
        </p:txBody>
      </p:sp>
    </p:spTree>
    <p:extLst>
      <p:ext uri="{BB962C8B-B14F-4D97-AF65-F5344CB8AC3E}">
        <p14:creationId xmlns:p14="http://schemas.microsoft.com/office/powerpoint/2010/main" val="1229920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i="1" dirty="0"/>
              <a:t>Strategic Objective 4:  Development of innovations and operations </a:t>
            </a:r>
            <a:r>
              <a:rPr lang="en-US" sz="3600" b="1" i="1" dirty="0" smtClean="0"/>
              <a:t>research</a:t>
            </a:r>
            <a:r>
              <a:rPr lang="en-GB" sz="3600" dirty="0"/>
              <a:t/>
            </a:r>
            <a:br>
              <a:rPr lang="en-GB" sz="3600" dirty="0"/>
            </a:br>
            <a:endParaRPr lang="en-GB" sz="3600" dirty="0"/>
          </a:p>
        </p:txBody>
      </p:sp>
      <p:sp>
        <p:nvSpPr>
          <p:cNvPr id="3" name="Content Placeholder 2"/>
          <p:cNvSpPr>
            <a:spLocks noGrp="1"/>
          </p:cNvSpPr>
          <p:nvPr>
            <p:ph idx="1"/>
          </p:nvPr>
        </p:nvSpPr>
        <p:spPr>
          <a:xfrm>
            <a:off x="457200" y="1524000"/>
            <a:ext cx="8229600" cy="4602163"/>
          </a:xfrm>
        </p:spPr>
        <p:txBody>
          <a:bodyPr>
            <a:normAutofit fontScale="62500" lnSpcReduction="20000"/>
          </a:bodyPr>
          <a:lstStyle/>
          <a:p>
            <a:pPr>
              <a:buFont typeface="Wingdings" panose="05000000000000000000" pitchFamily="2" charset="2"/>
              <a:buChar char="q"/>
            </a:pPr>
            <a:r>
              <a:rPr lang="en-US" sz="5100" dirty="0" smtClean="0"/>
              <a:t>Output 4.1</a:t>
            </a:r>
            <a:r>
              <a:rPr lang="en-US" sz="5100" dirty="0"/>
              <a:t>: Best practices and models available for promoting South-South </a:t>
            </a:r>
            <a:r>
              <a:rPr lang="en-US" sz="5100" dirty="0" smtClean="0"/>
              <a:t>Collaboration</a:t>
            </a:r>
          </a:p>
          <a:p>
            <a:pPr marL="0" indent="0">
              <a:buNone/>
            </a:pPr>
            <a:endParaRPr lang="en-GB" sz="5100" dirty="0"/>
          </a:p>
          <a:p>
            <a:pPr>
              <a:buFont typeface="Wingdings" panose="05000000000000000000" pitchFamily="2" charset="2"/>
              <a:buChar char="q"/>
            </a:pPr>
            <a:r>
              <a:rPr lang="en-US" sz="5100" b="1" dirty="0"/>
              <a:t>Monitoring and Evaluation framework</a:t>
            </a:r>
            <a:r>
              <a:rPr lang="en-US" sz="5100" dirty="0"/>
              <a:t> ( to be completed after finalizing the strategic objectives and outputs</a:t>
            </a:r>
            <a:r>
              <a:rPr lang="en-US" sz="5100" dirty="0" smtClean="0"/>
              <a:t>)- each output will have indicators and </a:t>
            </a:r>
            <a:r>
              <a:rPr lang="en-US" sz="5100" i="1" dirty="0" smtClean="0"/>
              <a:t>linked to RPJMN targets and Track 20 indicators</a:t>
            </a:r>
            <a:endParaRPr lang="en-GB" sz="5100" i="1" dirty="0"/>
          </a:p>
          <a:p>
            <a:pPr>
              <a:buFont typeface="Wingdings" panose="05000000000000000000" pitchFamily="2" charset="2"/>
              <a:buChar char="q"/>
            </a:pPr>
            <a:endParaRPr lang="en-GB" sz="5100" dirty="0"/>
          </a:p>
          <a:p>
            <a:pPr marL="0" indent="0">
              <a:buNone/>
            </a:pPr>
            <a:r>
              <a:rPr lang="en-GB" i="1" dirty="0"/>
              <a:t> </a:t>
            </a:r>
            <a:endParaRPr lang="en-GB" dirty="0"/>
          </a:p>
          <a:p>
            <a:pPr marL="0" indent="0">
              <a:buNone/>
            </a:pPr>
            <a:endParaRPr lang="en-GB" dirty="0"/>
          </a:p>
        </p:txBody>
      </p:sp>
    </p:spTree>
    <p:extLst>
      <p:ext uri="{BB962C8B-B14F-4D97-AF65-F5344CB8AC3E}">
        <p14:creationId xmlns:p14="http://schemas.microsoft.com/office/powerpoint/2010/main" val="3547765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mix among 30-49 years</a:t>
            </a:r>
            <a:endParaRPr lang="en-GB"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7550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LA and PM among 30-49 years who do not WANT ANYMORE children</a:t>
            </a:r>
            <a:endParaRPr lang="en-GB"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789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Contraceptive use among 30-49 years 2002-2012</a:t>
            </a:r>
            <a:endParaRPr lang="en-GB" dirty="0"/>
          </a:p>
        </p:txBody>
      </p:sp>
      <p:graphicFrame>
        <p:nvGraphicFramePr>
          <p:cNvPr id="4" name="Content Placeholder 3"/>
          <p:cNvGraphicFramePr>
            <a:graphicFrameLocks noGrp="1"/>
          </p:cNvGraphicFramePr>
          <p:nvPr>
            <p:ph idx="1"/>
          </p:nvPr>
        </p:nvGraphicFramePr>
        <p:xfrm>
          <a:off x="457200" y="1447800"/>
          <a:ext cx="8229600" cy="4678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615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FP effort index for Indonesia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969824"/>
              </p:ext>
            </p:extLst>
          </p:nvPr>
        </p:nvGraphicFramePr>
        <p:xfrm>
          <a:off x="1295400" y="1295401"/>
          <a:ext cx="6858000" cy="4494861"/>
        </p:xfrm>
        <a:graphic>
          <a:graphicData uri="http://schemas.openxmlformats.org/drawingml/2006/table">
            <a:tbl>
              <a:tblPr firstRow="1" firstCol="1" bandRow="1">
                <a:tableStyleId>{5C22544A-7EE6-4342-B048-85BDC9FD1C3A}</a:tableStyleId>
              </a:tblPr>
              <a:tblGrid>
                <a:gridCol w="1142175"/>
                <a:gridCol w="1142175"/>
                <a:gridCol w="1143165"/>
                <a:gridCol w="1143165"/>
                <a:gridCol w="1144155"/>
                <a:gridCol w="1143165"/>
              </a:tblGrid>
              <a:tr h="2205473">
                <a:tc>
                  <a:txBody>
                    <a:bodyPr/>
                    <a:lstStyle/>
                    <a:p>
                      <a:pPr marL="0" marR="0">
                        <a:lnSpc>
                          <a:spcPct val="115000"/>
                        </a:lnSpc>
                        <a:spcBef>
                          <a:spcPts val="0"/>
                        </a:spcBef>
                        <a:spcAft>
                          <a:spcPts val="0"/>
                        </a:spcAft>
                      </a:pPr>
                      <a:r>
                        <a:rPr lang="en-GB" sz="1100" dirty="0">
                          <a:effectLst/>
                        </a:rPr>
                        <a:t>Year</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dirty="0">
                          <a:effectLst/>
                        </a:rPr>
                        <a:t>Total</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dirty="0">
                          <a:effectLst/>
                        </a:rPr>
                        <a:t>Policy</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Service</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dirty="0">
                          <a:effectLst/>
                        </a:rPr>
                        <a:t>Evaluation</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dirty="0">
                          <a:effectLst/>
                        </a:rPr>
                        <a:t>Access</a:t>
                      </a:r>
                      <a:endParaRPr lang="en-GB" sz="1100" dirty="0">
                        <a:effectLst/>
                        <a:latin typeface="Calibri"/>
                        <a:ea typeface="Calibri"/>
                        <a:cs typeface="Times New Roman"/>
                      </a:endParaRPr>
                    </a:p>
                  </a:txBody>
                  <a:tcPr marL="68580" marR="68580" marT="0" marB="0"/>
                </a:tc>
              </a:tr>
              <a:tr h="690126">
                <a:tc>
                  <a:txBody>
                    <a:bodyPr/>
                    <a:lstStyle/>
                    <a:p>
                      <a:pPr marL="0" marR="0">
                        <a:lnSpc>
                          <a:spcPct val="115000"/>
                        </a:lnSpc>
                        <a:spcBef>
                          <a:spcPts val="0"/>
                        </a:spcBef>
                        <a:spcAft>
                          <a:spcPts val="0"/>
                        </a:spcAft>
                      </a:pPr>
                      <a:r>
                        <a:rPr lang="en-GB" sz="1100" dirty="0" smtClean="0">
                          <a:effectLst/>
                        </a:rPr>
                        <a:t>1990 (source: Futures)</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82</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84</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86</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81</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72</a:t>
                      </a:r>
                      <a:endParaRPr lang="en-GB" sz="1100">
                        <a:effectLst/>
                        <a:latin typeface="Calibri"/>
                        <a:ea typeface="Calibri"/>
                        <a:cs typeface="Times New Roman"/>
                      </a:endParaRPr>
                    </a:p>
                  </a:txBody>
                  <a:tcPr marL="68580" marR="68580" marT="0" marB="0"/>
                </a:tc>
              </a:tr>
              <a:tr h="838200">
                <a:tc>
                  <a:txBody>
                    <a:bodyPr/>
                    <a:lstStyle/>
                    <a:p>
                      <a:pPr marL="0" marR="0">
                        <a:lnSpc>
                          <a:spcPct val="115000"/>
                        </a:lnSpc>
                        <a:spcBef>
                          <a:spcPts val="0"/>
                        </a:spcBef>
                        <a:spcAft>
                          <a:spcPts val="0"/>
                        </a:spcAft>
                      </a:pPr>
                      <a:r>
                        <a:rPr lang="en-GB" sz="1100" dirty="0" smtClean="0">
                          <a:effectLst/>
                        </a:rPr>
                        <a:t>2009 (source:</a:t>
                      </a:r>
                      <a:r>
                        <a:rPr lang="en-GB" sz="1100" baseline="0" dirty="0" smtClean="0">
                          <a:effectLst/>
                        </a:rPr>
                        <a:t> Futures)</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59.9</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68.6</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56.9</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a:effectLst/>
                        </a:rPr>
                        <a:t>67.3</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100" dirty="0">
                          <a:effectLst/>
                        </a:rPr>
                        <a:t>52.3</a:t>
                      </a:r>
                      <a:endParaRPr lang="en-GB" sz="1100" dirty="0">
                        <a:effectLst/>
                        <a:latin typeface="Calibri"/>
                        <a:ea typeface="Calibri"/>
                        <a:cs typeface="Times New Roman"/>
                      </a:endParaRPr>
                    </a:p>
                  </a:txBody>
                  <a:tcPr marL="68580" marR="68580" marT="0" marB="0"/>
                </a:tc>
              </a:tr>
              <a:tr h="761062">
                <a:tc>
                  <a:txBody>
                    <a:bodyPr/>
                    <a:lstStyle/>
                    <a:p>
                      <a:pPr marL="0" marR="0">
                        <a:lnSpc>
                          <a:spcPct val="115000"/>
                        </a:lnSpc>
                        <a:spcBef>
                          <a:spcPts val="0"/>
                        </a:spcBef>
                        <a:spcAft>
                          <a:spcPts val="0"/>
                        </a:spcAft>
                      </a:pPr>
                      <a:r>
                        <a:rPr lang="en-US" sz="1100" dirty="0" smtClean="0">
                          <a:effectLst/>
                          <a:latin typeface="Calibri"/>
                          <a:ea typeface="Calibri"/>
                          <a:cs typeface="Times New Roman"/>
                        </a:rPr>
                        <a:t>2014 (FP strategy workshop)</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55.0</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54.5</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51.2</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56.7</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solidFill>
                            <a:srgbClr val="FF0000"/>
                          </a:solidFill>
                          <a:effectLst/>
                          <a:latin typeface="Calibri"/>
                          <a:ea typeface="Calibri"/>
                          <a:cs typeface="Times New Roman"/>
                        </a:rPr>
                        <a:t>59.3*</a:t>
                      </a:r>
                      <a:endParaRPr lang="en-GB" sz="1100" dirty="0">
                        <a:solidFill>
                          <a:srgbClr val="FF0000"/>
                        </a:solidFill>
                        <a:effectLst/>
                        <a:latin typeface="Calibri"/>
                        <a:ea typeface="Calibri"/>
                        <a:cs typeface="Times New Roman"/>
                      </a:endParaRPr>
                    </a:p>
                  </a:txBody>
                  <a:tcPr marL="68580" marR="68580" marT="0" marB="0"/>
                </a:tc>
              </a:tr>
            </a:tbl>
          </a:graphicData>
        </a:graphic>
      </p:graphicFrame>
      <p:sp>
        <p:nvSpPr>
          <p:cNvPr id="5" name="TextBox 4"/>
          <p:cNvSpPr txBox="1"/>
          <p:nvPr/>
        </p:nvSpPr>
        <p:spPr>
          <a:xfrm>
            <a:off x="1219200" y="6172200"/>
            <a:ext cx="7086600" cy="646331"/>
          </a:xfrm>
          <a:prstGeom prst="rect">
            <a:avLst/>
          </a:prstGeom>
          <a:noFill/>
        </p:spPr>
        <p:txBody>
          <a:bodyPr wrap="square" rtlCol="0">
            <a:spAutoFit/>
          </a:bodyPr>
          <a:lstStyle/>
          <a:p>
            <a:r>
              <a:rPr lang="en-GB" sz="1200" dirty="0" smtClean="0"/>
              <a:t>*</a:t>
            </a:r>
            <a:r>
              <a:rPr lang="en-GB" sz="1200" dirty="0"/>
              <a:t>The ranking of accessibility and availability of female sterilization and IUCD is high and could be wrong as evidence from other sources indicate access has decreased due to lack of trained human resources and adequate facilities</a:t>
            </a:r>
          </a:p>
        </p:txBody>
      </p:sp>
    </p:spTree>
    <p:extLst>
      <p:ext uri="{BB962C8B-B14F-4D97-AF65-F5344CB8AC3E}">
        <p14:creationId xmlns:p14="http://schemas.microsoft.com/office/powerpoint/2010/main" val="173739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strategy context</a:t>
            </a:r>
            <a:endParaRPr lang="en-GB" dirty="0"/>
          </a:p>
        </p:txBody>
      </p:sp>
      <p:sp>
        <p:nvSpPr>
          <p:cNvPr id="3" name="Content Placeholder 2"/>
          <p:cNvSpPr>
            <a:spLocks noGrp="1"/>
          </p:cNvSpPr>
          <p:nvPr>
            <p:ph idx="1"/>
          </p:nvPr>
        </p:nvSpPr>
        <p:spPr>
          <a:xfrm>
            <a:off x="457200" y="1371600"/>
            <a:ext cx="8229600" cy="4754563"/>
          </a:xfrm>
        </p:spPr>
        <p:txBody>
          <a:bodyPr/>
          <a:lstStyle/>
          <a:p>
            <a:pPr marL="0" indent="0">
              <a:buNone/>
            </a:pPr>
            <a:endParaRPr lang="en-GB" dirty="0"/>
          </a:p>
        </p:txBody>
      </p:sp>
      <p:sp>
        <p:nvSpPr>
          <p:cNvPr id="4" name="Oval 3"/>
          <p:cNvSpPr/>
          <p:nvPr/>
        </p:nvSpPr>
        <p:spPr>
          <a:xfrm>
            <a:off x="1524000" y="1722120"/>
            <a:ext cx="5638800" cy="396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581400" y="1828800"/>
            <a:ext cx="1676400" cy="646331"/>
          </a:xfrm>
          <a:prstGeom prst="rect">
            <a:avLst/>
          </a:prstGeom>
          <a:noFill/>
        </p:spPr>
        <p:txBody>
          <a:bodyPr wrap="square" rtlCol="0">
            <a:spAutoFit/>
          </a:bodyPr>
          <a:lstStyle/>
          <a:p>
            <a:r>
              <a:rPr lang="en-US" dirty="0" smtClean="0"/>
              <a:t>RPJMN 2014-2019</a:t>
            </a:r>
            <a:endParaRPr lang="en-GB" dirty="0"/>
          </a:p>
        </p:txBody>
      </p:sp>
      <p:sp>
        <p:nvSpPr>
          <p:cNvPr id="6" name="Oval 5"/>
          <p:cNvSpPr/>
          <p:nvPr/>
        </p:nvSpPr>
        <p:spPr>
          <a:xfrm>
            <a:off x="1981200" y="2475131"/>
            <a:ext cx="1524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895600" y="36576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124200" y="4724400"/>
            <a:ext cx="1519516" cy="584775"/>
          </a:xfrm>
          <a:prstGeom prst="rect">
            <a:avLst/>
          </a:prstGeom>
          <a:noFill/>
        </p:spPr>
        <p:txBody>
          <a:bodyPr wrap="square" rtlCol="0">
            <a:spAutoFit/>
          </a:bodyPr>
          <a:lstStyle/>
          <a:p>
            <a:r>
              <a:rPr lang="en-US" sz="1600" dirty="0" smtClean="0"/>
              <a:t>(Including KKB </a:t>
            </a:r>
            <a:r>
              <a:rPr lang="en-US" sz="1600" dirty="0" err="1" smtClean="0"/>
              <a:t>Kencana</a:t>
            </a:r>
            <a:r>
              <a:rPr lang="en-US" sz="1600" dirty="0" smtClean="0"/>
              <a:t>)</a:t>
            </a:r>
            <a:endParaRPr lang="en-GB" sz="1600" dirty="0"/>
          </a:p>
        </p:txBody>
      </p:sp>
      <p:sp>
        <p:nvSpPr>
          <p:cNvPr id="9" name="TextBox 8"/>
          <p:cNvSpPr txBox="1"/>
          <p:nvPr/>
        </p:nvSpPr>
        <p:spPr>
          <a:xfrm>
            <a:off x="3124200" y="4038600"/>
            <a:ext cx="1295400" cy="646331"/>
          </a:xfrm>
          <a:prstGeom prst="rect">
            <a:avLst/>
          </a:prstGeom>
          <a:noFill/>
        </p:spPr>
        <p:txBody>
          <a:bodyPr wrap="square" rtlCol="0">
            <a:spAutoFit/>
          </a:bodyPr>
          <a:lstStyle/>
          <a:p>
            <a:r>
              <a:rPr lang="en-US" dirty="0" smtClean="0"/>
              <a:t>BKKBN </a:t>
            </a:r>
            <a:r>
              <a:rPr lang="en-US" dirty="0" err="1" smtClean="0"/>
              <a:t>Renstra</a:t>
            </a:r>
            <a:endParaRPr lang="en-GB" dirty="0"/>
          </a:p>
        </p:txBody>
      </p:sp>
      <p:sp>
        <p:nvSpPr>
          <p:cNvPr id="10" name="TextBox 9"/>
          <p:cNvSpPr txBox="1"/>
          <p:nvPr/>
        </p:nvSpPr>
        <p:spPr>
          <a:xfrm>
            <a:off x="2286000" y="2895600"/>
            <a:ext cx="1066800" cy="646331"/>
          </a:xfrm>
          <a:prstGeom prst="rect">
            <a:avLst/>
          </a:prstGeom>
          <a:noFill/>
        </p:spPr>
        <p:txBody>
          <a:bodyPr wrap="square" rtlCol="0">
            <a:spAutoFit/>
          </a:bodyPr>
          <a:lstStyle/>
          <a:p>
            <a:r>
              <a:rPr lang="en-US" dirty="0" smtClean="0"/>
              <a:t>MOH </a:t>
            </a:r>
            <a:r>
              <a:rPr lang="en-US" dirty="0" err="1" smtClean="0"/>
              <a:t>Renstra</a:t>
            </a:r>
            <a:endParaRPr lang="en-GB" dirty="0"/>
          </a:p>
        </p:txBody>
      </p:sp>
      <p:sp>
        <p:nvSpPr>
          <p:cNvPr id="11" name="Rectangle 10"/>
          <p:cNvSpPr/>
          <p:nvPr/>
        </p:nvSpPr>
        <p:spPr>
          <a:xfrm>
            <a:off x="5096435" y="2475131"/>
            <a:ext cx="1295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334000" y="2819400"/>
            <a:ext cx="1057835" cy="646331"/>
          </a:xfrm>
          <a:prstGeom prst="rect">
            <a:avLst/>
          </a:prstGeom>
          <a:noFill/>
        </p:spPr>
        <p:txBody>
          <a:bodyPr wrap="square" rtlCol="0">
            <a:spAutoFit/>
          </a:bodyPr>
          <a:lstStyle/>
          <a:p>
            <a:r>
              <a:rPr lang="en-US" dirty="0" smtClean="0"/>
              <a:t>FP strategy</a:t>
            </a:r>
            <a:endParaRPr lang="en-GB" dirty="0"/>
          </a:p>
        </p:txBody>
      </p:sp>
      <p:sp>
        <p:nvSpPr>
          <p:cNvPr id="14" name="Right Arrow 13"/>
          <p:cNvSpPr/>
          <p:nvPr/>
        </p:nvSpPr>
        <p:spPr>
          <a:xfrm>
            <a:off x="3505200" y="2895600"/>
            <a:ext cx="1591235" cy="151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4190999" y="3703320"/>
            <a:ext cx="905435" cy="161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3779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Mission, Goal</a:t>
            </a:r>
            <a:endParaRPr lang="en-GB"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q"/>
            </a:pPr>
            <a:r>
              <a:rPr lang="en-US" i="1" dirty="0"/>
              <a:t>Vision</a:t>
            </a:r>
            <a:r>
              <a:rPr lang="en-US" dirty="0"/>
              <a:t> (to be aligned to </a:t>
            </a:r>
            <a:r>
              <a:rPr lang="en-US" i="1" dirty="0"/>
              <a:t>RPJMN</a:t>
            </a:r>
            <a:r>
              <a:rPr lang="en-US" dirty="0"/>
              <a:t>  2015-2019 and BKKBN </a:t>
            </a:r>
            <a:r>
              <a:rPr lang="en-US" dirty="0" smtClean="0"/>
              <a:t>vision and </a:t>
            </a:r>
            <a:r>
              <a:rPr lang="en-US" dirty="0"/>
              <a:t>MDGs)</a:t>
            </a:r>
            <a:endParaRPr lang="en-GB" dirty="0"/>
          </a:p>
          <a:p>
            <a:pPr marL="0" indent="0">
              <a:buNone/>
            </a:pPr>
            <a:endParaRPr lang="en-US" i="1" dirty="0" smtClean="0"/>
          </a:p>
          <a:p>
            <a:pPr>
              <a:buFont typeface="Wingdings" panose="05000000000000000000" pitchFamily="2" charset="2"/>
              <a:buChar char="q"/>
            </a:pPr>
            <a:r>
              <a:rPr lang="en-US" i="1" dirty="0" smtClean="0"/>
              <a:t>Mission</a:t>
            </a:r>
            <a:endParaRPr lang="en-GB" dirty="0"/>
          </a:p>
          <a:p>
            <a:r>
              <a:rPr lang="en-GB" dirty="0"/>
              <a:t>To catalyse collective action between BKKBN, MOH, NGOs, private sector partners, professional </a:t>
            </a:r>
            <a:r>
              <a:rPr lang="en-GB" dirty="0" smtClean="0"/>
              <a:t>associations, donor </a:t>
            </a:r>
            <a:r>
              <a:rPr lang="en-GB" dirty="0"/>
              <a:t>agencies </a:t>
            </a:r>
            <a:r>
              <a:rPr lang="en-GB" dirty="0" smtClean="0"/>
              <a:t>and </a:t>
            </a:r>
            <a:r>
              <a:rPr lang="en-GB" b="1" dirty="0" smtClean="0"/>
              <a:t>local governments </a:t>
            </a:r>
            <a:r>
              <a:rPr lang="en-GB" dirty="0" smtClean="0"/>
              <a:t>to </a:t>
            </a:r>
            <a:r>
              <a:rPr lang="en-GB" dirty="0"/>
              <a:t>achieve universal access to high quality family planning services according to the needs of individuals and couples and to meet their reproductive intentions.</a:t>
            </a:r>
          </a:p>
          <a:p>
            <a:pPr marL="0" indent="0">
              <a:buNone/>
            </a:pPr>
            <a:endParaRPr lang="en-GB" dirty="0"/>
          </a:p>
          <a:p>
            <a:pPr>
              <a:buFont typeface="Wingdings" panose="05000000000000000000" pitchFamily="2" charset="2"/>
              <a:buChar char="q"/>
            </a:pPr>
            <a:r>
              <a:rPr lang="en-US" i="1" dirty="0" smtClean="0"/>
              <a:t>Goal</a:t>
            </a:r>
          </a:p>
          <a:p>
            <a:r>
              <a:rPr lang="en-US" dirty="0" smtClean="0"/>
              <a:t>To </a:t>
            </a:r>
            <a:r>
              <a:rPr lang="en-US" dirty="0"/>
              <a:t>contribute to reduced population growth and fertility </a:t>
            </a:r>
            <a:r>
              <a:rPr lang="en-US" dirty="0" smtClean="0"/>
              <a:t>rate and maternal mortality </a:t>
            </a:r>
            <a:r>
              <a:rPr lang="en-US" dirty="0"/>
              <a:t>by increased use of modern methods of contraception by women and men of Indonesia according to their choice and reducing the unmet needs by removing barriers to access and improving the quality of services. The targets set are as per RPJMN.</a:t>
            </a:r>
            <a:endParaRPr lang="en-GB" dirty="0"/>
          </a:p>
          <a:p>
            <a:pPr marL="0" indent="0">
              <a:buNone/>
            </a:pPr>
            <a:endParaRPr lang="en-GB" dirty="0"/>
          </a:p>
        </p:txBody>
      </p:sp>
    </p:spTree>
    <p:extLst>
      <p:ext uri="{BB962C8B-B14F-4D97-AF65-F5344CB8AC3E}">
        <p14:creationId xmlns:p14="http://schemas.microsoft.com/office/powerpoint/2010/main" val="3453422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Rationale and guiding principles</a:t>
            </a:r>
            <a:endParaRPr lang="en-GB"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a:buFont typeface="Wingdings" panose="05000000000000000000" pitchFamily="2" charset="2"/>
              <a:buChar char="q"/>
            </a:pPr>
            <a:r>
              <a:rPr lang="en-US" i="1" dirty="0"/>
              <a:t>Rationale</a:t>
            </a:r>
            <a:endParaRPr lang="en-GB" dirty="0"/>
          </a:p>
          <a:p>
            <a:r>
              <a:rPr lang="en-US" dirty="0" smtClean="0"/>
              <a:t>Increase in </a:t>
            </a:r>
            <a:r>
              <a:rPr lang="en-US" dirty="0"/>
              <a:t>CPR with improved method mix in the age group 30-49 </a:t>
            </a:r>
            <a:r>
              <a:rPr lang="en-US" dirty="0" smtClean="0"/>
              <a:t>years</a:t>
            </a:r>
          </a:p>
          <a:p>
            <a:r>
              <a:rPr lang="en-US" dirty="0" smtClean="0"/>
              <a:t>Reduction in maternal mortality</a:t>
            </a:r>
            <a:endParaRPr lang="en-GB" dirty="0"/>
          </a:p>
          <a:p>
            <a:pPr>
              <a:buFont typeface="Wingdings" panose="05000000000000000000" pitchFamily="2" charset="2"/>
              <a:buChar char="q"/>
            </a:pPr>
            <a:r>
              <a:rPr lang="en-US" i="1" dirty="0" smtClean="0"/>
              <a:t>Guiding principles</a:t>
            </a:r>
          </a:p>
          <a:p>
            <a:pPr lvl="0"/>
            <a:r>
              <a:rPr lang="en-US" dirty="0"/>
              <a:t>Rights based approach </a:t>
            </a:r>
            <a:endParaRPr lang="en-GB" dirty="0"/>
          </a:p>
          <a:p>
            <a:pPr lvl="0"/>
            <a:r>
              <a:rPr lang="en-US" dirty="0"/>
              <a:t>Right to highest standard of care</a:t>
            </a:r>
            <a:endParaRPr lang="en-GB" dirty="0"/>
          </a:p>
          <a:p>
            <a:pPr lvl="0"/>
            <a:r>
              <a:rPr lang="en-US" dirty="0"/>
              <a:t>Right of access to information</a:t>
            </a:r>
            <a:endParaRPr lang="en-GB" dirty="0"/>
          </a:p>
          <a:p>
            <a:r>
              <a:rPr lang="en-US" dirty="0"/>
              <a:t>Continuum of care across reproductive cycle</a:t>
            </a:r>
            <a:endParaRPr lang="en-GB" dirty="0"/>
          </a:p>
          <a:p>
            <a:pPr lvl="0"/>
            <a:r>
              <a:rPr lang="en-US" dirty="0" smtClean="0"/>
              <a:t>Gender </a:t>
            </a:r>
            <a:r>
              <a:rPr lang="en-US" dirty="0"/>
              <a:t>sensitivity</a:t>
            </a:r>
            <a:endParaRPr lang="en-GB" dirty="0"/>
          </a:p>
          <a:p>
            <a:pPr lvl="0"/>
            <a:r>
              <a:rPr lang="en-US" dirty="0"/>
              <a:t>Involvement of individuals and families</a:t>
            </a:r>
            <a:endParaRPr lang="en-GB" dirty="0"/>
          </a:p>
          <a:p>
            <a:pPr lvl="0"/>
            <a:r>
              <a:rPr lang="en-US" dirty="0"/>
              <a:t>Affordability</a:t>
            </a:r>
            <a:endParaRPr lang="en-GB" dirty="0"/>
          </a:p>
          <a:p>
            <a:pPr lvl="0"/>
            <a:r>
              <a:rPr lang="en-US" dirty="0"/>
              <a:t>Equity in access</a:t>
            </a:r>
            <a:endParaRPr lang="en-GB" dirty="0"/>
          </a:p>
          <a:p>
            <a:pPr lvl="0"/>
            <a:r>
              <a:rPr lang="en-US" dirty="0"/>
              <a:t>Transparency and accountability</a:t>
            </a:r>
            <a:endParaRPr lang="en-GB" dirty="0"/>
          </a:p>
          <a:p>
            <a:pPr lvl="0"/>
            <a:r>
              <a:rPr lang="en-US" dirty="0"/>
              <a:t>Leadership</a:t>
            </a:r>
            <a:endParaRPr lang="en-GB" dirty="0"/>
          </a:p>
          <a:p>
            <a:pPr lvl="0"/>
            <a:r>
              <a:rPr lang="en-US" dirty="0"/>
              <a:t>Partnership</a:t>
            </a:r>
            <a:endParaRPr lang="en-GB" dirty="0"/>
          </a:p>
          <a:p>
            <a:pPr marL="0" indent="0">
              <a:buNone/>
            </a:pPr>
            <a:endParaRPr lang="en-GB" dirty="0"/>
          </a:p>
        </p:txBody>
      </p:sp>
    </p:spTree>
    <p:extLst>
      <p:ext uri="{BB962C8B-B14F-4D97-AF65-F5344CB8AC3E}">
        <p14:creationId xmlns:p14="http://schemas.microsoft.com/office/powerpoint/2010/main" val="2004806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objectives</a:t>
            </a:r>
            <a:endParaRPr lang="en-GB"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Strategic Objective 1: Sustained FP delivery system focusing on quality and equity in the </a:t>
            </a:r>
            <a:r>
              <a:rPr lang="en-US" u="sng" dirty="0"/>
              <a:t>public and private</a:t>
            </a:r>
            <a:r>
              <a:rPr lang="en-US" dirty="0"/>
              <a:t> </a:t>
            </a:r>
            <a:r>
              <a:rPr lang="en-US" dirty="0" smtClean="0"/>
              <a:t>sector</a:t>
            </a:r>
            <a:endParaRPr lang="en-GB" strike="sngStrike" dirty="0"/>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Strategic </a:t>
            </a:r>
            <a:r>
              <a:rPr lang="en-US" dirty="0"/>
              <a:t>Objective 2: </a:t>
            </a:r>
            <a:r>
              <a:rPr lang="en-GB" dirty="0"/>
              <a:t>Increased </a:t>
            </a:r>
            <a:r>
              <a:rPr lang="en-GB" dirty="0" smtClean="0"/>
              <a:t> capacity for stewardship of and strengthened enabling environment </a:t>
            </a:r>
            <a:r>
              <a:rPr lang="en-GB" dirty="0"/>
              <a:t>for </a:t>
            </a:r>
            <a:r>
              <a:rPr lang="en-GB" dirty="0" smtClean="0"/>
              <a:t>effective</a:t>
            </a:r>
            <a:r>
              <a:rPr lang="en-GB" dirty="0"/>
              <a:t>, </a:t>
            </a:r>
            <a:r>
              <a:rPr lang="en-GB" dirty="0" smtClean="0"/>
              <a:t>equitable </a:t>
            </a:r>
            <a:r>
              <a:rPr lang="en-GB" dirty="0"/>
              <a:t>and </a:t>
            </a:r>
            <a:r>
              <a:rPr lang="en-GB" dirty="0" smtClean="0"/>
              <a:t>sustainable FP programming</a:t>
            </a:r>
            <a:endParaRPr lang="en-GB" dirty="0"/>
          </a:p>
          <a:p>
            <a:pPr>
              <a:buFont typeface="Wingdings" panose="05000000000000000000" pitchFamily="2" charset="2"/>
              <a:buChar char="q"/>
            </a:pPr>
            <a:endParaRPr lang="en-GB" dirty="0"/>
          </a:p>
          <a:p>
            <a:pPr>
              <a:buFont typeface="Wingdings" panose="05000000000000000000" pitchFamily="2" charset="2"/>
              <a:buChar char="q"/>
            </a:pPr>
            <a:r>
              <a:rPr lang="en-US" dirty="0"/>
              <a:t>Strategic Objective 3: </a:t>
            </a:r>
            <a:r>
              <a:rPr lang="en-US" dirty="0" smtClean="0"/>
              <a:t>Increased </a:t>
            </a:r>
            <a:r>
              <a:rPr lang="en-US" dirty="0"/>
              <a:t>demand for </a:t>
            </a:r>
            <a:r>
              <a:rPr lang="en-US" dirty="0" smtClean="0"/>
              <a:t>modern </a:t>
            </a:r>
            <a:r>
              <a:rPr lang="en-US" dirty="0"/>
              <a:t>methods with sustained use</a:t>
            </a:r>
            <a:endParaRPr lang="en-GB" dirty="0"/>
          </a:p>
          <a:p>
            <a:pPr>
              <a:buFont typeface="Wingdings" panose="05000000000000000000" pitchFamily="2" charset="2"/>
              <a:buChar char="q"/>
            </a:pPr>
            <a:endParaRPr lang="en-GB" dirty="0"/>
          </a:p>
          <a:p>
            <a:pPr>
              <a:buFont typeface="Wingdings" panose="05000000000000000000" pitchFamily="2" charset="2"/>
              <a:buChar char="q"/>
            </a:pPr>
            <a:r>
              <a:rPr lang="en-US" dirty="0"/>
              <a:t>Strategic Objective 4: </a:t>
            </a:r>
            <a:r>
              <a:rPr lang="en-US" dirty="0" smtClean="0"/>
              <a:t>Developed innovations </a:t>
            </a:r>
            <a:r>
              <a:rPr lang="en-US" dirty="0"/>
              <a:t>and operations research in support of efficient and effective FP </a:t>
            </a:r>
            <a:r>
              <a:rPr lang="en-US" dirty="0" err="1"/>
              <a:t>programmes</a:t>
            </a:r>
            <a:endParaRPr lang="en-GB" dirty="0"/>
          </a:p>
          <a:p>
            <a:pPr marL="0" indent="0">
              <a:buNone/>
            </a:pPr>
            <a:endParaRPr lang="en-GB" dirty="0"/>
          </a:p>
        </p:txBody>
      </p:sp>
    </p:spTree>
    <p:extLst>
      <p:ext uri="{BB962C8B-B14F-4D97-AF65-F5344CB8AC3E}">
        <p14:creationId xmlns:p14="http://schemas.microsoft.com/office/powerpoint/2010/main" val="3440828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3526</TotalTime>
  <Words>1258</Words>
  <Application>Microsoft Office PowerPoint</Application>
  <PresentationFormat>On-screen Show (4:3)</PresentationFormat>
  <Paragraphs>153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Title: A rights-based strategy for accelerating access to Family Planning services to achieve developmental goals of Indonesia  </vt:lpstr>
      <vt:lpstr>Method mix among 30-49 years</vt:lpstr>
      <vt:lpstr>Use of LA and PM among 30-49 years who do not WANT ANYMORE children</vt:lpstr>
      <vt:lpstr>Contraceptive use among 30-49 years 2002-2012</vt:lpstr>
      <vt:lpstr>FP effort index for Indonesia </vt:lpstr>
      <vt:lpstr>The strategy context</vt:lpstr>
      <vt:lpstr>Vision, Mission, Goal</vt:lpstr>
      <vt:lpstr>Rationale and guiding principles</vt:lpstr>
      <vt:lpstr>Strategic objectives</vt:lpstr>
      <vt:lpstr>Areas of alignment with MOH FP Action Plan</vt:lpstr>
      <vt:lpstr>Areas of alignment with RPJMN Strategic issues</vt:lpstr>
      <vt:lpstr>Strategic objective 1- FP delivery system (public and private)</vt:lpstr>
      <vt:lpstr>Strategic objective 1: FP delivery system</vt:lpstr>
      <vt:lpstr>Strategic Objective 1: FP delivery system</vt:lpstr>
      <vt:lpstr>Strategic objective 2: Stewardship and enabling environment</vt:lpstr>
      <vt:lpstr>Strategic objective 2: Stewardship and enabling environment</vt:lpstr>
      <vt:lpstr>Advocacy: Impact of FP on MDGs</vt:lpstr>
      <vt:lpstr>Strategic Objective 3: Increased demand for modern methods with sustained use </vt:lpstr>
      <vt:lpstr>Strategic Objective 4:  Development of innovations and operations research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 rights-based strategy for accelerating access to Family Planning services to achieve developmental goals of Indonesia</dc:title>
  <dc:creator>Saramma</dc:creator>
  <cp:lastModifiedBy>nurani001</cp:lastModifiedBy>
  <cp:revision>106</cp:revision>
  <dcterms:created xsi:type="dcterms:W3CDTF">2014-06-02T21:21:21Z</dcterms:created>
  <dcterms:modified xsi:type="dcterms:W3CDTF">2014-07-22T23:13:42Z</dcterms:modified>
</cp:coreProperties>
</file>