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399" r:id="rId3"/>
    <p:sldId id="387" r:id="rId4"/>
    <p:sldId id="345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99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6596" autoAdjust="0"/>
  </p:normalViewPr>
  <p:slideViewPr>
    <p:cSldViewPr>
      <p:cViewPr>
        <p:scale>
          <a:sx n="66" d="100"/>
          <a:sy n="66" d="100"/>
        </p:scale>
        <p:origin x="-918" y="-65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D2256-6354-4A92-A4DF-07E20FDB90A8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AB38C-D897-46C2-A9B1-5F69B33E8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UNFPA-Ind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1376" y="6324600"/>
            <a:ext cx="692624" cy="533400"/>
          </a:xfrm>
          <a:prstGeom prst="rect">
            <a:avLst/>
          </a:prstGeom>
        </p:spPr>
      </p:pic>
      <p:pic>
        <p:nvPicPr>
          <p:cNvPr id="8" name="Picture 7" descr="BkkbN1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288796"/>
            <a:ext cx="914399" cy="5692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E0B7-37D7-42CB-9FCC-E908A10C58B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C453-ADD1-4B34-8906-E0BFF4E65A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The Progress on 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Supply Chain Management Activities and SCM-Models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0386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u="sng" dirty="0" smtClean="0">
                <a:solidFill>
                  <a:srgbClr val="C00000"/>
                </a:solidFill>
              </a:rPr>
              <a:t>FP2020 Meeting, </a:t>
            </a:r>
            <a:r>
              <a:rPr lang="en-US" sz="3000" b="1" u="sng" dirty="0" err="1" smtClean="0">
                <a:solidFill>
                  <a:srgbClr val="C00000"/>
                </a:solidFill>
              </a:rPr>
              <a:t>BkkbN</a:t>
            </a:r>
            <a:endParaRPr lang="en-US" sz="3000" b="1" u="sng" dirty="0" smtClean="0">
              <a:solidFill>
                <a:srgbClr val="C00000"/>
              </a:solidFill>
            </a:endParaRPr>
          </a:p>
          <a:p>
            <a:r>
              <a:rPr lang="en-US" sz="3000" b="1" u="sng" dirty="0" smtClean="0">
                <a:solidFill>
                  <a:srgbClr val="C00000"/>
                </a:solidFill>
              </a:rPr>
              <a:t>23 July 2014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Heem S. </a:t>
            </a:r>
            <a:r>
              <a:rPr lang="en-US" b="1" dirty="0" err="1" smtClean="0">
                <a:solidFill>
                  <a:srgbClr val="C00000"/>
                </a:solidFill>
              </a:rPr>
              <a:t>Shakya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Consultant SCM and Logistics, UNFPA/</a:t>
            </a:r>
            <a:r>
              <a:rPr lang="en-US" b="1" dirty="0" err="1" smtClean="0">
                <a:solidFill>
                  <a:srgbClr val="C00000"/>
                </a:solidFill>
              </a:rPr>
              <a:t>BkkbN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UNFPA-I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"/>
            <a:ext cx="1447800" cy="1114972"/>
          </a:xfrm>
          <a:prstGeom prst="rect">
            <a:avLst/>
          </a:prstGeom>
        </p:spPr>
      </p:pic>
      <p:pic>
        <p:nvPicPr>
          <p:cNvPr id="8" name="Picture 7" descr="BkkbN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836174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 rot="16200000">
            <a:off x="-1193800" y="4292600"/>
            <a:ext cx="2971800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Forecasting and Procurement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paration 4"/>
          <p:cNvSpPr/>
          <p:nvPr/>
        </p:nvSpPr>
        <p:spPr>
          <a:xfrm rot="16200000">
            <a:off x="-393700" y="4305300"/>
            <a:ext cx="2743200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Preparation 5"/>
          <p:cNvSpPr/>
          <p:nvPr/>
        </p:nvSpPr>
        <p:spPr>
          <a:xfrm rot="16200000">
            <a:off x="292100" y="4305300"/>
            <a:ext cx="2743200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Infrastructure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159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To Improve and Strengthen </a:t>
            </a:r>
            <a:r>
              <a:rPr lang="en-US" sz="2400" b="1" dirty="0" err="1" smtClean="0">
                <a:solidFill>
                  <a:srgbClr val="C00000"/>
                </a:solidFill>
              </a:rPr>
              <a:t>BkkbN’s</a:t>
            </a:r>
            <a:r>
              <a:rPr lang="en-US" sz="2400" b="1" dirty="0" smtClean="0">
                <a:solidFill>
                  <a:srgbClr val="C00000"/>
                </a:solidFill>
              </a:rPr>
              <a:t>                                 Contraceptives Supply Chain Management System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228600"/>
            <a:ext cx="8686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 Road Map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lowchart: Delay 8"/>
          <p:cNvSpPr/>
          <p:nvPr/>
        </p:nvSpPr>
        <p:spPr>
          <a:xfrm>
            <a:off x="7239000" y="3200400"/>
            <a:ext cx="1905000" cy="2362200"/>
          </a:xfrm>
          <a:prstGeom prst="flowChartDela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Year Round Availability of Contraceptives at SDPs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Flowchart: Preparation 9"/>
          <p:cNvSpPr/>
          <p:nvPr/>
        </p:nvSpPr>
        <p:spPr>
          <a:xfrm>
            <a:off x="25400" y="2692400"/>
            <a:ext cx="2743200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Human 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600200"/>
            <a:ext cx="2209800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Issues and Areas to Improve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0" y="1600200"/>
            <a:ext cx="4495800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Interventions                                                     </a:t>
            </a:r>
            <a:r>
              <a:rPr lang="en-US" sz="1400" b="1" dirty="0" smtClean="0">
                <a:solidFill>
                  <a:schemeClr val="tx1"/>
                </a:solidFill>
              </a:rPr>
              <a:t>(Short term and Long Term)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400" y="1600200"/>
            <a:ext cx="8382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Goal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4" name="Flowchart: Preparation 13"/>
          <p:cNvSpPr/>
          <p:nvPr/>
        </p:nvSpPr>
        <p:spPr>
          <a:xfrm rot="16200000">
            <a:off x="939800" y="4292600"/>
            <a:ext cx="2819400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Distribution and Transportation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Preparation 14"/>
          <p:cNvSpPr/>
          <p:nvPr/>
        </p:nvSpPr>
        <p:spPr>
          <a:xfrm>
            <a:off x="-18844" y="5892800"/>
            <a:ext cx="2990644" cy="533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LMIS and Quality Monitoring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81086" y="2289162"/>
            <a:ext cx="1219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Ensure Min Max Levels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201650" y="2289162"/>
            <a:ext cx="1295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Form KB V On-line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870202" y="5794830"/>
            <a:ext cx="42672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Advocate for Information based decision; Quality assurance &amp; monitoring; Performance monitoring at each level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598882" y="2268792"/>
            <a:ext cx="1371600" cy="8502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Supply Chain 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881086" y="3156858"/>
            <a:ext cx="1157514" cy="8055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SCM Team at </a:t>
            </a:r>
            <a:r>
              <a:rPr lang="en-US" dirty="0" err="1" smtClean="0"/>
              <a:t>BkkbN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928258" y="4034970"/>
            <a:ext cx="1219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HR issues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88540" y="3168444"/>
            <a:ext cx="13716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Involve Private Sectors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895600" y="4876800"/>
            <a:ext cx="15240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 Forecasting methodology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725884" y="3167742"/>
            <a:ext cx="1295400" cy="8708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Upgrade GIS based LMIS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533104" y="4082844"/>
            <a:ext cx="1553496" cy="990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E-Catalogue in Procurement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269660" y="4176252"/>
            <a:ext cx="12192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Improve storage facilities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603956" y="5119914"/>
            <a:ext cx="2456544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Districts on use of Budgets in SCM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991896" y="3932904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386146" y="2981106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>
            <a:off x="2362200" y="19050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1"/>
          </p:cNvCxnSpPr>
          <p:nvPr/>
        </p:nvCxnSpPr>
        <p:spPr>
          <a:xfrm>
            <a:off x="7177314" y="1905000"/>
            <a:ext cx="59508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5190204" y="4138152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Logo-UNFP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6153806"/>
            <a:ext cx="914400" cy="7041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eparation 9"/>
          <p:cNvSpPr/>
          <p:nvPr/>
        </p:nvSpPr>
        <p:spPr>
          <a:xfrm>
            <a:off x="2301240" y="1524000"/>
            <a:ext cx="4648200" cy="787400"/>
          </a:xfrm>
          <a:prstGeom prst="flowChartPrepa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Supply Chain Management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19200" y="3200400"/>
            <a:ext cx="1676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Model-A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endCxn id="18" idx="0"/>
          </p:cNvCxnSpPr>
          <p:nvPr/>
        </p:nvCxnSpPr>
        <p:spPr>
          <a:xfrm rot="10800000" flipV="1">
            <a:off x="2057400" y="2362200"/>
            <a:ext cx="254508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10000" y="32004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Model-B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72200" y="3200400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Model-C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4579620" y="2357120"/>
            <a:ext cx="2392680" cy="8432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44240" y="397764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Strengthen current </a:t>
            </a:r>
            <a:r>
              <a:rPr lang="en-US" b="1" dirty="0" err="1" smtClean="0"/>
              <a:t>BkkbN's</a:t>
            </a:r>
            <a:r>
              <a:rPr lang="en-US" b="1" dirty="0" smtClean="0"/>
              <a:t> capacity in coordination with MOH at the district level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3920" y="397764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Strengthen current </a:t>
            </a:r>
            <a:r>
              <a:rPr lang="en-US" b="1" dirty="0" err="1" smtClean="0"/>
              <a:t>BkkbN's</a:t>
            </a:r>
            <a:r>
              <a:rPr lang="en-US" b="1" dirty="0" smtClean="0"/>
              <a:t> capacity and improve on existing SCM activities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6" idx="0"/>
          </p:cNvCxnSpPr>
          <p:nvPr/>
        </p:nvCxnSpPr>
        <p:spPr>
          <a:xfrm rot="16200000" flipH="1">
            <a:off x="4180364" y="2770664"/>
            <a:ext cx="837406" cy="220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958840" y="3977640"/>
            <a:ext cx="2362200" cy="143256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Third party (private company) contract to support </a:t>
            </a:r>
            <a:r>
              <a:rPr lang="en-US" b="1" dirty="0" err="1" smtClean="0"/>
              <a:t>BkkbN's</a:t>
            </a:r>
            <a:r>
              <a:rPr lang="en-US" b="1" dirty="0" smtClean="0"/>
              <a:t> SCM activities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The SCM Models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Progress so far…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Ground work is being done to pilot SCM Models in Districts of NTT and East Java Provinces</a:t>
            </a:r>
          </a:p>
          <a:p>
            <a:pPr marL="742950" lvl="2" indent="-342900"/>
            <a:r>
              <a:rPr lang="en-US" dirty="0" smtClean="0">
                <a:solidFill>
                  <a:srgbClr val="002060"/>
                </a:solidFill>
              </a:rPr>
              <a:t>Operational Guideline for each Models is being developed</a:t>
            </a:r>
          </a:p>
          <a:p>
            <a:pPr marL="742950" lvl="2" indent="-342900"/>
            <a:r>
              <a:rPr lang="en-US" dirty="0" smtClean="0">
                <a:solidFill>
                  <a:srgbClr val="002060"/>
                </a:solidFill>
              </a:rPr>
              <a:t>Visits to Provinces and Districts is being done</a:t>
            </a:r>
          </a:p>
          <a:p>
            <a:pPr marL="742950" lvl="2" indent="-342900"/>
            <a:r>
              <a:rPr lang="en-US" dirty="0" smtClean="0">
                <a:solidFill>
                  <a:srgbClr val="002060"/>
                </a:solidFill>
              </a:rPr>
              <a:t>Selection of Districts to Pilot are in process</a:t>
            </a:r>
          </a:p>
          <a:p>
            <a:pPr marL="742950" lvl="2" indent="-342900"/>
            <a:r>
              <a:rPr lang="en-US" dirty="0" smtClean="0">
                <a:solidFill>
                  <a:srgbClr val="002060"/>
                </a:solidFill>
              </a:rPr>
              <a:t>Planned implementation from August 2014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u="sng" dirty="0" smtClean="0">
                <a:solidFill>
                  <a:srgbClr val="002060"/>
                </a:solidFill>
              </a:rPr>
              <a:t>SCM Self Assessment Tool</a:t>
            </a:r>
            <a:r>
              <a:rPr lang="en-US" sz="3200" dirty="0" smtClean="0">
                <a:solidFill>
                  <a:srgbClr val="002060"/>
                </a:solidFill>
              </a:rPr>
              <a:t> is being developed to assess the knowledge on SCM and Logistics Management of personnel/staff working in warehouse/store management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You.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249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Progress on  Supply Chain Management Activities and SCM-Models</vt:lpstr>
      <vt:lpstr>To Improve and Strengthen BkkbN’s                                 Contraceptives Supply Chain Management System</vt:lpstr>
      <vt:lpstr>The SCM Models</vt:lpstr>
      <vt:lpstr>Progress so far…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Assistance to BkkbN</dc:title>
  <dc:creator>Heem</dc:creator>
  <cp:lastModifiedBy>adila</cp:lastModifiedBy>
  <cp:revision>406</cp:revision>
  <dcterms:created xsi:type="dcterms:W3CDTF">2013-11-19T02:54:13Z</dcterms:created>
  <dcterms:modified xsi:type="dcterms:W3CDTF">2014-07-22T04:12:20Z</dcterms:modified>
</cp:coreProperties>
</file>