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7" r:id="rId3"/>
    <p:sldId id="281" r:id="rId4"/>
    <p:sldId id="282" r:id="rId5"/>
    <p:sldId id="284" r:id="rId6"/>
    <p:sldId id="306" r:id="rId7"/>
    <p:sldId id="303" r:id="rId8"/>
    <p:sldId id="309" r:id="rId9"/>
    <p:sldId id="313" r:id="rId10"/>
    <p:sldId id="314" r:id="rId11"/>
    <p:sldId id="316" r:id="rId12"/>
    <p:sldId id="317" r:id="rId13"/>
    <p:sldId id="318" r:id="rId14"/>
    <p:sldId id="315" r:id="rId15"/>
    <p:sldId id="312" r:id="rId16"/>
    <p:sldId id="311" r:id="rId17"/>
    <p:sldId id="320" r:id="rId18"/>
    <p:sldId id="310" r:id="rId19"/>
    <p:sldId id="31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067584"/>
        <c:axId val="164065664"/>
      </c:lineChart>
      <c:valAx>
        <c:axId val="164065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4067584"/>
        <c:crosses val="autoZero"/>
        <c:crossBetween val="between"/>
      </c:valAx>
      <c:catAx>
        <c:axId val="1640675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40656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94584212371785E-2"/>
          <c:y val="9.4108231876755266E-2"/>
          <c:w val="0.81823989341597758"/>
          <c:h val="0.79296188987113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</c:spP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1.75</c:v>
                </c:pt>
                <c:pt idx="2">
                  <c:v>2.5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059328"/>
        <c:axId val="31061120"/>
      </c:areaChart>
      <c:catAx>
        <c:axId val="310593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1061120"/>
        <c:crosses val="autoZero"/>
        <c:auto val="1"/>
        <c:lblAlgn val="ctr"/>
        <c:lblOffset val="100"/>
        <c:noMultiLvlLbl val="0"/>
      </c:catAx>
      <c:valAx>
        <c:axId val="31061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0593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5"/>
        <c:axId val="31206784"/>
        <c:axId val="31205248"/>
      </c:barChart>
      <c:valAx>
        <c:axId val="312052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206784"/>
        <c:crosses val="autoZero"/>
        <c:crossBetween val="between"/>
      </c:valAx>
      <c:catAx>
        <c:axId val="312067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120524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Survey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3">
                  <c:v>7</c:v>
                </c:pt>
                <c:pt idx="9">
                  <c:v>17</c:v>
                </c:pt>
                <c:pt idx="14">
                  <c:v>27</c:v>
                </c:pt>
                <c:pt idx="18">
                  <c:v>33</c:v>
                </c:pt>
                <c:pt idx="23">
                  <c:v>39</c:v>
                </c:pt>
                <c:pt idx="28">
                  <c:v>39</c:v>
                </c:pt>
                <c:pt idx="34">
                  <c:v>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Constant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34">
                  <c:v>46</c:v>
                </c:pt>
                <c:pt idx="35">
                  <c:v>46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Trend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4" formatCode="0.0">
                  <c:v>48.928135179153287</c:v>
                </c:pt>
                <c:pt idx="35" formatCode="0.0">
                  <c:v>50.162052117264011</c:v>
                </c:pt>
                <c:pt idx="36" formatCode="0.0">
                  <c:v>51.395969055374735</c:v>
                </c:pt>
                <c:pt idx="37" formatCode="0.0">
                  <c:v>52.629885993485459</c:v>
                </c:pt>
                <c:pt idx="38" formatCode="0.0">
                  <c:v>53.863802931596183</c:v>
                </c:pt>
                <c:pt idx="39" formatCode="0.0">
                  <c:v>55.097719869706907</c:v>
                </c:pt>
                <c:pt idx="40" formatCode="0.0">
                  <c:v>56.331636807817631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Last 2 Surveys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34" formatCode="0.0">
                  <c:v>46</c:v>
                </c:pt>
                <c:pt idx="35" formatCode="0.0">
                  <c:v>47.166666666666515</c:v>
                </c:pt>
                <c:pt idx="36" formatCode="0.0">
                  <c:v>48.333333333333485</c:v>
                </c:pt>
                <c:pt idx="37" formatCode="0.0">
                  <c:v>49.5</c:v>
                </c:pt>
                <c:pt idx="38" formatCode="0.0">
                  <c:v>50.666666666666515</c:v>
                </c:pt>
                <c:pt idx="39" formatCode="0.0">
                  <c:v>51.833333333333485</c:v>
                </c:pt>
                <c:pt idx="40" formatCode="0.0">
                  <c:v>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Last 3 Surveys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1975</c:v>
                </c:pt>
                <c:pt idx="1">
                  <c:v>1976</c:v>
                </c:pt>
                <c:pt idx="2">
                  <c:v>1977</c:v>
                </c:pt>
                <c:pt idx="3">
                  <c:v>1978</c:v>
                </c:pt>
                <c:pt idx="4">
                  <c:v>1979</c:v>
                </c:pt>
                <c:pt idx="5">
                  <c:v>1980</c:v>
                </c:pt>
                <c:pt idx="6">
                  <c:v>1981</c:v>
                </c:pt>
                <c:pt idx="7">
                  <c:v>1982</c:v>
                </c:pt>
                <c:pt idx="8">
                  <c:v>1983</c:v>
                </c:pt>
                <c:pt idx="9">
                  <c:v>1984</c:v>
                </c:pt>
                <c:pt idx="10">
                  <c:v>1985</c:v>
                </c:pt>
                <c:pt idx="11">
                  <c:v>1986</c:v>
                </c:pt>
                <c:pt idx="12">
                  <c:v>1987</c:v>
                </c:pt>
                <c:pt idx="13">
                  <c:v>1988</c:v>
                </c:pt>
                <c:pt idx="14">
                  <c:v>1989</c:v>
                </c:pt>
                <c:pt idx="15">
                  <c:v>1990</c:v>
                </c:pt>
                <c:pt idx="16">
                  <c:v>1991</c:v>
                </c:pt>
                <c:pt idx="17">
                  <c:v>1992</c:v>
                </c:pt>
                <c:pt idx="18">
                  <c:v>1993</c:v>
                </c:pt>
                <c:pt idx="19">
                  <c:v>1994</c:v>
                </c:pt>
                <c:pt idx="20">
                  <c:v>1995</c:v>
                </c:pt>
                <c:pt idx="21">
                  <c:v>1996</c:v>
                </c:pt>
                <c:pt idx="22">
                  <c:v>1997</c:v>
                </c:pt>
                <c:pt idx="23">
                  <c:v>1998</c:v>
                </c:pt>
                <c:pt idx="24">
                  <c:v>1999</c:v>
                </c:pt>
                <c:pt idx="25">
                  <c:v>2000</c:v>
                </c:pt>
                <c:pt idx="26">
                  <c:v>2001</c:v>
                </c:pt>
                <c:pt idx="27">
                  <c:v>2002</c:v>
                </c:pt>
                <c:pt idx="28">
                  <c:v>2003</c:v>
                </c:pt>
                <c:pt idx="29">
                  <c:v>2004</c:v>
                </c:pt>
                <c:pt idx="30">
                  <c:v>2005</c:v>
                </c:pt>
                <c:pt idx="31">
                  <c:v>2006</c:v>
                </c:pt>
                <c:pt idx="32">
                  <c:v>2007</c:v>
                </c:pt>
                <c:pt idx="33">
                  <c:v>2008</c:v>
                </c:pt>
                <c:pt idx="34">
                  <c:v>2009</c:v>
                </c:pt>
                <c:pt idx="35">
                  <c:v>2010</c:v>
                </c:pt>
                <c:pt idx="36">
                  <c:v>2011</c:v>
                </c:pt>
                <c:pt idx="37">
                  <c:v>2012</c:v>
                </c:pt>
                <c:pt idx="38">
                  <c:v>2013</c:v>
                </c:pt>
                <c:pt idx="39">
                  <c:v>2014</c:v>
                </c:pt>
                <c:pt idx="40">
                  <c:v>2015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34" formatCode="0.0">
                  <c:v>45.038461538461434</c:v>
                </c:pt>
                <c:pt idx="35" formatCode="0.0">
                  <c:v>45.692307692307622</c:v>
                </c:pt>
                <c:pt idx="36" formatCode="0.0">
                  <c:v>46.346153846153811</c:v>
                </c:pt>
                <c:pt idx="37" formatCode="0.0">
                  <c:v>47</c:v>
                </c:pt>
                <c:pt idx="38" formatCode="0.0">
                  <c:v>47.653846153845961</c:v>
                </c:pt>
                <c:pt idx="39" formatCode="0.0">
                  <c:v>48.30769230769215</c:v>
                </c:pt>
                <c:pt idx="40" formatCode="0.0">
                  <c:v>48.961538461538339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85440"/>
        <c:axId val="57886976"/>
      </c:lineChart>
      <c:catAx>
        <c:axId val="578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886976"/>
        <c:crosses val="autoZero"/>
        <c:auto val="1"/>
        <c:lblAlgn val="ctr"/>
        <c:lblOffset val="100"/>
        <c:tickLblSkip val="5"/>
        <c:noMultiLvlLbl val="0"/>
      </c:catAx>
      <c:valAx>
        <c:axId val="5788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8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8.7895541044745451E-3</c:v>
                </c:pt>
                <c:pt idx="1">
                  <c:v>1.1819225354618445E-2</c:v>
                </c:pt>
                <c:pt idx="2">
                  <c:v>1.5872244587262007E-2</c:v>
                </c:pt>
                <c:pt idx="3">
                  <c:v>2.1277594861492694E-2</c:v>
                </c:pt>
                <c:pt idx="4">
                  <c:v>2.8456951418108944E-2</c:v>
                </c:pt>
                <c:pt idx="5">
                  <c:v>3.7940698542053425E-2</c:v>
                </c:pt>
                <c:pt idx="6">
                  <c:v>5.037868484559721E-2</c:v>
                </c:pt>
                <c:pt idx="7">
                  <c:v>6.6538157195137906E-2</c:v>
                </c:pt>
                <c:pt idx="8">
                  <c:v>8.7277456956490335E-2</c:v>
                </c:pt>
                <c:pt idx="9">
                  <c:v>0.11348085192039026</c:v>
                </c:pt>
                <c:pt idx="10">
                  <c:v>0.14594041904508509</c:v>
                </c:pt>
                <c:pt idx="11">
                  <c:v>0.18518017320078592</c:v>
                </c:pt>
                <c:pt idx="12">
                  <c:v>0.23124039789999687</c:v>
                </c:pt>
                <c:pt idx="13">
                  <c:v>0.28347495501936365</c:v>
                </c:pt>
                <c:pt idx="14">
                  <c:v>0.34044598655067282</c:v>
                </c:pt>
                <c:pt idx="15">
                  <c:v>0.4</c:v>
                </c:pt>
                <c:pt idx="16">
                  <c:v>0.45955401344932723</c:v>
                </c:pt>
                <c:pt idx="17">
                  <c:v>0.51652504498063634</c:v>
                </c:pt>
                <c:pt idx="18">
                  <c:v>0.5687596021000032</c:v>
                </c:pt>
                <c:pt idx="19">
                  <c:v>0.6148198267992141</c:v>
                </c:pt>
                <c:pt idx="20">
                  <c:v>0.6540595809549149</c:v>
                </c:pt>
                <c:pt idx="21">
                  <c:v>0.6865191480796099</c:v>
                </c:pt>
                <c:pt idx="22">
                  <c:v>0.71272254304350968</c:v>
                </c:pt>
                <c:pt idx="23">
                  <c:v>0.73346184280486215</c:v>
                </c:pt>
                <c:pt idx="24">
                  <c:v>0.74962131515440289</c:v>
                </c:pt>
                <c:pt idx="25">
                  <c:v>0.76205930145794665</c:v>
                </c:pt>
                <c:pt idx="26">
                  <c:v>0.77154304858189116</c:v>
                </c:pt>
                <c:pt idx="27">
                  <c:v>0.77872240513850732</c:v>
                </c:pt>
                <c:pt idx="28">
                  <c:v>0.78412775541273805</c:v>
                </c:pt>
                <c:pt idx="29">
                  <c:v>0.78818077464538161</c:v>
                </c:pt>
                <c:pt idx="30">
                  <c:v>0.79121044589552558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04960"/>
        <c:axId val="61410304"/>
      </c:lineChart>
      <c:catAx>
        <c:axId val="685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1410304"/>
        <c:crosses val="autoZero"/>
        <c:auto val="1"/>
        <c:lblAlgn val="ctr"/>
        <c:lblOffset val="100"/>
        <c:tickLblSkip val="5"/>
        <c:noMultiLvlLbl val="0"/>
      </c:catAx>
      <c:valAx>
        <c:axId val="614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850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mCPR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11.685485855787171</c:v>
                </c:pt>
                <c:pt idx="1">
                  <c:v>13.061797631879063</c:v>
                </c:pt>
                <c:pt idx="2">
                  <c:v>14.530742470331241</c:v>
                </c:pt>
                <c:pt idx="3">
                  <c:v>16.083211478625323</c:v>
                </c:pt>
                <c:pt idx="4">
                  <c:v>17.706992934731097</c:v>
                </c:pt>
                <c:pt idx="5">
                  <c:v>19.387008203871332</c:v>
                </c:pt>
                <c:pt idx="6">
                  <c:v>21.105776696209904</c:v>
                </c:pt>
                <c:pt idx="7">
                  <c:v>22.844090122446978</c:v>
                </c:pt>
                <c:pt idx="8">
                  <c:v>24.581846444110909</c:v>
                </c:pt>
                <c:pt idx="9">
                  <c:v>26.298969305795524</c:v>
                </c:pt>
                <c:pt idx="10">
                  <c:v>27.976324984239575</c:v>
                </c:pt>
                <c:pt idx="11">
                  <c:v>29.596549294029384</c:v>
                </c:pt>
                <c:pt idx="12">
                  <c:v>31.144711353117209</c:v>
                </c:pt>
                <c:pt idx="13">
                  <c:v>32.60876616909443</c:v>
                </c:pt>
                <c:pt idx="14">
                  <c:v>33.979777973691334</c:v>
                </c:pt>
                <c:pt idx="15">
                  <c:v>35.251924963453341</c:v>
                </c:pt>
                <c:pt idx="16">
                  <c:v>36.422318669351348</c:v>
                </c:pt>
                <c:pt idx="17">
                  <c:v>37.490684881694051</c:v>
                </c:pt>
                <c:pt idx="18">
                  <c:v>38.458957596085028</c:v>
                </c:pt>
                <c:pt idx="19">
                  <c:v>39.330834371355934</c:v>
                </c:pt>
                <c:pt idx="20">
                  <c:v>40.111333331763888</c:v>
                </c:pt>
                <c:pt idx="21">
                  <c:v>40.806381470020973</c:v>
                </c:pt>
                <c:pt idx="22">
                  <c:v>41.422453129825634</c:v>
                </c:pt>
                <c:pt idx="23">
                  <c:v>41.966268059378727</c:v>
                </c:pt>
                <c:pt idx="24">
                  <c:v>42.444550993381128</c:v>
                </c:pt>
                <c:pt idx="25">
                  <c:v>42.863849519661613</c:v>
                </c:pt>
                <c:pt idx="26">
                  <c:v>43.230403816345834</c:v>
                </c:pt>
                <c:pt idx="27">
                  <c:v>43.550060311801488</c:v>
                </c:pt>
                <c:pt idx="28">
                  <c:v>43.828220975611821</c:v>
                </c:pt>
                <c:pt idx="29">
                  <c:v>44.069820382468883</c:v>
                </c:pt>
                <c:pt idx="30">
                  <c:v>44.279323567022359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5080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Sheet1!$A$2:$A$32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4">
                  <c:v>17</c:v>
                </c:pt>
                <c:pt idx="9">
                  <c:v>27</c:v>
                </c:pt>
                <c:pt idx="13">
                  <c:v>33</c:v>
                </c:pt>
                <c:pt idx="18">
                  <c:v>39</c:v>
                </c:pt>
                <c:pt idx="23">
                  <c:v>39</c:v>
                </c:pt>
                <c:pt idx="29">
                  <c:v>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529536"/>
        <c:axId val="69033344"/>
      </c:lineChart>
      <c:catAx>
        <c:axId val="6852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9033344"/>
        <c:crosses val="autoZero"/>
        <c:auto val="1"/>
        <c:lblAlgn val="ctr"/>
        <c:lblOffset val="100"/>
        <c:tickLblSkip val="5"/>
        <c:noMultiLvlLbl val="0"/>
      </c:catAx>
      <c:valAx>
        <c:axId val="6903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852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Modern CPR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mCPR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Summary!$A$3:$A$28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Summary!$B$3:$B$28</c:f>
              <c:numCache>
                <c:formatCode>0.000</c:formatCode>
                <c:ptCount val="26"/>
                <c:pt idx="0">
                  <c:v>0.46662972985693402</c:v>
                </c:pt>
                <c:pt idx="1">
                  <c:v>0.47585941614001898</c:v>
                </c:pt>
                <c:pt idx="2">
                  <c:v>0.49241140280469198</c:v>
                </c:pt>
                <c:pt idx="3">
                  <c:v>0.50868762555246305</c:v>
                </c:pt>
                <c:pt idx="4">
                  <c:v>0.51823344172627805</c:v>
                </c:pt>
                <c:pt idx="5">
                  <c:v>0.52413281949274704</c:v>
                </c:pt>
                <c:pt idx="6">
                  <c:v>0.52950850095007496</c:v>
                </c:pt>
                <c:pt idx="7">
                  <c:v>0.54315926213277399</c:v>
                </c:pt>
                <c:pt idx="8">
                  <c:v>0.54046870606307695</c:v>
                </c:pt>
                <c:pt idx="9">
                  <c:v>0.53964847632202095</c:v>
                </c:pt>
                <c:pt idx="10">
                  <c:v>0.53577625551707597</c:v>
                </c:pt>
                <c:pt idx="11">
                  <c:v>0.53174247225668103</c:v>
                </c:pt>
                <c:pt idx="12">
                  <c:v>0.55530640434484502</c:v>
                </c:pt>
                <c:pt idx="13">
                  <c:v>0.56084271148453702</c:v>
                </c:pt>
                <c:pt idx="14">
                  <c:v>0.56598505831680201</c:v>
                </c:pt>
                <c:pt idx="15">
                  <c:v>0.57012181816032703</c:v>
                </c:pt>
                <c:pt idx="16">
                  <c:v>0.571013974685047</c:v>
                </c:pt>
                <c:pt idx="17">
                  <c:v>0.57139609006716496</c:v>
                </c:pt>
                <c:pt idx="18">
                  <c:v>0.57367828940254895</c:v>
                </c:pt>
                <c:pt idx="19">
                  <c:v>0.59026220305647004</c:v>
                </c:pt>
                <c:pt idx="20">
                  <c:v>0.59818890923651902</c:v>
                </c:pt>
                <c:pt idx="21">
                  <c:v>0.60188807325347005</c:v>
                </c:pt>
                <c:pt idx="22">
                  <c:v>0.60319578423354703</c:v>
                </c:pt>
                <c:pt idx="23">
                  <c:v>0.60587372598738798</c:v>
                </c:pt>
                <c:pt idx="24">
                  <c:v>0.60828621019199403</c:v>
                </c:pt>
                <c:pt idx="25">
                  <c:v>0.61013933421854105</c:v>
                </c:pt>
              </c:numCache>
            </c:numRef>
          </c:val>
          <c:smooth val="0"/>
        </c:ser>
        <c:ser>
          <c:idx val="0"/>
          <c:order val="1"/>
          <c:tx>
            <c:v>Low</c:v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Summary!$C$3:$C$28</c:f>
              <c:numCache>
                <c:formatCode>0.000</c:formatCode>
                <c:ptCount val="26"/>
                <c:pt idx="0">
                  <c:v>0.40385797538471502</c:v>
                </c:pt>
                <c:pt idx="1">
                  <c:v>0.43559307785428603</c:v>
                </c:pt>
                <c:pt idx="2">
                  <c:v>0.441812276616253</c:v>
                </c:pt>
                <c:pt idx="3">
                  <c:v>0.47208604066325999</c:v>
                </c:pt>
                <c:pt idx="4">
                  <c:v>0.48338757181071201</c:v>
                </c:pt>
                <c:pt idx="5">
                  <c:v>0.48992909307476101</c:v>
                </c:pt>
                <c:pt idx="6">
                  <c:v>0.49507776264113501</c:v>
                </c:pt>
                <c:pt idx="7">
                  <c:v>0.50839482384826695</c:v>
                </c:pt>
                <c:pt idx="8">
                  <c:v>0.505552060197617</c:v>
                </c:pt>
                <c:pt idx="9">
                  <c:v>0.50547445215320996</c:v>
                </c:pt>
                <c:pt idx="10">
                  <c:v>0.50072402243599801</c:v>
                </c:pt>
                <c:pt idx="11">
                  <c:v>0.49726201036874002</c:v>
                </c:pt>
                <c:pt idx="12">
                  <c:v>0.51788442275756696</c:v>
                </c:pt>
                <c:pt idx="13">
                  <c:v>0.504214399804777</c:v>
                </c:pt>
                <c:pt idx="14">
                  <c:v>0.51130903105257397</c:v>
                </c:pt>
                <c:pt idx="15">
                  <c:v>0.54036352641806595</c:v>
                </c:pt>
                <c:pt idx="16">
                  <c:v>0.52310313924101703</c:v>
                </c:pt>
                <c:pt idx="17">
                  <c:v>0.54102010771681197</c:v>
                </c:pt>
                <c:pt idx="18">
                  <c:v>0.53581102755480903</c:v>
                </c:pt>
                <c:pt idx="19">
                  <c:v>0.55109820707699397</c:v>
                </c:pt>
                <c:pt idx="20">
                  <c:v>0.56016746592756905</c:v>
                </c:pt>
                <c:pt idx="21">
                  <c:v>0.56507553698455903</c:v>
                </c:pt>
                <c:pt idx="22">
                  <c:v>0.57094550486437501</c:v>
                </c:pt>
                <c:pt idx="23">
                  <c:v>0.54004773892961799</c:v>
                </c:pt>
                <c:pt idx="24">
                  <c:v>0.52070896023049895</c:v>
                </c:pt>
                <c:pt idx="25">
                  <c:v>0.50720188863619697</c:v>
                </c:pt>
              </c:numCache>
            </c:numRef>
          </c:val>
          <c:smooth val="0"/>
        </c:ser>
        <c:ser>
          <c:idx val="2"/>
          <c:order val="2"/>
          <c:tx>
            <c:v>High</c:v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Summary!$D$4:$D$28</c:f>
              <c:numCache>
                <c:formatCode>0.000</c:formatCode>
                <c:ptCount val="25"/>
                <c:pt idx="0">
                  <c:v>0.51466721490137202</c:v>
                </c:pt>
                <c:pt idx="1">
                  <c:v>0.54419015283822003</c:v>
                </c:pt>
                <c:pt idx="2">
                  <c:v>0.54489404156999599</c:v>
                </c:pt>
                <c:pt idx="3">
                  <c:v>0.55183988878952095</c:v>
                </c:pt>
                <c:pt idx="4">
                  <c:v>0.55837988635371005</c:v>
                </c:pt>
                <c:pt idx="5">
                  <c:v>0.56314182079386499</c:v>
                </c:pt>
                <c:pt idx="6">
                  <c:v>0.57758638168569398</c:v>
                </c:pt>
                <c:pt idx="7">
                  <c:v>0.57410956098957999</c:v>
                </c:pt>
                <c:pt idx="8">
                  <c:v>0.57348121069178604</c:v>
                </c:pt>
                <c:pt idx="9">
                  <c:v>0.56954890129206703</c:v>
                </c:pt>
                <c:pt idx="10">
                  <c:v>0.56608630956126904</c:v>
                </c:pt>
                <c:pt idx="11">
                  <c:v>0.59153173472651999</c:v>
                </c:pt>
                <c:pt idx="12">
                  <c:v>0.61495562748704002</c:v>
                </c:pt>
                <c:pt idx="13">
                  <c:v>0.61853455705166405</c:v>
                </c:pt>
                <c:pt idx="14">
                  <c:v>0.59960766904356499</c:v>
                </c:pt>
                <c:pt idx="15">
                  <c:v>0.61866411626218798</c:v>
                </c:pt>
                <c:pt idx="16">
                  <c:v>0.60187441827624999</c:v>
                </c:pt>
                <c:pt idx="17">
                  <c:v>0.61075347978613603</c:v>
                </c:pt>
                <c:pt idx="18">
                  <c:v>0.62764866930477103</c:v>
                </c:pt>
                <c:pt idx="19">
                  <c:v>0.63508508289308097</c:v>
                </c:pt>
                <c:pt idx="20">
                  <c:v>0.63819683733859101</c:v>
                </c:pt>
                <c:pt idx="21">
                  <c:v>0.63332854133543204</c:v>
                </c:pt>
                <c:pt idx="22">
                  <c:v>0.66826110963910201</c:v>
                </c:pt>
                <c:pt idx="23">
                  <c:v>0.68957021031729604</c:v>
                </c:pt>
                <c:pt idx="24">
                  <c:v>0.70422541031034303</c:v>
                </c:pt>
              </c:numCache>
            </c:numRef>
          </c:val>
          <c:smooth val="0"/>
        </c:ser>
        <c:ser>
          <c:idx val="3"/>
          <c:order val="3"/>
          <c:tx>
            <c:v>Data</c:v>
          </c:tx>
          <c:spPr>
            <a:ln w="28575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Summary!$K$3:$K$28</c:f>
                <c:numCache>
                  <c:formatCode>General</c:formatCode>
                  <c:ptCount val="26"/>
                  <c:pt idx="17">
                    <c:v>1.3000000000000012E-2</c:v>
                  </c:pt>
                  <c:pt idx="22">
                    <c:v>9.000000000000008E-3</c:v>
                  </c:pt>
                </c:numCache>
              </c:numRef>
            </c:plus>
            <c:minus>
              <c:numRef>
                <c:f>Summary!$J$3:$J$28</c:f>
                <c:numCache>
                  <c:formatCode>General</c:formatCode>
                  <c:ptCount val="26"/>
                  <c:pt idx="17">
                    <c:v>1.2999999999999901E-2</c:v>
                  </c:pt>
                  <c:pt idx="22">
                    <c:v>1.0000000000000009E-2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Summary!$G$3:$G$28</c:f>
              <c:numCache>
                <c:formatCode>General</c:formatCode>
                <c:ptCount val="26"/>
                <c:pt idx="1">
                  <c:v>0.47100000000000003</c:v>
                </c:pt>
                <c:pt idx="3">
                  <c:v>0.51200000000000001</c:v>
                </c:pt>
                <c:pt idx="4">
                  <c:v>0.52100000000000002</c:v>
                </c:pt>
                <c:pt idx="5">
                  <c:v>0.52500000000000002</c:v>
                </c:pt>
                <c:pt idx="6">
                  <c:v>0.52600000000000002</c:v>
                </c:pt>
                <c:pt idx="7">
                  <c:v>0.54700000000000004</c:v>
                </c:pt>
                <c:pt idx="8">
                  <c:v>0.54200000000000004</c:v>
                </c:pt>
                <c:pt idx="9">
                  <c:v>0.54299999999999993</c:v>
                </c:pt>
                <c:pt idx="10">
                  <c:v>0.53799999999999992</c:v>
                </c:pt>
                <c:pt idx="11">
                  <c:v>0.51800000000000002</c:v>
                </c:pt>
                <c:pt idx="12">
                  <c:v>0.56600000000000006</c:v>
                </c:pt>
                <c:pt idx="13">
                  <c:v>0.57499999999999996</c:v>
                </c:pt>
                <c:pt idx="15">
                  <c:v>0.57499999999999996</c:v>
                </c:pt>
                <c:pt idx="17">
                  <c:v>0.57399999999999995</c:v>
                </c:pt>
                <c:pt idx="18">
                  <c:v>0.56000000000000005</c:v>
                </c:pt>
                <c:pt idx="19">
                  <c:v>0.59699999999999998</c:v>
                </c:pt>
                <c:pt idx="20">
                  <c:v>0.60099999999999998</c:v>
                </c:pt>
                <c:pt idx="21">
                  <c:v>0.60299999999999998</c:v>
                </c:pt>
                <c:pt idx="22">
                  <c:v>0.57899999999999996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909696"/>
        <c:axId val="68923776"/>
      </c:lineChart>
      <c:catAx>
        <c:axId val="6890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8923776"/>
        <c:crosses val="autoZero"/>
        <c:auto val="1"/>
        <c:lblAlgn val="ctr"/>
        <c:lblOffset val="100"/>
        <c:noMultiLvlLbl val="0"/>
      </c:catAx>
      <c:valAx>
        <c:axId val="6892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890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13C05-C4D5-4CD2-BE36-F48F340701E3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86D9-E1AB-4DD6-81D0-FE49C188F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92150" y="698500"/>
            <a:ext cx="5626100" cy="4219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6B91B8D-0715-4DCD-89D9-2D6242190BA3}" type="slidenum">
              <a:rPr lang="en-US" altLang="en-US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ck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864575" y="2221522"/>
            <a:ext cx="7315200" cy="3783624"/>
          </a:xfrm>
        </p:spPr>
        <p:txBody>
          <a:bodyPr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200" baseline="0">
                <a:solidFill>
                  <a:schemeClr val="tx2"/>
                </a:solidFill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+mn-lt"/>
              </a:defRPr>
            </a:lvl2pPr>
            <a:lvl3pPr marL="176213" indent="-176213">
              <a:spcBef>
                <a:spcPts val="0"/>
              </a:spcBef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</a:defRPr>
            </a:lvl3pPr>
            <a:lvl4pPr marL="342900" indent="-166688">
              <a:spcBef>
                <a:spcPts val="0"/>
              </a:spcBef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79471" y="6348046"/>
            <a:ext cx="5556498" cy="334351"/>
          </a:xfrm>
        </p:spPr>
        <p:txBody>
          <a:bodyPr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60912" y="272562"/>
            <a:ext cx="7368687" cy="1404267"/>
          </a:xfr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868054" y="1718429"/>
            <a:ext cx="7361545" cy="479648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6EB62875-8941-4559-8D34-BA183C09B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0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5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98938"/>
            <a:ext cx="7368687" cy="137789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b="0" i="0" baseline="0">
                <a:solidFill>
                  <a:schemeClr val="tx2"/>
                </a:solidFill>
                <a:latin typeface="+mj-lt"/>
                <a:cs typeface="Century Gothic" pitchFamily="34" charset="0"/>
              </a:defRPr>
            </a:lvl1pPr>
          </a:lstStyle>
          <a:p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8844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0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4575" y="2221522"/>
            <a:ext cx="7315200" cy="3783624"/>
          </a:xfr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200" baseline="0"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176213" indent="-176213">
              <a:spcBef>
                <a:spcPts val="0"/>
              </a:spcBef>
              <a:defRPr sz="1600">
                <a:solidFill>
                  <a:schemeClr val="tx1"/>
                </a:solidFill>
                <a:latin typeface="+mn-lt"/>
              </a:defRPr>
            </a:lvl3pPr>
            <a:lvl4pPr marL="342900" indent="-166688">
              <a:spcBef>
                <a:spcPts val="0"/>
              </a:spcBef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text, first level – 22 pt.</a:t>
            </a:r>
          </a:p>
          <a:p>
            <a:pPr lvl="1"/>
            <a:r>
              <a:rPr lang="en-US" dirty="0" smtClean="0"/>
              <a:t>Click to add text, second level (no bullet) – 18 pt. </a:t>
            </a:r>
          </a:p>
          <a:p>
            <a:pPr lvl="2"/>
            <a:r>
              <a:rPr lang="en-US" dirty="0" smtClean="0"/>
              <a:t>Third level – 16 pt. </a:t>
            </a:r>
          </a:p>
          <a:p>
            <a:pPr lvl="3"/>
            <a:r>
              <a:rPr lang="en-US" dirty="0" smtClean="0"/>
              <a:t>Fourth level – 14 pt.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72562"/>
            <a:ext cx="7368687" cy="14042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79648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3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Gener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64575" y="2221522"/>
            <a:ext cx="5553810" cy="3783624"/>
          </a:xfrm>
        </p:spPr>
        <p:txBody>
          <a:bodyPr lIns="0" tIns="0" rIns="0" bIns="0"/>
          <a:lstStyle>
            <a:lvl1pPr>
              <a:spcAft>
                <a:spcPts val="600"/>
              </a:spcAft>
              <a:defRPr sz="2200" baseline="0">
                <a:latin typeface="+mn-lt"/>
              </a:defRPr>
            </a:lvl1pPr>
            <a:lvl2pPr marL="0" indent="15875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176213" indent="-176213">
              <a:defRPr sz="1600">
                <a:latin typeface="+mn-lt"/>
              </a:defRPr>
            </a:lvl3pPr>
            <a:lvl4pPr marL="342900" indent="-166688"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text, first level – 22 pt.</a:t>
            </a:r>
          </a:p>
          <a:p>
            <a:pPr lvl="1"/>
            <a:r>
              <a:rPr lang="en-US" dirty="0" smtClean="0"/>
              <a:t>Second level (no bullet) – 18 pt. </a:t>
            </a:r>
          </a:p>
          <a:p>
            <a:pPr lvl="2"/>
            <a:r>
              <a:rPr lang="en-US" dirty="0" smtClean="0"/>
              <a:t>Third level – 16 pt. 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98938"/>
            <a:ext cx="7368687" cy="13778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8"/>
            <a:ext cx="7361545" cy="4532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hart Column Chart with many data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40664" y="2224454"/>
            <a:ext cx="6829514" cy="4035669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46186"/>
            <a:ext cx="7368687" cy="14306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0602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1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Single Series Chart -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58952" y="2180494"/>
            <a:ext cx="5633056" cy="40884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19808"/>
            <a:ext cx="7368687" cy="14570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0602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 Row Chart -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68096" y="2162906"/>
            <a:ext cx="5623913" cy="4132385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441996"/>
            <a:ext cx="7368687" cy="123483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54119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1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Multiple Serie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2"/>
          </p:nvPr>
        </p:nvSpPr>
        <p:spPr>
          <a:xfrm>
            <a:off x="749808" y="2171700"/>
            <a:ext cx="5642201" cy="4097215"/>
          </a:xfrm>
        </p:spPr>
        <p:txBody>
          <a:bodyPr rtlCol="0"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325315"/>
            <a:ext cx="7368687" cy="13515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9"/>
            <a:ext cx="7361545" cy="4972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5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6008" y="290146"/>
            <a:ext cx="4360984" cy="137934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6008" y="1718649"/>
            <a:ext cx="4360984" cy="56735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SzPct val="75000"/>
              <a:buFont typeface="Wingdings" pitchFamily="2" charset="2"/>
              <a:buNone/>
              <a:defRPr lang="en-US" sz="1800" b="0" i="0" kern="1200" dirty="0">
                <a:solidFill>
                  <a:schemeClr val="tx1"/>
                </a:solidFill>
                <a:latin typeface="+mn-lt"/>
                <a:ea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06008" y="2250831"/>
            <a:ext cx="4407904" cy="3768969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4198808" y="6348046"/>
            <a:ext cx="4197846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1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5629" y="237392"/>
            <a:ext cx="4390571" cy="14365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612" y="1709857"/>
            <a:ext cx="4381493" cy="5058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SzPct val="75000"/>
              <a:buFont typeface="Wingdings" pitchFamily="2" charset="2"/>
              <a:buNone/>
              <a:defRPr lang="en-US" sz="1800" b="0" i="0" kern="1200" dirty="0">
                <a:solidFill>
                  <a:schemeClr val="tx1"/>
                </a:solidFill>
                <a:latin typeface="+mn-lt"/>
                <a:ea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70411" y="2250831"/>
            <a:ext cx="4399112" cy="3742592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1" y="6348046"/>
            <a:ext cx="5521329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6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19246" y="2171700"/>
            <a:ext cx="3703320" cy="4041648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747346" y="2180493"/>
            <a:ext cx="3701562" cy="4044462"/>
          </a:xfrm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+mn-lt"/>
              </a:defRPr>
            </a:lvl1pPr>
            <a:lvl2pPr marL="0" indent="15875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600">
                <a:solidFill>
                  <a:srgbClr val="7F7F7F"/>
                </a:solidFill>
                <a:latin typeface="+mn-lt"/>
              </a:defRPr>
            </a:lvl3pPr>
            <a:lvl4pPr>
              <a:defRPr sz="1400">
                <a:solidFill>
                  <a:schemeClr val="tx2"/>
                </a:solidFill>
                <a:latin typeface="+mn-lt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text (First level)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79471" y="6348046"/>
            <a:ext cx="5556498" cy="334351"/>
          </a:xfrm>
        </p:spPr>
        <p:txBody>
          <a:bodyPr lIns="0" tIns="0" rIns="0" bIns="0" anchor="b"/>
          <a:lstStyle>
            <a:lvl1pPr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source information (10 pt.)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860912" y="263770"/>
            <a:ext cx="7368687" cy="14130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b="0" i="0" baseline="0" dirty="0"/>
            </a:lvl1pPr>
          </a:lstStyle>
          <a:p>
            <a:pPr lvl="0"/>
            <a:r>
              <a:rPr lang="en-US" dirty="0" smtClean="0"/>
              <a:t>Click to add title – 38 pt.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8054" y="1718428"/>
            <a:ext cx="7361545" cy="629118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+mn-lt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subtitle/tag line – 18 pt.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8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1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5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59" y="332038"/>
            <a:ext cx="6690491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0CE7BD-6EDC-4998-ADA9-D75032E3924D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2FAD-AC57-4E52-8EBC-75E7C6AD1E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kirsten\AppData\Local\Microsoft\Windows\Temporary Internet Files\Content.Outlook\EUZXU7GO\Track20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9" y="425812"/>
            <a:ext cx="1238250" cy="113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3F7F-EF8B-45DA-9199-7CF5ACA4AB11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8318-C190-43E5-A7D7-7EBF92795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862374" y="272562"/>
            <a:ext cx="7384811" cy="140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– 38 pt.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9997" y="2184523"/>
            <a:ext cx="7378395" cy="417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941" y="6301240"/>
            <a:ext cx="651953" cy="36542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496" y="-4408"/>
            <a:ext cx="135996" cy="3262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2096" y="-4408"/>
            <a:ext cx="135996" cy="326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08896" y="-4408"/>
            <a:ext cx="135996" cy="3262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5696" y="-4408"/>
            <a:ext cx="135996" cy="3262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5297" y="-8792"/>
            <a:ext cx="8328703" cy="3341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68392" y="6735152"/>
            <a:ext cx="9212392" cy="45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376" y="77357"/>
            <a:ext cx="1048624" cy="24447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Century Gothic" pitchFamily="34" charset="0"/>
              </a:defRPr>
            </a:lvl1pPr>
          </a:lstStyle>
          <a:p>
            <a:pPr defTabSz="457200"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96" y="6770628"/>
            <a:ext cx="9141504" cy="957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Century Gothic" pitchFamily="34" charset="0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4899FC"/>
          </a:solidFill>
          <a:latin typeface="Futura Std Medium" pitchFamily="34" charset="0"/>
          <a:ea typeface="Futura Std Medium" pitchFamily="34" charset="0"/>
          <a:cs typeface="Futura Std Medium" pitchFamily="34" charset="0"/>
        </a:defRPr>
      </a:lvl9pPr>
    </p:titleStyle>
    <p:bodyStyle>
      <a:lvl1pPr marL="0" indent="0" algn="l" defTabSz="457200" rtl="0" eaLnBrk="0" fontAlgn="base" hangingPunct="0">
        <a:spcBef>
          <a:spcPts val="600"/>
        </a:spcBef>
        <a:spcAft>
          <a:spcPts val="600"/>
        </a:spcAft>
        <a:buSzPct val="75000"/>
        <a:buFont typeface="Wingdings" pitchFamily="2" charset="2"/>
        <a:buNone/>
        <a:defRPr sz="2200" kern="1200">
          <a:solidFill>
            <a:schemeClr val="tx1"/>
          </a:solidFill>
          <a:latin typeface="+mn-lt"/>
          <a:ea typeface="Century Gothic" pitchFamily="34" charset="0"/>
          <a:cs typeface="Century Gothic" pitchFamily="34" charset="0"/>
        </a:defRPr>
      </a:lvl1pPr>
      <a:lvl2pPr marL="0" indent="0" algn="l" defTabSz="454025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None/>
        <a:defRPr sz="1800" kern="1200">
          <a:solidFill>
            <a:schemeClr val="tx2"/>
          </a:solidFill>
          <a:latin typeface="+mn-lt"/>
          <a:ea typeface="Century Gothic" pitchFamily="34" charset="0"/>
          <a:cs typeface="Century Gothic" pitchFamily="34" charset="0"/>
        </a:defRPr>
      </a:lvl2pPr>
      <a:lvl3pPr marL="176213" indent="-176213" algn="l" defTabSz="288925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Century Gothic" pitchFamily="34" charset="0"/>
          <a:cs typeface="Century Gothic" pitchFamily="34" charset="0"/>
        </a:defRPr>
      </a:lvl3pPr>
      <a:lvl4pPr marL="342900" indent="-166688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Century Gothic" pitchFamily="34" charset="0"/>
          <a:cs typeface="Century Gothic" pitchFamily="34" charset="0"/>
        </a:defRPr>
      </a:lvl4pPr>
      <a:lvl5pPr marL="1092200" indent="-179388" algn="l" defTabSz="457200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1200" kern="1200">
          <a:solidFill>
            <a:srgbClr val="7F7F7F"/>
          </a:solidFill>
          <a:latin typeface="+mn-lt"/>
          <a:ea typeface="Century Gothic" pitchFamily="34" charset="0"/>
          <a:cs typeface="Century Gothic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536" y="1292470"/>
            <a:ext cx="9159536" cy="4290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59536" cy="12924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7E14-3893-4288-BEB8-F57D00DD97B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1916723" y="3919656"/>
            <a:ext cx="7038365" cy="41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eaLnBrk="0" hangingPunct="0">
              <a:defRPr/>
            </a:pPr>
            <a:endParaRPr lang="en-US" sz="2800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44" y="498932"/>
            <a:ext cx="553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74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Futures Institute</a:t>
            </a:r>
            <a:endParaRPr lang="en-US" sz="2000" spc="74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5536" y="5583115"/>
            <a:ext cx="9159536" cy="1274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3" y="4537657"/>
            <a:ext cx="1692643" cy="948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5146" y="5723786"/>
            <a:ext cx="282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Bob Magnani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Jakarta</a:t>
            </a:r>
          </a:p>
          <a:p>
            <a:pPr algn="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23 July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2014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358" y="1464791"/>
            <a:ext cx="1635366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029812558"/>
              </p:ext>
            </p:extLst>
          </p:nvPr>
        </p:nvGraphicFramePr>
        <p:xfrm>
          <a:off x="379532" y="1450736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176373281"/>
              </p:ext>
            </p:extLst>
          </p:nvPr>
        </p:nvGraphicFramePr>
        <p:xfrm>
          <a:off x="7294805" y="2846890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>
          <a:xfrm>
            <a:off x="2086003" y="1464791"/>
            <a:ext cx="1521001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36496836"/>
              </p:ext>
            </p:extLst>
          </p:nvPr>
        </p:nvGraphicFramePr>
        <p:xfrm>
          <a:off x="2198873" y="1385663"/>
          <a:ext cx="1537191" cy="1483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7330771" y="1464791"/>
            <a:ext cx="1597937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639794333"/>
              </p:ext>
            </p:extLst>
          </p:nvPr>
        </p:nvGraphicFramePr>
        <p:xfrm>
          <a:off x="7410630" y="1525578"/>
          <a:ext cx="1537191" cy="134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5553526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38154"/>
              </p:ext>
            </p:extLst>
          </p:nvPr>
        </p:nvGraphicFramePr>
        <p:xfrm>
          <a:off x="5619959" y="1680508"/>
          <a:ext cx="1475097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369"/>
                <a:gridCol w="448407"/>
                <a:gridCol w="534321"/>
              </a:tblGrid>
              <a:tr h="185812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Year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Avg.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Total</a:t>
                      </a:r>
                      <a:endParaRPr lang="en-US" sz="1100" b="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</a:t>
                      </a:r>
                      <a:r>
                        <a:rPr lang="en-US" sz="1100" baseline="0" dirty="0" smtClean="0"/>
                        <a:t>3 M</a:t>
                      </a:r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1.5 M</a:t>
                      </a:r>
                      <a:endParaRPr lang="en-US" sz="1100" dirty="0"/>
                    </a:p>
                  </a:txBody>
                  <a:tcPr/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2.5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1.9</a:t>
                      </a:r>
                      <a:r>
                        <a:rPr lang="en-US" sz="1100" baseline="0" dirty="0" smtClean="0"/>
                        <a:t> M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268415" y="1644166"/>
            <a:ext cx="0" cy="107266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68415" y="2716828"/>
            <a:ext cx="1248508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6283" y="1464791"/>
            <a:ext cx="1607964" cy="13891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989535871"/>
              </p:ext>
            </p:extLst>
          </p:nvPr>
        </p:nvGraphicFramePr>
        <p:xfrm>
          <a:off x="3962336" y="1416322"/>
          <a:ext cx="1441191" cy="1423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058678" y="1630978"/>
            <a:ext cx="1248508" cy="1072662"/>
            <a:chOff x="2420815" y="1928446"/>
            <a:chExt cx="1248508" cy="107266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420815" y="1928446"/>
              <a:ext cx="0" cy="1072662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20815" y="3001108"/>
              <a:ext cx="124850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905532" y="2950758"/>
            <a:ext cx="709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Tracking Report on FP2020 Core Indicators, Indonesia: 2012 &amp; 2013 </a:t>
            </a:r>
            <a:endParaRPr lang="en-US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8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UNPD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hierarchical model</a:t>
            </a:r>
          </a:p>
          <a:p>
            <a:r>
              <a:rPr lang="en-US" dirty="0" smtClean="0"/>
              <a:t>Logistic growth curve models the trend from low to high CPR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mCPR</a:t>
            </a:r>
            <a:r>
              <a:rPr lang="en-US" baseline="-25000" dirty="0" err="1" smtClean="0"/>
              <a:t>t</a:t>
            </a:r>
            <a:r>
              <a:rPr lang="en-US" dirty="0" smtClean="0"/>
              <a:t> = P / ( 1 + e</a:t>
            </a:r>
            <a:r>
              <a:rPr lang="en-US" baseline="30000" dirty="0" smtClean="0"/>
              <a:t>-</a:t>
            </a:r>
            <a:r>
              <a:rPr lang="el-GR" baseline="30000" dirty="0" smtClean="0"/>
              <a:t>ω</a:t>
            </a:r>
            <a:r>
              <a:rPr lang="en-US" baseline="30000" dirty="0" smtClean="0"/>
              <a:t> x (t – </a:t>
            </a:r>
            <a:r>
              <a:rPr lang="el-GR" baseline="30000" dirty="0" smtClean="0"/>
              <a:t>Ω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Time series model captures deviations from smooth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Logistic Trend for </a:t>
            </a:r>
            <a:r>
              <a:rPr lang="en-US" b="1" dirty="0" err="1" smtClean="0"/>
              <a:t>mCPR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61045"/>
              </p:ext>
            </p:extLst>
          </p:nvPr>
        </p:nvGraphicFramePr>
        <p:xfrm>
          <a:off x="628650" y="1657601"/>
          <a:ext cx="7886700" cy="451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09748" y="3168869"/>
            <a:ext cx="5557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endParaRPr lang="en-US" sz="3200" dirty="0" smtClean="0"/>
          </a:p>
          <a:p>
            <a:pPr algn="ctr"/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4282" y="3599756"/>
            <a:ext cx="807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endParaRPr lang="en-US" sz="3200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id-year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8686" y="2413234"/>
            <a:ext cx="8966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</a:t>
            </a:r>
            <a:endParaRPr lang="en-US" sz="3200" dirty="0" smtClean="0"/>
          </a:p>
          <a:p>
            <a:pPr algn="ctr"/>
            <a:r>
              <a:rPr lang="en-US" dirty="0" smtClean="0"/>
              <a:t>asymptote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76952" y="4030643"/>
            <a:ext cx="717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65483" y="4030644"/>
            <a:ext cx="474937" cy="43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8912" y="1828458"/>
            <a:ext cx="2991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mCPR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P / ( 1 + e</a:t>
            </a:r>
            <a:r>
              <a:rPr lang="en-US" sz="2800" baseline="30000" dirty="0" smtClean="0"/>
              <a:t>-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 x (t – 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Fitting to Survey Data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086072"/>
              </p:ext>
            </p:extLst>
          </p:nvPr>
        </p:nvGraphicFramePr>
        <p:xfrm>
          <a:off x="628650" y="1657601"/>
          <a:ext cx="7886700" cy="451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5140" y="2481420"/>
            <a:ext cx="886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r>
              <a:rPr lang="en-US" dirty="0" smtClean="0"/>
              <a:t> = 0.15</a:t>
            </a:r>
            <a:endParaRPr lang="en-US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26423" y="4088488"/>
            <a:ext cx="985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/>
              <a:t>Ω</a:t>
            </a:r>
            <a:r>
              <a:rPr lang="en-US" dirty="0" smtClean="0"/>
              <a:t> = 1987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18686" y="2737983"/>
            <a:ext cx="896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</a:t>
            </a:r>
            <a:r>
              <a:rPr lang="en-US" dirty="0" smtClean="0"/>
              <a:t> = 0.46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48912" y="1828458"/>
            <a:ext cx="29915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mCPR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 = P / ( 1 + e</a:t>
            </a:r>
            <a:r>
              <a:rPr lang="en-US" sz="2800" baseline="30000" dirty="0" smtClean="0"/>
              <a:t>-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 x (t – </a:t>
            </a:r>
            <a:r>
              <a:rPr lang="el-GR" sz="2800" baseline="30000" dirty="0" smtClean="0"/>
              <a:t>Ω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0" y="219075"/>
            <a:ext cx="8422481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SUSENAS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BkkbN</a:t>
            </a:r>
            <a:r>
              <a:rPr lang="en-US" dirty="0" smtClean="0"/>
              <a:t> Annual Survey (to be discontinued?)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PMA2020 Rapid Survey (beginning in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Statistics (contraceptive commodities distributed to clients)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Modeling (UNPD/FPET)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Indonesia: Options for Estimating </a:t>
            </a:r>
            <a:r>
              <a:rPr lang="en-US" b="1" dirty="0" err="1" smtClean="0"/>
              <a:t>mCPR</a:t>
            </a:r>
            <a:r>
              <a:rPr lang="en-US" b="1" dirty="0" smtClean="0"/>
              <a:t> in Years After the Last DHS 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National survey estimates of </a:t>
            </a:r>
            <a:r>
              <a:rPr lang="en-US" b="1" dirty="0" err="1"/>
              <a:t>mCPR</a:t>
            </a:r>
            <a:r>
              <a:rPr lang="en-US" b="1" dirty="0"/>
              <a:t>, Indonesia 1987-2012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Content Placeholder 6" descr="Mac Lion:Users:doni:Dropbox:Ongoing project:BMGF FP project:Data:mCPR trend 2012 data.jpg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84" y="2220913"/>
            <a:ext cx="6698407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National survey estimates of </a:t>
            </a:r>
            <a:r>
              <a:rPr lang="en-US" b="1" dirty="0" err="1" smtClean="0"/>
              <a:t>mCPR</a:t>
            </a:r>
            <a:r>
              <a:rPr lang="en-US" b="1" dirty="0" smtClean="0"/>
              <a:t>, Indonesia 1987-2012 (Smoothed)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Content Placeholder 6" descr="Mac Lion:Users:doni:Dropbox:Ongoing project:BMGF FP project:Data:mCPR trend 2012 data smoothed.jpg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254"/>
            <a:ext cx="7391400" cy="4710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4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Indonesia: FPET Results for 2012 &amp; 2013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713054941"/>
              </p:ext>
            </p:extLst>
          </p:nvPr>
        </p:nvGraphicFramePr>
        <p:xfrm>
          <a:off x="838200" y="1752600"/>
          <a:ext cx="73152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83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See data sheets for indicator estimates and methodology notes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Indicator Estimates for 2012 &amp; 2013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Thank You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138950986"/>
              </p:ext>
            </p:extLst>
          </p:nvPr>
        </p:nvGraphicFramePr>
        <p:xfrm>
          <a:off x="609600" y="1752599"/>
          <a:ext cx="7848600" cy="4842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8600"/>
              </a:tblGrid>
              <a:tr h="824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1: Contraceptive Prevalence Rate, Modern Methods (</a:t>
                      </a:r>
                      <a:r>
                        <a:rPr lang="en-US" sz="2400" dirty="0" err="1">
                          <a:effectLst/>
                        </a:rPr>
                        <a:t>mCPR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8246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</a:t>
                      </a:r>
                      <a:r>
                        <a:rPr lang="en-US" sz="2400" dirty="0" smtClean="0">
                          <a:effectLst/>
                        </a:rPr>
                        <a:t>1b: </a:t>
                      </a:r>
                      <a:r>
                        <a:rPr lang="en-US" sz="2400" smtClean="0">
                          <a:effectLst/>
                        </a:rPr>
                        <a:t>Percent distribution </a:t>
                      </a:r>
                      <a:r>
                        <a:rPr lang="en-US" sz="2400" dirty="0" smtClean="0">
                          <a:effectLst/>
                        </a:rPr>
                        <a:t>of modern contraceptive</a:t>
                      </a:r>
                      <a:r>
                        <a:rPr lang="en-US" sz="2400" baseline="0" dirty="0" smtClean="0">
                          <a:effectLst/>
                        </a:rPr>
                        <a:t> users by method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4843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Indicator</a:t>
                      </a:r>
                      <a:r>
                        <a:rPr lang="en-US" sz="24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2: </a:t>
                      </a:r>
                      <a:r>
                        <a:rPr lang="en-US" sz="2400" dirty="0" smtClean="0">
                          <a:effectLst/>
                        </a:rPr>
                        <a:t>Number of additional</a:t>
                      </a:r>
                      <a:r>
                        <a:rPr lang="en-US" sz="2400" baseline="0" dirty="0" smtClean="0">
                          <a:effectLst/>
                        </a:rPr>
                        <a:t> modern contraceptive users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8027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3: Percent of women whose demand for modern contraception is </a:t>
                      </a:r>
                      <a:r>
                        <a:rPr lang="en-US" sz="2400" dirty="0" smtClean="0">
                          <a:effectLst/>
                        </a:rPr>
                        <a:t>satisfied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5497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4: Percentage of women with an unmet </a:t>
                      </a:r>
                      <a:r>
                        <a:rPr lang="en-US" sz="2400" dirty="0" smtClean="0">
                          <a:effectLst/>
                        </a:rPr>
                        <a:t>need for modern contraceptive methods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46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5: Annual expenditure on family </a:t>
                      </a:r>
                      <a:r>
                        <a:rPr lang="en-US" sz="2400" dirty="0" smtClean="0">
                          <a:effectLst/>
                        </a:rPr>
                        <a:t>planning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  <a:tr h="463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6: Couple-Year of Protection (CYP)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01" marR="53201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0912" y="457200"/>
            <a:ext cx="7368687" cy="121962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600" b="1" dirty="0" smtClean="0"/>
              <a:t>Indicators reported </a:t>
            </a:r>
            <a:r>
              <a:rPr lang="en-US" sz="3600" b="1" dirty="0"/>
              <a:t>annually for all </a:t>
            </a:r>
            <a:r>
              <a:rPr lang="en-US" sz="3600" b="1" dirty="0" smtClean="0"/>
              <a:t>FP2020 countries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417335930"/>
              </p:ext>
            </p:extLst>
          </p:nvPr>
        </p:nvGraphicFramePr>
        <p:xfrm>
          <a:off x="838200" y="2286000"/>
          <a:ext cx="7315200" cy="3515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7: Number of unintended pregnancies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9940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8: Number of unintended pregnancies averted due to contraceptive use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9940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9: Number of maternal deaths averted due to contraceptive use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9940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10: Number of unsafe abortions averted due to contraceptive use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b="1" dirty="0" smtClean="0"/>
              <a:t>Indicators </a:t>
            </a:r>
            <a:r>
              <a:rPr lang="en-US" sz="3100" b="1" dirty="0"/>
              <a:t>that model impact for all </a:t>
            </a:r>
            <a:r>
              <a:rPr lang="en-US" sz="3100" b="1" dirty="0" smtClean="0"/>
              <a:t>FP2020 countries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54413540"/>
              </p:ext>
            </p:extLst>
          </p:nvPr>
        </p:nvGraphicFramePr>
        <p:xfrm>
          <a:off x="865188" y="2438398"/>
          <a:ext cx="73152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11: Percent  of women who were provided with information on family planning during their last visit with a health service provider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5029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12: Mean score on Method Information Index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13: Percent of women who make family planning decisions alone or jointly with their </a:t>
                      </a:r>
                      <a:r>
                        <a:rPr lang="en-US" sz="2400" dirty="0" smtClean="0">
                          <a:effectLst/>
                        </a:rPr>
                        <a:t>husband/partner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Indicator 14: Adolescent birth rate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Indicator 15: Percent informed of permanence of </a:t>
                      </a:r>
                      <a:r>
                        <a:rPr lang="en-US" sz="2400" dirty="0" smtClean="0">
                          <a:effectLst/>
                        </a:rPr>
                        <a:t>sterilization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3219" marR="53219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Indicators </a:t>
            </a:r>
            <a:r>
              <a:rPr lang="en-US" sz="2800" b="1" dirty="0" smtClean="0"/>
              <a:t>reported </a:t>
            </a:r>
            <a:r>
              <a:rPr lang="en-US" sz="2800" b="1" dirty="0"/>
              <a:t>annually for a subset of 10 countries and for </a:t>
            </a:r>
            <a:r>
              <a:rPr lang="en-US" sz="2800" b="1" dirty="0" smtClean="0"/>
              <a:t>all FP2020 </a:t>
            </a:r>
            <a:r>
              <a:rPr lang="en-US" sz="2800" b="1" dirty="0"/>
              <a:t>countries in years with a DHS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079276500"/>
              </p:ext>
            </p:extLst>
          </p:nvPr>
        </p:nvGraphicFramePr>
        <p:xfrm>
          <a:off x="914398" y="2209800"/>
          <a:ext cx="7342910" cy="4220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2"/>
                <a:gridCol w="3685308"/>
              </a:tblGrid>
              <a:tr h="4706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Problem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Proposed Solution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82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(1) Data for currently-married women </a:t>
                      </a:r>
                      <a:r>
                        <a:rPr lang="en-US" sz="2000" dirty="0" smtClean="0">
                          <a:effectLst/>
                        </a:rPr>
                        <a:t>only (MWRA)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(a) Use adjustment </a:t>
                      </a:r>
                      <a:r>
                        <a:rPr lang="en-US" sz="2000" dirty="0" smtClean="0">
                          <a:effectLst/>
                        </a:rPr>
                        <a:t>factors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(b) </a:t>
                      </a:r>
                      <a:r>
                        <a:rPr lang="en-US" sz="2000" dirty="0" smtClean="0">
                          <a:effectLst/>
                        </a:rPr>
                        <a:t>Modify UNPD Model and FPET to produce</a:t>
                      </a:r>
                      <a:r>
                        <a:rPr lang="en-US" sz="2000" baseline="0" dirty="0" smtClean="0">
                          <a:effectLst/>
                        </a:rPr>
                        <a:t> estimates for WRA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5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(2) No annual survey data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(a) Use routine </a:t>
                      </a:r>
                      <a:r>
                        <a:rPr lang="en-US" sz="2000" dirty="0" smtClean="0">
                          <a:effectLst/>
                        </a:rPr>
                        <a:t>data (e.g., contraceptive commodities data)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(b) </a:t>
                      </a:r>
                      <a:r>
                        <a:rPr lang="en-US" sz="2000" dirty="0" smtClean="0">
                          <a:effectLst/>
                        </a:rPr>
                        <a:t>Estimate using FPET 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11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(3) No country-specific data for key parameters of impact indicators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 country data that </a:t>
                      </a:r>
                      <a:r>
                        <a:rPr lang="en-US" sz="2000" dirty="0" smtClean="0">
                          <a:effectLst/>
                        </a:rPr>
                        <a:t>are </a:t>
                      </a:r>
                      <a:r>
                        <a:rPr lang="en-US" sz="2000" dirty="0">
                          <a:effectLst/>
                        </a:rPr>
                        <a:t>available and </a:t>
                      </a:r>
                      <a:r>
                        <a:rPr lang="en-US" sz="2000" dirty="0" smtClean="0">
                          <a:effectLst/>
                        </a:rPr>
                        <a:t>global/regional </a:t>
                      </a:r>
                      <a:r>
                        <a:rPr lang="en-US" sz="2000" dirty="0">
                          <a:effectLst/>
                        </a:rPr>
                        <a:t>averages </a:t>
                      </a:r>
                      <a:r>
                        <a:rPr lang="en-US" sz="2000" dirty="0" smtClean="0">
                          <a:effectLst/>
                        </a:rPr>
                        <a:t>to</a:t>
                      </a:r>
                      <a:r>
                        <a:rPr lang="en-US" sz="2000" baseline="0" dirty="0" smtClean="0">
                          <a:effectLst/>
                        </a:rPr>
                        <a:t> fill gaps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Practical difficulties measuring indicators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251E34F-BA98-441A-813E-C5CB75980AB9}" type="slidenum">
              <a:rPr lang="en-US" smtClean="0">
                <a:solidFill>
                  <a:srgbClr val="1D4E92">
                    <a:lumMod val="60000"/>
                    <a:lumOff val="4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1D4E92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2725" y="3219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ctrTitle"/>
          </p:nvPr>
        </p:nvSpPr>
        <p:spPr>
          <a:xfrm>
            <a:off x="889000" y="-456406"/>
            <a:ext cx="7369175" cy="1675606"/>
          </a:xfrm>
          <a:ln/>
        </p:spPr>
        <p:txBody>
          <a:bodyPr>
            <a:normAutofit fontScale="90000"/>
          </a:bodyPr>
          <a:lstStyle/>
          <a:p>
            <a:r>
              <a:rPr altLang="en-US" sz="2400" b="1" dirty="0" smtClean="0"/>
              <a:t/>
            </a:r>
            <a:br>
              <a:rPr altLang="en-US" sz="2400" b="1" dirty="0" smtClean="0"/>
            </a:b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3200" b="1" dirty="0" smtClean="0">
                <a:solidFill>
                  <a:srgbClr val="0070C0"/>
                </a:solidFill>
              </a:rPr>
              <a:t>Summary: </a:t>
            </a:r>
            <a:r>
              <a:rPr altLang="en-US" sz="3200" b="1" dirty="0" smtClean="0">
                <a:solidFill>
                  <a:srgbClr val="0070C0"/>
                </a:solidFill>
              </a:rPr>
              <a:t>FP2020 Core Indicators and Estimation Tools/Approaches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8" y="-20637"/>
            <a:ext cx="9144000" cy="207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2225" y="169863"/>
            <a:ext cx="9166225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76200" y="6796088"/>
            <a:ext cx="9253538" cy="619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42654"/>
              </p:ext>
            </p:extLst>
          </p:nvPr>
        </p:nvGraphicFramePr>
        <p:xfrm>
          <a:off x="887413" y="1512888"/>
          <a:ext cx="6961187" cy="4582478"/>
        </p:xfrm>
        <a:graphic>
          <a:graphicData uri="http://schemas.openxmlformats.org/drawingml/2006/table">
            <a:tbl>
              <a:tblPr/>
              <a:tblGrid>
                <a:gridCol w="2320925"/>
                <a:gridCol w="2319337"/>
                <a:gridCol w="2320925"/>
              </a:tblGrid>
              <a:tr h="44577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Reported Annually for all Track20 Countries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Contraceptive Prevalence Rate, Modern Methods (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mCPR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), All Women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2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Total number of contraceptive users by method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3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Percent of women whose demand for modern contraception is satisfied (met need for contraception)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4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Percentage of women with an unmet need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5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Annual expenditure on family planning from government domestic budget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6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 Couple-Years of Protection (CYP)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that Model Impact for all Track20 Countries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7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unintended pregnancies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8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unintended pregnancies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9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maternal deaths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10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Number of unsafe abortions averted due to contraceptive use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1pPr>
                      <a:lvl2pPr marL="742950" indent="-285750" defTabSz="454025">
                        <a:buSzPct val="75000"/>
                        <a:buFont typeface="Wingdings" pitchFamily="2" charset="2"/>
                        <a:defRPr sz="16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2pPr>
                      <a:lvl3pPr marL="1143000" indent="-228600" defTabSz="288925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1200">
                          <a:solidFill>
                            <a:schemeClr val="tx2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" pitchFamily="2" charset="2"/>
                        <a:defRPr sz="1000">
                          <a:solidFill>
                            <a:srgbClr val="7F7F7F"/>
                          </a:solidFill>
                          <a:latin typeface="Calibri" pitchFamily="34" charset="0"/>
                          <a:ea typeface="Century Gothic" pitchFamily="34" charset="0"/>
                          <a:cs typeface="Century Gothic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Indicators Reported in Years with a DHS or PMA2020  Survey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11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 of women who were provided with information on family planning during their last visit with a health service provider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12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Score on Method Information Index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13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of women who make family planning decisions alone or jointly with their husband/partner or jointly with provider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14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Adolescent birth rate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Indicator 15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Percent informed of permanence of sterilization.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</a:p>
                  </a:txBody>
                  <a:tcPr marL="63870" marR="638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1525" y="5348288"/>
            <a:ext cx="1897063" cy="646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 Estimation Tool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89" y="1964352"/>
            <a:ext cx="461665" cy="4030047"/>
          </a:xfrm>
          <a:prstGeom prst="rect">
            <a:avLst/>
          </a:prstGeom>
          <a:solidFill>
            <a:srgbClr val="DAEBFE"/>
          </a:solidFill>
          <a:ln>
            <a:solidFill>
              <a:srgbClr val="010000"/>
            </a:solidFill>
          </a:ln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Family Planning Estimation Tool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788" y="2701925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5788" y="3865563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788" y="4446588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</p:cNvCxnSpPr>
          <p:nvPr/>
        </p:nvCxnSpPr>
        <p:spPr>
          <a:xfrm flipV="1">
            <a:off x="4260850" y="4876800"/>
            <a:ext cx="6350" cy="47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6885" y="1963738"/>
            <a:ext cx="461665" cy="3903662"/>
          </a:xfrm>
          <a:prstGeom prst="rect">
            <a:avLst/>
          </a:prstGeom>
          <a:solidFill>
            <a:srgbClr val="DAEBFE"/>
          </a:solidFill>
          <a:ln>
            <a:solidFill>
              <a:srgbClr val="010000"/>
            </a:solidFill>
          </a:ln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Secondary Analysis of DHS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27963" y="2465388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50043" y="3408218"/>
            <a:ext cx="428625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850043" y="3915569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827962" y="4828309"/>
            <a:ext cx="428625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27963" y="5126399"/>
            <a:ext cx="43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9685" y="3124200"/>
            <a:ext cx="301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639445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Track20 Impact Indicator Tool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6214" y="6096000"/>
            <a:ext cx="200898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Enter data in yellow boxes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7913" y="6096000"/>
            <a:ext cx="195098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results in blue box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66850"/>
            <a:ext cx="7829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Methods of Estimating/Projecting </a:t>
            </a:r>
            <a:r>
              <a:rPr lang="en-US" sz="3200" b="1" dirty="0" err="1" smtClean="0"/>
              <a:t>mCPR</a:t>
            </a:r>
            <a:r>
              <a:rPr lang="en-US" sz="3200" b="1" dirty="0" smtClean="0"/>
              <a:t> in </a:t>
            </a:r>
            <a:r>
              <a:rPr lang="en-US" sz="3200" b="1" dirty="0"/>
              <a:t>Y</a:t>
            </a:r>
            <a:r>
              <a:rPr lang="en-US" sz="3200" b="1" dirty="0" smtClean="0"/>
              <a:t>ears After the Last DHS</a:t>
            </a:r>
            <a:endParaRPr lang="en-US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5277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8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07" y="365127"/>
            <a:ext cx="8560676" cy="1082674"/>
          </a:xfrm>
        </p:spPr>
        <p:txBody>
          <a:bodyPr/>
          <a:lstStyle/>
          <a:p>
            <a:r>
              <a:rPr lang="en-US" b="1" dirty="0" smtClean="0"/>
              <a:t>UN Population Division Estimates and Projections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5" y="1600200"/>
            <a:ext cx="4012090" cy="4920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334" y="2548269"/>
            <a:ext cx="3275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Alkema L, Kantorova V, </a:t>
            </a:r>
            <a:r>
              <a:rPr lang="en-US" dirty="0" err="1"/>
              <a:t>Menozzi</a:t>
            </a:r>
            <a:r>
              <a:rPr lang="en-US" dirty="0"/>
              <a:t> C, Biddlecom A. National, regional,</a:t>
            </a:r>
          </a:p>
          <a:p>
            <a:r>
              <a:rPr lang="en-US" dirty="0"/>
              <a:t>and global rates and trends in contraceptive prevalence and unmet need for family</a:t>
            </a:r>
          </a:p>
          <a:p>
            <a:r>
              <a:rPr lang="en-US" dirty="0"/>
              <a:t>planning between 1990 and 2015: a systematic and comprehensive analysis. </a:t>
            </a:r>
            <a:r>
              <a:rPr lang="en-US" i="1" dirty="0"/>
              <a:t>Lancet</a:t>
            </a:r>
          </a:p>
          <a:p>
            <a:r>
              <a:rPr lang="en-US" dirty="0"/>
              <a:t>2013; published online March 12. http://dx.doi.org/10.1016/S0140-6736(12)62204-1.</a:t>
            </a:r>
          </a:p>
        </p:txBody>
      </p:sp>
    </p:spTree>
    <p:extLst>
      <p:ext uri="{BB962C8B-B14F-4D97-AF65-F5344CB8AC3E}">
        <p14:creationId xmlns:p14="http://schemas.microsoft.com/office/powerpoint/2010/main" val="11067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ck2020">
  <a:themeElements>
    <a:clrScheme name="Track 2020 colored background">
      <a:dk1>
        <a:sysClr val="windowText" lastClr="000000"/>
      </a:dk1>
      <a:lt1>
        <a:sysClr val="window" lastClr="FFFFFF"/>
      </a:lt1>
      <a:dk2>
        <a:srgbClr val="1D4E92"/>
      </a:dk2>
      <a:lt2>
        <a:srgbClr val="FEF7E8"/>
      </a:lt2>
      <a:accent1>
        <a:srgbClr val="0B9444"/>
      </a:accent1>
      <a:accent2>
        <a:srgbClr val="1D4E92"/>
      </a:accent2>
      <a:accent3>
        <a:srgbClr val="8DC645"/>
      </a:accent3>
      <a:accent4>
        <a:srgbClr val="3892C6"/>
      </a:accent4>
      <a:accent5>
        <a:srgbClr val="FCD116"/>
      </a:accent5>
      <a:accent6>
        <a:srgbClr val="000000"/>
      </a:accent6>
      <a:hlink>
        <a:srgbClr val="000000"/>
      </a:hlink>
      <a:folHlink>
        <a:srgbClr val="BFBFBF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615</Words>
  <Application>Microsoft Office PowerPoint</Application>
  <PresentationFormat>On-screen Show (4:3)</PresentationFormat>
  <Paragraphs>148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Track2020</vt:lpstr>
      <vt:lpstr>PowerPoint Presentation</vt:lpstr>
      <vt:lpstr>       Indicators reported annually for all FP2020 countries</vt:lpstr>
      <vt:lpstr> Indicators that model impact for all FP2020 countries</vt:lpstr>
      <vt:lpstr>Indicators reported annually for a subset of 10 countries and for all FP2020 countries in years with a DHS</vt:lpstr>
      <vt:lpstr>Practical difficulties measuring indicators</vt:lpstr>
      <vt:lpstr>  Summary: FP2020 Core Indicators and Estimation Tools/Approaches</vt:lpstr>
      <vt:lpstr> Track20 Impact Indicator Tool</vt:lpstr>
      <vt:lpstr>Methods of Estimating/Projecting mCPR in Years After the Last DHS</vt:lpstr>
      <vt:lpstr>UN Population Division Estimates and Projections</vt:lpstr>
      <vt:lpstr>UNPD Methods</vt:lpstr>
      <vt:lpstr>Logistic Trend for mCPR</vt:lpstr>
      <vt:lpstr>Fitting to Survey Data</vt:lpstr>
      <vt:lpstr>PowerPoint Presentation</vt:lpstr>
      <vt:lpstr>Indonesia: Options for Estimating mCPR in Years After the Last DHS </vt:lpstr>
      <vt:lpstr>National survey estimates of mCPR, Indonesia 1987-2012</vt:lpstr>
      <vt:lpstr>National survey estimates of mCPR, Indonesia 1987-2012 (Smoothed)</vt:lpstr>
      <vt:lpstr>Indonesia: FPET Results for 2012 &amp; 2013</vt:lpstr>
      <vt:lpstr>Indicator Estimates for 2012 &amp; 2013</vt:lpstr>
      <vt:lpstr>Thank You</vt:lpstr>
    </vt:vector>
  </TitlesOfParts>
  <Company>Clinton Health Access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RMagnani</dc:creator>
  <cp:lastModifiedBy>nurani001</cp:lastModifiedBy>
  <cp:revision>73</cp:revision>
  <dcterms:created xsi:type="dcterms:W3CDTF">2014-04-05T11:40:43Z</dcterms:created>
  <dcterms:modified xsi:type="dcterms:W3CDTF">2014-07-22T21:58:33Z</dcterms:modified>
</cp:coreProperties>
</file>